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handoutMasterIdLst>
    <p:handoutMasterId r:id="rId65"/>
  </p:handoutMasterIdLst>
  <p:sldIdLst>
    <p:sldId id="264" r:id="rId2"/>
    <p:sldId id="430" r:id="rId3"/>
    <p:sldId id="431" r:id="rId4"/>
    <p:sldId id="432" r:id="rId5"/>
    <p:sldId id="433" r:id="rId6"/>
    <p:sldId id="434" r:id="rId7"/>
    <p:sldId id="435" r:id="rId8"/>
    <p:sldId id="436" r:id="rId9"/>
    <p:sldId id="437" r:id="rId10"/>
    <p:sldId id="438" r:id="rId11"/>
    <p:sldId id="439" r:id="rId12"/>
    <p:sldId id="440" r:id="rId13"/>
    <p:sldId id="441" r:id="rId14"/>
    <p:sldId id="442" r:id="rId15"/>
    <p:sldId id="443" r:id="rId16"/>
    <p:sldId id="444" r:id="rId17"/>
    <p:sldId id="445" r:id="rId18"/>
    <p:sldId id="446" r:id="rId19"/>
    <p:sldId id="448" r:id="rId20"/>
    <p:sldId id="566" r:id="rId21"/>
    <p:sldId id="450" r:id="rId22"/>
    <p:sldId id="449" r:id="rId23"/>
    <p:sldId id="451" r:id="rId24"/>
    <p:sldId id="569" r:id="rId25"/>
    <p:sldId id="570" r:id="rId26"/>
    <p:sldId id="567" r:id="rId27"/>
    <p:sldId id="453" r:id="rId28"/>
    <p:sldId id="452" r:id="rId29"/>
    <p:sldId id="455" r:id="rId30"/>
    <p:sldId id="456" r:id="rId31"/>
    <p:sldId id="470" r:id="rId32"/>
    <p:sldId id="471" r:id="rId33"/>
    <p:sldId id="473" r:id="rId34"/>
    <p:sldId id="474" r:id="rId35"/>
    <p:sldId id="476" r:id="rId36"/>
    <p:sldId id="477" r:id="rId37"/>
    <p:sldId id="479" r:id="rId38"/>
    <p:sldId id="483" r:id="rId39"/>
    <p:sldId id="568" r:id="rId40"/>
    <p:sldId id="486" r:id="rId41"/>
    <p:sldId id="487" r:id="rId42"/>
    <p:sldId id="571" r:id="rId43"/>
    <p:sldId id="492" r:id="rId44"/>
    <p:sldId id="493" r:id="rId45"/>
    <p:sldId id="494" r:id="rId46"/>
    <p:sldId id="495" r:id="rId47"/>
    <p:sldId id="496" r:id="rId48"/>
    <p:sldId id="572" r:id="rId49"/>
    <p:sldId id="497" r:id="rId50"/>
    <p:sldId id="498" r:id="rId51"/>
    <p:sldId id="499" r:id="rId52"/>
    <p:sldId id="573" r:id="rId53"/>
    <p:sldId id="501" r:id="rId54"/>
    <p:sldId id="502" r:id="rId55"/>
    <p:sldId id="503" r:id="rId56"/>
    <p:sldId id="504" r:id="rId57"/>
    <p:sldId id="505" r:id="rId58"/>
    <p:sldId id="509" r:id="rId59"/>
    <p:sldId id="506" r:id="rId60"/>
    <p:sldId id="507" r:id="rId61"/>
    <p:sldId id="508" r:id="rId62"/>
    <p:sldId id="266"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86436" autoAdjust="0"/>
  </p:normalViewPr>
  <p:slideViewPr>
    <p:cSldViewPr>
      <p:cViewPr varScale="1">
        <p:scale>
          <a:sx n="107" d="100"/>
          <a:sy n="107" d="100"/>
        </p:scale>
        <p:origin x="-1440" y="-96"/>
      </p:cViewPr>
      <p:guideLst>
        <p:guide orient="horz" pos="2160"/>
        <p:guide pos="2880"/>
      </p:guideLst>
    </p:cSldViewPr>
  </p:slideViewPr>
  <p:outlineViewPr>
    <p:cViewPr>
      <p:scale>
        <a:sx n="33" d="100"/>
        <a:sy n="33" d="100"/>
      </p:scale>
      <p:origin x="0" y="158"/>
    </p:cViewPr>
    <p:sldLst>
      <p:sld r:id="rId1" collapse="1"/>
      <p:sld r:id="rId2" collapse="1"/>
    </p:sldLst>
  </p:outlin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_rels/viewProps.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emf"/><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BBAC62-94CB-4F77-AAAF-D425594F3F24}" type="datetime1">
              <a:rPr lang="en-US" smtClean="0"/>
              <a:t>12/30/2013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B2FCE3-57FA-4402-B802-607E658A6DA1}" type="slidenum">
              <a:rPr lang="en-US" smtClean="0"/>
              <a:t>‹#›</a:t>
            </a:fld>
            <a:endParaRPr lang="en-US"/>
          </a:p>
        </p:txBody>
      </p:sp>
    </p:spTree>
    <p:extLst>
      <p:ext uri="{BB962C8B-B14F-4D97-AF65-F5344CB8AC3E}">
        <p14:creationId xmlns:p14="http://schemas.microsoft.com/office/powerpoint/2010/main" val="33588759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576B52-A4C0-44AD-998F-58D666BF5246}" type="datetime1">
              <a:rPr lang="en-US" smtClean="0"/>
              <a:t>12/30/2013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4EEB75-8C15-4CD9-945E-8D0EBE123FEE}" type="slidenum">
              <a:rPr lang="en-US" smtClean="0"/>
              <a:t>‹#›</a:t>
            </a:fld>
            <a:endParaRPr lang="en-US"/>
          </a:p>
        </p:txBody>
      </p:sp>
    </p:spTree>
    <p:extLst>
      <p:ext uri="{BB962C8B-B14F-4D97-AF65-F5344CB8AC3E}">
        <p14:creationId xmlns:p14="http://schemas.microsoft.com/office/powerpoint/2010/main" val="21164463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E17637D9-B3CF-46D1-90B1-6BA3CB013933}" type="slidenum">
              <a:rPr lang="en-US" smtClean="0"/>
              <a:pPr/>
              <a:t>2</a:t>
            </a:fld>
            <a:endParaRPr lang="en-US" smtClean="0"/>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xfrm>
            <a:off x="686105" y="4343093"/>
            <a:ext cx="5485794" cy="4115721"/>
          </a:xfrm>
          <a:solidFill>
            <a:srgbClr val="FFFFFF"/>
          </a:solidFill>
          <a:ln>
            <a:solidFill>
              <a:srgbClr val="000000"/>
            </a:solid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6A061223-47D7-4755-96DE-3D11AE72F007}" type="slidenum">
              <a:rPr lang="en-US" altLang="en-US" sz="1200"/>
              <a:pPr/>
              <a:t>11</a:t>
            </a:fld>
            <a:endParaRPr lang="en-US" altLang="en-US" sz="12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6AF0D0E8-9657-49D9-B087-4E3188FA2F24}" type="slidenum">
              <a:rPr lang="en-US" altLang="en-US" sz="1200"/>
              <a:pPr/>
              <a:t>12</a:t>
            </a:fld>
            <a:endParaRPr lang="en-US" altLang="en-US" sz="12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D46D042F-4A06-45E3-9BB9-2987A526C2D9}" type="slidenum">
              <a:rPr lang="en-US" altLang="en-US" sz="1200"/>
              <a:pPr/>
              <a:t>13</a:t>
            </a:fld>
            <a:endParaRPr lang="en-US" altLang="en-US" sz="12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21272E35-42A5-472C-928E-397819C6B788}" type="slidenum">
              <a:rPr lang="en-US" altLang="en-US" sz="1200"/>
              <a:pPr/>
              <a:t>14</a:t>
            </a:fld>
            <a:endParaRPr lang="en-US" alt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F1C0DE66-E45A-4574-9A0E-5124BEC33E74}" type="slidenum">
              <a:rPr lang="en-US" altLang="en-US" sz="1200"/>
              <a:pPr/>
              <a:t>15</a:t>
            </a:fld>
            <a:endParaRPr lang="en-US" alt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EA78BDF9-CB90-43D9-99C8-49B09FD407F9}" type="slidenum">
              <a:rPr lang="en-US" altLang="en-US" sz="1200"/>
              <a:pPr/>
              <a:t>16</a:t>
            </a:fld>
            <a:endParaRPr lang="en-US" altLang="en-U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15203441-493E-455F-8E9D-C8F486BA33C3}" type="slidenum">
              <a:rPr lang="en-US" altLang="en-US" sz="1200"/>
              <a:pPr/>
              <a:t>17</a:t>
            </a:fld>
            <a:endParaRPr lang="en-US" altLang="en-US" sz="12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324EC39-7544-4C7F-93EE-0C17C74951D0}"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E17637D9-B3CF-46D1-90B1-6BA3CB013933}" type="slidenum">
              <a:rPr lang="en-US" smtClean="0"/>
              <a:pPr/>
              <a:t>19</a:t>
            </a:fld>
            <a:endParaRPr lang="en-US" smtClean="0"/>
          </a:p>
        </p:txBody>
      </p:sp>
      <p:sp>
        <p:nvSpPr>
          <p:cNvPr id="110595" name="Rectangle 2"/>
          <p:cNvSpPr>
            <a:spLocks noGrp="1" noRot="1" noChangeAspect="1" noChangeArrowheads="1" noTextEdit="1"/>
          </p:cNvSpPr>
          <p:nvPr>
            <p:ph type="sldImg"/>
          </p:nvPr>
        </p:nvSpPr>
        <p:spPr>
          <a:solidFill>
            <a:srgbClr val="FFFFFF"/>
          </a:solidFill>
          <a:ln/>
        </p:spPr>
      </p:sp>
      <p:sp>
        <p:nvSpPr>
          <p:cNvPr id="110596" name="Rectangle 3"/>
          <p:cNvSpPr>
            <a:spLocks noGrp="1" noChangeArrowheads="1"/>
          </p:cNvSpPr>
          <p:nvPr>
            <p:ph type="body" idx="1"/>
          </p:nvPr>
        </p:nvSpPr>
        <p:spPr>
          <a:xfrm>
            <a:off x="686105" y="4343093"/>
            <a:ext cx="5485794" cy="4115721"/>
          </a:xfrm>
          <a:solidFill>
            <a:srgbClr val="FFFFFF"/>
          </a:solidFill>
          <a:ln>
            <a:solidFill>
              <a:srgbClr val="000000"/>
            </a:solid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04F284-6153-4178-9818-51F3963B40F0}" type="slidenum">
              <a:rPr lang="en-US" altLang="en-US"/>
              <a:pPr/>
              <a:t>21</a:t>
            </a:fld>
            <a:endParaRPr lang="en-US" altLang="en-US"/>
          </a:p>
        </p:txBody>
      </p:sp>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xfrm>
            <a:off x="912814" y="4341938"/>
            <a:ext cx="5032375" cy="4115828"/>
          </a:xfrm>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3EBF16BA-AAFB-416F-A34E-5432FEDD559B}" type="slidenum">
              <a:rPr lang="en-US" smtClean="0"/>
              <a:pPr/>
              <a:t>3</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1370692" y="4346168"/>
            <a:ext cx="4116617" cy="4114185"/>
          </a:xfrm>
          <a:noFill/>
          <a:ln/>
        </p:spPr>
        <p:txBody>
          <a:bodyPr/>
          <a:lstStyle/>
          <a:p>
            <a:r>
              <a:rPr lang="en-US" dirty="0" smtClean="0"/>
              <a:t>Types of apps growing – </a:t>
            </a:r>
            <a:r>
              <a:rPr lang="en-US" b="1" dirty="0" smtClean="0"/>
              <a:t>over 200 different types of applications of </a:t>
            </a:r>
            <a:br>
              <a:rPr lang="en-US" b="1" dirty="0" smtClean="0"/>
            </a:br>
            <a:r>
              <a:rPr lang="en-US" b="1" dirty="0" smtClean="0"/>
              <a:t>HDF5 reported</a:t>
            </a:r>
          </a:p>
          <a:p>
            <a:pPr lvl="1"/>
            <a:r>
              <a:rPr lang="en-US" b="1" dirty="0" smtClean="0"/>
              <a:t>Uses HDF are quite varied, and include sensor data management and </a:t>
            </a:r>
            <a:br>
              <a:rPr lang="en-US" b="1" dirty="0" smtClean="0"/>
            </a:br>
            <a:r>
              <a:rPr lang="en-US" b="1" dirty="0" smtClean="0"/>
              <a:t>acquisition, archiving, image repositories and interchange, scalable </a:t>
            </a:r>
            <a:br>
              <a:rPr lang="en-US" b="1" dirty="0" smtClean="0"/>
            </a:br>
            <a:r>
              <a:rPr lang="en-US" b="1" dirty="0" smtClean="0"/>
              <a:t>computational meshes storage and retrieval on massively parallel systems, </a:t>
            </a:r>
            <a:br>
              <a:rPr lang="en-US" b="1" dirty="0" smtClean="0"/>
            </a:br>
            <a:r>
              <a:rPr lang="en-US" b="1" dirty="0" smtClean="0"/>
              <a:t>remote-sensed data access and distribution, as a container for </a:t>
            </a:r>
            <a:br>
              <a:rPr lang="en-US" b="1" dirty="0" smtClean="0"/>
            </a:br>
            <a:r>
              <a:rPr lang="en-US" b="1" dirty="0" smtClean="0"/>
              <a:t>heterogeneous collections of complex data, or as an object store for object </a:t>
            </a:r>
            <a:br>
              <a:rPr lang="en-US" b="1" dirty="0" smtClean="0"/>
            </a:br>
            <a:r>
              <a:rPr lang="en-US" b="1" dirty="0" smtClean="0"/>
              <a:t>relational databases.</a:t>
            </a:r>
          </a:p>
          <a:p>
            <a:r>
              <a:rPr lang="en-US" dirty="0" smtClean="0"/>
              <a:t>R&amp;D 100 award – </a:t>
            </a:r>
            <a:r>
              <a:rPr lang="en-US" b="1" dirty="0" smtClean="0"/>
              <a:t>in 2002, “one of the 100 most technologically significant </a:t>
            </a:r>
            <a:br>
              <a:rPr lang="en-US" b="1" dirty="0" smtClean="0"/>
            </a:br>
            <a:r>
              <a:rPr lang="en-US" b="1" dirty="0" smtClean="0"/>
              <a:t>products of the year”</a:t>
            </a:r>
          </a:p>
          <a:p>
            <a:r>
              <a:rPr lang="en-US" dirty="0" smtClean="0"/>
              <a:t>Serious adoption and reliance on HDF5 </a:t>
            </a:r>
          </a:p>
          <a:p>
            <a:pPr lvl="1"/>
            <a:r>
              <a:rPr lang="en-US" b="1" dirty="0" smtClean="0"/>
              <a:t>Scientific and engineering disciplines such as physics, cosmology, medicine </a:t>
            </a:r>
            <a:br>
              <a:rPr lang="en-US" b="1" dirty="0" smtClean="0"/>
            </a:br>
            <a:r>
              <a:rPr lang="en-US" b="1" dirty="0" smtClean="0"/>
              <a:t>and meteorology rely on HDF technologies</a:t>
            </a:r>
          </a:p>
          <a:p>
            <a:pPr lvl="1"/>
            <a:r>
              <a:rPr lang="en-US" dirty="0" smtClean="0"/>
              <a:t>Government and quasi-government agencies using for day-to-day operations, </a:t>
            </a:r>
            <a:br>
              <a:rPr lang="en-US" dirty="0" smtClean="0"/>
            </a:br>
            <a:r>
              <a:rPr lang="en-US" dirty="0" smtClean="0"/>
              <a:t>long term preservation</a:t>
            </a:r>
          </a:p>
          <a:p>
            <a:pPr lvl="1"/>
            <a:r>
              <a:rPr lang="en-US" dirty="0" smtClean="0"/>
              <a:t>	</a:t>
            </a:r>
            <a:r>
              <a:rPr lang="en-US" b="1" dirty="0" smtClean="0"/>
              <a:t>Next generation US civil and military weather system will use HDF5 for </a:t>
            </a:r>
            <a:br>
              <a:rPr lang="en-US" b="1" dirty="0" smtClean="0"/>
            </a:br>
            <a:r>
              <a:rPr lang="en-US" b="1" dirty="0" smtClean="0"/>
              <a:t>	data distribution</a:t>
            </a:r>
          </a:p>
          <a:p>
            <a:pPr lvl="1"/>
            <a:r>
              <a:rPr lang="en-US" b="1" dirty="0" smtClean="0"/>
              <a:t>	Aberdeen Test Center using HDF5 as object for DB of 800,000 tests</a:t>
            </a:r>
          </a:p>
          <a:p>
            <a:pPr lvl="1"/>
            <a:r>
              <a:rPr lang="en-US" b="1" dirty="0" smtClean="0"/>
              <a:t>	Also in Europe – EU project to use HDF5 for product model data</a:t>
            </a:r>
          </a:p>
          <a:p>
            <a:pPr lvl="1"/>
            <a:r>
              <a:rPr lang="en-US" dirty="0" smtClean="0"/>
              <a:t>Companies like Boeing, Agilent, GE adopting for company-wide data management</a:t>
            </a:r>
          </a:p>
          <a:p>
            <a:pPr lvl="1"/>
            <a:r>
              <a:rPr lang="en-US" dirty="0" smtClean="0"/>
              <a:t>	</a:t>
            </a:r>
            <a:r>
              <a:rPr lang="en-US" b="1" dirty="0" smtClean="0"/>
              <a:t>Some industries you wouldn’t expect – finance; film-making (Lord of the Rings)</a:t>
            </a:r>
            <a:endParaRPr lang="en-US" dirty="0" smtClean="0"/>
          </a:p>
          <a:p>
            <a:r>
              <a:rPr lang="en-US" dirty="0" smtClean="0"/>
              <a:t>Increasing need for support, services, quick response</a:t>
            </a:r>
          </a:p>
          <a:p>
            <a:r>
              <a:rPr lang="en-US" dirty="0" smtClean="0"/>
              <a:t>	</a:t>
            </a:r>
            <a:r>
              <a:rPr lang="en-US" b="1" dirty="0" smtClean="0"/>
              <a:t>In 2004 a company wanted to hire about half of our staff to build </a:t>
            </a:r>
            <a:br>
              <a:rPr lang="en-US" b="1" dirty="0" smtClean="0"/>
            </a:br>
            <a:r>
              <a:rPr lang="en-US" b="1" dirty="0" smtClean="0"/>
              <a:t>	infrastructure for company-wide use of h5.</a:t>
            </a:r>
          </a:p>
          <a:p>
            <a:r>
              <a:rPr lang="en-US" b="1" dirty="0" smtClean="0"/>
              <a:t>	Aberdeen Test Center needed quick porting of HDF5 Java library to </a:t>
            </a:r>
            <a:br>
              <a:rPr lang="en-US" b="1" dirty="0" smtClean="0"/>
            </a:br>
            <a:r>
              <a:rPr lang="en-US" b="1" dirty="0" smtClean="0"/>
              <a:t>	64-bit Linux</a:t>
            </a:r>
          </a:p>
          <a:p>
            <a:r>
              <a:rPr lang="en-US" b="1" dirty="0" smtClean="0"/>
              <a:t>	Etc.</a:t>
            </a:r>
            <a:endParaRPr lang="en-US" dirty="0" smtClean="0"/>
          </a:p>
          <a:p>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E6AD4B-A977-4B67-A8A7-D04AD4EAF218}" type="slidenum">
              <a:rPr lang="en-US" altLang="en-US"/>
              <a:pPr/>
              <a:t>22</a:t>
            </a:fld>
            <a:endParaRPr lang="en-US" altLang="en-US"/>
          </a:p>
        </p:txBody>
      </p:sp>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xfrm>
            <a:off x="914401" y="4343519"/>
            <a:ext cx="5029200" cy="4114246"/>
          </a:xfrm>
        </p:spPr>
        <p:txBody>
          <a:bodyPr/>
          <a:lstStyle/>
          <a:p>
            <a:r>
              <a:rPr lang="en-US" altLang="en-US"/>
              <a:t>Start 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8AB091-53F8-411B-81CF-C79AA09371E6}" type="slidenum">
              <a:rPr lang="en-US" altLang="en-US"/>
              <a:pPr/>
              <a:t>23</a:t>
            </a:fld>
            <a:endParaRPr lang="en-US" altLang="en-US"/>
          </a:p>
        </p:txBody>
      </p:sp>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xfrm>
            <a:off x="914401" y="4343519"/>
            <a:ext cx="5029200" cy="4114246"/>
          </a:xfrm>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838A5A-864F-4F42-9BFB-2B723D2B14FB}" type="slidenum">
              <a:rPr lang="en-US" altLang="en-US"/>
              <a:pPr/>
              <a:t>27</a:t>
            </a:fld>
            <a:endParaRPr lang="en-US" altLang="en-US"/>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52E8EB-DC06-482C-988B-B7D3CC485EB5}" type="slidenum">
              <a:rPr lang="en-US" altLang="en-US"/>
              <a:pPr/>
              <a:t>28</a:t>
            </a:fld>
            <a:endParaRPr lang="en-US" altLang="en-US"/>
          </a:p>
        </p:txBody>
      </p:sp>
      <p:sp>
        <p:nvSpPr>
          <p:cNvPr id="624642" name="Rectangle 2"/>
          <p:cNvSpPr>
            <a:spLocks noGrp="1" noRot="1" noChangeAspect="1" noChangeArrowheads="1" noTextEdit="1"/>
          </p:cNvSpPr>
          <p:nvPr>
            <p:ph type="sldImg"/>
          </p:nvPr>
        </p:nvSpPr>
        <p:spPr>
          <a:ln/>
        </p:spPr>
      </p:sp>
      <p:sp>
        <p:nvSpPr>
          <p:cNvPr id="624643" name="Rectangle 3"/>
          <p:cNvSpPr>
            <a:spLocks noGrp="1" noChangeArrowheads="1"/>
          </p:cNvSpPr>
          <p:nvPr>
            <p:ph type="body" idx="1"/>
          </p:nvPr>
        </p:nvSpPr>
        <p:spPr>
          <a:xfrm>
            <a:off x="914401" y="4343519"/>
            <a:ext cx="5029200" cy="4114246"/>
          </a:xfrm>
        </p:spPr>
        <p:txBody>
          <a:bodyPr/>
          <a:lstStyle/>
          <a:p>
            <a:r>
              <a:rPr lang="en-US" altLang="en-US"/>
              <a:t>Start here.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306F92-9F4B-4AFD-9B33-89FB953E8722}" type="slidenum">
              <a:rPr lang="en-US" altLang="en-US"/>
              <a:pPr/>
              <a:t>40</a:t>
            </a:fld>
            <a:endParaRPr lang="en-US" altLang="en-US"/>
          </a:p>
        </p:txBody>
      </p:sp>
      <p:sp>
        <p:nvSpPr>
          <p:cNvPr id="626690" name="Rectangle 2"/>
          <p:cNvSpPr>
            <a:spLocks noGrp="1" noRot="1" noChangeAspect="1" noChangeArrowheads="1" noTextEdit="1"/>
          </p:cNvSpPr>
          <p:nvPr>
            <p:ph type="sldImg"/>
          </p:nvPr>
        </p:nvSpPr>
        <p:spPr>
          <a:ln/>
        </p:spPr>
      </p:sp>
      <p:sp>
        <p:nvSpPr>
          <p:cNvPr id="626691" name="Rectangle 3"/>
          <p:cNvSpPr>
            <a:spLocks noGrp="1" noChangeArrowheads="1"/>
          </p:cNvSpPr>
          <p:nvPr>
            <p:ph type="body" idx="1"/>
          </p:nvPr>
        </p:nvSpPr>
        <p:spPr>
          <a:xfrm>
            <a:off x="914401" y="4343519"/>
            <a:ext cx="5029200" cy="4114246"/>
          </a:xfrm>
        </p:spPr>
        <p:txBody>
          <a:bodyPr/>
          <a:lstStyle/>
          <a:p>
            <a:r>
              <a:rPr lang="en-US" altLang="en-US"/>
              <a:t>Start here.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75784D-42DE-4416-A994-464F87348D5F}" type="slidenum">
              <a:rPr lang="en-US" altLang="en-US"/>
              <a:pPr/>
              <a:t>41</a:t>
            </a:fld>
            <a:endParaRPr lang="en-US" altLang="en-US"/>
          </a:p>
        </p:txBody>
      </p:sp>
      <p:sp>
        <p:nvSpPr>
          <p:cNvPr id="612354" name="Rectangle 2"/>
          <p:cNvSpPr>
            <a:spLocks noGrp="1" noRot="1" noChangeAspect="1" noChangeArrowheads="1" noTextEdit="1"/>
          </p:cNvSpPr>
          <p:nvPr>
            <p:ph type="sldImg"/>
          </p:nvPr>
        </p:nvSpPr>
        <p:spPr>
          <a:ln/>
        </p:spPr>
      </p:sp>
      <p:sp>
        <p:nvSpPr>
          <p:cNvPr id="61235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CFD: Computational fluid dynamics</a:t>
            </a:r>
          </a:p>
        </p:txBody>
      </p:sp>
      <p:sp>
        <p:nvSpPr>
          <p:cNvPr id="4" name="Slide Number Placeholder 3"/>
          <p:cNvSpPr>
            <a:spLocks noGrp="1"/>
          </p:cNvSpPr>
          <p:nvPr>
            <p:ph type="sldNum" sz="quarter" idx="10"/>
          </p:nvPr>
        </p:nvSpPr>
        <p:spPr/>
        <p:txBody>
          <a:bodyPr/>
          <a:lstStyle/>
          <a:p>
            <a:pPr>
              <a:defRPr/>
            </a:pPr>
            <a:fld id="{6FA57321-E228-410B-84B3-7D893850A909}" type="slidenum">
              <a:rPr lang="en-US" smtClean="0"/>
              <a:pPr>
                <a:defRPr/>
              </a:pPr>
              <a:t>43</a:t>
            </a:fld>
            <a:endParaRPr lang="en-US"/>
          </a:p>
        </p:txBody>
      </p:sp>
    </p:spTree>
    <p:extLst>
      <p:ext uri="{BB962C8B-B14F-4D97-AF65-F5344CB8AC3E}">
        <p14:creationId xmlns:p14="http://schemas.microsoft.com/office/powerpoint/2010/main" val="1625668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771" indent="-285681" eaLnBrk="0" hangingPunct="0">
              <a:defRPr>
                <a:solidFill>
                  <a:schemeClr val="tx1"/>
                </a:solidFill>
                <a:latin typeface="Arial" pitchFamily="34" charset="0"/>
                <a:ea typeface="MS PGothic" pitchFamily="34" charset="-128"/>
              </a:defRPr>
            </a:lvl2pPr>
            <a:lvl3pPr marL="1142724" indent="-228544" eaLnBrk="0" hangingPunct="0">
              <a:defRPr>
                <a:solidFill>
                  <a:schemeClr val="tx1"/>
                </a:solidFill>
                <a:latin typeface="Arial" pitchFamily="34" charset="0"/>
                <a:ea typeface="MS PGothic" pitchFamily="34" charset="-128"/>
              </a:defRPr>
            </a:lvl3pPr>
            <a:lvl4pPr marL="1599815" indent="-228544" eaLnBrk="0" hangingPunct="0">
              <a:defRPr>
                <a:solidFill>
                  <a:schemeClr val="tx1"/>
                </a:solidFill>
                <a:latin typeface="Arial" pitchFamily="34" charset="0"/>
                <a:ea typeface="MS PGothic" pitchFamily="34" charset="-128"/>
              </a:defRPr>
            </a:lvl4pPr>
            <a:lvl5pPr marL="2056905" indent="-228544" eaLnBrk="0" hangingPunct="0">
              <a:defRPr>
                <a:solidFill>
                  <a:schemeClr val="tx1"/>
                </a:solidFill>
                <a:latin typeface="Arial" pitchFamily="34" charset="0"/>
                <a:ea typeface="MS PGothic" pitchFamily="34" charset="-128"/>
              </a:defRPr>
            </a:lvl5pPr>
            <a:lvl6pPr marL="2513993" indent="-228544" defTabSz="457091" eaLnBrk="0" fontAlgn="base" hangingPunct="0">
              <a:spcBef>
                <a:spcPct val="0"/>
              </a:spcBef>
              <a:spcAft>
                <a:spcPct val="0"/>
              </a:spcAft>
              <a:defRPr>
                <a:solidFill>
                  <a:schemeClr val="tx1"/>
                </a:solidFill>
                <a:latin typeface="Arial" pitchFamily="34" charset="0"/>
                <a:ea typeface="MS PGothic" pitchFamily="34" charset="-128"/>
              </a:defRPr>
            </a:lvl6pPr>
            <a:lvl7pPr marL="2971084" indent="-228544" defTabSz="457091" eaLnBrk="0" fontAlgn="base" hangingPunct="0">
              <a:spcBef>
                <a:spcPct val="0"/>
              </a:spcBef>
              <a:spcAft>
                <a:spcPct val="0"/>
              </a:spcAft>
              <a:defRPr>
                <a:solidFill>
                  <a:schemeClr val="tx1"/>
                </a:solidFill>
                <a:latin typeface="Arial" pitchFamily="34" charset="0"/>
                <a:ea typeface="MS PGothic" pitchFamily="34" charset="-128"/>
              </a:defRPr>
            </a:lvl7pPr>
            <a:lvl8pPr marL="3428174" indent="-228544" defTabSz="457091" eaLnBrk="0" fontAlgn="base" hangingPunct="0">
              <a:spcBef>
                <a:spcPct val="0"/>
              </a:spcBef>
              <a:spcAft>
                <a:spcPct val="0"/>
              </a:spcAft>
              <a:defRPr>
                <a:solidFill>
                  <a:schemeClr val="tx1"/>
                </a:solidFill>
                <a:latin typeface="Arial" pitchFamily="34" charset="0"/>
                <a:ea typeface="MS PGothic" pitchFamily="34" charset="-128"/>
              </a:defRPr>
            </a:lvl8pPr>
            <a:lvl9pPr marL="3885264" indent="-228544" defTabSz="457091"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B820FAF5-3FD8-4428-9FBC-E8A1AEAC2C3C}" type="slidenum">
              <a:rPr lang="en-US" smtClean="0">
                <a:latin typeface="Calibri" pitchFamily="34" charset="0"/>
              </a:rPr>
              <a:pPr eaLnBrk="1" hangingPunct="1"/>
              <a:t>46</a:t>
            </a:fld>
            <a:endParaRPr lang="en-US" smtClean="0">
              <a:latin typeface="Calibri" pitchFamily="34" charset="0"/>
            </a:endParaRPr>
          </a:p>
        </p:txBody>
      </p:sp>
      <p:sp>
        <p:nvSpPr>
          <p:cNvPr id="51203" name="Rectangle 2"/>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51204"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771" indent="-285681" eaLnBrk="0" hangingPunct="0">
              <a:defRPr>
                <a:solidFill>
                  <a:schemeClr val="tx1"/>
                </a:solidFill>
                <a:latin typeface="Arial" pitchFamily="34" charset="0"/>
                <a:ea typeface="MS PGothic" pitchFamily="34" charset="-128"/>
              </a:defRPr>
            </a:lvl2pPr>
            <a:lvl3pPr marL="1142724" indent="-228544" eaLnBrk="0" hangingPunct="0">
              <a:defRPr>
                <a:solidFill>
                  <a:schemeClr val="tx1"/>
                </a:solidFill>
                <a:latin typeface="Arial" pitchFamily="34" charset="0"/>
                <a:ea typeface="MS PGothic" pitchFamily="34" charset="-128"/>
              </a:defRPr>
            </a:lvl3pPr>
            <a:lvl4pPr marL="1599815" indent="-228544" eaLnBrk="0" hangingPunct="0">
              <a:defRPr>
                <a:solidFill>
                  <a:schemeClr val="tx1"/>
                </a:solidFill>
                <a:latin typeface="Arial" pitchFamily="34" charset="0"/>
                <a:ea typeface="MS PGothic" pitchFamily="34" charset="-128"/>
              </a:defRPr>
            </a:lvl4pPr>
            <a:lvl5pPr marL="2056905" indent="-228544" eaLnBrk="0" hangingPunct="0">
              <a:defRPr>
                <a:solidFill>
                  <a:schemeClr val="tx1"/>
                </a:solidFill>
                <a:latin typeface="Arial" pitchFamily="34" charset="0"/>
                <a:ea typeface="MS PGothic" pitchFamily="34" charset="-128"/>
              </a:defRPr>
            </a:lvl5pPr>
            <a:lvl6pPr marL="2513993" indent="-228544" defTabSz="457091" eaLnBrk="0" fontAlgn="base" hangingPunct="0">
              <a:spcBef>
                <a:spcPct val="0"/>
              </a:spcBef>
              <a:spcAft>
                <a:spcPct val="0"/>
              </a:spcAft>
              <a:defRPr>
                <a:solidFill>
                  <a:schemeClr val="tx1"/>
                </a:solidFill>
                <a:latin typeface="Arial" pitchFamily="34" charset="0"/>
                <a:ea typeface="MS PGothic" pitchFamily="34" charset="-128"/>
              </a:defRPr>
            </a:lvl6pPr>
            <a:lvl7pPr marL="2971084" indent="-228544" defTabSz="457091" eaLnBrk="0" fontAlgn="base" hangingPunct="0">
              <a:spcBef>
                <a:spcPct val="0"/>
              </a:spcBef>
              <a:spcAft>
                <a:spcPct val="0"/>
              </a:spcAft>
              <a:defRPr>
                <a:solidFill>
                  <a:schemeClr val="tx1"/>
                </a:solidFill>
                <a:latin typeface="Arial" pitchFamily="34" charset="0"/>
                <a:ea typeface="MS PGothic" pitchFamily="34" charset="-128"/>
              </a:defRPr>
            </a:lvl7pPr>
            <a:lvl8pPr marL="3428174" indent="-228544" defTabSz="457091" eaLnBrk="0" fontAlgn="base" hangingPunct="0">
              <a:spcBef>
                <a:spcPct val="0"/>
              </a:spcBef>
              <a:spcAft>
                <a:spcPct val="0"/>
              </a:spcAft>
              <a:defRPr>
                <a:solidFill>
                  <a:schemeClr val="tx1"/>
                </a:solidFill>
                <a:latin typeface="Arial" pitchFamily="34" charset="0"/>
                <a:ea typeface="MS PGothic" pitchFamily="34" charset="-128"/>
              </a:defRPr>
            </a:lvl8pPr>
            <a:lvl9pPr marL="3885264" indent="-228544" defTabSz="457091"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F9F47297-372F-460B-B382-26176678B835}" type="slidenum">
              <a:rPr lang="en-US" smtClean="0">
                <a:latin typeface="Calibri" pitchFamily="34" charset="0"/>
              </a:rPr>
              <a:pPr eaLnBrk="1" hangingPunct="1"/>
              <a:t>47</a:t>
            </a:fld>
            <a:endParaRPr lang="en-US" smtClean="0">
              <a:latin typeface="Calibri" pitchFamily="34" charset="0"/>
            </a:endParaRPr>
          </a:p>
        </p:txBody>
      </p:sp>
      <p:sp>
        <p:nvSpPr>
          <p:cNvPr id="71683" name="Rectangle 2"/>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71684"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52B31843-E4BA-4A4C-A6D8-3F7B6DFD04BC}" type="slidenum">
              <a:rPr lang="en-US" altLang="en-US" sz="1200"/>
              <a:pPr/>
              <a:t>4</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xfrm>
            <a:off x="1371367" y="4345247"/>
            <a:ext cx="4115268" cy="4115327"/>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F8F4B3A2-9713-4124-8552-FB18C079ECB9}" type="slidenum">
              <a:rPr lang="en-US" altLang="en-US" sz="1200"/>
              <a:pPr/>
              <a:t>5</a:t>
            </a:fld>
            <a:endParaRPr lang="en-US" altLang="en-US"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8A4A94AD-DC97-4149-B52C-8F38C68EE408}" type="slidenum">
              <a:rPr lang="en-US" altLang="en-US" sz="1200"/>
              <a:pPr/>
              <a:t>6</a:t>
            </a:fld>
            <a:endParaRPr lang="en-US" altLang="en-US" sz="12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EC0A4ECA-7498-43D8-992E-637EAF19911A}" type="slidenum">
              <a:rPr lang="en-US" altLang="en-US" sz="1200"/>
              <a:pPr/>
              <a:t>7</a:t>
            </a:fld>
            <a:endParaRPr lang="en-US" altLang="en-US" sz="12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2FA1BE5E-C925-4D61-8BD7-651067727FA7}" type="slidenum">
              <a:rPr lang="en-US" altLang="en-US" sz="1200"/>
              <a:pPr/>
              <a:t>8</a:t>
            </a:fld>
            <a:endParaRPr lang="en-US" altLang="en-US" sz="12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BE13BF3E-FC05-434C-B18D-8757A98C99CD}" type="slidenum">
              <a:rPr lang="en-US" altLang="en-US" sz="1200"/>
              <a:pPr/>
              <a:t>9</a:t>
            </a:fld>
            <a:endParaRPr lang="en-US" altLang="en-US" sz="12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eaLnBrk="0" hangingPunct="0">
              <a:defRPr sz="2300">
                <a:solidFill>
                  <a:schemeClr val="tx1"/>
                </a:solidFill>
                <a:latin typeface="Times New Roman" pitchFamily="18" charset="0"/>
                <a:cs typeface="Arial" charset="0"/>
              </a:defRPr>
            </a:lvl1pPr>
            <a:lvl2pPr marL="714569" indent="-274834" eaLnBrk="0" hangingPunct="0">
              <a:defRPr sz="2300">
                <a:solidFill>
                  <a:schemeClr val="tx1"/>
                </a:solidFill>
                <a:latin typeface="Times New Roman" pitchFamily="18" charset="0"/>
                <a:cs typeface="Arial" charset="0"/>
              </a:defRPr>
            </a:lvl2pPr>
            <a:lvl3pPr marL="1099337" indent="-219867" eaLnBrk="0" hangingPunct="0">
              <a:defRPr sz="2300">
                <a:solidFill>
                  <a:schemeClr val="tx1"/>
                </a:solidFill>
                <a:latin typeface="Times New Roman" pitchFamily="18" charset="0"/>
                <a:cs typeface="Arial" charset="0"/>
              </a:defRPr>
            </a:lvl3pPr>
            <a:lvl4pPr marL="1539072" indent="-219867" eaLnBrk="0" hangingPunct="0">
              <a:defRPr sz="2300">
                <a:solidFill>
                  <a:schemeClr val="tx1"/>
                </a:solidFill>
                <a:latin typeface="Times New Roman" pitchFamily="18" charset="0"/>
                <a:cs typeface="Arial" charset="0"/>
              </a:defRPr>
            </a:lvl4pPr>
            <a:lvl5pPr marL="1978807" indent="-219867" eaLnBrk="0" hangingPunct="0">
              <a:defRPr sz="2300">
                <a:solidFill>
                  <a:schemeClr val="tx1"/>
                </a:solidFill>
                <a:latin typeface="Times New Roman" pitchFamily="18" charset="0"/>
                <a:cs typeface="Arial" charset="0"/>
              </a:defRPr>
            </a:lvl5pPr>
            <a:lvl6pPr marL="2418542" indent="-219867" eaLnBrk="0" fontAlgn="base" hangingPunct="0">
              <a:spcBef>
                <a:spcPct val="0"/>
              </a:spcBef>
              <a:spcAft>
                <a:spcPct val="0"/>
              </a:spcAft>
              <a:defRPr sz="2300">
                <a:solidFill>
                  <a:schemeClr val="tx1"/>
                </a:solidFill>
                <a:latin typeface="Times New Roman" pitchFamily="18" charset="0"/>
                <a:cs typeface="Arial" charset="0"/>
              </a:defRPr>
            </a:lvl6pPr>
            <a:lvl7pPr marL="2858277" indent="-219867" eaLnBrk="0" fontAlgn="base" hangingPunct="0">
              <a:spcBef>
                <a:spcPct val="0"/>
              </a:spcBef>
              <a:spcAft>
                <a:spcPct val="0"/>
              </a:spcAft>
              <a:defRPr sz="2300">
                <a:solidFill>
                  <a:schemeClr val="tx1"/>
                </a:solidFill>
                <a:latin typeface="Times New Roman" pitchFamily="18" charset="0"/>
                <a:cs typeface="Arial" charset="0"/>
              </a:defRPr>
            </a:lvl7pPr>
            <a:lvl8pPr marL="3298012" indent="-219867" eaLnBrk="0" fontAlgn="base" hangingPunct="0">
              <a:spcBef>
                <a:spcPct val="0"/>
              </a:spcBef>
              <a:spcAft>
                <a:spcPct val="0"/>
              </a:spcAft>
              <a:defRPr sz="2300">
                <a:solidFill>
                  <a:schemeClr val="tx1"/>
                </a:solidFill>
                <a:latin typeface="Times New Roman" pitchFamily="18" charset="0"/>
                <a:cs typeface="Arial" charset="0"/>
              </a:defRPr>
            </a:lvl8pPr>
            <a:lvl9pPr marL="3737747" indent="-219867" eaLnBrk="0" fontAlgn="base" hangingPunct="0">
              <a:spcBef>
                <a:spcPct val="0"/>
              </a:spcBef>
              <a:spcAft>
                <a:spcPct val="0"/>
              </a:spcAft>
              <a:defRPr sz="2300">
                <a:solidFill>
                  <a:schemeClr val="tx1"/>
                </a:solidFill>
                <a:latin typeface="Times New Roman" pitchFamily="18" charset="0"/>
                <a:cs typeface="Arial" charset="0"/>
              </a:defRPr>
            </a:lvl9pPr>
          </a:lstStyle>
          <a:p>
            <a:fld id="{C27FB504-685F-4EAB-949D-767684696D75}" type="slidenum">
              <a:rPr lang="en-US" altLang="en-US" sz="1200"/>
              <a:pPr/>
              <a:t>10</a:t>
            </a:fld>
            <a:endParaRPr lang="en-US" altLang="en-US" sz="12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915806" y="4343137"/>
            <a:ext cx="5026390" cy="4115326"/>
          </a:xfrm>
          <a:noFill/>
        </p:spPr>
        <p:txBody>
          <a:bodyPr/>
          <a:lstStyle/>
          <a:p>
            <a:pPr eaLnBrk="1" hangingPunct="1"/>
            <a:endParaRPr lang="en-US" altLang="en-US" smtClean="0">
              <a:latin typeface="Arial"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999.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1053"/>
          <p:cNvSpPr txBox="1">
            <a:spLocks noChangeArrowheads="1"/>
          </p:cNvSpPr>
          <p:nvPr userDrawn="1"/>
        </p:nvSpPr>
        <p:spPr bwMode="auto">
          <a:xfrm>
            <a:off x="7239000" y="6629400"/>
            <a:ext cx="1600200" cy="228600"/>
          </a:xfrm>
          <a:prstGeom prst="rect">
            <a:avLst/>
          </a:prstGeom>
          <a:noFill/>
          <a:ln w="9525">
            <a:noFill/>
            <a:miter lim="800000"/>
            <a:headEnd/>
            <a:tailEnd/>
          </a:ln>
          <a:effectLst/>
        </p:spPr>
        <p:txBody>
          <a:bodyPr anchor="b"/>
          <a:lstStyle>
            <a:lvl1pPr>
              <a:defRPr sz="1200" b="0">
                <a:solidFill>
                  <a:schemeClr val="bg1"/>
                </a:solidFill>
                <a:latin typeface="Arial" pitchFamily="34" charset="0"/>
                <a:cs typeface="Arial" pitchFamily="34" charset="0"/>
              </a:defRPr>
            </a:lvl1pPr>
          </a:lstStyle>
          <a:p>
            <a:pPr algn="r">
              <a:defRPr/>
            </a:pPr>
            <a:r>
              <a:rPr lang="en-US" sz="1100" dirty="0" smtClean="0">
                <a:latin typeface="+mn-lt"/>
                <a:ea typeface="+mn-ea"/>
              </a:rPr>
              <a:t>www.hdfgroup.org</a:t>
            </a:r>
          </a:p>
        </p:txBody>
      </p:sp>
      <p:pic>
        <p:nvPicPr>
          <p:cNvPr id="6" name="Picture 1056"/>
          <p:cNvPicPr>
            <a:picLocks noChangeAspect="1" noChangeArrowheads="1"/>
          </p:cNvPicPr>
          <p:nvPr userDrawn="1"/>
        </p:nvPicPr>
        <p:blipFill>
          <a:blip r:embed="rId3" cstate="print"/>
          <a:srcRect/>
          <a:stretch>
            <a:fillRect/>
          </a:stretch>
        </p:blipFill>
        <p:spPr bwMode="auto">
          <a:xfrm>
            <a:off x="404813" y="152400"/>
            <a:ext cx="966787" cy="515938"/>
          </a:xfrm>
          <a:prstGeom prst="rect">
            <a:avLst/>
          </a:prstGeom>
          <a:noFill/>
          <a:ln w="9525">
            <a:noFill/>
            <a:miter lim="800000"/>
            <a:headEnd/>
            <a:tailEnd/>
          </a:ln>
        </p:spPr>
      </p:pic>
      <p:sp>
        <p:nvSpPr>
          <p:cNvPr id="7" name="TextBox 6"/>
          <p:cNvSpPr txBox="1"/>
          <p:nvPr userDrawn="1"/>
        </p:nvSpPr>
        <p:spPr>
          <a:xfrm>
            <a:off x="1371600" y="228600"/>
            <a:ext cx="2133600" cy="323165"/>
          </a:xfrm>
          <a:prstGeom prst="rect">
            <a:avLst/>
          </a:prstGeom>
          <a:noFill/>
        </p:spPr>
        <p:txBody>
          <a:bodyPr wrap="square" bIns="0" anchor="b" anchorCtr="0">
            <a:spAutoFit/>
          </a:bodyPr>
          <a:lstStyle/>
          <a:p>
            <a:pPr algn="l">
              <a:defRPr/>
            </a:pPr>
            <a:r>
              <a:rPr lang="en-US" sz="1800" b="1" dirty="0">
                <a:effectLst/>
                <a:latin typeface="+mj-lt"/>
                <a:ea typeface="+mn-ea"/>
                <a:cs typeface="Arial" pitchFamily="34" charset="0"/>
              </a:rPr>
              <a:t>The </a:t>
            </a:r>
            <a:r>
              <a:rPr lang="en-US" sz="1800" b="1" dirty="0" smtClean="0">
                <a:effectLst/>
                <a:latin typeface="+mj-lt"/>
                <a:ea typeface="+mn-ea"/>
                <a:cs typeface="Arial" pitchFamily="34" charset="0"/>
              </a:rPr>
              <a:t>HDF </a:t>
            </a:r>
            <a:r>
              <a:rPr lang="en-US" sz="1800" b="1" dirty="0">
                <a:effectLst/>
                <a:latin typeface="+mj-lt"/>
                <a:ea typeface="+mn-ea"/>
                <a:cs typeface="Arial" pitchFamily="34" charset="0"/>
              </a:rPr>
              <a:t>Group</a:t>
            </a:r>
          </a:p>
        </p:txBody>
      </p:sp>
      <p:sp>
        <p:nvSpPr>
          <p:cNvPr id="37890" name="Rectangle 2050"/>
          <p:cNvSpPr>
            <a:spLocks noGrp="1" noChangeArrowheads="1"/>
          </p:cNvSpPr>
          <p:nvPr>
            <p:ph type="ctrTitle"/>
          </p:nvPr>
        </p:nvSpPr>
        <p:spPr>
          <a:xfrm>
            <a:off x="685800" y="2209800"/>
            <a:ext cx="7772400" cy="2057400"/>
          </a:xfrm>
        </p:spPr>
        <p:txBody>
          <a:bodyPr anchor="t"/>
          <a:lstStyle>
            <a:lvl1pPr>
              <a:defRPr sz="4800">
                <a:latin typeface="+mj-lt"/>
                <a:cs typeface="Arial" pitchFamily="34" charset="0"/>
              </a:defRPr>
            </a:lvl1pPr>
          </a:lstStyle>
          <a:p>
            <a:r>
              <a:rPr lang="en-US" smtClean="0"/>
              <a:t>Click to edit Master title style</a:t>
            </a:r>
            <a:endParaRPr lang="en-US" dirty="0"/>
          </a:p>
        </p:txBody>
      </p:sp>
      <p:sp>
        <p:nvSpPr>
          <p:cNvPr id="37891" name="Rectangle 2051"/>
          <p:cNvSpPr>
            <a:spLocks noGrp="1" noChangeArrowheads="1"/>
          </p:cNvSpPr>
          <p:nvPr>
            <p:ph type="subTitle" idx="1"/>
          </p:nvPr>
        </p:nvSpPr>
        <p:spPr>
          <a:xfrm>
            <a:off x="1219200" y="4419600"/>
            <a:ext cx="6400800" cy="914400"/>
          </a:xfrm>
        </p:spPr>
        <p:txBody>
          <a:bodyPr/>
          <a:lstStyle>
            <a:lvl1pPr marL="0" indent="0" algn="ctr">
              <a:buFontTx/>
              <a:buNone/>
              <a:defRPr sz="2400">
                <a:latin typeface="+mj-lt"/>
                <a:cs typeface="Arial" pitchFamily="34" charset="0"/>
              </a:defRPr>
            </a:lvl1pPr>
          </a:lstStyle>
          <a:p>
            <a:r>
              <a:rPr lang="en-US" smtClean="0"/>
              <a:t>Click to edit Master subtitle style</a:t>
            </a:r>
            <a:endParaRPr lang="en-US" dirty="0"/>
          </a:p>
        </p:txBody>
      </p:sp>
      <p:sp>
        <p:nvSpPr>
          <p:cNvPr id="10" name="Rectangle 2066"/>
          <p:cNvSpPr>
            <a:spLocks noGrp="1" noChangeArrowheads="1"/>
          </p:cNvSpPr>
          <p:nvPr>
            <p:ph type="sldNum" sz="quarter" idx="12"/>
          </p:nvPr>
        </p:nvSpPr>
        <p:spPr/>
        <p:txBody>
          <a:bodyPr/>
          <a:lstStyle>
            <a:lvl1pPr>
              <a:defRPr sz="1100">
                <a:latin typeface="+mn-lt"/>
              </a:defRPr>
            </a:lvl1pPr>
          </a:lstStyle>
          <a:p>
            <a:fld id="{736C4BAF-311F-7A41-A7B2-B0FB909503E6}" type="slidenum">
              <a:rPr lang="en-US" smtClean="0"/>
              <a:pPr/>
              <a:t>‹#›</a:t>
            </a:fld>
            <a:endParaRPr lang="en-US" dirty="0"/>
          </a:p>
        </p:txBody>
      </p:sp>
      <p:sp>
        <p:nvSpPr>
          <p:cNvPr id="11" name="Rectangle 1053"/>
          <p:cNvSpPr>
            <a:spLocks noGrp="1" noChangeArrowheads="1"/>
          </p:cNvSpPr>
          <p:nvPr>
            <p:ph type="dt" sz="half" idx="2"/>
          </p:nvPr>
        </p:nvSpPr>
        <p:spPr bwMode="auto">
          <a:xfrm>
            <a:off x="304800" y="6629400"/>
            <a:ext cx="2286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100" b="0" smtClean="0">
                <a:solidFill>
                  <a:schemeClr val="bg1"/>
                </a:solidFill>
                <a:latin typeface="+mn-lt"/>
                <a:ea typeface="+mn-ea"/>
                <a:cs typeface="Arial" pitchFamily="34" charset="0"/>
              </a:defRPr>
            </a:lvl1pPr>
          </a:lstStyle>
          <a:p>
            <a:pPr>
              <a:defRPr/>
            </a:pPr>
            <a:r>
              <a:rPr lang="en-US" smtClean="0"/>
              <a:t>November 9, 2013</a:t>
            </a:r>
            <a:endParaRPr lang="en-US" dirty="0"/>
          </a:p>
        </p:txBody>
      </p:sp>
    </p:spTree>
    <p:extLst>
      <p:ext uri="{BB962C8B-B14F-4D97-AF65-F5344CB8AC3E}">
        <p14:creationId xmlns:p14="http://schemas.microsoft.com/office/powerpoint/2010/main" val="25089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a:normAutofit/>
          </a:bodyPr>
          <a:lstStyle>
            <a:lvl1pPr marL="342900" indent="-342900">
              <a:buClrTx/>
              <a:buFont typeface="Arial" pitchFamily="34" charset="0"/>
              <a:buChar char="•"/>
              <a:defRPr/>
            </a:lvl1pPr>
            <a:lvl2pPr marL="742950" indent="-285750">
              <a:buClrTx/>
              <a:buFont typeface="Arial" pitchFamily="34" charset="0"/>
              <a:buChar char="•"/>
              <a:defRPr/>
            </a:lvl2pPr>
            <a:lvl3pPr marL="1143000" indent="-228600">
              <a:buClrTx/>
              <a:buFont typeface="Arial" pitchFamily="34" charset="0"/>
              <a:buChar char="•"/>
              <a:defRPr/>
            </a:lvl3pPr>
            <a:lvl4pPr marL="1600200" indent="-228600">
              <a:buClrTx/>
              <a:buFont typeface="Arial" pitchFamily="34" charset="0"/>
              <a:buChar char="•"/>
              <a:defRPr/>
            </a:lvl4pPr>
            <a:lvl5pPr marL="2057400" indent="-228600">
              <a:buClrTx/>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r>
              <a:rPr lang="en-US" smtClean="0"/>
              <a:t>November 9, 2013</a:t>
            </a:r>
            <a:endParaRPr lang="en-US"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DE9E2059-AE7A-4AD3-8904-DB5BCC9C33F4}" type="slidenum">
              <a:rPr lang="en-US" smtClean="0"/>
              <a:pPr/>
              <a:t>‹#›</a:t>
            </a:fld>
            <a:endParaRPr lang="en-US"/>
          </a:p>
        </p:txBody>
      </p:sp>
      <p:sp>
        <p:nvSpPr>
          <p:cNvPr id="6" name="Footer Placeholder 5"/>
          <p:cNvSpPr>
            <a:spLocks noGrp="1"/>
          </p:cNvSpPr>
          <p:nvPr>
            <p:ph type="ftr" sz="quarter" idx="12"/>
          </p:nvPr>
        </p:nvSpPr>
        <p:spPr>
          <a:xfrm>
            <a:off x="2438400" y="6629400"/>
            <a:ext cx="4267200" cy="228600"/>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659032506"/>
      </p:ext>
    </p:extLst>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71638" y="304800"/>
            <a:ext cx="7091362"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417638"/>
            <a:ext cx="3886200" cy="4906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17638"/>
            <a:ext cx="3886200" cy="237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6525"/>
            <a:ext cx="3886200" cy="2378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0" y="6629400"/>
            <a:ext cx="1905000" cy="228600"/>
          </a:xfrm>
        </p:spPr>
        <p:txBody>
          <a:bodyPr/>
          <a:lstStyle>
            <a:lvl1pPr>
              <a:defRPr/>
            </a:lvl1pPr>
          </a:lstStyle>
          <a:p>
            <a:r>
              <a:rPr lang="en-US" altLang="en-US" smtClean="0"/>
              <a:t>November 9, 2013</a:t>
            </a:r>
            <a:endParaRPr lang="en-US" altLang="en-US"/>
          </a:p>
        </p:txBody>
      </p:sp>
      <p:sp>
        <p:nvSpPr>
          <p:cNvPr id="7" name="Footer Placeholder 6"/>
          <p:cNvSpPr>
            <a:spLocks noGrp="1"/>
          </p:cNvSpPr>
          <p:nvPr>
            <p:ph type="ftr" sz="quarter" idx="11"/>
          </p:nvPr>
        </p:nvSpPr>
        <p:spPr>
          <a:xfrm>
            <a:off x="3124200" y="6629400"/>
            <a:ext cx="2895600" cy="228600"/>
          </a:xfrm>
          <a:prstGeom prst="rect">
            <a:avLst/>
          </a:prstGeom>
        </p:spPr>
        <p:txBody>
          <a:bodyPr/>
          <a:lstStyle>
            <a:lvl1pPr>
              <a:defRPr/>
            </a:lvl1pPr>
          </a:lstStyle>
          <a:p>
            <a:endParaRPr lang="en-US" altLang="en-US"/>
          </a:p>
        </p:txBody>
      </p:sp>
      <p:sp>
        <p:nvSpPr>
          <p:cNvPr id="8" name="Slide Number Placeholder 7"/>
          <p:cNvSpPr>
            <a:spLocks noGrp="1"/>
          </p:cNvSpPr>
          <p:nvPr>
            <p:ph type="sldNum" sz="quarter" idx="12"/>
          </p:nvPr>
        </p:nvSpPr>
        <p:spPr>
          <a:xfrm>
            <a:off x="7239000" y="6629400"/>
            <a:ext cx="1905000" cy="228600"/>
          </a:xfrm>
        </p:spPr>
        <p:txBody>
          <a:bodyPr/>
          <a:lstStyle>
            <a:lvl1pPr>
              <a:defRPr/>
            </a:lvl1pPr>
          </a:lstStyle>
          <a:p>
            <a:fld id="{ED87BF60-944A-40E6-B67A-04D953915D0C}" type="slidenum">
              <a:rPr lang="en-US" altLang="en-US"/>
              <a:pPr/>
              <a:t>‹#›</a:t>
            </a:fld>
            <a:endParaRPr lang="en-US" altLang="en-US"/>
          </a:p>
        </p:txBody>
      </p:sp>
    </p:spTree>
    <p:extLst>
      <p:ext uri="{BB962C8B-B14F-4D97-AF65-F5344CB8AC3E}">
        <p14:creationId xmlns:p14="http://schemas.microsoft.com/office/powerpoint/2010/main" val="2825430335"/>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Frames Side by Si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696200" cy="533400"/>
          </a:xfrm>
        </p:spPr>
        <p:txBody>
          <a:bodyPr/>
          <a:lstStyle>
            <a:lvl1pPr algn="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63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November 9, 2013</a:t>
            </a:r>
            <a:endParaRPr lang="en-US" dirty="0"/>
          </a:p>
        </p:txBody>
      </p:sp>
      <p:sp>
        <p:nvSpPr>
          <p:cNvPr id="7" name="Rectangle 1055"/>
          <p:cNvSpPr>
            <a:spLocks noGrp="1" noChangeArrowheads="1"/>
          </p:cNvSpPr>
          <p:nvPr>
            <p:ph type="sldNum" sz="quarter" idx="12"/>
          </p:nvPr>
        </p:nvSpPr>
        <p:spPr>
          <a:ln/>
        </p:spPr>
        <p:txBody>
          <a:bodyPr/>
          <a:lstStyle>
            <a:lvl1pPr>
              <a:defRPr/>
            </a:lvl1pPr>
          </a:lstStyle>
          <a:p>
            <a:fld id="{7B1BC851-09AD-FE43-ACEE-1C9FAD17D4A2}" type="slidenum">
              <a:rPr lang="en-US"/>
              <a:pPr/>
              <a:t>‹#›</a:t>
            </a:fld>
            <a:endParaRPr lang="en-US" dirty="0"/>
          </a:p>
        </p:txBody>
      </p:sp>
    </p:spTree>
    <p:extLst>
      <p:ext uri="{BB962C8B-B14F-4D97-AF65-F5344CB8AC3E}">
        <p14:creationId xmlns:p14="http://schemas.microsoft.com/office/powerpoint/2010/main" val="24526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696200" cy="533400"/>
          </a:xfrm>
        </p:spPr>
        <p:txBody>
          <a:bodyPr/>
          <a:lstStyle>
            <a:lvl1pPr algn="r">
              <a:defRPr/>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November 9, 2013</a:t>
            </a:r>
            <a:endParaRPr lang="en-US" dirty="0"/>
          </a:p>
        </p:txBody>
      </p:sp>
      <p:sp>
        <p:nvSpPr>
          <p:cNvPr id="5" name="Rectangle 1055"/>
          <p:cNvSpPr>
            <a:spLocks noGrp="1" noChangeArrowheads="1"/>
          </p:cNvSpPr>
          <p:nvPr>
            <p:ph type="sldNum" sz="quarter" idx="12"/>
          </p:nvPr>
        </p:nvSpPr>
        <p:spPr>
          <a:ln/>
        </p:spPr>
        <p:txBody>
          <a:bodyPr/>
          <a:lstStyle>
            <a:lvl1pPr>
              <a:defRPr/>
            </a:lvl1pPr>
          </a:lstStyle>
          <a:p>
            <a:fld id="{80093880-C6D3-D249-860F-0023F8BF2CC9}" type="slidenum">
              <a:rPr lang="en-US"/>
              <a:pPr/>
              <a:t>‹#›</a:t>
            </a:fld>
            <a:endParaRPr lang="en-US" dirty="0"/>
          </a:p>
        </p:txBody>
      </p:sp>
      <p:sp>
        <p:nvSpPr>
          <p:cNvPr id="6" name="Content Placeholder 5"/>
          <p:cNvSpPr>
            <a:spLocks noGrp="1"/>
          </p:cNvSpPr>
          <p:nvPr>
            <p:ph sz="quarter" idx="13"/>
          </p:nvPr>
        </p:nvSpPr>
        <p:spPr>
          <a:xfrm>
            <a:off x="914400" y="1600200"/>
            <a:ext cx="7315200" cy="4572000"/>
          </a:xfrm>
        </p:spPr>
        <p:txBody>
          <a:bodyPr>
            <a:normAutofit/>
          </a:bodyPr>
          <a:lstStyle>
            <a:lvl1pPr>
              <a:defRPr sz="3200"/>
            </a:lvl1pPr>
            <a:lvl3pPr>
              <a:defRPr sz="2400"/>
            </a:lvl3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668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OverObj" preserve="1">
  <p:cSld name="Two Content Frames">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696200" cy="533400"/>
          </a:xfrm>
        </p:spPr>
        <p:txBody>
          <a:bodyPr/>
          <a:lstStyle>
            <a:lvl1pPr algn="r">
              <a:defRPr/>
            </a:lvl1pPr>
          </a:lstStyle>
          <a:p>
            <a:r>
              <a:rPr lang="en-US" smtClean="0"/>
              <a:t>Click to edit Master title style</a:t>
            </a:r>
            <a:endParaRPr lang="en-US" dirty="0"/>
          </a:p>
        </p:txBody>
      </p:sp>
      <p:sp>
        <p:nvSpPr>
          <p:cNvPr id="3" name="Text Placeholder 2"/>
          <p:cNvSpPr>
            <a:spLocks noGrp="1"/>
          </p:cNvSpPr>
          <p:nvPr>
            <p:ph type="body" sz="half" idx="1"/>
          </p:nvPr>
        </p:nvSpPr>
        <p:spPr>
          <a:xfrm>
            <a:off x="381000" y="990600"/>
            <a:ext cx="8458200" cy="2667000"/>
          </a:xfrm>
        </p:spPr>
        <p:txBody>
          <a:bodyPr/>
          <a:lstStyle>
            <a:lvl1pPr>
              <a:defRPr sz="3200"/>
            </a:lvl1pPr>
            <a:lvl3pPr>
              <a:defRPr sz="2400"/>
            </a:lvl3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000" y="3810000"/>
            <a:ext cx="8458200" cy="2667000"/>
          </a:xfrm>
        </p:spPr>
        <p:txBody>
          <a:bodyPr/>
          <a:lstStyle>
            <a:lvl1pPr>
              <a:defRPr sz="3200"/>
            </a:lvl1pPr>
            <a:lvl3pPr>
              <a:defRPr sz="2400"/>
            </a:lvl3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November 9, 2013</a:t>
            </a:r>
            <a:endParaRPr lang="en-US" dirty="0"/>
          </a:p>
        </p:txBody>
      </p:sp>
      <p:sp>
        <p:nvSpPr>
          <p:cNvPr id="7" name="Rectangle 1055"/>
          <p:cNvSpPr>
            <a:spLocks noGrp="1" noChangeArrowheads="1"/>
          </p:cNvSpPr>
          <p:nvPr>
            <p:ph type="sldNum" sz="quarter" idx="12"/>
          </p:nvPr>
        </p:nvSpPr>
        <p:spPr>
          <a:ln/>
        </p:spPr>
        <p:txBody>
          <a:bodyPr/>
          <a:lstStyle>
            <a:lvl1pPr>
              <a:defRPr/>
            </a:lvl1pPr>
          </a:lstStyle>
          <a:p>
            <a:fld id="{F50A4E36-00C6-1145-B427-1A185CE8670F}" type="slidenum">
              <a:rPr lang="en-US"/>
              <a:pPr/>
              <a:t>‹#›</a:t>
            </a:fld>
            <a:endParaRPr lang="en-US" dirty="0"/>
          </a:p>
        </p:txBody>
      </p:sp>
    </p:spTree>
    <p:extLst>
      <p:ext uri="{BB962C8B-B14F-4D97-AF65-F5344CB8AC3E}">
        <p14:creationId xmlns:p14="http://schemas.microsoft.com/office/powerpoint/2010/main" val="3845149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with Defin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152400"/>
            <a:ext cx="7620000" cy="533400"/>
          </a:xfrm>
        </p:spPr>
        <p:txBody>
          <a:bodyPr/>
          <a:lstStyle>
            <a:lvl1pPr algn="r">
              <a:defRPr/>
            </a:lvl1pPr>
          </a:lstStyle>
          <a:p>
            <a:r>
              <a:rPr lang="en-US" dirty="0" smtClean="0"/>
              <a:t>The Problem</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4" name="Slide Number Placeholder 3"/>
          <p:cNvSpPr>
            <a:spLocks noGrp="1"/>
          </p:cNvSpPr>
          <p:nvPr>
            <p:ph type="sldNum" sz="quarter" idx="11"/>
          </p:nvPr>
        </p:nvSpPr>
        <p:spPr/>
        <p:txBody>
          <a:bodyPr/>
          <a:lstStyle/>
          <a:p>
            <a:fld id="{4B465E7A-C1F6-F240-9A4B-3C235A72DA08}" type="slidenum">
              <a:rPr lang="en-US" smtClean="0"/>
              <a:pPr/>
              <a:t>‹#›</a:t>
            </a:fld>
            <a:endParaRPr lang="en-US" dirty="0"/>
          </a:p>
        </p:txBody>
      </p:sp>
      <p:sp>
        <p:nvSpPr>
          <p:cNvPr id="6" name="Text Placeholder 5"/>
          <p:cNvSpPr>
            <a:spLocks noGrp="1"/>
          </p:cNvSpPr>
          <p:nvPr>
            <p:ph type="body" sz="quarter" idx="12" hasCustomPrompt="1"/>
          </p:nvPr>
        </p:nvSpPr>
        <p:spPr>
          <a:xfrm>
            <a:off x="914400" y="1600200"/>
            <a:ext cx="1600200" cy="609600"/>
          </a:xfrm>
        </p:spPr>
        <p:txBody>
          <a:bodyPr/>
          <a:lstStyle>
            <a:lvl1pPr marL="0" indent="0">
              <a:buNone/>
              <a:defRPr sz="2800"/>
            </a:lvl1pPr>
          </a:lstStyle>
          <a:p>
            <a:pPr lvl="0"/>
            <a:r>
              <a:rPr lang="en-US" dirty="0" smtClean="0"/>
              <a:t>Problem:</a:t>
            </a:r>
            <a:endParaRPr lang="en-US" dirty="0"/>
          </a:p>
        </p:txBody>
      </p:sp>
      <p:sp>
        <p:nvSpPr>
          <p:cNvPr id="8" name="Content Placeholder 7"/>
          <p:cNvSpPr>
            <a:spLocks noGrp="1"/>
          </p:cNvSpPr>
          <p:nvPr>
            <p:ph sz="quarter" idx="13" hasCustomPrompt="1"/>
          </p:nvPr>
        </p:nvSpPr>
        <p:spPr>
          <a:xfrm>
            <a:off x="914400" y="2514600"/>
            <a:ext cx="7315200" cy="3657600"/>
          </a:xfrm>
        </p:spPr>
        <p:txBody>
          <a:bodyPr/>
          <a:lstStyle>
            <a:lvl1pPr marL="0" indent="0">
              <a:buNone/>
              <a:defRPr sz="2800" baseline="0"/>
            </a:lvl1pPr>
          </a:lstStyle>
          <a:p>
            <a:pPr lvl="0"/>
            <a:r>
              <a:rPr lang="en-US" dirty="0" smtClean="0"/>
              <a:t>&lt;Define the user’s or customer’s problem in this space.&gt;</a:t>
            </a:r>
            <a:endParaRPr lang="en-US" dirty="0"/>
          </a:p>
        </p:txBody>
      </p:sp>
    </p:spTree>
    <p:extLst>
      <p:ext uri="{BB962C8B-B14F-4D97-AF65-F5344CB8AC3E}">
        <p14:creationId xmlns:p14="http://schemas.microsoft.com/office/powerpoint/2010/main" val="38645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pproach/Solution with 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152400"/>
            <a:ext cx="7620000" cy="533400"/>
          </a:xfrm>
        </p:spPr>
        <p:txBody>
          <a:bodyPr/>
          <a:lstStyle>
            <a:lvl1pPr algn="r">
              <a:defRPr/>
            </a:lvl1pPr>
          </a:lstStyle>
          <a:p>
            <a:r>
              <a:rPr lang="en-US" dirty="0" smtClean="0"/>
              <a:t>The Approach/Solution</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4" name="Slide Number Placeholder 3"/>
          <p:cNvSpPr>
            <a:spLocks noGrp="1"/>
          </p:cNvSpPr>
          <p:nvPr>
            <p:ph type="sldNum" sz="quarter" idx="11"/>
          </p:nvPr>
        </p:nvSpPr>
        <p:spPr/>
        <p:txBody>
          <a:bodyPr/>
          <a:lstStyle/>
          <a:p>
            <a:fld id="{4B465E7A-C1F6-F240-9A4B-3C235A72DA08}" type="slidenum">
              <a:rPr lang="en-US" smtClean="0"/>
              <a:pPr/>
              <a:t>‹#›</a:t>
            </a:fld>
            <a:endParaRPr lang="en-US" dirty="0"/>
          </a:p>
        </p:txBody>
      </p:sp>
      <p:sp>
        <p:nvSpPr>
          <p:cNvPr id="6" name="Text Placeholder 5"/>
          <p:cNvSpPr>
            <a:spLocks noGrp="1"/>
          </p:cNvSpPr>
          <p:nvPr>
            <p:ph type="body" sz="quarter" idx="12" hasCustomPrompt="1"/>
          </p:nvPr>
        </p:nvSpPr>
        <p:spPr>
          <a:xfrm>
            <a:off x="914400" y="1600200"/>
            <a:ext cx="4572000" cy="609600"/>
          </a:xfrm>
        </p:spPr>
        <p:txBody>
          <a:bodyPr/>
          <a:lstStyle>
            <a:lvl1pPr marL="0" indent="0">
              <a:buNone/>
              <a:defRPr sz="2800"/>
            </a:lvl1pPr>
          </a:lstStyle>
          <a:p>
            <a:pPr lvl="0"/>
            <a:r>
              <a:rPr lang="en-US" dirty="0" smtClean="0"/>
              <a:t>Approach/Solution:</a:t>
            </a:r>
            <a:endParaRPr lang="en-US" dirty="0"/>
          </a:p>
        </p:txBody>
      </p:sp>
      <p:sp>
        <p:nvSpPr>
          <p:cNvPr id="8" name="Content Placeholder 7"/>
          <p:cNvSpPr>
            <a:spLocks noGrp="1"/>
          </p:cNvSpPr>
          <p:nvPr>
            <p:ph sz="quarter" idx="13" hasCustomPrompt="1"/>
          </p:nvPr>
        </p:nvSpPr>
        <p:spPr>
          <a:xfrm>
            <a:off x="914400" y="2514600"/>
            <a:ext cx="7315200" cy="3657600"/>
          </a:xfrm>
        </p:spPr>
        <p:txBody>
          <a:bodyPr/>
          <a:lstStyle>
            <a:lvl1pPr marL="0" indent="0">
              <a:buNone/>
              <a:defRPr sz="2800" baseline="0"/>
            </a:lvl1pPr>
          </a:lstStyle>
          <a:p>
            <a:pPr lvl="0"/>
            <a:r>
              <a:rPr lang="en-US" dirty="0" smtClean="0"/>
              <a:t>&lt;Describe our approach to solving the problem or a solution we developed to solve the problem.&gt;</a:t>
            </a:r>
            <a:endParaRPr lang="en-US" dirty="0"/>
          </a:p>
        </p:txBody>
      </p:sp>
    </p:spTree>
    <p:extLst>
      <p:ext uri="{BB962C8B-B14F-4D97-AF65-F5344CB8AC3E}">
        <p14:creationId xmlns:p14="http://schemas.microsoft.com/office/powerpoint/2010/main" val="22624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9"/>
          <p:cNvSpPr>
            <a:spLocks noGrp="1" noChangeArrowheads="1"/>
          </p:cNvSpPr>
          <p:nvPr>
            <p:ph type="dt" sz="half" idx="10"/>
          </p:nvPr>
        </p:nvSpPr>
        <p:spPr>
          <a:ln/>
        </p:spPr>
        <p:txBody>
          <a:bodyPr/>
          <a:lstStyle>
            <a:lvl1pPr>
              <a:defRPr/>
            </a:lvl1pPr>
          </a:lstStyle>
          <a:p>
            <a:pPr>
              <a:defRPr/>
            </a:pPr>
            <a:r>
              <a:rPr lang="en-US" smtClean="0"/>
              <a:t>November 9, 2013</a:t>
            </a:r>
            <a:endParaRPr lang="en-US"/>
          </a:p>
        </p:txBody>
      </p:sp>
      <p:sp>
        <p:nvSpPr>
          <p:cNvPr id="6" name="Rectangle 31"/>
          <p:cNvSpPr>
            <a:spLocks noGrp="1" noChangeArrowheads="1"/>
          </p:cNvSpPr>
          <p:nvPr>
            <p:ph type="sldNum" sz="quarter" idx="12"/>
          </p:nvPr>
        </p:nvSpPr>
        <p:spPr>
          <a:ln/>
        </p:spPr>
        <p:txBody>
          <a:bodyPr/>
          <a:lstStyle>
            <a:lvl1pPr>
              <a:defRPr/>
            </a:lvl1pPr>
          </a:lstStyle>
          <a:p>
            <a:pPr>
              <a:defRPr/>
            </a:pPr>
            <a:fld id="{9948CD65-0C3D-4935-8300-F0A3DFC570C2}" type="slidenum">
              <a:rPr lang="en-US"/>
              <a:pPr>
                <a:defRPr/>
              </a:pPr>
              <a:t>‹#›</a:t>
            </a:fld>
            <a:endParaRPr lang="en-US"/>
          </a:p>
        </p:txBody>
      </p:sp>
    </p:spTree>
    <p:extLst>
      <p:ext uri="{BB962C8B-B14F-4D97-AF65-F5344CB8AC3E}">
        <p14:creationId xmlns:p14="http://schemas.microsoft.com/office/powerpoint/2010/main" val="145563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9"/>
          <p:cNvSpPr>
            <a:spLocks noGrp="1" noChangeArrowheads="1"/>
          </p:cNvSpPr>
          <p:nvPr>
            <p:ph type="dt" sz="half" idx="10"/>
          </p:nvPr>
        </p:nvSpPr>
        <p:spPr>
          <a:xfrm>
            <a:off x="76200" y="6629400"/>
            <a:ext cx="4267200" cy="228600"/>
          </a:xfrm>
          <a:ln/>
        </p:spPr>
        <p:txBody>
          <a:bodyPr/>
          <a:lstStyle>
            <a:lvl1pPr>
              <a:defRPr/>
            </a:lvl1pPr>
          </a:lstStyle>
          <a:p>
            <a:pPr>
              <a:defRPr/>
            </a:pPr>
            <a:r>
              <a:rPr lang="en-US" smtClean="0"/>
              <a:t>November 9, 2013</a:t>
            </a:r>
            <a:endParaRPr lang="en-US"/>
          </a:p>
        </p:txBody>
      </p:sp>
      <p:sp>
        <p:nvSpPr>
          <p:cNvPr id="5" name="Rectangle 31"/>
          <p:cNvSpPr>
            <a:spLocks noGrp="1" noChangeArrowheads="1"/>
          </p:cNvSpPr>
          <p:nvPr>
            <p:ph type="sldNum" sz="quarter" idx="12"/>
          </p:nvPr>
        </p:nvSpPr>
        <p:spPr>
          <a:ln/>
        </p:spPr>
        <p:txBody>
          <a:bodyPr/>
          <a:lstStyle>
            <a:lvl1pPr>
              <a:defRPr/>
            </a:lvl1pPr>
          </a:lstStyle>
          <a:p>
            <a:pPr>
              <a:defRPr/>
            </a:pPr>
            <a:fld id="{3068624F-03F1-47C1-8942-6E2047E6C688}" type="slidenum">
              <a:rPr lang="en-US"/>
              <a:pPr>
                <a:defRPr/>
              </a:pPr>
              <a:t>‹#›</a:t>
            </a:fld>
            <a:endParaRPr lang="en-US"/>
          </a:p>
        </p:txBody>
      </p:sp>
    </p:spTree>
    <p:extLst>
      <p:ext uri="{BB962C8B-B14F-4D97-AF65-F5344CB8AC3E}">
        <p14:creationId xmlns:p14="http://schemas.microsoft.com/office/powerpoint/2010/main" val="233756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9"/>
          <p:cNvSpPr>
            <a:spLocks noGrp="1" noChangeArrowheads="1"/>
          </p:cNvSpPr>
          <p:nvPr>
            <p:ph type="dt" sz="half" idx="10"/>
          </p:nvPr>
        </p:nvSpPr>
        <p:spPr>
          <a:ln/>
        </p:spPr>
        <p:txBody>
          <a:bodyPr/>
          <a:lstStyle>
            <a:lvl1pPr>
              <a:defRPr/>
            </a:lvl1pPr>
          </a:lstStyle>
          <a:p>
            <a:pPr>
              <a:defRPr/>
            </a:pPr>
            <a:r>
              <a:rPr lang="en-US" smtClean="0"/>
              <a:t>November 9, 2013</a:t>
            </a:r>
            <a:endParaRPr lang="en-US"/>
          </a:p>
        </p:txBody>
      </p:sp>
      <p:sp>
        <p:nvSpPr>
          <p:cNvPr id="6" name="Rectangle 31"/>
          <p:cNvSpPr>
            <a:spLocks noGrp="1" noChangeArrowheads="1"/>
          </p:cNvSpPr>
          <p:nvPr>
            <p:ph type="sldNum" sz="quarter" idx="12"/>
          </p:nvPr>
        </p:nvSpPr>
        <p:spPr>
          <a:ln/>
        </p:spPr>
        <p:txBody>
          <a:bodyPr/>
          <a:lstStyle>
            <a:lvl1pPr>
              <a:defRPr/>
            </a:lvl1pPr>
          </a:lstStyle>
          <a:p>
            <a:pPr>
              <a:defRPr/>
            </a:pPr>
            <a:fld id="{93727042-40D0-458A-9FF3-692E022B63DC}" type="slidenum">
              <a:rPr lang="en-US"/>
              <a:pPr>
                <a:defRPr/>
              </a:pPr>
              <a:t>‹#›</a:t>
            </a:fld>
            <a:endParaRPr lang="en-US"/>
          </a:p>
        </p:txBody>
      </p:sp>
    </p:spTree>
    <p:extLst>
      <p:ext uri="{BB962C8B-B14F-4D97-AF65-F5344CB8AC3E}">
        <p14:creationId xmlns:p14="http://schemas.microsoft.com/office/powerpoint/2010/main" val="352079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9" descr="99.jpg"/>
          <p:cNvPicPr>
            <a:picLocks noChangeAspect="1"/>
          </p:cNvPicPr>
          <p:nvPr/>
        </p:nvPicPr>
        <p:blipFill>
          <a:blip r:embed="rId13" cstate="print"/>
          <a:srcRect/>
          <a:stretch>
            <a:fillRect/>
          </a:stretch>
        </p:blipFill>
        <p:spPr bwMode="auto">
          <a:xfrm>
            <a:off x="0" y="0"/>
            <a:ext cx="9144000" cy="6858000"/>
          </a:xfrm>
          <a:prstGeom prst="rect">
            <a:avLst/>
          </a:prstGeom>
          <a:noFill/>
          <a:ln w="9525">
            <a:noFill/>
            <a:miter lim="800000"/>
            <a:headEnd/>
            <a:tailEnd/>
          </a:ln>
        </p:spPr>
      </p:pic>
      <p:sp>
        <p:nvSpPr>
          <p:cNvPr id="1027" name="Rectangle 1027"/>
          <p:cNvSpPr>
            <a:spLocks noGrp="1" noChangeArrowheads="1"/>
          </p:cNvSpPr>
          <p:nvPr>
            <p:ph type="body" idx="1"/>
          </p:nvPr>
        </p:nvSpPr>
        <p:spPr bwMode="auto">
          <a:xfrm>
            <a:off x="381000" y="990600"/>
            <a:ext cx="84582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1050" descr="hdf 0line"/>
          <p:cNvPicPr>
            <a:picLocks noChangeArrowheads="1"/>
          </p:cNvPicPr>
          <p:nvPr/>
        </p:nvPicPr>
        <p:blipFill>
          <a:blip r:embed="rId14" cstate="print"/>
          <a:srcRect/>
          <a:stretch>
            <a:fillRect/>
          </a:stretch>
        </p:blipFill>
        <p:spPr bwMode="auto">
          <a:xfrm>
            <a:off x="0" y="762000"/>
            <a:ext cx="9144000" cy="76200"/>
          </a:xfrm>
          <a:prstGeom prst="rect">
            <a:avLst/>
          </a:prstGeom>
          <a:noFill/>
          <a:ln w="9525">
            <a:noFill/>
            <a:miter lim="800000"/>
            <a:headEnd/>
            <a:tailEnd/>
          </a:ln>
        </p:spPr>
      </p:pic>
      <p:sp>
        <p:nvSpPr>
          <p:cNvPr id="1029" name="Rectangle 1026"/>
          <p:cNvSpPr>
            <a:spLocks noGrp="1" noChangeArrowheads="1"/>
          </p:cNvSpPr>
          <p:nvPr>
            <p:ph type="title"/>
          </p:nvPr>
        </p:nvSpPr>
        <p:spPr bwMode="auto">
          <a:xfrm>
            <a:off x="1143000" y="152400"/>
            <a:ext cx="70104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36893" name="Rectangle 1053"/>
          <p:cNvSpPr>
            <a:spLocks noGrp="1" noChangeArrowheads="1"/>
          </p:cNvSpPr>
          <p:nvPr>
            <p:ph type="dt" sz="half" idx="2"/>
          </p:nvPr>
        </p:nvSpPr>
        <p:spPr bwMode="auto">
          <a:xfrm>
            <a:off x="76200" y="6629400"/>
            <a:ext cx="4267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100" b="0" smtClean="0">
                <a:solidFill>
                  <a:schemeClr val="bg1"/>
                </a:solidFill>
                <a:latin typeface="+mn-lt"/>
                <a:ea typeface="+mn-ea"/>
                <a:cs typeface="Arial" pitchFamily="34" charset="0"/>
              </a:defRPr>
            </a:lvl1pPr>
          </a:lstStyle>
          <a:p>
            <a:pPr>
              <a:defRPr/>
            </a:pPr>
            <a:r>
              <a:rPr lang="en-US" smtClean="0"/>
              <a:t>November 9, 2013</a:t>
            </a:r>
            <a:endParaRPr lang="en-US" dirty="0"/>
          </a:p>
        </p:txBody>
      </p:sp>
      <p:sp>
        <p:nvSpPr>
          <p:cNvPr id="36895" name="Rectangle 1055"/>
          <p:cNvSpPr>
            <a:spLocks noGrp="1" noChangeArrowheads="1"/>
          </p:cNvSpPr>
          <p:nvPr>
            <p:ph type="sldNum" sz="quarter" idx="4"/>
          </p:nvPr>
        </p:nvSpPr>
        <p:spPr bwMode="auto">
          <a:xfrm>
            <a:off x="6400800" y="6629400"/>
            <a:ext cx="762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100">
                <a:solidFill>
                  <a:schemeClr val="bg1"/>
                </a:solidFill>
                <a:latin typeface="+mn-lt"/>
              </a:defRPr>
            </a:lvl1pPr>
          </a:lstStyle>
          <a:p>
            <a:fld id="{4B465E7A-C1F6-F240-9A4B-3C235A72DA08}" type="slidenum">
              <a:rPr lang="en-US" smtClean="0"/>
              <a:pPr/>
              <a:t>‹#›</a:t>
            </a:fld>
            <a:endParaRPr lang="en-US" dirty="0"/>
          </a:p>
        </p:txBody>
      </p:sp>
      <p:sp>
        <p:nvSpPr>
          <p:cNvPr id="11" name="Rectangle 1053"/>
          <p:cNvSpPr txBox="1">
            <a:spLocks noChangeArrowheads="1"/>
          </p:cNvSpPr>
          <p:nvPr/>
        </p:nvSpPr>
        <p:spPr bwMode="auto">
          <a:xfrm>
            <a:off x="7239000" y="6629400"/>
            <a:ext cx="1676400" cy="228600"/>
          </a:xfrm>
          <a:prstGeom prst="rect">
            <a:avLst/>
          </a:prstGeom>
          <a:noFill/>
          <a:ln w="9525">
            <a:noFill/>
            <a:miter lim="800000"/>
            <a:headEnd/>
            <a:tailEnd/>
          </a:ln>
          <a:effectLst/>
        </p:spPr>
        <p:txBody>
          <a:bodyPr anchor="b"/>
          <a:lstStyle>
            <a:lvl1pPr>
              <a:defRPr sz="1200" b="0">
                <a:solidFill>
                  <a:schemeClr val="bg1"/>
                </a:solidFill>
                <a:latin typeface="Arial" pitchFamily="34" charset="0"/>
                <a:cs typeface="Arial" pitchFamily="34" charset="0"/>
              </a:defRPr>
            </a:lvl1pPr>
          </a:lstStyle>
          <a:p>
            <a:pPr algn="r">
              <a:defRPr/>
            </a:pPr>
            <a:r>
              <a:rPr lang="en-US" sz="1100" dirty="0" smtClean="0">
                <a:latin typeface="+mn-lt"/>
                <a:ea typeface="+mn-ea"/>
              </a:rPr>
              <a:t>www.hdfgroup.org</a:t>
            </a:r>
          </a:p>
        </p:txBody>
      </p:sp>
      <p:pic>
        <p:nvPicPr>
          <p:cNvPr id="1034" name="Picture 1056"/>
          <p:cNvPicPr>
            <a:picLocks noChangeAspect="1" noChangeArrowheads="1"/>
          </p:cNvPicPr>
          <p:nvPr/>
        </p:nvPicPr>
        <p:blipFill>
          <a:blip r:embed="rId15" cstate="print"/>
          <a:srcRect/>
          <a:stretch>
            <a:fillRect/>
          </a:stretch>
        </p:blipFill>
        <p:spPr bwMode="auto">
          <a:xfrm>
            <a:off x="404813" y="152400"/>
            <a:ext cx="966787" cy="515938"/>
          </a:xfrm>
          <a:prstGeom prst="rect">
            <a:avLst/>
          </a:prstGeom>
          <a:noFill/>
          <a:ln w="9525">
            <a:noFill/>
            <a:miter lim="800000"/>
            <a:headEnd/>
            <a:tailEnd/>
          </a:ln>
        </p:spPr>
      </p:pic>
    </p:spTree>
    <p:extLst>
      <p:ext uri="{BB962C8B-B14F-4D97-AF65-F5344CB8AC3E}">
        <p14:creationId xmlns:p14="http://schemas.microsoft.com/office/powerpoint/2010/main" val="2701053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5" r:id="rId11"/>
  </p:sldLayoutIdLst>
  <p:timing>
    <p:tnLst>
      <p:par>
        <p:cTn id="1" dur="indefinite" restart="never" nodeType="tmRoot"/>
      </p:par>
    </p:tnLst>
  </p:timing>
  <p:hf hdr="0" ftr="0"/>
  <p:txStyles>
    <p:titleStyle>
      <a:lvl1pPr algn="ctr" rtl="0" eaLnBrk="1" fontAlgn="base" hangingPunct="1">
        <a:spcBef>
          <a:spcPct val="0"/>
        </a:spcBef>
        <a:spcAft>
          <a:spcPct val="0"/>
        </a:spcAft>
        <a:defRPr sz="3200">
          <a:solidFill>
            <a:srgbClr val="000000"/>
          </a:solidFill>
          <a:latin typeface="+mj-lt"/>
          <a:ea typeface="Arial" charset="0"/>
          <a:cs typeface="Arial" pitchFamily="34" charset="0"/>
        </a:defRPr>
      </a:lvl1pPr>
      <a:lvl2pPr algn="ctr" rtl="0" eaLnBrk="1" fontAlgn="base" hangingPunct="1">
        <a:spcBef>
          <a:spcPct val="0"/>
        </a:spcBef>
        <a:spcAft>
          <a:spcPct val="0"/>
        </a:spcAft>
        <a:defRPr sz="3200">
          <a:solidFill>
            <a:srgbClr val="000000"/>
          </a:solidFill>
          <a:latin typeface="Arial" charset="0"/>
          <a:ea typeface="Arial" charset="0"/>
          <a:cs typeface="Arial" charset="0"/>
        </a:defRPr>
      </a:lvl2pPr>
      <a:lvl3pPr algn="ctr" rtl="0" eaLnBrk="1" fontAlgn="base" hangingPunct="1">
        <a:spcBef>
          <a:spcPct val="0"/>
        </a:spcBef>
        <a:spcAft>
          <a:spcPct val="0"/>
        </a:spcAft>
        <a:defRPr sz="3200">
          <a:solidFill>
            <a:srgbClr val="000000"/>
          </a:solidFill>
          <a:latin typeface="Arial" charset="0"/>
          <a:ea typeface="Arial" charset="0"/>
          <a:cs typeface="Arial" charset="0"/>
        </a:defRPr>
      </a:lvl3pPr>
      <a:lvl4pPr algn="ctr" rtl="0" eaLnBrk="1" fontAlgn="base" hangingPunct="1">
        <a:spcBef>
          <a:spcPct val="0"/>
        </a:spcBef>
        <a:spcAft>
          <a:spcPct val="0"/>
        </a:spcAft>
        <a:defRPr sz="3200">
          <a:solidFill>
            <a:srgbClr val="000000"/>
          </a:solidFill>
          <a:latin typeface="Arial" charset="0"/>
          <a:ea typeface="Arial" charset="0"/>
          <a:cs typeface="Arial" charset="0"/>
        </a:defRPr>
      </a:lvl4pPr>
      <a:lvl5pPr algn="ctr" rtl="0" eaLnBrk="1" fontAlgn="base" hangingPunct="1">
        <a:spcBef>
          <a:spcPct val="0"/>
        </a:spcBef>
        <a:spcAft>
          <a:spcPct val="0"/>
        </a:spcAft>
        <a:defRPr sz="3200">
          <a:solidFill>
            <a:srgbClr val="000000"/>
          </a:solidFill>
          <a:latin typeface="Arial" charset="0"/>
          <a:ea typeface="Arial" charset="0"/>
          <a:cs typeface="Arial" charset="0"/>
        </a:defRPr>
      </a:lvl5pPr>
      <a:lvl6pPr marL="457200" algn="ctr" rtl="0" eaLnBrk="1" fontAlgn="base" hangingPunct="1">
        <a:spcBef>
          <a:spcPct val="0"/>
        </a:spcBef>
        <a:spcAft>
          <a:spcPct val="0"/>
        </a:spcAft>
        <a:defRPr sz="3600">
          <a:solidFill>
            <a:srgbClr val="000000"/>
          </a:solidFill>
          <a:latin typeface="Garamond" pitchFamily="18" charset="0"/>
        </a:defRPr>
      </a:lvl6pPr>
      <a:lvl7pPr marL="914400" algn="ctr" rtl="0" eaLnBrk="1" fontAlgn="base" hangingPunct="1">
        <a:spcBef>
          <a:spcPct val="0"/>
        </a:spcBef>
        <a:spcAft>
          <a:spcPct val="0"/>
        </a:spcAft>
        <a:defRPr sz="3600">
          <a:solidFill>
            <a:srgbClr val="000000"/>
          </a:solidFill>
          <a:latin typeface="Garamond" pitchFamily="18" charset="0"/>
        </a:defRPr>
      </a:lvl7pPr>
      <a:lvl8pPr marL="1371600" algn="ctr" rtl="0" eaLnBrk="1" fontAlgn="base" hangingPunct="1">
        <a:spcBef>
          <a:spcPct val="0"/>
        </a:spcBef>
        <a:spcAft>
          <a:spcPct val="0"/>
        </a:spcAft>
        <a:defRPr sz="3600">
          <a:solidFill>
            <a:srgbClr val="000000"/>
          </a:solidFill>
          <a:latin typeface="Garamond" pitchFamily="18" charset="0"/>
        </a:defRPr>
      </a:lvl8pPr>
      <a:lvl9pPr marL="1828800" algn="ctr" rtl="0" eaLnBrk="1" fontAlgn="base" hangingPunct="1">
        <a:spcBef>
          <a:spcPct val="0"/>
        </a:spcBef>
        <a:spcAft>
          <a:spcPct val="0"/>
        </a:spcAft>
        <a:defRPr sz="3600">
          <a:solidFill>
            <a:srgbClr val="000000"/>
          </a:solidFill>
          <a:latin typeface="Garamond" pitchFamily="18" charset="0"/>
        </a:defRPr>
      </a:lvl9pPr>
    </p:titleStyle>
    <p:bodyStyle>
      <a:lvl1pPr marL="342900" indent="-342900" algn="l" rtl="0" eaLnBrk="1" fontAlgn="base" hangingPunct="1">
        <a:spcBef>
          <a:spcPct val="20000"/>
        </a:spcBef>
        <a:spcAft>
          <a:spcPct val="0"/>
        </a:spcAft>
        <a:buClr>
          <a:schemeClr val="tx1"/>
        </a:buClr>
        <a:buChar char="•"/>
        <a:defRPr sz="3200">
          <a:solidFill>
            <a:srgbClr val="000000"/>
          </a:solidFill>
          <a:latin typeface="+mn-lt"/>
          <a:ea typeface="Arial" charset="0"/>
          <a:cs typeface="Arial" pitchFamily="34" charset="0"/>
        </a:defRPr>
      </a:lvl1pPr>
      <a:lvl2pPr marL="742950" indent="-285750" algn="l" rtl="0" eaLnBrk="1" fontAlgn="base" hangingPunct="1">
        <a:spcBef>
          <a:spcPct val="20000"/>
        </a:spcBef>
        <a:spcAft>
          <a:spcPct val="0"/>
        </a:spcAft>
        <a:buClr>
          <a:schemeClr val="tx1"/>
        </a:buClr>
        <a:buChar char="•"/>
        <a:defRPr sz="2800">
          <a:solidFill>
            <a:srgbClr val="000000"/>
          </a:solidFill>
          <a:latin typeface="+mn-lt"/>
          <a:ea typeface="Arial" charset="0"/>
          <a:cs typeface="Arial" pitchFamily="34" charset="0"/>
        </a:defRPr>
      </a:lvl2pPr>
      <a:lvl3pPr marL="1143000" indent="-228600" algn="l" rtl="0" eaLnBrk="1" fontAlgn="base" hangingPunct="1">
        <a:spcBef>
          <a:spcPct val="20000"/>
        </a:spcBef>
        <a:spcAft>
          <a:spcPct val="0"/>
        </a:spcAft>
        <a:buClr>
          <a:schemeClr val="tx1"/>
        </a:buClr>
        <a:buChar char="•"/>
        <a:defRPr sz="2400">
          <a:solidFill>
            <a:srgbClr val="000000"/>
          </a:solidFill>
          <a:latin typeface="+mn-lt"/>
          <a:ea typeface="Arial" charset="0"/>
          <a:cs typeface="Arial" pitchFamily="34" charset="0"/>
        </a:defRPr>
      </a:lvl3pPr>
      <a:lvl4pPr marL="1600200" indent="-228600" algn="l" rtl="0" eaLnBrk="1" fontAlgn="base" hangingPunct="1">
        <a:spcBef>
          <a:spcPct val="20000"/>
        </a:spcBef>
        <a:spcAft>
          <a:spcPct val="0"/>
        </a:spcAft>
        <a:buClr>
          <a:schemeClr val="tx1"/>
        </a:buClr>
        <a:buChar char="•"/>
        <a:defRPr sz="2000">
          <a:solidFill>
            <a:srgbClr val="000000"/>
          </a:solidFill>
          <a:latin typeface="+mn-lt"/>
          <a:ea typeface="Arial" charset="0"/>
          <a:cs typeface="Arial" pitchFamily="34" charset="0"/>
        </a:defRPr>
      </a:lvl4pPr>
      <a:lvl5pPr marL="2057400" indent="-228600" algn="l" rtl="0" eaLnBrk="1" fontAlgn="base" hangingPunct="1">
        <a:spcBef>
          <a:spcPct val="20000"/>
        </a:spcBef>
        <a:spcAft>
          <a:spcPct val="0"/>
        </a:spcAft>
        <a:buClr>
          <a:schemeClr val="tx1"/>
        </a:buClr>
        <a:buChar char="•"/>
        <a:defRPr sz="1800">
          <a:solidFill>
            <a:srgbClr val="000000"/>
          </a:solidFill>
          <a:latin typeface="+mn-lt"/>
          <a:ea typeface="Arial" charset="0"/>
          <a:cs typeface="Arial" pitchFamily="34" charset="0"/>
        </a:defRPr>
      </a:lvl5pPr>
      <a:lvl6pPr marL="2514600" indent="-228600" algn="l" rtl="0" eaLnBrk="1" fontAlgn="base" hangingPunct="1">
        <a:spcBef>
          <a:spcPct val="20000"/>
        </a:spcBef>
        <a:spcAft>
          <a:spcPct val="0"/>
        </a:spcAft>
        <a:buClr>
          <a:schemeClr val="tx1"/>
        </a:buClr>
        <a:buChar char="•"/>
        <a:defRPr sz="2000">
          <a:solidFill>
            <a:srgbClr val="000000"/>
          </a:solidFill>
          <a:latin typeface="+mn-lt"/>
        </a:defRPr>
      </a:lvl6pPr>
      <a:lvl7pPr marL="2971800" indent="-228600" algn="l" rtl="0" eaLnBrk="1" fontAlgn="base" hangingPunct="1">
        <a:spcBef>
          <a:spcPct val="20000"/>
        </a:spcBef>
        <a:spcAft>
          <a:spcPct val="0"/>
        </a:spcAft>
        <a:buClr>
          <a:schemeClr val="tx1"/>
        </a:buClr>
        <a:buChar char="•"/>
        <a:defRPr sz="2000">
          <a:solidFill>
            <a:srgbClr val="000000"/>
          </a:solidFill>
          <a:latin typeface="+mn-lt"/>
        </a:defRPr>
      </a:lvl7pPr>
      <a:lvl8pPr marL="3429000" indent="-228600" algn="l" rtl="0" eaLnBrk="1" fontAlgn="base" hangingPunct="1">
        <a:spcBef>
          <a:spcPct val="20000"/>
        </a:spcBef>
        <a:spcAft>
          <a:spcPct val="0"/>
        </a:spcAft>
        <a:buClr>
          <a:schemeClr val="tx1"/>
        </a:buClr>
        <a:buChar char="•"/>
        <a:defRPr sz="2000">
          <a:solidFill>
            <a:srgbClr val="000000"/>
          </a:solidFill>
          <a:latin typeface="+mn-lt"/>
        </a:defRPr>
      </a:lvl8pPr>
      <a:lvl9pPr marL="3886200" indent="-228600" algn="l" rtl="0" eaLnBrk="1" fontAlgn="base" hangingPunct="1">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jpss.noaa.gov/index.html"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1.wmf"/><Relationship Id="rId5" Type="http://schemas.openxmlformats.org/officeDocument/2006/relationships/image" Target="../media/image10.wmf"/><Relationship Id="rId10" Type="http://schemas.openxmlformats.org/officeDocument/2006/relationships/image" Target="../media/image15.png"/><Relationship Id="rId4" Type="http://schemas.openxmlformats.org/officeDocument/2006/relationships/image" Target="../media/image9.wmf"/><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2.bin"/><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1.wmf"/><Relationship Id="rId7" Type="http://schemas.openxmlformats.org/officeDocument/2006/relationships/image" Target="../media/image9.wmf"/><Relationship Id="rId2" Type="http://schemas.openxmlformats.org/officeDocument/2006/relationships/image" Target="../media/image10.wmf"/><Relationship Id="rId1" Type="http://schemas.openxmlformats.org/officeDocument/2006/relationships/slideLayout" Target="../slideLayouts/slideLayout7.xml"/><Relationship Id="rId6" Type="http://schemas.openxmlformats.org/officeDocument/2006/relationships/image" Target="../media/image8.wmf"/><Relationship Id="rId5" Type="http://schemas.openxmlformats.org/officeDocument/2006/relationships/image" Target="../media/image13.wmf"/><Relationship Id="rId4" Type="http://schemas.openxmlformats.org/officeDocument/2006/relationships/image" Target="../media/image22.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4.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5.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hyperlink" Target="http://www.opennavsurf.org/presentations/ons_shallowsurvey2005_ppt.pdf" TargetMode="Externa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www.sns.gov/index.shtml" TargetMode="External"/><Relationship Id="rId2" Type="http://schemas.openxmlformats.org/officeDocument/2006/relationships/hyperlink" Target="http://www.nexusformat.org/"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smtClean="0"/>
              <a:t>Part 3</a:t>
            </a:r>
            <a:br>
              <a:rPr lang="en-US" smtClean="0"/>
            </a:br>
            <a:r>
              <a:rPr lang="en-US" smtClean="0"/>
              <a:t>Uses </a:t>
            </a:r>
            <a:r>
              <a:rPr lang="en-US" dirty="0" smtClean="0"/>
              <a:t>of HDF</a:t>
            </a:r>
            <a:endParaRPr lang="en-US" dirty="0"/>
          </a:p>
        </p:txBody>
      </p:sp>
      <p:sp>
        <p:nvSpPr>
          <p:cNvPr id="13" name="Content Placeholder 12"/>
          <p:cNvSpPr>
            <a:spLocks noGrp="1"/>
          </p:cNvSpPr>
          <p:nvPr>
            <p:ph type="subTitle" idx="1"/>
          </p:nvPr>
        </p:nvSpPr>
        <p:spPr/>
        <p:txBody>
          <a:bodyPr/>
          <a:lstStyle/>
          <a:p>
            <a:r>
              <a:rPr lang="en-US" smtClean="0"/>
              <a:t>Uses all slides</a:t>
            </a:r>
          </a:p>
        </p:txBody>
      </p:sp>
      <p:sp>
        <p:nvSpPr>
          <p:cNvPr id="4" name="Slide Number Placeholder 3"/>
          <p:cNvSpPr>
            <a:spLocks noGrp="1"/>
          </p:cNvSpPr>
          <p:nvPr>
            <p:ph type="sldNum" sz="quarter" idx="12"/>
          </p:nvPr>
        </p:nvSpPr>
        <p:spPr/>
        <p:txBody>
          <a:bodyPr/>
          <a:lstStyle/>
          <a:p>
            <a:fld id="{80093880-C6D3-D249-860F-0023F8BF2CC9}" type="slidenum">
              <a:rPr lang="en-US" smtClean="0"/>
              <a:pPr/>
              <a:t>1</a:t>
            </a:fld>
            <a:endParaRPr lang="en-US" dirty="0"/>
          </a:p>
        </p:txBody>
      </p:sp>
      <p:sp>
        <p:nvSpPr>
          <p:cNvPr id="3" name="Date Placeholder 2"/>
          <p:cNvSpPr>
            <a:spLocks noGrp="1"/>
          </p:cNvSpPr>
          <p:nvPr>
            <p:ph type="dt" sz="half" idx="2"/>
          </p:nvPr>
        </p:nvSpPr>
        <p:spPr/>
        <p:txBody>
          <a:bodyPr/>
          <a:lstStyle/>
          <a:p>
            <a:r>
              <a:rPr lang="en-US" smtClean="0"/>
              <a:t>November 9, 2013</a:t>
            </a:r>
            <a:endParaRPr lang="en-US" dirty="0"/>
          </a:p>
        </p:txBody>
      </p:sp>
    </p:spTree>
    <p:extLst>
      <p:ext uri="{BB962C8B-B14F-4D97-AF65-F5344CB8AC3E}">
        <p14:creationId xmlns:p14="http://schemas.microsoft.com/office/powerpoint/2010/main" val="39769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0243" name="Rectangle 3"/>
          <p:cNvSpPr>
            <a:spLocks noGrp="1" noChangeArrowheads="1"/>
          </p:cNvSpPr>
          <p:nvPr>
            <p:ph sz="half" idx="1"/>
          </p:nvPr>
        </p:nvSpPr>
        <p:spPr/>
        <p:txBody>
          <a:bodyPr>
            <a:normAutofit fontScale="77500" lnSpcReduction="20000"/>
          </a:bodyPr>
          <a:lstStyle/>
          <a:p>
            <a:r>
              <a:rPr lang="en-US" altLang="en-US" dirty="0" smtClean="0"/>
              <a:t>Electronics</a:t>
            </a:r>
          </a:p>
          <a:p>
            <a:r>
              <a:rPr lang="en-US" altLang="en-US" dirty="0" smtClean="0"/>
              <a:t>Environmental modeling</a:t>
            </a:r>
          </a:p>
          <a:p>
            <a:r>
              <a:rPr lang="en-US" altLang="en-US" dirty="0" smtClean="0"/>
              <a:t>Environmental modeling and soil science</a:t>
            </a:r>
          </a:p>
          <a:p>
            <a:r>
              <a:rPr lang="en-US" altLang="en-US" dirty="0" smtClean="0"/>
              <a:t>Environmental monitoring</a:t>
            </a:r>
          </a:p>
          <a:p>
            <a:r>
              <a:rPr lang="en-US" altLang="en-US" dirty="0" smtClean="0"/>
              <a:t>Environmental Research</a:t>
            </a:r>
          </a:p>
          <a:p>
            <a:r>
              <a:rPr lang="en-US" altLang="en-US" dirty="0" smtClean="0"/>
              <a:t>environmental/meteorological</a:t>
            </a:r>
          </a:p>
          <a:p>
            <a:r>
              <a:rPr lang="en-US" altLang="en-US" dirty="0" smtClean="0"/>
              <a:t>Failure Analysis</a:t>
            </a:r>
          </a:p>
          <a:p>
            <a:r>
              <a:rPr lang="en-US" altLang="en-US" dirty="0" smtClean="0"/>
              <a:t>Fast searching, sorting and retrieval</a:t>
            </a:r>
          </a:p>
          <a:p>
            <a:r>
              <a:rPr lang="en-US" altLang="en-US" dirty="0" smtClean="0"/>
              <a:t>FEL Physics</a:t>
            </a:r>
          </a:p>
          <a:p>
            <a:r>
              <a:rPr lang="en-US" altLang="en-US" dirty="0" smtClean="0"/>
              <a:t>final year dissertation</a:t>
            </a:r>
          </a:p>
          <a:p>
            <a:r>
              <a:rPr lang="en-US" altLang="en-US" dirty="0" smtClean="0"/>
              <a:t>financial research</a:t>
            </a:r>
          </a:p>
          <a:p>
            <a:r>
              <a:rPr lang="en-US" altLang="en-US" dirty="0" smtClean="0"/>
              <a:t>Flight test data analysis</a:t>
            </a:r>
          </a:p>
          <a:p>
            <a:r>
              <a:rPr lang="en-US" altLang="en-US" dirty="0" smtClean="0"/>
              <a:t>Fluid Mechanics</a:t>
            </a:r>
          </a:p>
        </p:txBody>
      </p:sp>
      <p:sp>
        <p:nvSpPr>
          <p:cNvPr id="10244" name="Rectangle 4"/>
          <p:cNvSpPr>
            <a:spLocks noGrp="1" noChangeArrowheads="1"/>
          </p:cNvSpPr>
          <p:nvPr>
            <p:ph sz="half" idx="2"/>
          </p:nvPr>
        </p:nvSpPr>
        <p:spPr/>
        <p:txBody>
          <a:bodyPr>
            <a:normAutofit fontScale="77500" lnSpcReduction="20000"/>
          </a:bodyPr>
          <a:lstStyle/>
          <a:p>
            <a:r>
              <a:rPr lang="en-US" altLang="en-US" dirty="0" smtClean="0"/>
              <a:t>Fluid  Dynamics</a:t>
            </a:r>
          </a:p>
          <a:p>
            <a:r>
              <a:rPr lang="en-US" altLang="en-US" dirty="0" smtClean="0"/>
              <a:t>Fracture Mechanics</a:t>
            </a:r>
          </a:p>
          <a:p>
            <a:r>
              <a:rPr lang="en-US" altLang="en-US" dirty="0" smtClean="0"/>
              <a:t>Fundamental Physics in Space</a:t>
            </a:r>
            <a:endParaRPr lang="fr-FR" altLang="en-US" dirty="0" smtClean="0"/>
          </a:p>
          <a:p>
            <a:r>
              <a:rPr lang="fr-FR" altLang="en-US" dirty="0" smtClean="0"/>
              <a:t>Fusion Plasma </a:t>
            </a:r>
            <a:r>
              <a:rPr lang="fr-FR" altLang="en-US" dirty="0" err="1" smtClean="0"/>
              <a:t>Physics</a:t>
            </a:r>
            <a:endParaRPr lang="fr-FR" altLang="en-US" dirty="0" smtClean="0"/>
          </a:p>
          <a:p>
            <a:r>
              <a:rPr lang="fr-FR" altLang="en-US" dirty="0" smtClean="0"/>
              <a:t>Fusion Science</a:t>
            </a:r>
          </a:p>
          <a:p>
            <a:r>
              <a:rPr lang="fr-FR" altLang="en-US" dirty="0" err="1" smtClean="0"/>
              <a:t>Geodetic</a:t>
            </a:r>
            <a:r>
              <a:rPr lang="fr-FR" altLang="en-US" dirty="0" smtClean="0"/>
              <a:t> Science</a:t>
            </a:r>
            <a:endParaRPr lang="en-US" altLang="en-US" dirty="0" smtClean="0"/>
          </a:p>
          <a:p>
            <a:r>
              <a:rPr lang="en-US" altLang="en-US" dirty="0" smtClean="0"/>
              <a:t>Geographic map updating</a:t>
            </a:r>
          </a:p>
          <a:p>
            <a:r>
              <a:rPr lang="en-US" altLang="en-US" dirty="0" smtClean="0"/>
              <a:t>Geology</a:t>
            </a:r>
          </a:p>
          <a:p>
            <a:r>
              <a:rPr lang="en-US" altLang="en-US" dirty="0" smtClean="0"/>
              <a:t>geology, environment science</a:t>
            </a:r>
          </a:p>
          <a:p>
            <a:r>
              <a:rPr lang="en-US" altLang="en-US" dirty="0" smtClean="0"/>
              <a:t>Geophysics</a:t>
            </a:r>
          </a:p>
          <a:p>
            <a:r>
              <a:rPr lang="en-US" altLang="en-US" dirty="0" smtClean="0"/>
              <a:t>Geostationary Earth Radiation Budget Sensor</a:t>
            </a:r>
          </a:p>
          <a:p>
            <a:r>
              <a:rPr lang="en-US" altLang="en-US" dirty="0" smtClean="0"/>
              <a:t>GERB instrument on MSG satellite</a:t>
            </a:r>
          </a:p>
          <a:p>
            <a:r>
              <a:rPr lang="en-US" altLang="en-US" dirty="0" smtClean="0"/>
              <a:t>GIS</a:t>
            </a:r>
          </a:p>
          <a:p>
            <a:endParaRPr lang="en-US" altLang="en-US" dirty="0" smtClean="0"/>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10</a:t>
            </a:fld>
            <a:endParaRPr lang="en-US" dirty="0"/>
          </a:p>
        </p:txBody>
      </p:sp>
    </p:spTree>
    <p:extLst>
      <p:ext uri="{BB962C8B-B14F-4D97-AF65-F5344CB8AC3E}">
        <p14:creationId xmlns:p14="http://schemas.microsoft.com/office/powerpoint/2010/main" val="556759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1267" name="Rectangle 3"/>
          <p:cNvSpPr>
            <a:spLocks noGrp="1" noChangeArrowheads="1"/>
          </p:cNvSpPr>
          <p:nvPr>
            <p:ph sz="half" idx="1"/>
          </p:nvPr>
        </p:nvSpPr>
        <p:spPr/>
        <p:txBody>
          <a:bodyPr>
            <a:normAutofit fontScale="85000" lnSpcReduction="20000"/>
          </a:bodyPr>
          <a:lstStyle/>
          <a:p>
            <a:r>
              <a:rPr lang="en-US" altLang="en-US" dirty="0" smtClean="0"/>
              <a:t>GIS &amp; Remote Sensing</a:t>
            </a:r>
          </a:p>
          <a:p>
            <a:r>
              <a:rPr lang="en-US" altLang="en-US" dirty="0" smtClean="0"/>
              <a:t>Globus Project</a:t>
            </a:r>
          </a:p>
          <a:p>
            <a:r>
              <a:rPr lang="en-US" altLang="en-US" dirty="0" smtClean="0"/>
              <a:t>GrADS, </a:t>
            </a:r>
            <a:r>
              <a:rPr lang="en-US" altLang="en-US" dirty="0" err="1" smtClean="0"/>
              <a:t>MicroGrid</a:t>
            </a:r>
            <a:endParaRPr lang="en-US" altLang="en-US" dirty="0" smtClean="0"/>
          </a:p>
          <a:p>
            <a:r>
              <a:rPr lang="en-US" altLang="en-US" dirty="0" smtClean="0"/>
              <a:t>Gravitational physics</a:t>
            </a:r>
          </a:p>
          <a:p>
            <a:r>
              <a:rPr lang="en-US" altLang="en-US" dirty="0" smtClean="0"/>
              <a:t>Groundwater heat and </a:t>
            </a:r>
            <a:r>
              <a:rPr lang="en-US" altLang="en-US" dirty="0" err="1" smtClean="0"/>
              <a:t>solut</a:t>
            </a:r>
            <a:r>
              <a:rPr lang="en-US" altLang="en-US" dirty="0" smtClean="0"/>
              <a:t> transport with reactions</a:t>
            </a:r>
          </a:p>
          <a:p>
            <a:r>
              <a:rPr lang="en-US" altLang="en-US" dirty="0" smtClean="0"/>
              <a:t>Guinean Research Institute Support</a:t>
            </a:r>
          </a:p>
          <a:p>
            <a:r>
              <a:rPr lang="en-US" altLang="en-US" dirty="0" smtClean="0"/>
              <a:t>HIRDLS/AURA</a:t>
            </a:r>
          </a:p>
          <a:p>
            <a:r>
              <a:rPr lang="en-US" altLang="en-US" dirty="0" smtClean="0"/>
              <a:t>HPUX Porting and Archive Centre</a:t>
            </a:r>
          </a:p>
          <a:p>
            <a:r>
              <a:rPr lang="en-US" altLang="en-US" dirty="0" smtClean="0"/>
              <a:t>Hurricane Research</a:t>
            </a:r>
          </a:p>
          <a:p>
            <a:r>
              <a:rPr lang="en-US" altLang="en-US" dirty="0" smtClean="0"/>
              <a:t>Hydrodynamics</a:t>
            </a:r>
          </a:p>
          <a:p>
            <a:r>
              <a:rPr lang="en-US" altLang="en-US" dirty="0" smtClean="0"/>
              <a:t>hydraulics</a:t>
            </a:r>
          </a:p>
        </p:txBody>
      </p:sp>
      <p:sp>
        <p:nvSpPr>
          <p:cNvPr id="11268" name="Rectangle 4"/>
          <p:cNvSpPr>
            <a:spLocks noGrp="1" noChangeArrowheads="1"/>
          </p:cNvSpPr>
          <p:nvPr>
            <p:ph sz="half" idx="2"/>
          </p:nvPr>
        </p:nvSpPr>
        <p:spPr/>
        <p:txBody>
          <a:bodyPr>
            <a:normAutofit fontScale="85000" lnSpcReduction="20000"/>
          </a:bodyPr>
          <a:lstStyle/>
          <a:p>
            <a:r>
              <a:rPr lang="en-US" altLang="en-US" dirty="0" smtClean="0"/>
              <a:t>Hydrology</a:t>
            </a:r>
          </a:p>
          <a:p>
            <a:r>
              <a:rPr lang="en-US" altLang="en-US" dirty="0" smtClean="0"/>
              <a:t>ILUMASS - Integrated Land-Use Modeling and Transportation System Simulation</a:t>
            </a:r>
          </a:p>
          <a:p>
            <a:r>
              <a:rPr lang="en-US" altLang="en-US" dirty="0" smtClean="0"/>
              <a:t>Image Processing</a:t>
            </a:r>
          </a:p>
          <a:p>
            <a:r>
              <a:rPr lang="en-US" altLang="en-US" dirty="0" smtClean="0"/>
              <a:t>Information Technology</a:t>
            </a:r>
          </a:p>
          <a:p>
            <a:r>
              <a:rPr lang="en-US" altLang="en-US" dirty="0" smtClean="0"/>
              <a:t>integrated optics</a:t>
            </a:r>
          </a:p>
          <a:p>
            <a:r>
              <a:rPr lang="en-US" dirty="0" smtClean="0"/>
              <a:t>Interpretation of </a:t>
            </a:r>
            <a:r>
              <a:rPr lang="en-US" dirty="0" err="1" smtClean="0"/>
              <a:t>Aeroelectromagnetic</a:t>
            </a:r>
            <a:r>
              <a:rPr lang="en-US" dirty="0" smtClean="0"/>
              <a:t> Data</a:t>
            </a:r>
          </a:p>
          <a:p>
            <a:r>
              <a:rPr lang="en-US" dirty="0" smtClean="0"/>
              <a:t>Land surface modeling (water, carbon)</a:t>
            </a:r>
          </a:p>
          <a:p>
            <a:r>
              <a:rPr lang="en-US" dirty="0" smtClean="0"/>
              <a:t>Land use and land cover maps in Senegal</a:t>
            </a:r>
          </a:p>
          <a:p>
            <a:r>
              <a:rPr lang="en-US" dirty="0" smtClean="0"/>
              <a:t>LANL ASCI program</a:t>
            </a:r>
          </a:p>
          <a:p>
            <a:endParaRPr lang="en-US" altLang="en-US" dirty="0" smtClean="0"/>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11</a:t>
            </a:fld>
            <a:endParaRPr lang="en-US" dirty="0"/>
          </a:p>
        </p:txBody>
      </p:sp>
    </p:spTree>
    <p:extLst>
      <p:ext uri="{BB962C8B-B14F-4D97-AF65-F5344CB8AC3E}">
        <p14:creationId xmlns:p14="http://schemas.microsoft.com/office/powerpoint/2010/main" val="346142424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1267" name="Rectangle 3"/>
          <p:cNvSpPr>
            <a:spLocks noGrp="1" noChangeArrowheads="1"/>
          </p:cNvSpPr>
          <p:nvPr>
            <p:ph sz="half" idx="1"/>
          </p:nvPr>
        </p:nvSpPr>
        <p:spPr/>
        <p:txBody>
          <a:bodyPr>
            <a:normAutofit fontScale="85000" lnSpcReduction="20000"/>
          </a:bodyPr>
          <a:lstStyle/>
          <a:p>
            <a:r>
              <a:rPr lang="en-US" dirty="0" smtClean="0"/>
              <a:t>Laser Plasma experiments</a:t>
            </a:r>
          </a:p>
          <a:p>
            <a:r>
              <a:rPr lang="en-US" dirty="0" err="1" smtClean="0"/>
              <a:t>magnetohydrodynamics</a:t>
            </a:r>
            <a:endParaRPr lang="en-US" dirty="0" smtClean="0"/>
          </a:p>
          <a:p>
            <a:r>
              <a:rPr lang="en-US" dirty="0" smtClean="0"/>
              <a:t>Marine Biology - Ecology</a:t>
            </a:r>
          </a:p>
          <a:p>
            <a:r>
              <a:rPr lang="en-US" dirty="0" smtClean="0"/>
              <a:t>marine fishery</a:t>
            </a:r>
          </a:p>
          <a:p>
            <a:r>
              <a:rPr lang="en-US" dirty="0" smtClean="0"/>
              <a:t>MAT</a:t>
            </a:r>
          </a:p>
          <a:p>
            <a:r>
              <a:rPr lang="en-US" dirty="0" smtClean="0"/>
              <a:t>material physical</a:t>
            </a:r>
          </a:p>
          <a:p>
            <a:r>
              <a:rPr lang="en-US" dirty="0" smtClean="0"/>
              <a:t>materials simulation</a:t>
            </a:r>
          </a:p>
          <a:p>
            <a:r>
              <a:rPr lang="en-US" dirty="0" smtClean="0"/>
              <a:t>Mechanical Engineering; To be used by MIT Photonic Bands package to output the field information</a:t>
            </a:r>
          </a:p>
          <a:p>
            <a:r>
              <a:rPr lang="en-US" dirty="0" smtClean="0"/>
              <a:t>medical physics</a:t>
            </a:r>
          </a:p>
          <a:p>
            <a:r>
              <a:rPr lang="en-US" dirty="0" smtClean="0"/>
              <a:t>Meteorology</a:t>
            </a:r>
          </a:p>
          <a:p>
            <a:r>
              <a:rPr lang="en-US" dirty="0" smtClean="0"/>
              <a:t>Metrology</a:t>
            </a:r>
          </a:p>
          <a:p>
            <a:r>
              <a:rPr lang="en-US" dirty="0" smtClean="0"/>
              <a:t>Microscopy</a:t>
            </a:r>
          </a:p>
          <a:p>
            <a:endParaRPr lang="en-US" dirty="0" smtClean="0"/>
          </a:p>
        </p:txBody>
      </p:sp>
      <p:sp>
        <p:nvSpPr>
          <p:cNvPr id="11268" name="Rectangle 4"/>
          <p:cNvSpPr>
            <a:spLocks noGrp="1" noChangeArrowheads="1"/>
          </p:cNvSpPr>
          <p:nvPr>
            <p:ph sz="half" idx="2"/>
          </p:nvPr>
        </p:nvSpPr>
        <p:spPr/>
        <p:txBody>
          <a:bodyPr>
            <a:normAutofit fontScale="85000" lnSpcReduction="20000"/>
          </a:bodyPr>
          <a:lstStyle/>
          <a:p>
            <a:r>
              <a:rPr lang="en-US" dirty="0" smtClean="0"/>
              <a:t>Modeling</a:t>
            </a:r>
          </a:p>
          <a:p>
            <a:r>
              <a:rPr lang="en-US" dirty="0" smtClean="0"/>
              <a:t>Molecular Biology: Tech Development</a:t>
            </a:r>
          </a:p>
          <a:p>
            <a:r>
              <a:rPr lang="en-US" dirty="0" smtClean="0"/>
              <a:t>Molecular Level Physiology</a:t>
            </a:r>
          </a:p>
          <a:p>
            <a:r>
              <a:rPr lang="en-US" dirty="0" smtClean="0"/>
              <a:t>N3C - GAB</a:t>
            </a:r>
          </a:p>
          <a:p>
            <a:r>
              <a:rPr lang="en-US" dirty="0" smtClean="0"/>
              <a:t>Nano device simulation</a:t>
            </a:r>
          </a:p>
          <a:p>
            <a:r>
              <a:rPr lang="en-US" altLang="en-US" dirty="0" smtClean="0"/>
              <a:t>NASA EOS Land Data</a:t>
            </a:r>
          </a:p>
          <a:p>
            <a:r>
              <a:rPr lang="en-US" altLang="en-US" dirty="0" smtClean="0"/>
              <a:t>NASA SORCE Mission</a:t>
            </a:r>
          </a:p>
          <a:p>
            <a:r>
              <a:rPr lang="en-US" altLang="en-US" dirty="0" smtClean="0"/>
              <a:t>Naval Arch &amp; Marine Engineering</a:t>
            </a:r>
          </a:p>
          <a:p>
            <a:r>
              <a:rPr lang="en-US" altLang="en-US" dirty="0" smtClean="0"/>
              <a:t>Neural analog/digital VLSI IC</a:t>
            </a:r>
          </a:p>
          <a:p>
            <a:r>
              <a:rPr lang="en-US" altLang="en-US" dirty="0" smtClean="0"/>
              <a:t>Neuroscience research</a:t>
            </a:r>
          </a:p>
          <a:p>
            <a:r>
              <a:rPr lang="en-US" altLang="en-US" dirty="0" smtClean="0"/>
              <a:t>Neutron Scattering</a:t>
            </a:r>
          </a:p>
          <a:p>
            <a:r>
              <a:rPr lang="en-US" altLang="en-US" dirty="0" smtClean="0"/>
              <a:t>nonlinear optics</a:t>
            </a:r>
          </a:p>
          <a:p>
            <a:endParaRPr lang="en-US" dirty="0" smtClean="0"/>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12</a:t>
            </a:fld>
            <a:endParaRPr lang="en-US" dirty="0"/>
          </a:p>
        </p:txBody>
      </p:sp>
    </p:spTree>
    <p:extLst>
      <p:ext uri="{BB962C8B-B14F-4D97-AF65-F5344CB8AC3E}">
        <p14:creationId xmlns:p14="http://schemas.microsoft.com/office/powerpoint/2010/main" val="208329291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3315" name="Rectangle 3"/>
          <p:cNvSpPr>
            <a:spLocks noGrp="1" noChangeArrowheads="1"/>
          </p:cNvSpPr>
          <p:nvPr>
            <p:ph sz="half" idx="1"/>
          </p:nvPr>
        </p:nvSpPr>
        <p:spPr/>
        <p:txBody>
          <a:bodyPr>
            <a:normAutofit fontScale="77500" lnSpcReduction="20000"/>
          </a:bodyPr>
          <a:lstStyle/>
          <a:p>
            <a:r>
              <a:rPr lang="en-US" altLang="en-US" dirty="0" smtClean="0"/>
              <a:t>JPSS Software Development</a:t>
            </a:r>
          </a:p>
          <a:p>
            <a:r>
              <a:rPr lang="en-US" altLang="en-US" dirty="0" smtClean="0"/>
              <a:t>Nuclear Engineering</a:t>
            </a:r>
          </a:p>
          <a:p>
            <a:r>
              <a:rPr lang="en-US" altLang="en-US" dirty="0" smtClean="0"/>
              <a:t>Numerical fluid dynamics</a:t>
            </a:r>
          </a:p>
          <a:p>
            <a:r>
              <a:rPr lang="en-US" altLang="en-US" dirty="0" smtClean="0"/>
              <a:t>numerical general relativity</a:t>
            </a:r>
          </a:p>
          <a:p>
            <a:r>
              <a:rPr lang="en-US" altLang="en-US" dirty="0" smtClean="0"/>
              <a:t>numerical relativity</a:t>
            </a:r>
          </a:p>
          <a:p>
            <a:r>
              <a:rPr lang="en-US" altLang="en-US" dirty="0" smtClean="0"/>
              <a:t>NYSCEDII</a:t>
            </a:r>
          </a:p>
          <a:p>
            <a:r>
              <a:rPr lang="en-US" altLang="en-US" dirty="0" smtClean="0"/>
              <a:t>ocean color</a:t>
            </a:r>
          </a:p>
          <a:p>
            <a:r>
              <a:rPr lang="en-US" altLang="en-US" dirty="0" smtClean="0"/>
              <a:t>Ocean Dynamics</a:t>
            </a:r>
          </a:p>
          <a:p>
            <a:r>
              <a:rPr lang="en-US" altLang="en-US" dirty="0" smtClean="0"/>
              <a:t>Ocean Physics</a:t>
            </a:r>
          </a:p>
          <a:p>
            <a:r>
              <a:rPr lang="en-US" altLang="en-US" dirty="0" smtClean="0"/>
              <a:t>Ocean Remote Sensing</a:t>
            </a:r>
          </a:p>
          <a:p>
            <a:r>
              <a:rPr lang="en-US" altLang="en-US" dirty="0" smtClean="0"/>
              <a:t>Oceanography</a:t>
            </a:r>
          </a:p>
          <a:p>
            <a:r>
              <a:rPr lang="en-US" altLang="en-US" dirty="0" smtClean="0"/>
              <a:t>Oceanography - surface currents - radar</a:t>
            </a:r>
          </a:p>
          <a:p>
            <a:r>
              <a:rPr lang="en-US" altLang="en-US" dirty="0" smtClean="0"/>
              <a:t>Oil &amp; Gas Visualization</a:t>
            </a:r>
          </a:p>
          <a:p>
            <a:r>
              <a:rPr lang="en-US" altLang="en-US" dirty="0" smtClean="0"/>
              <a:t>Oil Exploration</a:t>
            </a:r>
          </a:p>
          <a:p>
            <a:endParaRPr lang="en-US" altLang="en-US" dirty="0" smtClean="0"/>
          </a:p>
        </p:txBody>
      </p:sp>
      <p:sp>
        <p:nvSpPr>
          <p:cNvPr id="13316" name="Rectangle 4"/>
          <p:cNvSpPr>
            <a:spLocks noGrp="1" noChangeArrowheads="1"/>
          </p:cNvSpPr>
          <p:nvPr>
            <p:ph sz="half" idx="2"/>
          </p:nvPr>
        </p:nvSpPr>
        <p:spPr/>
        <p:txBody>
          <a:bodyPr>
            <a:normAutofit fontScale="77500" lnSpcReduction="20000"/>
          </a:bodyPr>
          <a:lstStyle/>
          <a:p>
            <a:r>
              <a:rPr lang="en-US" altLang="en-US" dirty="0" smtClean="0"/>
              <a:t>optical information technology</a:t>
            </a:r>
          </a:p>
          <a:p>
            <a:r>
              <a:rPr lang="en-US" altLang="en-US" dirty="0" smtClean="0"/>
              <a:t>Optical Integrated Circuit Design</a:t>
            </a:r>
          </a:p>
          <a:p>
            <a:r>
              <a:rPr lang="en-US" altLang="en-US" dirty="0" smtClean="0"/>
              <a:t>Optics</a:t>
            </a:r>
          </a:p>
          <a:p>
            <a:r>
              <a:rPr lang="en-US" altLang="en-US" dirty="0" smtClean="0"/>
              <a:t>Optoelectronics</a:t>
            </a:r>
          </a:p>
          <a:p>
            <a:r>
              <a:rPr lang="en-US" altLang="en-US" dirty="0" smtClean="0"/>
              <a:t>Ozone Monitoring Instrument</a:t>
            </a:r>
          </a:p>
          <a:p>
            <a:r>
              <a:rPr lang="en-US" altLang="en-US" dirty="0" smtClean="0"/>
              <a:t>Parallel Programming</a:t>
            </a:r>
          </a:p>
          <a:p>
            <a:r>
              <a:rPr lang="en-US" altLang="en-US" dirty="0" smtClean="0"/>
              <a:t>PDE</a:t>
            </a:r>
          </a:p>
          <a:p>
            <a:r>
              <a:rPr lang="en-US" altLang="en-US" dirty="0" smtClean="0"/>
              <a:t>Performance Modeling and Evaluation</a:t>
            </a:r>
          </a:p>
          <a:p>
            <a:r>
              <a:rPr lang="en-US" altLang="en-US" dirty="0" smtClean="0"/>
              <a:t>Petroleum Engineering</a:t>
            </a:r>
          </a:p>
          <a:p>
            <a:r>
              <a:rPr lang="en-US" altLang="en-US" dirty="0" smtClean="0"/>
              <a:t>petrology</a:t>
            </a:r>
          </a:p>
          <a:p>
            <a:r>
              <a:rPr lang="en-US" altLang="en-US" dirty="0" smtClean="0"/>
              <a:t>photonic band gap studies</a:t>
            </a:r>
          </a:p>
          <a:p>
            <a:r>
              <a:rPr lang="en-US" altLang="en-US" dirty="0" smtClean="0"/>
              <a:t>Photonic Crystals, INFM PRA</a:t>
            </a:r>
          </a:p>
          <a:p>
            <a:r>
              <a:rPr lang="en-US" altLang="en-US" dirty="0" smtClean="0"/>
              <a:t>Photonics</a:t>
            </a:r>
          </a:p>
          <a:p>
            <a:r>
              <a:rPr lang="en-US" altLang="en-US" dirty="0" smtClean="0"/>
              <a:t>Physical Oceanography</a:t>
            </a:r>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13</a:t>
            </a:fld>
            <a:endParaRPr lang="en-US" dirty="0"/>
          </a:p>
        </p:txBody>
      </p:sp>
    </p:spTree>
    <p:extLst>
      <p:ext uri="{BB962C8B-B14F-4D97-AF65-F5344CB8AC3E}">
        <p14:creationId xmlns:p14="http://schemas.microsoft.com/office/powerpoint/2010/main" val="310826751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4339" name="Rectangle 3"/>
          <p:cNvSpPr>
            <a:spLocks noGrp="1" noChangeArrowheads="1"/>
          </p:cNvSpPr>
          <p:nvPr>
            <p:ph sz="half" idx="1"/>
          </p:nvPr>
        </p:nvSpPr>
        <p:spPr/>
        <p:txBody>
          <a:bodyPr>
            <a:normAutofit fontScale="77500" lnSpcReduction="20000"/>
          </a:bodyPr>
          <a:lstStyle/>
          <a:p>
            <a:r>
              <a:rPr lang="en-US" altLang="en-US" dirty="0"/>
              <a:t>physics</a:t>
            </a:r>
          </a:p>
          <a:p>
            <a:r>
              <a:rPr lang="en-US" altLang="en-US" dirty="0"/>
              <a:t>Physics (Medical Physics)</a:t>
            </a:r>
          </a:p>
          <a:p>
            <a:r>
              <a:rPr lang="en-US" altLang="en-US" dirty="0"/>
              <a:t>physics / numerical simulation</a:t>
            </a:r>
          </a:p>
          <a:p>
            <a:r>
              <a:rPr lang="en-US" altLang="en-US" dirty="0"/>
              <a:t>Physics, Optics</a:t>
            </a:r>
          </a:p>
          <a:p>
            <a:r>
              <a:rPr lang="en-US" altLang="en-US" dirty="0"/>
              <a:t>Physics, Photonic band gaps</a:t>
            </a:r>
          </a:p>
          <a:p>
            <a:r>
              <a:rPr lang="en-US" altLang="en-US" dirty="0"/>
              <a:t>Physics/Materials Science</a:t>
            </a:r>
          </a:p>
          <a:p>
            <a:r>
              <a:rPr lang="en-US" altLang="en-US" dirty="0"/>
              <a:t>Physics, Optics, Metrology</a:t>
            </a:r>
          </a:p>
          <a:p>
            <a:r>
              <a:rPr lang="en-US" altLang="en-US" dirty="0"/>
              <a:t>Plasma / Electromagnetics</a:t>
            </a:r>
          </a:p>
          <a:p>
            <a:r>
              <a:rPr lang="en-US" altLang="en-US" dirty="0"/>
              <a:t>Plasma Physics</a:t>
            </a:r>
          </a:p>
          <a:p>
            <a:r>
              <a:rPr lang="en-US" dirty="0" smtClean="0"/>
              <a:t>Plasma Physics - Nuclear Fusion</a:t>
            </a:r>
          </a:p>
          <a:p>
            <a:r>
              <a:rPr lang="en-US" dirty="0" smtClean="0"/>
              <a:t>Polymer physics</a:t>
            </a:r>
          </a:p>
          <a:p>
            <a:r>
              <a:rPr lang="en-US" dirty="0" smtClean="0"/>
              <a:t>Post-fire erosion analysis</a:t>
            </a:r>
          </a:p>
          <a:p>
            <a:r>
              <a:rPr lang="en-US" dirty="0" smtClean="0"/>
              <a:t>Processing of (weather) radar images</a:t>
            </a:r>
            <a:endParaRPr lang="en-US" altLang="en-US" dirty="0" smtClean="0"/>
          </a:p>
        </p:txBody>
      </p:sp>
      <p:sp>
        <p:nvSpPr>
          <p:cNvPr id="14340" name="Rectangle 4"/>
          <p:cNvSpPr>
            <a:spLocks noGrp="1" noChangeArrowheads="1"/>
          </p:cNvSpPr>
          <p:nvPr>
            <p:ph sz="half" idx="2"/>
          </p:nvPr>
        </p:nvSpPr>
        <p:spPr/>
        <p:txBody>
          <a:bodyPr>
            <a:normAutofit fontScale="77500" lnSpcReduction="20000"/>
          </a:bodyPr>
          <a:lstStyle/>
          <a:p>
            <a:r>
              <a:rPr lang="en-US" dirty="0" smtClean="0"/>
              <a:t>Process-understanding arsenic groundwater contamination in West Bengal/Bangladesh</a:t>
            </a:r>
          </a:p>
          <a:p>
            <a:r>
              <a:rPr lang="en-US" dirty="0" smtClean="0"/>
              <a:t>protein crystallography, molecular modeling</a:t>
            </a:r>
          </a:p>
          <a:p>
            <a:r>
              <a:rPr lang="en-US" dirty="0" err="1" smtClean="0"/>
              <a:t>Protostellar</a:t>
            </a:r>
            <a:r>
              <a:rPr lang="en-US" dirty="0" smtClean="0"/>
              <a:t> accretion discs</a:t>
            </a:r>
          </a:p>
          <a:p>
            <a:r>
              <a:rPr lang="en-US" dirty="0" smtClean="0"/>
              <a:t>Quantitative Precipitation Forecast</a:t>
            </a:r>
          </a:p>
          <a:p>
            <a:r>
              <a:rPr lang="en-US" dirty="0" smtClean="0"/>
              <a:t>Quantum Chemistry</a:t>
            </a:r>
          </a:p>
          <a:p>
            <a:r>
              <a:rPr lang="en-US" dirty="0" smtClean="0"/>
              <a:t>Radar</a:t>
            </a:r>
          </a:p>
          <a:p>
            <a:r>
              <a:rPr lang="en-US" dirty="0" smtClean="0"/>
              <a:t>Radar and Satellite data processing</a:t>
            </a:r>
          </a:p>
          <a:p>
            <a:r>
              <a:rPr lang="en-US" dirty="0" smtClean="0"/>
              <a:t>Radar Science</a:t>
            </a:r>
          </a:p>
          <a:p>
            <a:r>
              <a:rPr lang="en-US" dirty="0" smtClean="0"/>
              <a:t>remote science</a:t>
            </a:r>
          </a:p>
          <a:p>
            <a:r>
              <a:rPr lang="en-US" dirty="0" smtClean="0"/>
              <a:t>Remote Sensing</a:t>
            </a:r>
          </a:p>
          <a:p>
            <a:endParaRPr lang="en-US" altLang="en-US" dirty="0" smtClean="0"/>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14</a:t>
            </a:fld>
            <a:endParaRPr lang="en-US" dirty="0"/>
          </a:p>
        </p:txBody>
      </p:sp>
    </p:spTree>
    <p:extLst>
      <p:ext uri="{BB962C8B-B14F-4D97-AF65-F5344CB8AC3E}">
        <p14:creationId xmlns:p14="http://schemas.microsoft.com/office/powerpoint/2010/main" val="35940130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4339" name="Rectangle 3"/>
          <p:cNvSpPr>
            <a:spLocks noGrp="1" noChangeArrowheads="1"/>
          </p:cNvSpPr>
          <p:nvPr>
            <p:ph sz="half" idx="1"/>
          </p:nvPr>
        </p:nvSpPr>
        <p:spPr/>
        <p:txBody>
          <a:bodyPr>
            <a:normAutofit fontScale="70000" lnSpcReduction="20000"/>
          </a:bodyPr>
          <a:lstStyle/>
          <a:p>
            <a:r>
              <a:rPr lang="en-US" dirty="0" smtClean="0"/>
              <a:t>Remote sensing, satellite meteorology</a:t>
            </a:r>
          </a:p>
          <a:p>
            <a:r>
              <a:rPr lang="en-US" dirty="0" smtClean="0"/>
              <a:t>Research</a:t>
            </a:r>
          </a:p>
          <a:p>
            <a:r>
              <a:rPr lang="en-US" dirty="0" smtClean="0"/>
              <a:t>Robotics</a:t>
            </a:r>
          </a:p>
          <a:p>
            <a:r>
              <a:rPr lang="en-US" dirty="0" smtClean="0"/>
              <a:t>SAF</a:t>
            </a:r>
          </a:p>
          <a:p>
            <a:r>
              <a:rPr lang="en-US" dirty="0" smtClean="0"/>
              <a:t>SAMRAI </a:t>
            </a:r>
          </a:p>
          <a:p>
            <a:r>
              <a:rPr lang="en-US" dirty="0" smtClean="0"/>
              <a:t>SAR processing</a:t>
            </a:r>
          </a:p>
          <a:p>
            <a:r>
              <a:rPr lang="en-US" dirty="0" smtClean="0"/>
              <a:t>SATC</a:t>
            </a:r>
          </a:p>
          <a:p>
            <a:r>
              <a:rPr lang="en-US" dirty="0" smtClean="0"/>
              <a:t>satellite</a:t>
            </a:r>
          </a:p>
          <a:p>
            <a:r>
              <a:rPr lang="en-US" dirty="0" smtClean="0"/>
              <a:t>Satellite Climate Monitoring</a:t>
            </a:r>
          </a:p>
          <a:p>
            <a:r>
              <a:rPr lang="en-US" dirty="0" smtClean="0"/>
              <a:t>satellite Image</a:t>
            </a:r>
          </a:p>
          <a:p>
            <a:r>
              <a:rPr lang="en-US" dirty="0" smtClean="0"/>
              <a:t>satellite image viewer</a:t>
            </a:r>
          </a:p>
          <a:p>
            <a:r>
              <a:rPr lang="en-US" dirty="0" smtClean="0"/>
              <a:t>Satellite meteorology</a:t>
            </a:r>
          </a:p>
          <a:p>
            <a:r>
              <a:rPr lang="en-US" dirty="0" smtClean="0"/>
              <a:t>Satellite oceanography</a:t>
            </a:r>
          </a:p>
          <a:p>
            <a:r>
              <a:rPr lang="en-US" dirty="0" smtClean="0"/>
              <a:t>satellite remote sensing</a:t>
            </a:r>
          </a:p>
          <a:p>
            <a:r>
              <a:rPr lang="en-US" dirty="0" smtClean="0"/>
              <a:t>Satellite/weather radar remote sensing</a:t>
            </a:r>
          </a:p>
          <a:p>
            <a:endParaRPr lang="en-US" dirty="0" smtClean="0"/>
          </a:p>
          <a:p>
            <a:endParaRPr lang="en-US" dirty="0" smtClean="0"/>
          </a:p>
        </p:txBody>
      </p:sp>
      <p:sp>
        <p:nvSpPr>
          <p:cNvPr id="14340" name="Rectangle 4"/>
          <p:cNvSpPr>
            <a:spLocks noGrp="1" noChangeArrowheads="1"/>
          </p:cNvSpPr>
          <p:nvPr>
            <p:ph sz="half" idx="2"/>
          </p:nvPr>
        </p:nvSpPr>
        <p:spPr/>
        <p:txBody>
          <a:bodyPr>
            <a:normAutofit fontScale="70000" lnSpcReduction="20000"/>
          </a:bodyPr>
          <a:lstStyle/>
          <a:p>
            <a:r>
              <a:rPr lang="en-US" dirty="0" smtClean="0"/>
              <a:t>Scanning Near Field Optical Microscopy</a:t>
            </a:r>
          </a:p>
          <a:p>
            <a:r>
              <a:rPr lang="en-US" dirty="0" err="1" smtClean="0"/>
              <a:t>SciDAC</a:t>
            </a:r>
            <a:endParaRPr lang="en-US" dirty="0" smtClean="0"/>
          </a:p>
          <a:p>
            <a:r>
              <a:rPr lang="en-US" dirty="0" smtClean="0"/>
              <a:t>science</a:t>
            </a:r>
          </a:p>
          <a:p>
            <a:r>
              <a:rPr lang="en-US" dirty="0" smtClean="0"/>
              <a:t>scientific graph and data analysis</a:t>
            </a:r>
          </a:p>
          <a:p>
            <a:r>
              <a:rPr lang="en-US" dirty="0" smtClean="0"/>
              <a:t>Sea Ice</a:t>
            </a:r>
          </a:p>
          <a:p>
            <a:r>
              <a:rPr lang="en-US" dirty="0" smtClean="0"/>
              <a:t>seafloor modeling</a:t>
            </a:r>
          </a:p>
          <a:p>
            <a:r>
              <a:rPr lang="en-US" dirty="0" smtClean="0"/>
              <a:t>Seismology</a:t>
            </a:r>
          </a:p>
          <a:p>
            <a:r>
              <a:rPr lang="en-US" dirty="0" smtClean="0"/>
              <a:t>Semiconductor Process Simulation</a:t>
            </a:r>
          </a:p>
          <a:p>
            <a:r>
              <a:rPr lang="en-US" dirty="0" smtClean="0"/>
              <a:t>Ship hydrodynamics</a:t>
            </a:r>
          </a:p>
          <a:p>
            <a:r>
              <a:rPr lang="en-US" dirty="0" smtClean="0"/>
              <a:t>Signal Processing</a:t>
            </a:r>
          </a:p>
          <a:p>
            <a:r>
              <a:rPr lang="en-US" dirty="0" smtClean="0"/>
              <a:t>signal processing</a:t>
            </a:r>
          </a:p>
          <a:p>
            <a:r>
              <a:rPr lang="en-US" dirty="0" smtClean="0"/>
              <a:t>SNOW melting</a:t>
            </a:r>
          </a:p>
          <a:p>
            <a:r>
              <a:rPr lang="en-US" dirty="0" smtClean="0"/>
              <a:t>Software Engineering, Distributed Systems</a:t>
            </a:r>
          </a:p>
          <a:p>
            <a:r>
              <a:rPr lang="en-US" dirty="0" smtClean="0"/>
              <a:t>Solid State Physics</a:t>
            </a:r>
          </a:p>
          <a:p>
            <a:r>
              <a:rPr lang="en-US" dirty="0" smtClean="0"/>
              <a:t>Southern Ocean predator ecology</a:t>
            </a:r>
          </a:p>
          <a:p>
            <a:endParaRPr lang="en-US" dirty="0" smtClean="0"/>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15</a:t>
            </a:fld>
            <a:endParaRPr lang="en-US" dirty="0"/>
          </a:p>
        </p:txBody>
      </p:sp>
    </p:spTree>
    <p:extLst>
      <p:ext uri="{BB962C8B-B14F-4D97-AF65-F5344CB8AC3E}">
        <p14:creationId xmlns:p14="http://schemas.microsoft.com/office/powerpoint/2010/main" val="177513718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7411" name="Rectangle 3"/>
          <p:cNvSpPr>
            <a:spLocks noGrp="1" noChangeArrowheads="1"/>
          </p:cNvSpPr>
          <p:nvPr>
            <p:ph sz="half" idx="1"/>
          </p:nvPr>
        </p:nvSpPr>
        <p:spPr/>
        <p:txBody>
          <a:bodyPr>
            <a:normAutofit fontScale="92500" lnSpcReduction="20000"/>
          </a:bodyPr>
          <a:lstStyle/>
          <a:p>
            <a:r>
              <a:rPr lang="en-US" altLang="en-US" dirty="0" smtClean="0"/>
              <a:t>Space Geodesy</a:t>
            </a:r>
          </a:p>
          <a:p>
            <a:r>
              <a:rPr lang="en-US" altLang="en-US" dirty="0" smtClean="0"/>
              <a:t>Space Modeling</a:t>
            </a:r>
          </a:p>
          <a:p>
            <a:r>
              <a:rPr lang="en-US" altLang="en-US" dirty="0" smtClean="0"/>
              <a:t>Space Physics</a:t>
            </a:r>
          </a:p>
          <a:p>
            <a:r>
              <a:rPr lang="en-US" altLang="en-US" dirty="0" smtClean="0"/>
              <a:t>Space Plasma Physics</a:t>
            </a:r>
          </a:p>
          <a:p>
            <a:r>
              <a:rPr lang="en-US" altLang="en-US" dirty="0" smtClean="0"/>
              <a:t>Space Sciences</a:t>
            </a:r>
          </a:p>
          <a:p>
            <a:r>
              <a:rPr lang="en-US" altLang="en-US" dirty="0" smtClean="0"/>
              <a:t>Statistics</a:t>
            </a:r>
          </a:p>
          <a:p>
            <a:r>
              <a:rPr lang="en-US" altLang="en-US" dirty="0" smtClean="0"/>
              <a:t>Student just looking for a way to view </a:t>
            </a:r>
            <a:r>
              <a:rPr lang="en-US" altLang="en-US" dirty="0" err="1" smtClean="0"/>
              <a:t>hdf</a:t>
            </a:r>
            <a:r>
              <a:rPr lang="en-US" altLang="en-US" dirty="0" smtClean="0"/>
              <a:t> files</a:t>
            </a:r>
          </a:p>
          <a:p>
            <a:r>
              <a:rPr lang="en-US" altLang="en-US" dirty="0" smtClean="0"/>
              <a:t>supercomputing</a:t>
            </a:r>
          </a:p>
          <a:p>
            <a:r>
              <a:rPr lang="en-US" altLang="en-US" dirty="0" smtClean="0"/>
              <a:t>Support to geophysical applications</a:t>
            </a:r>
          </a:p>
          <a:p>
            <a:r>
              <a:rPr lang="en-US" altLang="en-US" dirty="0" smtClean="0"/>
              <a:t>Surface water flow and sediment transport</a:t>
            </a:r>
          </a:p>
          <a:p>
            <a:endParaRPr lang="en-US" altLang="en-US" dirty="0" smtClean="0"/>
          </a:p>
        </p:txBody>
      </p:sp>
      <p:sp>
        <p:nvSpPr>
          <p:cNvPr id="17412" name="Rectangle 4"/>
          <p:cNvSpPr>
            <a:spLocks noGrp="1" noChangeArrowheads="1"/>
          </p:cNvSpPr>
          <p:nvPr>
            <p:ph sz="half" idx="2"/>
          </p:nvPr>
        </p:nvSpPr>
        <p:spPr/>
        <p:txBody>
          <a:bodyPr>
            <a:normAutofit fontScale="92500" lnSpcReduction="20000"/>
          </a:bodyPr>
          <a:lstStyle/>
          <a:p>
            <a:r>
              <a:rPr lang="en-US" altLang="en-US" dirty="0" smtClean="0"/>
              <a:t>SWX: Space Weather Explorer</a:t>
            </a:r>
          </a:p>
          <a:p>
            <a:r>
              <a:rPr lang="en-US" altLang="en-US" dirty="0" smtClean="0"/>
              <a:t>System support/integration/flight test</a:t>
            </a:r>
          </a:p>
          <a:p>
            <a:r>
              <a:rPr lang="en-US" altLang="en-US" dirty="0" smtClean="0"/>
              <a:t>Systems Analysis</a:t>
            </a:r>
          </a:p>
          <a:p>
            <a:r>
              <a:rPr lang="en-US" altLang="en-US" dirty="0" smtClean="0"/>
              <a:t>telecommunications</a:t>
            </a:r>
          </a:p>
          <a:p>
            <a:r>
              <a:rPr lang="en-US" altLang="en-US" dirty="0" smtClean="0"/>
              <a:t>theoretical chemistry</a:t>
            </a:r>
          </a:p>
          <a:p>
            <a:r>
              <a:rPr lang="en-US" altLang="en-US" dirty="0" smtClean="0"/>
              <a:t>To retrieve SST from MODIS data in Indian Ocean</a:t>
            </a:r>
          </a:p>
          <a:p>
            <a:r>
              <a:rPr lang="en-US" altLang="en-US" dirty="0" err="1" smtClean="0"/>
              <a:t>trabajo</a:t>
            </a:r>
            <a:r>
              <a:rPr lang="en-US" altLang="en-US" dirty="0" smtClean="0"/>
              <a:t> </a:t>
            </a:r>
            <a:r>
              <a:rPr lang="en-US" altLang="en-US" dirty="0" err="1" smtClean="0"/>
              <a:t>académicamente</a:t>
            </a:r>
            <a:r>
              <a:rPr lang="en-US" altLang="en-US" dirty="0" smtClean="0"/>
              <a:t> </a:t>
            </a:r>
            <a:r>
              <a:rPr lang="en-US" altLang="en-US" dirty="0" err="1" smtClean="0"/>
              <a:t>dirigido</a:t>
            </a:r>
            <a:endParaRPr lang="en-US" altLang="en-US" dirty="0" smtClean="0"/>
          </a:p>
          <a:p>
            <a:r>
              <a:rPr lang="en-US" altLang="en-US" dirty="0" smtClean="0"/>
              <a:t>TRMM</a:t>
            </a:r>
          </a:p>
          <a:p>
            <a:r>
              <a:rPr lang="en-US" altLang="en-US" dirty="0" smtClean="0"/>
              <a:t>Underwater acoustics</a:t>
            </a:r>
          </a:p>
          <a:p>
            <a:endParaRPr lang="en-US" altLang="en-US" dirty="0" smtClean="0"/>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16</a:t>
            </a:fld>
            <a:endParaRPr lang="en-US" dirty="0"/>
          </a:p>
        </p:txBody>
      </p:sp>
    </p:spTree>
    <p:extLst>
      <p:ext uri="{BB962C8B-B14F-4D97-AF65-F5344CB8AC3E}">
        <p14:creationId xmlns:p14="http://schemas.microsoft.com/office/powerpoint/2010/main" val="407334558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18435" name="Rectangle 3"/>
          <p:cNvSpPr>
            <a:spLocks noGrp="1" noChangeArrowheads="1"/>
          </p:cNvSpPr>
          <p:nvPr>
            <p:ph sz="half" idx="1"/>
          </p:nvPr>
        </p:nvSpPr>
        <p:spPr/>
        <p:txBody>
          <a:bodyPr>
            <a:normAutofit fontScale="92500"/>
          </a:bodyPr>
          <a:lstStyle/>
          <a:p>
            <a:pPr marL="342900" marR="0" indent="-342900" algn="l" defTabSz="914400" rtl="0" eaLnBrk="1" fontAlgn="base" latinLnBrk="0" hangingPunct="1">
              <a:lnSpc>
                <a:spcPct val="100000"/>
              </a:lnSpc>
              <a:spcBef>
                <a:spcPct val="20000"/>
              </a:spcBef>
              <a:spcAft>
                <a:spcPct val="0"/>
              </a:spcAft>
              <a:buClr>
                <a:schemeClr val="tx1"/>
              </a:buClr>
              <a:buSzTx/>
              <a:buFontTx/>
              <a:buChar char="•"/>
              <a:tabLst/>
              <a:defRPr/>
            </a:pPr>
            <a:r>
              <a:rPr lang="en-US" altLang="en-US" dirty="0" smtClean="0"/>
              <a:t>vision research, neuroscience</a:t>
            </a:r>
          </a:p>
          <a:p>
            <a:r>
              <a:rPr lang="en-US" altLang="en-US" dirty="0" smtClean="0"/>
              <a:t>Visualization</a:t>
            </a:r>
          </a:p>
          <a:p>
            <a:r>
              <a:rPr lang="en-US" altLang="en-US" dirty="0" smtClean="0"/>
              <a:t>Visualization and Analysis Software</a:t>
            </a:r>
          </a:p>
          <a:p>
            <a:r>
              <a:rPr lang="en-US" altLang="en-US" dirty="0" smtClean="0"/>
              <a:t>Volcano Simulation project</a:t>
            </a:r>
          </a:p>
          <a:p>
            <a:r>
              <a:rPr lang="en-US" altLang="en-US" dirty="0" smtClean="0"/>
              <a:t>Volcanology</a:t>
            </a:r>
          </a:p>
          <a:p>
            <a:r>
              <a:rPr lang="en-US" altLang="en-US" dirty="0" smtClean="0"/>
              <a:t>Water Modeling</a:t>
            </a:r>
          </a:p>
          <a:p>
            <a:r>
              <a:rPr lang="en-US" altLang="en-US" dirty="0" smtClean="0"/>
              <a:t>Water Resources Management</a:t>
            </a:r>
          </a:p>
          <a:p>
            <a:r>
              <a:rPr lang="en-US" altLang="en-US" dirty="0" smtClean="0"/>
              <a:t>Weather Data Display</a:t>
            </a:r>
          </a:p>
          <a:p>
            <a:r>
              <a:rPr lang="en-US" altLang="en-US" dirty="0" smtClean="0"/>
              <a:t>X-ray physics</a:t>
            </a:r>
          </a:p>
        </p:txBody>
      </p:sp>
      <p:sp>
        <p:nvSpPr>
          <p:cNvPr id="6" name="Content Placeholder 5"/>
          <p:cNvSpPr>
            <a:spLocks noGrp="1"/>
          </p:cNvSpPr>
          <p:nvPr>
            <p:ph sz="half" idx="2"/>
          </p:nvPr>
        </p:nvSpPr>
        <p:spPr/>
        <p:txBody>
          <a:bodyPr>
            <a:normAutofit fontScale="92500"/>
          </a:bodyPr>
          <a:lstStyle/>
          <a:p>
            <a:endParaRPr lang="en-US"/>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17</a:t>
            </a:fld>
            <a:endParaRPr lang="en-US" dirty="0"/>
          </a:p>
        </p:txBody>
      </p:sp>
    </p:spTree>
    <p:extLst>
      <p:ext uri="{BB962C8B-B14F-4D97-AF65-F5344CB8AC3E}">
        <p14:creationId xmlns:p14="http://schemas.microsoft.com/office/powerpoint/2010/main" val="370468836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762000"/>
          </a:xfrm>
        </p:spPr>
        <p:txBody>
          <a:bodyPr>
            <a:normAutofit/>
          </a:bodyPr>
          <a:lstStyle/>
          <a:p>
            <a:r>
              <a:rPr lang="en-US" dirty="0" smtClean="0"/>
              <a:t>Organizations who currently fund HDF</a:t>
            </a:r>
            <a:endParaRPr lang="en-US" dirty="0"/>
          </a:p>
        </p:txBody>
      </p:sp>
      <p:sp>
        <p:nvSpPr>
          <p:cNvPr id="3" name="Text Placeholder 2"/>
          <p:cNvSpPr>
            <a:spLocks noGrp="1"/>
          </p:cNvSpPr>
          <p:nvPr>
            <p:ph type="body" idx="1"/>
          </p:nvPr>
        </p:nvSpPr>
        <p:spPr>
          <a:xfrm>
            <a:off x="457200" y="914400"/>
            <a:ext cx="8229600" cy="5715000"/>
          </a:xfrm>
        </p:spPr>
        <p:txBody>
          <a:bodyPr>
            <a:normAutofit/>
          </a:bodyPr>
          <a:lstStyle/>
          <a:p>
            <a:r>
              <a:rPr lang="en-US" dirty="0" smtClean="0"/>
              <a:t>NASA - EOS/Raytheon, JPSS/SGT, Langley</a:t>
            </a:r>
            <a:endParaRPr lang="en-US" baseline="0" dirty="0" smtClean="0"/>
          </a:p>
          <a:p>
            <a:r>
              <a:rPr lang="en-US" dirty="0" smtClean="0"/>
              <a:t>NASA/SGT – JPSS</a:t>
            </a:r>
          </a:p>
          <a:p>
            <a:r>
              <a:rPr lang="en-US" dirty="0" smtClean="0"/>
              <a:t>DOE National Labs - LBNL, ANL, LLNL</a:t>
            </a:r>
          </a:p>
          <a:p>
            <a:r>
              <a:rPr lang="en-US" dirty="0" smtClean="0"/>
              <a:t>NCSA</a:t>
            </a:r>
          </a:p>
          <a:p>
            <a:r>
              <a:rPr lang="en-US" dirty="0" smtClean="0"/>
              <a:t>Sandia National Lab</a:t>
            </a:r>
          </a:p>
          <a:p>
            <a:r>
              <a:rPr lang="en-US" dirty="0" smtClean="0"/>
              <a:t>Synchrotron community</a:t>
            </a:r>
          </a:p>
          <a:p>
            <a:r>
              <a:rPr lang="en-US" dirty="0" smtClean="0"/>
              <a:t>Aerospace</a:t>
            </a:r>
          </a:p>
          <a:p>
            <a:pPr lvl="0"/>
            <a:r>
              <a:rPr lang="en-US" dirty="0" smtClean="0"/>
              <a:t>Financial</a:t>
            </a:r>
          </a:p>
        </p:txBody>
      </p:sp>
      <p:sp>
        <p:nvSpPr>
          <p:cNvPr id="14" name="Date Placeholder 13"/>
          <p:cNvSpPr>
            <a:spLocks noGrp="1"/>
          </p:cNvSpPr>
          <p:nvPr>
            <p:ph type="dt" sz="half" idx="10"/>
          </p:nvPr>
        </p:nvSpPr>
        <p:spPr/>
        <p:txBody>
          <a:bodyPr/>
          <a:lstStyle/>
          <a:p>
            <a:r>
              <a:rPr lang="en-US" smtClean="0"/>
              <a:t>November 9, 2013</a:t>
            </a:r>
            <a:endParaRPr lang="en-US" dirty="0"/>
          </a:p>
        </p:txBody>
      </p:sp>
      <p:sp>
        <p:nvSpPr>
          <p:cNvPr id="12" name="Slide Number Placeholder 11"/>
          <p:cNvSpPr>
            <a:spLocks noGrp="1"/>
          </p:cNvSpPr>
          <p:nvPr>
            <p:ph type="sldNum" sz="quarter" idx="11"/>
          </p:nvPr>
        </p:nvSpPr>
        <p:spPr/>
        <p:txBody>
          <a:bodyPr/>
          <a:lstStyle/>
          <a:p>
            <a:fld id="{66990693-FCA4-456D-B0D1-1E6BC96D0376}" type="slidenum">
              <a:rPr lang="en-US" smtClean="0"/>
              <a:pPr/>
              <a:t>18</a:t>
            </a:fld>
            <a:endParaRPr lang="en-US"/>
          </a:p>
        </p:txBody>
      </p:sp>
    </p:spTree>
    <p:extLst>
      <p:ext uri="{BB962C8B-B14F-4D97-AF65-F5344CB8AC3E}">
        <p14:creationId xmlns:p14="http://schemas.microsoft.com/office/powerpoint/2010/main" val="162807128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6"/>
          <p:cNvSpPr>
            <a:spLocks noGrp="1" noChangeArrowheads="1"/>
          </p:cNvSpPr>
          <p:nvPr>
            <p:ph type="dt" sz="quarter" idx="4294967295"/>
          </p:nvPr>
        </p:nvSpPr>
        <p:spPr>
          <a:xfrm>
            <a:off x="457200" y="6356350"/>
            <a:ext cx="2133600" cy="365125"/>
          </a:xfrm>
          <a:prstGeom prst="rect">
            <a:avLst/>
          </a:prstGeom>
          <a:noFill/>
        </p:spPr>
        <p:txBody>
          <a:bodyPr/>
          <a:lstStyle/>
          <a:p>
            <a:r>
              <a:rPr lang="en-US" smtClean="0"/>
              <a:t>November 9, 2013</a:t>
            </a:r>
          </a:p>
        </p:txBody>
      </p:sp>
      <p:sp>
        <p:nvSpPr>
          <p:cNvPr id="18436" name="Rectangle 18"/>
          <p:cNvSpPr>
            <a:spLocks noGrp="1" noChangeArrowheads="1"/>
          </p:cNvSpPr>
          <p:nvPr>
            <p:ph type="sldNum" sz="quarter" idx="12"/>
          </p:nvPr>
        </p:nvSpPr>
        <p:spPr>
          <a:noFill/>
        </p:spPr>
        <p:txBody>
          <a:bodyPr/>
          <a:lstStyle/>
          <a:p>
            <a:fld id="{9E5F8759-B3C9-4F68-BE07-A547D35372A2}" type="slidenum">
              <a:rPr lang="en-US" smtClean="0"/>
              <a:pPr/>
              <a:t>19</a:t>
            </a:fld>
            <a:endParaRPr lang="en-US" smtClean="0"/>
          </a:p>
        </p:txBody>
      </p:sp>
      <p:sp>
        <p:nvSpPr>
          <p:cNvPr id="18437" name="Rectangle 2"/>
          <p:cNvSpPr>
            <a:spLocks noGrp="1" noChangeArrowheads="1"/>
          </p:cNvSpPr>
          <p:nvPr>
            <p:ph type="ctrTitle"/>
          </p:nvPr>
        </p:nvSpPr>
        <p:spPr/>
        <p:txBody>
          <a:bodyPr/>
          <a:lstStyle/>
          <a:p>
            <a:pPr eaLnBrk="1" hangingPunct="1"/>
            <a:r>
              <a:rPr lang="en-US" dirty="0" smtClean="0"/>
              <a:t>Examples of</a:t>
            </a:r>
            <a:br>
              <a:rPr lang="en-US" dirty="0" smtClean="0"/>
            </a:br>
            <a:r>
              <a:rPr lang="en-US" dirty="0" smtClean="0"/>
              <a:t>HDF5 Applications</a:t>
            </a:r>
          </a:p>
        </p:txBody>
      </p:sp>
      <p:sp>
        <p:nvSpPr>
          <p:cNvPr id="18438" name="Rectangle 5"/>
          <p:cNvSpPr>
            <a:spLocks noGrp="1" noChangeArrowheads="1"/>
          </p:cNvSpPr>
          <p:nvPr>
            <p:ph type="subTitle" idx="1"/>
          </p:nvPr>
        </p:nvSpPr>
        <p:spPr/>
        <p:txBody>
          <a:bodyPr/>
          <a:lstStyle/>
          <a:p>
            <a:pPr eaLnBrk="1" hangingPunct="1"/>
            <a:endParaRPr lang="en-US" smtClean="0"/>
          </a:p>
        </p:txBody>
      </p:sp>
    </p:spTree>
    <p:extLst>
      <p:ext uri="{BB962C8B-B14F-4D97-AF65-F5344CB8AC3E}">
        <p14:creationId xmlns:p14="http://schemas.microsoft.com/office/powerpoint/2010/main" val="771714950"/>
      </p:ext>
    </p:extLst>
  </p:cSld>
  <p:clrMapOvr>
    <a:masterClrMapping/>
  </p:clrMapOvr>
  <p:transition spd="med">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ctrTitle"/>
          </p:nvPr>
        </p:nvSpPr>
        <p:spPr/>
        <p:txBody>
          <a:bodyPr/>
          <a:lstStyle/>
          <a:p>
            <a:r>
              <a:rPr lang="en-US" dirty="0" smtClean="0"/>
              <a:t>Who uses HDF5?</a:t>
            </a:r>
          </a:p>
        </p:txBody>
      </p:sp>
      <p:sp>
        <p:nvSpPr>
          <p:cNvPr id="5" name="Subtitle 4"/>
          <p:cNvSpPr>
            <a:spLocks noGrp="1"/>
          </p:cNvSpPr>
          <p:nvPr>
            <p:ph type="subTitle" idx="1"/>
          </p:nvPr>
        </p:nvSpPr>
        <p:spPr/>
        <p:txBody>
          <a:bodyPr/>
          <a:lstStyle/>
          <a:p>
            <a:endParaRPr lang="en-US"/>
          </a:p>
        </p:txBody>
      </p:sp>
      <p:sp>
        <p:nvSpPr>
          <p:cNvPr id="18436" name="Rectangle 18"/>
          <p:cNvSpPr>
            <a:spLocks noGrp="1" noChangeArrowheads="1"/>
          </p:cNvSpPr>
          <p:nvPr>
            <p:ph type="sldNum" sz="quarter" idx="12"/>
          </p:nvPr>
        </p:nvSpPr>
        <p:spPr/>
        <p:txBody>
          <a:bodyPr/>
          <a:lstStyle/>
          <a:p>
            <a:fld id="{9E5F8759-B3C9-4F68-BE07-A547D35372A2}" type="slidenum">
              <a:rPr lang="en-US" smtClean="0"/>
              <a:pPr/>
              <a:t>2</a:t>
            </a:fld>
            <a:endParaRPr lang="en-US" smtClean="0"/>
          </a:p>
        </p:txBody>
      </p:sp>
      <p:sp>
        <p:nvSpPr>
          <p:cNvPr id="18434" name="Rectangle 16"/>
          <p:cNvSpPr>
            <a:spLocks noGrp="1" noChangeArrowheads="1"/>
          </p:cNvSpPr>
          <p:nvPr>
            <p:ph type="dt" sz="quarter" idx="2"/>
          </p:nvPr>
        </p:nvSpPr>
        <p:spPr>
          <a:xfrm>
            <a:off x="304800" y="6629400"/>
            <a:ext cx="4343400" cy="228600"/>
          </a:xfrm>
        </p:spPr>
        <p:txBody>
          <a:bodyPr/>
          <a:lstStyle/>
          <a:p>
            <a:r>
              <a:rPr lang="en-US" smtClean="0"/>
              <a:t>November 9, 2013</a:t>
            </a:r>
          </a:p>
        </p:txBody>
      </p:sp>
    </p:spTree>
    <p:extLst>
      <p:ext uri="{BB962C8B-B14F-4D97-AF65-F5344CB8AC3E}">
        <p14:creationId xmlns:p14="http://schemas.microsoft.com/office/powerpoint/2010/main" val="4259122861"/>
      </p:ext>
    </p:extLst>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Earth observing System</a:t>
            </a:r>
            <a:endParaRPr lang="en-US" dirty="0"/>
          </a:p>
        </p:txBody>
      </p:sp>
      <p:sp>
        <p:nvSpPr>
          <p:cNvPr id="8" name="Text Placeholder 7"/>
          <p:cNvSpPr>
            <a:spLocks noGrp="1"/>
          </p:cNvSpPr>
          <p:nvPr>
            <p:ph type="body" idx="1"/>
          </p:nvPr>
        </p:nvSpPr>
        <p:spPr/>
        <p:txBody>
          <a:bodyPr/>
          <a:lstStyle/>
          <a:p>
            <a:endParaRPr lang="en-US"/>
          </a:p>
        </p:txBody>
      </p:sp>
      <p:sp>
        <p:nvSpPr>
          <p:cNvPr id="5" name="Date Placeholder 4"/>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fld id="{7B1BC851-09AD-FE43-ACEE-1C9FAD17D4A2}" type="slidenum">
              <a:rPr lang="en-US" smtClean="0"/>
              <a:pPr/>
              <a:t>20</a:t>
            </a:fld>
            <a:endParaRPr lang="en-US" dirty="0"/>
          </a:p>
        </p:txBody>
      </p:sp>
    </p:spTree>
    <p:extLst>
      <p:ext uri="{BB962C8B-B14F-4D97-AF65-F5344CB8AC3E}">
        <p14:creationId xmlns:p14="http://schemas.microsoft.com/office/powerpoint/2010/main" val="882045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p:cNvSpPr>
            <a:spLocks noGrp="1"/>
          </p:cNvSpPr>
          <p:nvPr>
            <p:ph type="sldNum" sz="quarter" idx="10"/>
          </p:nvPr>
        </p:nvSpPr>
        <p:spPr/>
        <p:txBody>
          <a:bodyPr/>
          <a:lstStyle/>
          <a:p>
            <a:fld id="{AA6E9AC8-FF46-48F3-A91E-B223F96C5A38}" type="slidenum">
              <a:rPr lang="en-US" altLang="en-US"/>
              <a:pPr/>
              <a:t>21</a:t>
            </a:fld>
            <a:endParaRPr lang="en-US" altLang="en-US"/>
          </a:p>
        </p:txBody>
      </p:sp>
      <p:sp>
        <p:nvSpPr>
          <p:cNvPr id="14" name="Date Placeholder 3"/>
          <p:cNvSpPr>
            <a:spLocks noGrp="1"/>
          </p:cNvSpPr>
          <p:nvPr>
            <p:ph type="dt" sz="half" idx="4294967295"/>
          </p:nvPr>
        </p:nvSpPr>
        <p:spPr>
          <a:xfrm>
            <a:off x="2286000" y="6629400"/>
            <a:ext cx="3962400" cy="228600"/>
          </a:xfrm>
          <a:prstGeom prst="rect">
            <a:avLst/>
          </a:prstGeom>
        </p:spPr>
        <p:txBody>
          <a:bodyPr/>
          <a:lstStyle/>
          <a:p>
            <a:r>
              <a:rPr lang="en-US" altLang="en-US" smtClean="0"/>
              <a:t>November 9, 2013</a:t>
            </a:r>
            <a:endParaRPr lang="en-US" altLang="en-US"/>
          </a:p>
        </p:txBody>
      </p:sp>
      <p:sp>
        <p:nvSpPr>
          <p:cNvPr id="401410" name="Rectangle 2"/>
          <p:cNvSpPr>
            <a:spLocks noChangeArrowheads="1"/>
          </p:cNvSpPr>
          <p:nvPr/>
        </p:nvSpPr>
        <p:spPr bwMode="auto">
          <a:xfrm>
            <a:off x="317500" y="1320800"/>
            <a:ext cx="8496300" cy="5461000"/>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1411" name="Rectangle 3"/>
          <p:cNvSpPr>
            <a:spLocks noChangeArrowheads="1"/>
          </p:cNvSpPr>
          <p:nvPr/>
        </p:nvSpPr>
        <p:spPr bwMode="auto">
          <a:xfrm>
            <a:off x="304800" y="1308100"/>
            <a:ext cx="127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01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1320800"/>
            <a:ext cx="8496300"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320800"/>
            <a:ext cx="8496300"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414" name="Rectangle 6"/>
          <p:cNvSpPr>
            <a:spLocks noGrp="1" noRot="1" noChangeArrowheads="1"/>
          </p:cNvSpPr>
          <p:nvPr>
            <p:ph type="title"/>
          </p:nvPr>
        </p:nvSpPr>
        <p:spPr/>
        <p:txBody>
          <a:bodyPr>
            <a:normAutofit fontScale="90000"/>
          </a:bodyPr>
          <a:lstStyle/>
          <a:p>
            <a:r>
              <a:rPr lang="en-US" altLang="en-US" dirty="0"/>
              <a:t>EOS Constellation of Satellites</a:t>
            </a:r>
          </a:p>
        </p:txBody>
      </p:sp>
      <p:sp>
        <p:nvSpPr>
          <p:cNvPr id="401415" name="Text Box 7"/>
          <p:cNvSpPr txBox="1">
            <a:spLocks noChangeArrowheads="1"/>
          </p:cNvSpPr>
          <p:nvPr/>
        </p:nvSpPr>
        <p:spPr bwMode="auto">
          <a:xfrm>
            <a:off x="4860925" y="1579563"/>
            <a:ext cx="1616075" cy="212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gn="ctr" eaLnBrk="0" hangingPunct="0"/>
            <a:r>
              <a:rPr lang="en-US" altLang="en-US" sz="1400">
                <a:solidFill>
                  <a:srgbClr val="CC0000"/>
                </a:solidFill>
                <a:latin typeface="Arial" pitchFamily="34" charset="0"/>
              </a:rPr>
              <a:t>Aqua (6/01)</a:t>
            </a:r>
            <a:endParaRPr lang="en-US" altLang="en-US" sz="2000">
              <a:solidFill>
                <a:srgbClr val="CC0000"/>
              </a:solidFill>
              <a:latin typeface="Times New Roman" pitchFamily="18" charset="0"/>
            </a:endParaRPr>
          </a:p>
        </p:txBody>
      </p:sp>
      <p:sp>
        <p:nvSpPr>
          <p:cNvPr id="401416" name="Text Box 8"/>
          <p:cNvSpPr txBox="1">
            <a:spLocks noChangeArrowheads="1"/>
          </p:cNvSpPr>
          <p:nvPr/>
        </p:nvSpPr>
        <p:spPr bwMode="auto">
          <a:xfrm>
            <a:off x="6858000" y="1473200"/>
            <a:ext cx="1371600" cy="274638"/>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gn="ctr" eaLnBrk="0" hangingPunct="0"/>
            <a:r>
              <a:rPr lang="en-US" altLang="en-US">
                <a:solidFill>
                  <a:srgbClr val="CC0000"/>
                </a:solidFill>
                <a:latin typeface="Arial" pitchFamily="34" charset="0"/>
              </a:rPr>
              <a:t>Aura</a:t>
            </a:r>
            <a:endParaRPr lang="en-US" altLang="en-US" sz="2800">
              <a:solidFill>
                <a:srgbClr val="CC0000"/>
              </a:solidFill>
              <a:latin typeface="Times New Roman" pitchFamily="18" charset="0"/>
            </a:endParaRPr>
          </a:p>
        </p:txBody>
      </p:sp>
      <p:sp>
        <p:nvSpPr>
          <p:cNvPr id="401417" name="AutoShape 9"/>
          <p:cNvSpPr>
            <a:spLocks noChangeArrowheads="1"/>
          </p:cNvSpPr>
          <p:nvPr/>
        </p:nvSpPr>
        <p:spPr bwMode="auto">
          <a:xfrm>
            <a:off x="1524000" y="1473200"/>
            <a:ext cx="2138363" cy="996950"/>
          </a:xfrm>
          <a:prstGeom prst="roundRect">
            <a:avLst>
              <a:gd name="adj" fmla="val 5699"/>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b="0">
              <a:solidFill>
                <a:schemeClr val="accent2"/>
              </a:solidFill>
            </a:endParaRPr>
          </a:p>
        </p:txBody>
      </p:sp>
      <p:sp>
        <p:nvSpPr>
          <p:cNvPr id="401418" name="Text Box 10"/>
          <p:cNvSpPr txBox="1">
            <a:spLocks noChangeArrowheads="1"/>
          </p:cNvSpPr>
          <p:nvPr/>
        </p:nvSpPr>
        <p:spPr bwMode="auto">
          <a:xfrm>
            <a:off x="1447800" y="1473200"/>
            <a:ext cx="2209800" cy="946150"/>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63550" algn="ctr"/>
                <a:tab pos="1377950" algn="ctr"/>
                <a:tab pos="1714500" algn="ctr"/>
              </a:tabLst>
              <a:defRPr>
                <a:solidFill>
                  <a:schemeClr val="tx1"/>
                </a:solidFill>
                <a:latin typeface="Arial" pitchFamily="34" charset="0"/>
                <a:cs typeface="Arial" pitchFamily="34" charset="0"/>
              </a:defRPr>
            </a:lvl1pPr>
            <a:lvl2pPr>
              <a:tabLst>
                <a:tab pos="463550" algn="ctr"/>
                <a:tab pos="1377950" algn="ctr"/>
                <a:tab pos="1714500" algn="ctr"/>
              </a:tabLst>
              <a:defRPr>
                <a:solidFill>
                  <a:schemeClr val="tx1"/>
                </a:solidFill>
                <a:latin typeface="Arial" pitchFamily="34" charset="0"/>
                <a:cs typeface="Arial" pitchFamily="34" charset="0"/>
              </a:defRPr>
            </a:lvl2pPr>
            <a:lvl3pPr>
              <a:tabLst>
                <a:tab pos="463550" algn="ctr"/>
                <a:tab pos="1377950" algn="ctr"/>
                <a:tab pos="1714500" algn="ctr"/>
              </a:tabLst>
              <a:defRPr>
                <a:solidFill>
                  <a:schemeClr val="tx1"/>
                </a:solidFill>
                <a:latin typeface="Arial" pitchFamily="34" charset="0"/>
                <a:cs typeface="Arial" pitchFamily="34" charset="0"/>
              </a:defRPr>
            </a:lvl3pPr>
            <a:lvl4pPr>
              <a:tabLst>
                <a:tab pos="463550" algn="ctr"/>
                <a:tab pos="1377950" algn="ctr"/>
                <a:tab pos="1714500" algn="ctr"/>
              </a:tabLst>
              <a:defRPr>
                <a:solidFill>
                  <a:schemeClr val="tx1"/>
                </a:solidFill>
                <a:latin typeface="Arial" pitchFamily="34" charset="0"/>
                <a:cs typeface="Arial" pitchFamily="34" charset="0"/>
              </a:defRPr>
            </a:lvl4pPr>
            <a:lvl5pPr>
              <a:tabLst>
                <a:tab pos="463550" algn="ctr"/>
                <a:tab pos="1377950" algn="ctr"/>
                <a:tab pos="1714500" algn="ctr"/>
              </a:tabLst>
              <a:defRPr>
                <a:solidFill>
                  <a:schemeClr val="tx1"/>
                </a:solidFill>
                <a:latin typeface="Arial" pitchFamily="34" charset="0"/>
                <a:cs typeface="Arial" pitchFamily="34" charset="0"/>
              </a:defRPr>
            </a:lvl5pPr>
            <a:lvl6pPr fontAlgn="base">
              <a:spcBef>
                <a:spcPct val="0"/>
              </a:spcBef>
              <a:spcAft>
                <a:spcPct val="0"/>
              </a:spcAft>
              <a:tabLst>
                <a:tab pos="463550" algn="ctr"/>
                <a:tab pos="1377950" algn="ctr"/>
                <a:tab pos="1714500" algn="ctr"/>
              </a:tabLst>
              <a:defRPr>
                <a:solidFill>
                  <a:schemeClr val="tx1"/>
                </a:solidFill>
                <a:latin typeface="Arial" pitchFamily="34" charset="0"/>
                <a:cs typeface="Arial" pitchFamily="34" charset="0"/>
              </a:defRPr>
            </a:lvl6pPr>
            <a:lvl7pPr fontAlgn="base">
              <a:spcBef>
                <a:spcPct val="0"/>
              </a:spcBef>
              <a:spcAft>
                <a:spcPct val="0"/>
              </a:spcAft>
              <a:tabLst>
                <a:tab pos="463550" algn="ctr"/>
                <a:tab pos="1377950" algn="ctr"/>
                <a:tab pos="1714500" algn="ctr"/>
              </a:tabLst>
              <a:defRPr>
                <a:solidFill>
                  <a:schemeClr val="tx1"/>
                </a:solidFill>
                <a:latin typeface="Arial" pitchFamily="34" charset="0"/>
                <a:cs typeface="Arial" pitchFamily="34" charset="0"/>
              </a:defRPr>
            </a:lvl7pPr>
            <a:lvl8pPr fontAlgn="base">
              <a:spcBef>
                <a:spcPct val="0"/>
              </a:spcBef>
              <a:spcAft>
                <a:spcPct val="0"/>
              </a:spcAft>
              <a:tabLst>
                <a:tab pos="463550" algn="ctr"/>
                <a:tab pos="1377950" algn="ctr"/>
                <a:tab pos="1714500" algn="ctr"/>
              </a:tabLst>
              <a:defRPr>
                <a:solidFill>
                  <a:schemeClr val="tx1"/>
                </a:solidFill>
                <a:latin typeface="Arial" pitchFamily="34" charset="0"/>
                <a:cs typeface="Arial" pitchFamily="34" charset="0"/>
              </a:defRPr>
            </a:lvl8pPr>
            <a:lvl9pPr fontAlgn="base">
              <a:spcBef>
                <a:spcPct val="0"/>
              </a:spcBef>
              <a:spcAft>
                <a:spcPct val="0"/>
              </a:spcAft>
              <a:tabLst>
                <a:tab pos="463550" algn="ctr"/>
                <a:tab pos="1377950" algn="ctr"/>
                <a:tab pos="1714500" algn="ctr"/>
              </a:tabLst>
              <a:defRPr>
                <a:solidFill>
                  <a:schemeClr val="tx1"/>
                </a:solidFill>
                <a:latin typeface="Arial" pitchFamily="34" charset="0"/>
                <a:cs typeface="Arial" pitchFamily="34" charset="0"/>
              </a:defRPr>
            </a:lvl9pPr>
          </a:lstStyle>
          <a:p>
            <a:pPr eaLnBrk="0" hangingPunct="0">
              <a:lnSpc>
                <a:spcPct val="90000"/>
              </a:lnSpc>
            </a:pPr>
            <a:r>
              <a:rPr lang="en-US" altLang="en-US" sz="900">
                <a:latin typeface="Arial Narrow" pitchFamily="34" charset="0"/>
              </a:rPr>
              <a:t>	</a:t>
            </a:r>
            <a:r>
              <a:rPr lang="en-US" altLang="en-US" sz="1200">
                <a:latin typeface="Arial Narrow" pitchFamily="34" charset="0"/>
              </a:rPr>
              <a:t>                 </a:t>
            </a:r>
            <a:r>
              <a:rPr lang="en-US" altLang="en-US">
                <a:solidFill>
                  <a:srgbClr val="CC0000"/>
                </a:solidFill>
              </a:rPr>
              <a:t>Terra</a:t>
            </a:r>
            <a:endParaRPr lang="en-US" altLang="en-US" sz="1200">
              <a:latin typeface="Arial Narrow" pitchFamily="34" charset="0"/>
            </a:endParaRPr>
          </a:p>
          <a:p>
            <a:pPr eaLnBrk="0" hangingPunct="0">
              <a:lnSpc>
                <a:spcPct val="90000"/>
              </a:lnSpc>
            </a:pPr>
            <a:endParaRPr lang="en-US" altLang="en-US" sz="1200">
              <a:solidFill>
                <a:schemeClr val="bg1"/>
              </a:solidFill>
              <a:latin typeface="Arial Narrow" pitchFamily="34" charset="0"/>
            </a:endParaRPr>
          </a:p>
          <a:p>
            <a:pPr eaLnBrk="0" hangingPunct="0">
              <a:lnSpc>
                <a:spcPct val="90000"/>
              </a:lnSpc>
            </a:pPr>
            <a:r>
              <a:rPr lang="en-US" altLang="en-US" sz="1600">
                <a:solidFill>
                  <a:srgbClr val="0000FA"/>
                </a:solidFill>
                <a:latin typeface="Arial Narrow" pitchFamily="34" charset="0"/>
              </a:rPr>
              <a:t>    CERES	MISR		</a:t>
            </a:r>
            <a:br>
              <a:rPr lang="en-US" altLang="en-US" sz="1600">
                <a:solidFill>
                  <a:srgbClr val="0000FA"/>
                </a:solidFill>
                <a:latin typeface="Arial Narrow" pitchFamily="34" charset="0"/>
              </a:rPr>
            </a:br>
            <a:r>
              <a:rPr lang="en-US" altLang="en-US" sz="1600">
                <a:solidFill>
                  <a:srgbClr val="0000FA"/>
                </a:solidFill>
                <a:latin typeface="Arial Narrow" pitchFamily="34" charset="0"/>
              </a:rPr>
              <a:t>	MODIS	MOPITT</a:t>
            </a:r>
          </a:p>
        </p:txBody>
      </p:sp>
      <p:sp>
        <p:nvSpPr>
          <p:cNvPr id="401419" name="AutoShape 11"/>
          <p:cNvSpPr>
            <a:spLocks noChangeArrowheads="1"/>
          </p:cNvSpPr>
          <p:nvPr/>
        </p:nvSpPr>
        <p:spPr bwMode="auto">
          <a:xfrm>
            <a:off x="4764088" y="1549400"/>
            <a:ext cx="1909762" cy="920750"/>
          </a:xfrm>
          <a:prstGeom prst="roundRect">
            <a:avLst>
              <a:gd name="adj" fmla="val 5699"/>
            </a:avLst>
          </a:prstGeom>
          <a:solidFill>
            <a:srgbClr val="FF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420" name="Text Box 12"/>
          <p:cNvSpPr txBox="1">
            <a:spLocks noChangeArrowheads="1"/>
          </p:cNvSpPr>
          <p:nvPr/>
        </p:nvSpPr>
        <p:spPr bwMode="auto">
          <a:xfrm>
            <a:off x="4800600" y="1549400"/>
            <a:ext cx="1905000" cy="7810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ctr"/>
                <a:tab pos="685800" algn="ctr"/>
                <a:tab pos="1200150" algn="ctr"/>
              </a:tabLst>
              <a:defRPr>
                <a:solidFill>
                  <a:schemeClr val="tx1"/>
                </a:solidFill>
                <a:latin typeface="Arial" pitchFamily="34" charset="0"/>
                <a:cs typeface="Arial" pitchFamily="34" charset="0"/>
              </a:defRPr>
            </a:lvl1pPr>
            <a:lvl2pPr>
              <a:tabLst>
                <a:tab pos="228600" algn="ctr"/>
                <a:tab pos="685800" algn="ctr"/>
                <a:tab pos="1200150" algn="ctr"/>
              </a:tabLst>
              <a:defRPr>
                <a:solidFill>
                  <a:schemeClr val="tx1"/>
                </a:solidFill>
                <a:latin typeface="Arial" pitchFamily="34" charset="0"/>
                <a:cs typeface="Arial" pitchFamily="34" charset="0"/>
              </a:defRPr>
            </a:lvl2pPr>
            <a:lvl3pPr>
              <a:tabLst>
                <a:tab pos="228600" algn="ctr"/>
                <a:tab pos="685800" algn="ctr"/>
                <a:tab pos="1200150" algn="ctr"/>
              </a:tabLst>
              <a:defRPr>
                <a:solidFill>
                  <a:schemeClr val="tx1"/>
                </a:solidFill>
                <a:latin typeface="Arial" pitchFamily="34" charset="0"/>
                <a:cs typeface="Arial" pitchFamily="34" charset="0"/>
              </a:defRPr>
            </a:lvl3pPr>
            <a:lvl4pPr>
              <a:tabLst>
                <a:tab pos="228600" algn="ctr"/>
                <a:tab pos="685800" algn="ctr"/>
                <a:tab pos="1200150" algn="ctr"/>
              </a:tabLst>
              <a:defRPr>
                <a:solidFill>
                  <a:schemeClr val="tx1"/>
                </a:solidFill>
                <a:latin typeface="Arial" pitchFamily="34" charset="0"/>
                <a:cs typeface="Arial" pitchFamily="34" charset="0"/>
              </a:defRPr>
            </a:lvl4pPr>
            <a:lvl5pPr>
              <a:tabLst>
                <a:tab pos="228600" algn="ctr"/>
                <a:tab pos="685800" algn="ctr"/>
                <a:tab pos="1200150" algn="ctr"/>
              </a:tabLst>
              <a:defRPr>
                <a:solidFill>
                  <a:schemeClr val="tx1"/>
                </a:solidFill>
                <a:latin typeface="Arial" pitchFamily="34" charset="0"/>
                <a:cs typeface="Arial" pitchFamily="34" charset="0"/>
              </a:defRPr>
            </a:lvl5pPr>
            <a:lvl6pPr fontAlgn="base">
              <a:spcBef>
                <a:spcPct val="0"/>
              </a:spcBef>
              <a:spcAft>
                <a:spcPct val="0"/>
              </a:spcAft>
              <a:tabLst>
                <a:tab pos="228600" algn="ctr"/>
                <a:tab pos="685800" algn="ctr"/>
                <a:tab pos="1200150" algn="ctr"/>
              </a:tabLst>
              <a:defRPr>
                <a:solidFill>
                  <a:schemeClr val="tx1"/>
                </a:solidFill>
                <a:latin typeface="Arial" pitchFamily="34" charset="0"/>
                <a:cs typeface="Arial" pitchFamily="34" charset="0"/>
              </a:defRPr>
            </a:lvl6pPr>
            <a:lvl7pPr fontAlgn="base">
              <a:spcBef>
                <a:spcPct val="0"/>
              </a:spcBef>
              <a:spcAft>
                <a:spcPct val="0"/>
              </a:spcAft>
              <a:tabLst>
                <a:tab pos="228600" algn="ctr"/>
                <a:tab pos="685800" algn="ctr"/>
                <a:tab pos="1200150" algn="ctr"/>
              </a:tabLst>
              <a:defRPr>
                <a:solidFill>
                  <a:schemeClr val="tx1"/>
                </a:solidFill>
                <a:latin typeface="Arial" pitchFamily="34" charset="0"/>
                <a:cs typeface="Arial" pitchFamily="34" charset="0"/>
              </a:defRPr>
            </a:lvl7pPr>
            <a:lvl8pPr fontAlgn="base">
              <a:spcBef>
                <a:spcPct val="0"/>
              </a:spcBef>
              <a:spcAft>
                <a:spcPct val="0"/>
              </a:spcAft>
              <a:tabLst>
                <a:tab pos="228600" algn="ctr"/>
                <a:tab pos="685800" algn="ctr"/>
                <a:tab pos="1200150" algn="ctr"/>
              </a:tabLst>
              <a:defRPr>
                <a:solidFill>
                  <a:schemeClr val="tx1"/>
                </a:solidFill>
                <a:latin typeface="Arial" pitchFamily="34" charset="0"/>
                <a:cs typeface="Arial" pitchFamily="34" charset="0"/>
              </a:defRPr>
            </a:lvl8pPr>
            <a:lvl9pPr fontAlgn="base">
              <a:spcBef>
                <a:spcPct val="0"/>
              </a:spcBef>
              <a:spcAft>
                <a:spcPct val="0"/>
              </a:spcAft>
              <a:tabLst>
                <a:tab pos="228600" algn="ctr"/>
                <a:tab pos="685800" algn="ctr"/>
                <a:tab pos="1200150" algn="ctr"/>
              </a:tabLst>
              <a:defRPr>
                <a:solidFill>
                  <a:schemeClr val="tx1"/>
                </a:solidFill>
                <a:latin typeface="Arial" pitchFamily="34" charset="0"/>
                <a:cs typeface="Arial" pitchFamily="34" charset="0"/>
              </a:defRPr>
            </a:lvl9pPr>
          </a:lstStyle>
          <a:p>
            <a:pPr eaLnBrk="0" hangingPunct="0">
              <a:lnSpc>
                <a:spcPct val="90000"/>
              </a:lnSpc>
            </a:pPr>
            <a:r>
              <a:rPr lang="en-US" altLang="en-US" sz="900">
                <a:latin typeface="Arial Narrow" pitchFamily="34" charset="0"/>
              </a:rPr>
              <a:t>		      </a:t>
            </a:r>
            <a:r>
              <a:rPr lang="en-US" altLang="en-US">
                <a:solidFill>
                  <a:srgbClr val="CC0000"/>
                </a:solidFill>
              </a:rPr>
              <a:t>Aqua</a:t>
            </a:r>
            <a:br>
              <a:rPr lang="en-US" altLang="en-US">
                <a:solidFill>
                  <a:srgbClr val="CC0000"/>
                </a:solidFill>
              </a:rPr>
            </a:br>
            <a:r>
              <a:rPr lang="en-US" altLang="en-US" sz="1600" u="sng">
                <a:latin typeface="Arial Narrow" pitchFamily="34" charset="0"/>
              </a:rPr>
              <a:t>	</a:t>
            </a:r>
            <a:r>
              <a:rPr lang="en-US" altLang="en-US" sz="1600">
                <a:solidFill>
                  <a:srgbClr val="0000FA"/>
                </a:solidFill>
                <a:latin typeface="Arial Narrow" pitchFamily="34" charset="0"/>
              </a:rPr>
              <a:t>CERES   	MODIS</a:t>
            </a:r>
            <a:br>
              <a:rPr lang="en-US" altLang="en-US" sz="1600">
                <a:solidFill>
                  <a:srgbClr val="0000FA"/>
                </a:solidFill>
                <a:latin typeface="Arial Narrow" pitchFamily="34" charset="0"/>
              </a:rPr>
            </a:br>
            <a:r>
              <a:rPr lang="en-US" altLang="en-US" sz="1600">
                <a:solidFill>
                  <a:srgbClr val="0000FA"/>
                </a:solidFill>
                <a:latin typeface="Arial Narrow" pitchFamily="34" charset="0"/>
              </a:rPr>
              <a:t>		AMSR</a:t>
            </a:r>
          </a:p>
        </p:txBody>
      </p:sp>
    </p:spTree>
    <p:extLst>
      <p:ext uri="{BB962C8B-B14F-4D97-AF65-F5344CB8AC3E}">
        <p14:creationId xmlns:p14="http://schemas.microsoft.com/office/powerpoint/2010/main" val="183478805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C87746-9BC7-4C61-BEB5-1F7F981B4FDE}" type="slidenum">
              <a:rPr lang="en-US" altLang="en-US"/>
              <a:pPr/>
              <a:t>22</a:t>
            </a:fld>
            <a:endParaRPr lang="en-US" altLang="en-US"/>
          </a:p>
        </p:txBody>
      </p:sp>
      <p:sp>
        <p:nvSpPr>
          <p:cNvPr id="5" name="Date Placeholder 4"/>
          <p:cNvSpPr>
            <a:spLocks noGrp="1"/>
          </p:cNvSpPr>
          <p:nvPr>
            <p:ph type="dt" sz="half" idx="4294967295"/>
          </p:nvPr>
        </p:nvSpPr>
        <p:spPr>
          <a:xfrm>
            <a:off x="2438400" y="6629400"/>
            <a:ext cx="4267200" cy="228600"/>
          </a:xfrm>
          <a:prstGeom prst="rect">
            <a:avLst/>
          </a:prstGeom>
        </p:spPr>
        <p:txBody>
          <a:bodyPr/>
          <a:lstStyle/>
          <a:p>
            <a:r>
              <a:rPr lang="en-US" altLang="en-US" smtClean="0"/>
              <a:t>November 9, 2013</a:t>
            </a:r>
            <a:endParaRPr lang="en-US" altLang="en-US"/>
          </a:p>
        </p:txBody>
      </p:sp>
      <p:sp>
        <p:nvSpPr>
          <p:cNvPr id="399362" name="Rectangle 2"/>
          <p:cNvSpPr>
            <a:spLocks noGrp="1" noRot="1" noChangeArrowheads="1"/>
          </p:cNvSpPr>
          <p:nvPr>
            <p:ph type="title"/>
          </p:nvPr>
        </p:nvSpPr>
        <p:spPr>
          <a:xfrm>
            <a:off x="1212067" y="152400"/>
            <a:ext cx="6872267" cy="5334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ltLang="en-US" sz="2800" dirty="0" smtClean="0"/>
              <a:t>NASA EOS</a:t>
            </a:r>
            <a:endParaRPr lang="en-US" altLang="en-US" sz="2800" dirty="0"/>
          </a:p>
        </p:txBody>
      </p:sp>
      <p:sp>
        <p:nvSpPr>
          <p:cNvPr id="399363" name="Rectangle 3"/>
          <p:cNvSpPr>
            <a:spLocks noGrp="1" noChangeArrowheads="1"/>
          </p:cNvSpPr>
          <p:nvPr>
            <p:ph type="body" idx="1"/>
          </p:nvPr>
        </p:nvSpPr>
        <p:spPr>
          <a:xfrm>
            <a:off x="0" y="1592263"/>
            <a:ext cx="8915400" cy="427513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marL="1028700"/>
            <a:r>
              <a:rPr lang="en-US" altLang="en-US" sz="2800" dirty="0"/>
              <a:t>Requirements </a:t>
            </a:r>
          </a:p>
          <a:p>
            <a:pPr marL="1428750" lvl="1"/>
            <a:r>
              <a:rPr lang="en-US" altLang="en-US" sz="2400" dirty="0"/>
              <a:t>Open standard to exchange remote-sensed data</a:t>
            </a:r>
          </a:p>
          <a:p>
            <a:pPr marL="1428750" lvl="1"/>
            <a:r>
              <a:rPr lang="en-US" altLang="en-US" sz="2400" dirty="0"/>
              <a:t>Earth science data types (HDF-EOS swath, grid, point)</a:t>
            </a:r>
          </a:p>
          <a:p>
            <a:pPr marL="1428750" lvl="1"/>
            <a:r>
              <a:rPr lang="en-US" altLang="en-US" sz="2400" dirty="0" smtClean="0"/>
              <a:t>Efficient </a:t>
            </a:r>
            <a:r>
              <a:rPr lang="en-US" altLang="en-US" sz="2400" dirty="0"/>
              <a:t>storage and access</a:t>
            </a:r>
          </a:p>
          <a:p>
            <a:pPr marL="1428750" lvl="1"/>
            <a:r>
              <a:rPr lang="en-US" altLang="en-US" sz="2400" dirty="0"/>
              <a:t>Terabytes of data every day – now 3 petabytes</a:t>
            </a:r>
          </a:p>
          <a:p>
            <a:pPr marL="1428750" lvl="1"/>
            <a:r>
              <a:rPr lang="en-US" altLang="en-US" sz="2400" dirty="0"/>
              <a:t>Large, diverse community of users – now 1.6 million</a:t>
            </a:r>
          </a:p>
          <a:p>
            <a:pPr marL="1428750" lvl="1"/>
            <a:r>
              <a:rPr lang="en-US" altLang="en-US" sz="2400" b="1" dirty="0" smtClean="0">
                <a:solidFill>
                  <a:schemeClr val="hlink"/>
                </a:solidFill>
              </a:rPr>
              <a:t>TRL </a:t>
            </a:r>
            <a:r>
              <a:rPr lang="en-US" altLang="en-US" sz="2400" b="1" dirty="0">
                <a:solidFill>
                  <a:schemeClr val="hlink"/>
                </a:solidFill>
              </a:rPr>
              <a:t>9</a:t>
            </a:r>
            <a:r>
              <a:rPr lang="en-US" altLang="en-US" sz="2400" dirty="0"/>
              <a:t>  </a:t>
            </a:r>
            <a:r>
              <a:rPr lang="en-US" altLang="en-US" sz="2400" b="1" dirty="0">
                <a:solidFill>
                  <a:schemeClr val="hlink"/>
                </a:solidFill>
              </a:rPr>
              <a:t>Actual system "mission proven" through successful mission operations (ground or space)</a:t>
            </a:r>
          </a:p>
          <a:p>
            <a:pPr marL="1028700"/>
            <a:endParaRPr lang="en-US" altLang="en-US" sz="2800" dirty="0"/>
          </a:p>
        </p:txBody>
      </p:sp>
    </p:spTree>
    <p:extLst>
      <p:ext uri="{BB962C8B-B14F-4D97-AF65-F5344CB8AC3E}">
        <p14:creationId xmlns:p14="http://schemas.microsoft.com/office/powerpoint/2010/main" val="290198302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9363">
                                            <p:txEl>
                                              <p:pRg st="0" end="0"/>
                                            </p:txEl>
                                          </p:spTgt>
                                        </p:tgtEl>
                                        <p:attrNameLst>
                                          <p:attrName>style.visibility</p:attrName>
                                        </p:attrNameLst>
                                      </p:cBhvr>
                                      <p:to>
                                        <p:strVal val="visible"/>
                                      </p:to>
                                    </p:set>
                                    <p:animEffect transition="in" filter="wipe(up)">
                                      <p:cBhvr>
                                        <p:cTn id="7" dur="500"/>
                                        <p:tgtEl>
                                          <p:spTgt spid="39936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99363">
                                            <p:txEl>
                                              <p:pRg st="1" end="1"/>
                                            </p:txEl>
                                          </p:spTgt>
                                        </p:tgtEl>
                                        <p:attrNameLst>
                                          <p:attrName>style.visibility</p:attrName>
                                        </p:attrNameLst>
                                      </p:cBhvr>
                                      <p:to>
                                        <p:strVal val="visible"/>
                                      </p:to>
                                    </p:set>
                                    <p:animEffect transition="in" filter="wipe(up)">
                                      <p:cBhvr>
                                        <p:cTn id="10" dur="500"/>
                                        <p:tgtEl>
                                          <p:spTgt spid="39936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99363">
                                            <p:txEl>
                                              <p:pRg st="2" end="2"/>
                                            </p:txEl>
                                          </p:spTgt>
                                        </p:tgtEl>
                                        <p:attrNameLst>
                                          <p:attrName>style.visibility</p:attrName>
                                        </p:attrNameLst>
                                      </p:cBhvr>
                                      <p:to>
                                        <p:strVal val="visible"/>
                                      </p:to>
                                    </p:set>
                                    <p:animEffect transition="in" filter="wipe(up)">
                                      <p:cBhvr>
                                        <p:cTn id="13" dur="500"/>
                                        <p:tgtEl>
                                          <p:spTgt spid="39936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99363">
                                            <p:txEl>
                                              <p:pRg st="3" end="3"/>
                                            </p:txEl>
                                          </p:spTgt>
                                        </p:tgtEl>
                                        <p:attrNameLst>
                                          <p:attrName>style.visibility</p:attrName>
                                        </p:attrNameLst>
                                      </p:cBhvr>
                                      <p:to>
                                        <p:strVal val="visible"/>
                                      </p:to>
                                    </p:set>
                                    <p:animEffect transition="in" filter="wipe(up)">
                                      <p:cBhvr>
                                        <p:cTn id="16" dur="500"/>
                                        <p:tgtEl>
                                          <p:spTgt spid="399363">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99363">
                                            <p:txEl>
                                              <p:pRg st="4" end="4"/>
                                            </p:txEl>
                                          </p:spTgt>
                                        </p:tgtEl>
                                        <p:attrNameLst>
                                          <p:attrName>style.visibility</p:attrName>
                                        </p:attrNameLst>
                                      </p:cBhvr>
                                      <p:to>
                                        <p:strVal val="visible"/>
                                      </p:to>
                                    </p:set>
                                    <p:animEffect transition="in" filter="wipe(up)">
                                      <p:cBhvr>
                                        <p:cTn id="19" dur="500"/>
                                        <p:tgtEl>
                                          <p:spTgt spid="399363">
                                            <p:txEl>
                                              <p:pRg st="4" end="4"/>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99363">
                                            <p:txEl>
                                              <p:pRg st="5" end="5"/>
                                            </p:txEl>
                                          </p:spTgt>
                                        </p:tgtEl>
                                        <p:attrNameLst>
                                          <p:attrName>style.visibility</p:attrName>
                                        </p:attrNameLst>
                                      </p:cBhvr>
                                      <p:to>
                                        <p:strVal val="visible"/>
                                      </p:to>
                                    </p:set>
                                    <p:animEffect transition="in" filter="wipe(up)">
                                      <p:cBhvr>
                                        <p:cTn id="22" dur="500"/>
                                        <p:tgtEl>
                                          <p:spTgt spid="399363">
                                            <p:txEl>
                                              <p:pRg st="5" end="5"/>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99363">
                                            <p:txEl>
                                              <p:pRg st="6" end="6"/>
                                            </p:txEl>
                                          </p:spTgt>
                                        </p:tgtEl>
                                        <p:attrNameLst>
                                          <p:attrName>style.visibility</p:attrName>
                                        </p:attrNameLst>
                                      </p:cBhvr>
                                      <p:to>
                                        <p:strVal val="visible"/>
                                      </p:to>
                                    </p:set>
                                    <p:animEffect transition="in" filter="wipe(up)">
                                      <p:cBhvr>
                                        <p:cTn id="25" dur="500"/>
                                        <p:tgtEl>
                                          <p:spTgt spid="399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C704E6B-73C7-45B4-89DE-7D06C45DFDC5}" type="slidenum">
              <a:rPr lang="en-US" altLang="en-US"/>
              <a:pPr/>
              <a:t>23</a:t>
            </a:fld>
            <a:endParaRPr lang="en-US" altLang="en-US"/>
          </a:p>
        </p:txBody>
      </p:sp>
      <p:sp>
        <p:nvSpPr>
          <p:cNvPr id="5" name="Date Placeholder 4"/>
          <p:cNvSpPr>
            <a:spLocks noGrp="1"/>
          </p:cNvSpPr>
          <p:nvPr>
            <p:ph type="dt" sz="half" idx="4294967295"/>
          </p:nvPr>
        </p:nvSpPr>
        <p:spPr>
          <a:xfrm>
            <a:off x="2438400" y="6629400"/>
            <a:ext cx="4267200" cy="228600"/>
          </a:xfrm>
          <a:prstGeom prst="rect">
            <a:avLst/>
          </a:prstGeom>
        </p:spPr>
        <p:txBody>
          <a:bodyPr/>
          <a:lstStyle/>
          <a:p>
            <a:r>
              <a:rPr lang="en-US" altLang="en-US" smtClean="0"/>
              <a:t>November 9, 2013</a:t>
            </a:r>
            <a:endParaRPr lang="en-US" altLang="en-US"/>
          </a:p>
        </p:txBody>
      </p:sp>
      <p:sp>
        <p:nvSpPr>
          <p:cNvPr id="415746" name="Rectangle 2"/>
          <p:cNvSpPr>
            <a:spLocks noGrp="1" noRot="1" noChangeArrowheads="1"/>
          </p:cNvSpPr>
          <p:nvPr>
            <p:ph type="title"/>
          </p:nvPr>
        </p:nvSpPr>
        <p:spPr/>
        <p:txBody>
          <a:bodyPr/>
          <a:lstStyle/>
          <a:p>
            <a:r>
              <a:rPr lang="en-US" altLang="en-US" dirty="0"/>
              <a:t>EOSDIS HDF Project</a:t>
            </a:r>
          </a:p>
        </p:txBody>
      </p:sp>
      <p:sp>
        <p:nvSpPr>
          <p:cNvPr id="415747" name="Rectangle 3"/>
          <p:cNvSpPr>
            <a:spLocks noGrp="1" noChangeArrowheads="1"/>
          </p:cNvSpPr>
          <p:nvPr>
            <p:ph type="body" idx="1"/>
          </p:nvPr>
        </p:nvSpPr>
        <p:spPr>
          <a:xfrm>
            <a:off x="457200" y="1066800"/>
            <a:ext cx="8229600" cy="4525963"/>
          </a:xfrm>
        </p:spPr>
        <p:txBody>
          <a:bodyPr/>
          <a:lstStyle/>
          <a:p>
            <a:endParaRPr lang="en-US" altLang="en-US" dirty="0"/>
          </a:p>
          <a:p>
            <a:r>
              <a:rPr lang="en-US" altLang="en-US" dirty="0"/>
              <a:t>What we do</a:t>
            </a:r>
          </a:p>
          <a:p>
            <a:pPr lvl="1"/>
            <a:r>
              <a:rPr lang="en-US" altLang="en-US" dirty="0"/>
              <a:t>Maintain/develop formats (HDF4 &amp; HDF5) &amp; I/O libraries</a:t>
            </a:r>
          </a:p>
          <a:p>
            <a:pPr lvl="1"/>
            <a:r>
              <a:rPr lang="en-US" altLang="en-US" dirty="0"/>
              <a:t>Provide support, documentation, tutorials, workshops</a:t>
            </a:r>
          </a:p>
          <a:p>
            <a:pPr lvl="1"/>
            <a:r>
              <a:rPr lang="en-US" altLang="en-US" dirty="0"/>
              <a:t>Tools for viewing, editing and managing HDF</a:t>
            </a:r>
          </a:p>
        </p:txBody>
      </p:sp>
    </p:spTree>
    <p:extLst>
      <p:ext uri="{BB962C8B-B14F-4D97-AF65-F5344CB8AC3E}">
        <p14:creationId xmlns:p14="http://schemas.microsoft.com/office/powerpoint/2010/main" val="225216834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endParaRPr lang="en-US" dirty="0"/>
          </a:p>
        </p:txBody>
      </p:sp>
      <p:sp>
        <p:nvSpPr>
          <p:cNvPr id="2" name="Date Placeholder 1"/>
          <p:cNvSpPr>
            <a:spLocks noGrp="1"/>
          </p:cNvSpPr>
          <p:nvPr>
            <p:ph type="dt" sz="half" idx="10"/>
          </p:nvPr>
        </p:nvSpPr>
        <p:spPr>
          <a:prstGeom prst="rect">
            <a:avLst/>
          </a:prstGeom>
        </p:spPr>
        <p:txBody>
          <a:bodyPr/>
          <a:lstStyle/>
          <a:p>
            <a:pPr>
              <a:defRPr/>
            </a:pPr>
            <a:r>
              <a:rPr lang="en-US" smtClean="0"/>
              <a:t>November 9, 2013</a:t>
            </a:r>
            <a:endParaRPr lang="en-US"/>
          </a:p>
        </p:txBody>
      </p:sp>
      <p:sp>
        <p:nvSpPr>
          <p:cNvPr id="6" name="Slide Number Placeholder 5"/>
          <p:cNvSpPr>
            <a:spLocks noGrp="1"/>
          </p:cNvSpPr>
          <p:nvPr>
            <p:ph type="sldNum" sz="quarter" idx="12"/>
          </p:nvPr>
        </p:nvSpPr>
        <p:spPr/>
        <p:txBody>
          <a:bodyPr/>
          <a:lstStyle/>
          <a:p>
            <a:pPr>
              <a:defRPr/>
            </a:pPr>
            <a:fld id="{8C29F4A0-EB37-45AD-8077-9C7AB3DF0206}" type="slidenum">
              <a:rPr lang="en-US" smtClean="0"/>
              <a:pPr>
                <a:defRPr/>
              </a:pPr>
              <a:t>24</a:t>
            </a:fld>
            <a:endParaRPr lang="en-US"/>
          </a:p>
        </p:txBody>
      </p:sp>
      <p:pic>
        <p:nvPicPr>
          <p:cNvPr id="1030" name="Picture 6" descr="JPSS Site Logo">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386"/>
          <a:stretch/>
        </p:blipFill>
        <p:spPr bwMode="auto">
          <a:xfrm>
            <a:off x="762000" y="1600200"/>
            <a:ext cx="7620000" cy="2402702"/>
          </a:xfrm>
          <a:prstGeom prst="rect">
            <a:avLst/>
          </a:prstGeom>
          <a:solidFill>
            <a:schemeClr val="tx2">
              <a:lumMod val="60000"/>
              <a:lumOff val="40000"/>
            </a:schemeClr>
          </a:solidFill>
        </p:spPr>
      </p:pic>
    </p:spTree>
    <p:extLst>
      <p:ext uri="{BB962C8B-B14F-4D97-AF65-F5344CB8AC3E}">
        <p14:creationId xmlns:p14="http://schemas.microsoft.com/office/powerpoint/2010/main" val="2991157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JPSS?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JPSS is the next generation of low earth orbiting environmental satellites. </a:t>
            </a:r>
          </a:p>
          <a:p>
            <a:r>
              <a:rPr lang="en-US" dirty="0" smtClean="0"/>
              <a:t>The JPSS will circle the Earth approximately once every 100 minutes. </a:t>
            </a:r>
          </a:p>
          <a:p>
            <a:r>
              <a:rPr lang="en-US" dirty="0" smtClean="0"/>
              <a:t>The JPSS will provide global coverage, monitoring environmental conditions, collecting, disseminating and processing data about the Earth's weather, atmosphere, oceans, land, and near-space environment. </a:t>
            </a:r>
          </a:p>
          <a:p>
            <a:r>
              <a:rPr lang="en-US" dirty="0" smtClean="0"/>
              <a:t>The JPSS will collect a massive amount of earth surface, atmospheric and space environmental measurements from a variety of on-board sensors. </a:t>
            </a:r>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6" name="Slide Number Placeholder 5"/>
          <p:cNvSpPr>
            <a:spLocks noGrp="1"/>
          </p:cNvSpPr>
          <p:nvPr>
            <p:ph type="sldNum" sz="quarter" idx="12"/>
          </p:nvPr>
        </p:nvSpPr>
        <p:spPr/>
        <p:txBody>
          <a:bodyPr/>
          <a:lstStyle/>
          <a:p>
            <a:pPr>
              <a:defRPr/>
            </a:pPr>
            <a:fld id="{32051683-7C01-447B-B602-EC678C26B012}" type="slidenum">
              <a:rPr lang="en-US" smtClean="0"/>
              <a:pPr>
                <a:defRPr/>
              </a:pPr>
              <a:t>25</a:t>
            </a:fld>
            <a:endParaRPr lang="en-US"/>
          </a:p>
        </p:txBody>
      </p:sp>
    </p:spTree>
    <p:extLst>
      <p:ext uri="{BB962C8B-B14F-4D97-AF65-F5344CB8AC3E}">
        <p14:creationId xmlns:p14="http://schemas.microsoft.com/office/powerpoint/2010/main" val="4119356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Flight Testing</a:t>
            </a:r>
            <a:endParaRPr lang="en-US" dirty="0"/>
          </a:p>
        </p:txBody>
      </p:sp>
      <p:sp>
        <p:nvSpPr>
          <p:cNvPr id="7" name="Text Placeholder 6"/>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5" name="Slide Number Placeholder 4"/>
          <p:cNvSpPr>
            <a:spLocks noGrp="1"/>
          </p:cNvSpPr>
          <p:nvPr>
            <p:ph type="sldNum" sz="quarter" idx="12"/>
          </p:nvPr>
        </p:nvSpPr>
        <p:spPr/>
        <p:txBody>
          <a:bodyPr/>
          <a:lstStyle/>
          <a:p>
            <a:pPr>
              <a:defRPr/>
            </a:pPr>
            <a:fld id="{9948CD65-0C3D-4935-8300-F0A3DFC570C2}" type="slidenum">
              <a:rPr lang="en-US" smtClean="0"/>
              <a:pPr>
                <a:defRPr/>
              </a:pPr>
              <a:t>26</a:t>
            </a:fld>
            <a:endParaRPr lang="en-US"/>
          </a:p>
        </p:txBody>
      </p:sp>
    </p:spTree>
    <p:extLst>
      <p:ext uri="{BB962C8B-B14F-4D97-AF65-F5344CB8AC3E}">
        <p14:creationId xmlns:p14="http://schemas.microsoft.com/office/powerpoint/2010/main" val="3829383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rrowheads="1"/>
          </p:cNvSpPr>
          <p:nvPr>
            <p:ph type="title"/>
          </p:nvPr>
        </p:nvSpPr>
        <p:spPr/>
        <p:txBody>
          <a:bodyPr/>
          <a:lstStyle/>
          <a:p>
            <a:r>
              <a:rPr lang="en-US" altLang="en-US" dirty="0" smtClean="0"/>
              <a:t>Collect data one way, view it another</a:t>
            </a:r>
            <a:endParaRPr lang="en-US" altLang="en-US" dirty="0"/>
          </a:p>
        </p:txBody>
      </p:sp>
      <p:sp>
        <p:nvSpPr>
          <p:cNvPr id="421" name="Slide Number Placeholder 2"/>
          <p:cNvSpPr>
            <a:spLocks noGrp="1"/>
          </p:cNvSpPr>
          <p:nvPr>
            <p:ph type="sldNum" sz="quarter" idx="10"/>
          </p:nvPr>
        </p:nvSpPr>
        <p:spPr/>
        <p:txBody>
          <a:bodyPr/>
          <a:lstStyle/>
          <a:p>
            <a:fld id="{B4A4FC32-CF74-40A8-B4C9-442329D5A5B2}" type="slidenum">
              <a:rPr lang="en-US" altLang="en-US" smtClean="0"/>
              <a:pPr/>
              <a:t>27</a:t>
            </a:fld>
            <a:endParaRPr lang="en-US" altLang="en-US"/>
          </a:p>
        </p:txBody>
      </p:sp>
      <p:sp>
        <p:nvSpPr>
          <p:cNvPr id="422" name="Date Placeholder 3"/>
          <p:cNvSpPr>
            <a:spLocks noGrp="1"/>
          </p:cNvSpPr>
          <p:nvPr>
            <p:ph type="dt" sz="half" idx="4294967295"/>
          </p:nvPr>
        </p:nvSpPr>
        <p:spPr>
          <a:xfrm>
            <a:off x="0" y="6629400"/>
            <a:ext cx="3962400" cy="228600"/>
          </a:xfrm>
          <a:prstGeom prst="rect">
            <a:avLst/>
          </a:prstGeom>
        </p:spPr>
        <p:txBody>
          <a:bodyPr/>
          <a:lstStyle/>
          <a:p>
            <a:r>
              <a:rPr lang="en-US" altLang="en-US" smtClean="0"/>
              <a:t>November 9, 2013</a:t>
            </a:r>
            <a:endParaRPr lang="en-US" altLang="en-US"/>
          </a:p>
        </p:txBody>
      </p:sp>
      <p:grpSp>
        <p:nvGrpSpPr>
          <p:cNvPr id="411651" name="Group 3"/>
          <p:cNvGrpSpPr>
            <a:grpSpLocks/>
          </p:cNvGrpSpPr>
          <p:nvPr/>
        </p:nvGrpSpPr>
        <p:grpSpPr bwMode="auto">
          <a:xfrm>
            <a:off x="152400" y="1600200"/>
            <a:ext cx="4724400" cy="3917950"/>
            <a:chOff x="96" y="1008"/>
            <a:chExt cx="2976" cy="2468"/>
          </a:xfrm>
        </p:grpSpPr>
        <p:grpSp>
          <p:nvGrpSpPr>
            <p:cNvPr id="411652" name="Group 4"/>
            <p:cNvGrpSpPr>
              <a:grpSpLocks/>
            </p:cNvGrpSpPr>
            <p:nvPr/>
          </p:nvGrpSpPr>
          <p:grpSpPr bwMode="auto">
            <a:xfrm>
              <a:off x="816" y="1440"/>
              <a:ext cx="1008" cy="460"/>
              <a:chOff x="2293" y="1905"/>
              <a:chExt cx="1411" cy="734"/>
            </a:xfrm>
          </p:grpSpPr>
          <p:sp>
            <p:nvSpPr>
              <p:cNvPr id="411653" name="Freeform 5"/>
              <p:cNvSpPr>
                <a:spLocks/>
              </p:cNvSpPr>
              <p:nvPr/>
            </p:nvSpPr>
            <p:spPr bwMode="auto">
              <a:xfrm>
                <a:off x="2751" y="2452"/>
                <a:ext cx="327" cy="80"/>
              </a:xfrm>
              <a:custGeom>
                <a:avLst/>
                <a:gdLst>
                  <a:gd name="T0" fmla="*/ 0 w 819"/>
                  <a:gd name="T1" fmla="*/ 47 h 403"/>
                  <a:gd name="T2" fmla="*/ 78 w 819"/>
                  <a:gd name="T3" fmla="*/ 399 h 403"/>
                  <a:gd name="T4" fmla="*/ 735 w 819"/>
                  <a:gd name="T5" fmla="*/ 403 h 403"/>
                  <a:gd name="T6" fmla="*/ 819 w 819"/>
                  <a:gd name="T7" fmla="*/ 0 h 403"/>
                  <a:gd name="T8" fmla="*/ 788 w 819"/>
                  <a:gd name="T9" fmla="*/ 3 h 403"/>
                  <a:gd name="T10" fmla="*/ 714 w 819"/>
                  <a:gd name="T11" fmla="*/ 355 h 403"/>
                  <a:gd name="T12" fmla="*/ 599 w 819"/>
                  <a:gd name="T13" fmla="*/ 365 h 403"/>
                  <a:gd name="T14" fmla="*/ 649 w 819"/>
                  <a:gd name="T15" fmla="*/ 30 h 403"/>
                  <a:gd name="T16" fmla="*/ 612 w 819"/>
                  <a:gd name="T17" fmla="*/ 30 h 403"/>
                  <a:gd name="T18" fmla="*/ 558 w 819"/>
                  <a:gd name="T19" fmla="*/ 355 h 403"/>
                  <a:gd name="T20" fmla="*/ 398 w 819"/>
                  <a:gd name="T21" fmla="*/ 361 h 403"/>
                  <a:gd name="T22" fmla="*/ 393 w 819"/>
                  <a:gd name="T23" fmla="*/ 43 h 403"/>
                  <a:gd name="T24" fmla="*/ 365 w 819"/>
                  <a:gd name="T25" fmla="*/ 43 h 403"/>
                  <a:gd name="T26" fmla="*/ 356 w 819"/>
                  <a:gd name="T27" fmla="*/ 340 h 403"/>
                  <a:gd name="T28" fmla="*/ 217 w 819"/>
                  <a:gd name="T29" fmla="*/ 348 h 403"/>
                  <a:gd name="T30" fmla="*/ 156 w 819"/>
                  <a:gd name="T31" fmla="*/ 47 h 403"/>
                  <a:gd name="T32" fmla="*/ 130 w 819"/>
                  <a:gd name="T33" fmla="*/ 47 h 403"/>
                  <a:gd name="T34" fmla="*/ 165 w 819"/>
                  <a:gd name="T35" fmla="*/ 336 h 403"/>
                  <a:gd name="T36" fmla="*/ 92 w 819"/>
                  <a:gd name="T37" fmla="*/ 351 h 403"/>
                  <a:gd name="T38" fmla="*/ 36 w 819"/>
                  <a:gd name="T39" fmla="*/ 47 h 403"/>
                  <a:gd name="T40" fmla="*/ 0 w 819"/>
                  <a:gd name="T41" fmla="*/ 47 h 403"/>
                  <a:gd name="T42" fmla="*/ 0 w 819"/>
                  <a:gd name="T43" fmla="*/ 4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403">
                    <a:moveTo>
                      <a:pt x="0" y="47"/>
                    </a:moveTo>
                    <a:lnTo>
                      <a:pt x="78" y="399"/>
                    </a:lnTo>
                    <a:lnTo>
                      <a:pt x="735" y="403"/>
                    </a:lnTo>
                    <a:lnTo>
                      <a:pt x="819" y="0"/>
                    </a:lnTo>
                    <a:lnTo>
                      <a:pt x="788" y="3"/>
                    </a:lnTo>
                    <a:lnTo>
                      <a:pt x="714" y="355"/>
                    </a:lnTo>
                    <a:lnTo>
                      <a:pt x="599" y="365"/>
                    </a:lnTo>
                    <a:lnTo>
                      <a:pt x="649" y="30"/>
                    </a:lnTo>
                    <a:lnTo>
                      <a:pt x="612" y="30"/>
                    </a:lnTo>
                    <a:lnTo>
                      <a:pt x="558" y="355"/>
                    </a:lnTo>
                    <a:lnTo>
                      <a:pt x="398" y="361"/>
                    </a:lnTo>
                    <a:lnTo>
                      <a:pt x="393" y="43"/>
                    </a:lnTo>
                    <a:lnTo>
                      <a:pt x="365" y="43"/>
                    </a:lnTo>
                    <a:lnTo>
                      <a:pt x="356" y="340"/>
                    </a:lnTo>
                    <a:lnTo>
                      <a:pt x="217" y="348"/>
                    </a:lnTo>
                    <a:lnTo>
                      <a:pt x="156" y="47"/>
                    </a:lnTo>
                    <a:lnTo>
                      <a:pt x="130" y="47"/>
                    </a:lnTo>
                    <a:lnTo>
                      <a:pt x="165" y="336"/>
                    </a:lnTo>
                    <a:lnTo>
                      <a:pt x="92" y="351"/>
                    </a:lnTo>
                    <a:lnTo>
                      <a:pt x="36" y="47"/>
                    </a:lnTo>
                    <a:lnTo>
                      <a:pt x="0" y="47"/>
                    </a:lnTo>
                    <a:lnTo>
                      <a:pt x="0" y="47"/>
                    </a:lnTo>
                    <a:close/>
                  </a:path>
                </a:pathLst>
              </a:custGeom>
              <a:solidFill>
                <a:srgbClr val="637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54" name="Freeform 6"/>
              <p:cNvSpPr>
                <a:spLocks/>
              </p:cNvSpPr>
              <p:nvPr/>
            </p:nvSpPr>
            <p:spPr bwMode="auto">
              <a:xfrm>
                <a:off x="3412" y="2161"/>
                <a:ext cx="272" cy="212"/>
              </a:xfrm>
              <a:custGeom>
                <a:avLst/>
                <a:gdLst>
                  <a:gd name="T0" fmla="*/ 133 w 683"/>
                  <a:gd name="T1" fmla="*/ 183 h 1059"/>
                  <a:gd name="T2" fmla="*/ 366 w 683"/>
                  <a:gd name="T3" fmla="*/ 8 h 1059"/>
                  <a:gd name="T4" fmla="*/ 399 w 683"/>
                  <a:gd name="T5" fmla="*/ 0 h 1059"/>
                  <a:gd name="T6" fmla="*/ 371 w 683"/>
                  <a:gd name="T7" fmla="*/ 818 h 1059"/>
                  <a:gd name="T8" fmla="*/ 683 w 683"/>
                  <a:gd name="T9" fmla="*/ 793 h 1059"/>
                  <a:gd name="T10" fmla="*/ 655 w 683"/>
                  <a:gd name="T11" fmla="*/ 1059 h 1059"/>
                  <a:gd name="T12" fmla="*/ 366 w 683"/>
                  <a:gd name="T13" fmla="*/ 958 h 1059"/>
                  <a:gd name="T14" fmla="*/ 343 w 683"/>
                  <a:gd name="T15" fmla="*/ 1042 h 1059"/>
                  <a:gd name="T16" fmla="*/ 0 w 683"/>
                  <a:gd name="T17" fmla="*/ 1034 h 1059"/>
                  <a:gd name="T18" fmla="*/ 44 w 683"/>
                  <a:gd name="T19" fmla="*/ 983 h 1059"/>
                  <a:gd name="T20" fmla="*/ 315 w 683"/>
                  <a:gd name="T21" fmla="*/ 983 h 1059"/>
                  <a:gd name="T22" fmla="*/ 315 w 683"/>
                  <a:gd name="T23" fmla="*/ 726 h 1059"/>
                  <a:gd name="T24" fmla="*/ 128 w 683"/>
                  <a:gd name="T25" fmla="*/ 709 h 1059"/>
                  <a:gd name="T26" fmla="*/ 154 w 683"/>
                  <a:gd name="T27" fmla="*/ 643 h 1059"/>
                  <a:gd name="T28" fmla="*/ 322 w 683"/>
                  <a:gd name="T29" fmla="*/ 643 h 1059"/>
                  <a:gd name="T30" fmla="*/ 338 w 683"/>
                  <a:gd name="T31" fmla="*/ 84 h 1059"/>
                  <a:gd name="T32" fmla="*/ 154 w 683"/>
                  <a:gd name="T33" fmla="*/ 242 h 1059"/>
                  <a:gd name="T34" fmla="*/ 133 w 683"/>
                  <a:gd name="T35" fmla="*/ 183 h 1059"/>
                  <a:gd name="T36" fmla="*/ 133 w 683"/>
                  <a:gd name="T37" fmla="*/ 18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3" h="1059">
                    <a:moveTo>
                      <a:pt x="133" y="183"/>
                    </a:moveTo>
                    <a:lnTo>
                      <a:pt x="366" y="8"/>
                    </a:lnTo>
                    <a:lnTo>
                      <a:pt x="399" y="0"/>
                    </a:lnTo>
                    <a:lnTo>
                      <a:pt x="371" y="818"/>
                    </a:lnTo>
                    <a:lnTo>
                      <a:pt x="683" y="793"/>
                    </a:lnTo>
                    <a:lnTo>
                      <a:pt x="655" y="1059"/>
                    </a:lnTo>
                    <a:lnTo>
                      <a:pt x="366" y="958"/>
                    </a:lnTo>
                    <a:lnTo>
                      <a:pt x="343" y="1042"/>
                    </a:lnTo>
                    <a:lnTo>
                      <a:pt x="0" y="1034"/>
                    </a:lnTo>
                    <a:lnTo>
                      <a:pt x="44" y="983"/>
                    </a:lnTo>
                    <a:lnTo>
                      <a:pt x="315" y="983"/>
                    </a:lnTo>
                    <a:lnTo>
                      <a:pt x="315" y="726"/>
                    </a:lnTo>
                    <a:lnTo>
                      <a:pt x="128" y="709"/>
                    </a:lnTo>
                    <a:lnTo>
                      <a:pt x="154" y="643"/>
                    </a:lnTo>
                    <a:lnTo>
                      <a:pt x="322" y="643"/>
                    </a:lnTo>
                    <a:lnTo>
                      <a:pt x="338" y="84"/>
                    </a:lnTo>
                    <a:lnTo>
                      <a:pt x="154" y="242"/>
                    </a:lnTo>
                    <a:lnTo>
                      <a:pt x="133" y="183"/>
                    </a:lnTo>
                    <a:lnTo>
                      <a:pt x="133" y="183"/>
                    </a:lnTo>
                    <a:close/>
                  </a:path>
                </a:pathLst>
              </a:custGeom>
              <a:solidFill>
                <a:srgbClr val="96AB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55" name="Freeform 7"/>
              <p:cNvSpPr>
                <a:spLocks/>
              </p:cNvSpPr>
              <p:nvPr/>
            </p:nvSpPr>
            <p:spPr bwMode="auto">
              <a:xfrm>
                <a:off x="3576" y="2145"/>
                <a:ext cx="128" cy="161"/>
              </a:xfrm>
              <a:custGeom>
                <a:avLst/>
                <a:gdLst>
                  <a:gd name="T0" fmla="*/ 27 w 322"/>
                  <a:gd name="T1" fmla="*/ 42 h 810"/>
                  <a:gd name="T2" fmla="*/ 0 w 322"/>
                  <a:gd name="T3" fmla="*/ 810 h 810"/>
                  <a:gd name="T4" fmla="*/ 322 w 322"/>
                  <a:gd name="T5" fmla="*/ 810 h 810"/>
                  <a:gd name="T6" fmla="*/ 272 w 322"/>
                  <a:gd name="T7" fmla="*/ 0 h 810"/>
                  <a:gd name="T8" fmla="*/ 27 w 322"/>
                  <a:gd name="T9" fmla="*/ 42 h 810"/>
                  <a:gd name="T10" fmla="*/ 27 w 322"/>
                  <a:gd name="T11" fmla="*/ 42 h 810"/>
                </a:gdLst>
                <a:ahLst/>
                <a:cxnLst>
                  <a:cxn ang="0">
                    <a:pos x="T0" y="T1"/>
                  </a:cxn>
                  <a:cxn ang="0">
                    <a:pos x="T2" y="T3"/>
                  </a:cxn>
                  <a:cxn ang="0">
                    <a:pos x="T4" y="T5"/>
                  </a:cxn>
                  <a:cxn ang="0">
                    <a:pos x="T6" y="T7"/>
                  </a:cxn>
                  <a:cxn ang="0">
                    <a:pos x="T8" y="T9"/>
                  </a:cxn>
                  <a:cxn ang="0">
                    <a:pos x="T10" y="T11"/>
                  </a:cxn>
                </a:cxnLst>
                <a:rect l="0" t="0" r="r" b="b"/>
                <a:pathLst>
                  <a:path w="322" h="810">
                    <a:moveTo>
                      <a:pt x="27" y="42"/>
                    </a:moveTo>
                    <a:lnTo>
                      <a:pt x="0" y="810"/>
                    </a:lnTo>
                    <a:lnTo>
                      <a:pt x="322" y="810"/>
                    </a:lnTo>
                    <a:lnTo>
                      <a:pt x="272" y="0"/>
                    </a:lnTo>
                    <a:lnTo>
                      <a:pt x="27" y="42"/>
                    </a:lnTo>
                    <a:lnTo>
                      <a:pt x="27" y="42"/>
                    </a:lnTo>
                    <a:close/>
                  </a:path>
                </a:pathLst>
              </a:custGeom>
              <a:solidFill>
                <a:srgbClr val="96AB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56" name="Freeform 8"/>
              <p:cNvSpPr>
                <a:spLocks/>
              </p:cNvSpPr>
              <p:nvPr/>
            </p:nvSpPr>
            <p:spPr bwMode="auto">
              <a:xfrm>
                <a:off x="2293" y="2066"/>
                <a:ext cx="1211" cy="410"/>
              </a:xfrm>
              <a:custGeom>
                <a:avLst/>
                <a:gdLst>
                  <a:gd name="T0" fmla="*/ 2402 w 3038"/>
                  <a:gd name="T1" fmla="*/ 1835 h 2051"/>
                  <a:gd name="T2" fmla="*/ 2508 w 3038"/>
                  <a:gd name="T3" fmla="*/ 1768 h 2051"/>
                  <a:gd name="T4" fmla="*/ 2599 w 3038"/>
                  <a:gd name="T5" fmla="*/ 1707 h 2051"/>
                  <a:gd name="T6" fmla="*/ 2687 w 3038"/>
                  <a:gd name="T7" fmla="*/ 1644 h 2051"/>
                  <a:gd name="T8" fmla="*/ 2763 w 3038"/>
                  <a:gd name="T9" fmla="*/ 1580 h 2051"/>
                  <a:gd name="T10" fmla="*/ 2827 w 3038"/>
                  <a:gd name="T11" fmla="*/ 1511 h 2051"/>
                  <a:gd name="T12" fmla="*/ 2882 w 3038"/>
                  <a:gd name="T13" fmla="*/ 1435 h 2051"/>
                  <a:gd name="T14" fmla="*/ 2916 w 3038"/>
                  <a:gd name="T15" fmla="*/ 1369 h 2051"/>
                  <a:gd name="T16" fmla="*/ 2936 w 3038"/>
                  <a:gd name="T17" fmla="*/ 1321 h 2051"/>
                  <a:gd name="T18" fmla="*/ 2963 w 3038"/>
                  <a:gd name="T19" fmla="*/ 1245 h 2051"/>
                  <a:gd name="T20" fmla="*/ 2992 w 3038"/>
                  <a:gd name="T21" fmla="*/ 1144 h 2051"/>
                  <a:gd name="T22" fmla="*/ 3023 w 3038"/>
                  <a:gd name="T23" fmla="*/ 1009 h 2051"/>
                  <a:gd name="T24" fmla="*/ 3029 w 3038"/>
                  <a:gd name="T25" fmla="*/ 815 h 2051"/>
                  <a:gd name="T26" fmla="*/ 3005 w 3038"/>
                  <a:gd name="T27" fmla="*/ 734 h 2051"/>
                  <a:gd name="T28" fmla="*/ 2977 w 3038"/>
                  <a:gd name="T29" fmla="*/ 648 h 2051"/>
                  <a:gd name="T30" fmla="*/ 2945 w 3038"/>
                  <a:gd name="T31" fmla="*/ 572 h 2051"/>
                  <a:gd name="T32" fmla="*/ 2903 w 3038"/>
                  <a:gd name="T33" fmla="*/ 500 h 2051"/>
                  <a:gd name="T34" fmla="*/ 2859 w 3038"/>
                  <a:gd name="T35" fmla="*/ 441 h 2051"/>
                  <a:gd name="T36" fmla="*/ 2822 w 3038"/>
                  <a:gd name="T37" fmla="*/ 397 h 2051"/>
                  <a:gd name="T38" fmla="*/ 2778 w 3038"/>
                  <a:gd name="T39" fmla="*/ 351 h 2051"/>
                  <a:gd name="T40" fmla="*/ 2726 w 3038"/>
                  <a:gd name="T41" fmla="*/ 306 h 2051"/>
                  <a:gd name="T42" fmla="*/ 2670 w 3038"/>
                  <a:gd name="T43" fmla="*/ 258 h 2051"/>
                  <a:gd name="T44" fmla="*/ 2609 w 3038"/>
                  <a:gd name="T45" fmla="*/ 216 h 2051"/>
                  <a:gd name="T46" fmla="*/ 2513 w 3038"/>
                  <a:gd name="T47" fmla="*/ 159 h 2051"/>
                  <a:gd name="T48" fmla="*/ 2377 w 3038"/>
                  <a:gd name="T49" fmla="*/ 108 h 2051"/>
                  <a:gd name="T50" fmla="*/ 2051 w 3038"/>
                  <a:gd name="T51" fmla="*/ 40 h 2051"/>
                  <a:gd name="T52" fmla="*/ 1628 w 3038"/>
                  <a:gd name="T53" fmla="*/ 0 h 2051"/>
                  <a:gd name="T54" fmla="*/ 1129 w 3038"/>
                  <a:gd name="T55" fmla="*/ 38 h 2051"/>
                  <a:gd name="T56" fmla="*/ 881 w 3038"/>
                  <a:gd name="T57" fmla="*/ 99 h 2051"/>
                  <a:gd name="T58" fmla="*/ 705 w 3038"/>
                  <a:gd name="T59" fmla="*/ 165 h 2051"/>
                  <a:gd name="T60" fmla="*/ 596 w 3038"/>
                  <a:gd name="T61" fmla="*/ 220 h 2051"/>
                  <a:gd name="T62" fmla="*/ 494 w 3038"/>
                  <a:gd name="T63" fmla="*/ 283 h 2051"/>
                  <a:gd name="T64" fmla="*/ 402 w 3038"/>
                  <a:gd name="T65" fmla="*/ 355 h 2051"/>
                  <a:gd name="T66" fmla="*/ 318 w 3038"/>
                  <a:gd name="T67" fmla="*/ 431 h 2051"/>
                  <a:gd name="T68" fmla="*/ 243 w 3038"/>
                  <a:gd name="T69" fmla="*/ 509 h 2051"/>
                  <a:gd name="T70" fmla="*/ 178 w 3038"/>
                  <a:gd name="T71" fmla="*/ 591 h 2051"/>
                  <a:gd name="T72" fmla="*/ 124 w 3038"/>
                  <a:gd name="T73" fmla="*/ 673 h 2051"/>
                  <a:gd name="T74" fmla="*/ 78 w 3038"/>
                  <a:gd name="T75" fmla="*/ 753 h 2051"/>
                  <a:gd name="T76" fmla="*/ 44 w 3038"/>
                  <a:gd name="T77" fmla="*/ 831 h 2051"/>
                  <a:gd name="T78" fmla="*/ 12 w 3038"/>
                  <a:gd name="T79" fmla="*/ 937 h 2051"/>
                  <a:gd name="T80" fmla="*/ 3 w 3038"/>
                  <a:gd name="T81" fmla="*/ 1129 h 2051"/>
                  <a:gd name="T82" fmla="*/ 24 w 3038"/>
                  <a:gd name="T83" fmla="*/ 1241 h 2051"/>
                  <a:gd name="T84" fmla="*/ 54 w 3038"/>
                  <a:gd name="T85" fmla="*/ 1342 h 2051"/>
                  <a:gd name="T86" fmla="*/ 72 w 3038"/>
                  <a:gd name="T87" fmla="*/ 1388 h 2051"/>
                  <a:gd name="T88" fmla="*/ 93 w 3038"/>
                  <a:gd name="T89" fmla="*/ 1433 h 2051"/>
                  <a:gd name="T90" fmla="*/ 118 w 3038"/>
                  <a:gd name="T91" fmla="*/ 1477 h 2051"/>
                  <a:gd name="T92" fmla="*/ 145 w 3038"/>
                  <a:gd name="T93" fmla="*/ 1521 h 2051"/>
                  <a:gd name="T94" fmla="*/ 177 w 3038"/>
                  <a:gd name="T95" fmla="*/ 1563 h 2051"/>
                  <a:gd name="T96" fmla="*/ 214 w 3038"/>
                  <a:gd name="T97" fmla="*/ 1606 h 2051"/>
                  <a:gd name="T98" fmla="*/ 254 w 3038"/>
                  <a:gd name="T99" fmla="*/ 1650 h 2051"/>
                  <a:gd name="T100" fmla="*/ 301 w 3038"/>
                  <a:gd name="T101" fmla="*/ 1696 h 2051"/>
                  <a:gd name="T102" fmla="*/ 355 w 3038"/>
                  <a:gd name="T103" fmla="*/ 1743 h 2051"/>
                  <a:gd name="T104" fmla="*/ 412 w 3038"/>
                  <a:gd name="T105" fmla="*/ 1787 h 2051"/>
                  <a:gd name="T106" fmla="*/ 474 w 3038"/>
                  <a:gd name="T107" fmla="*/ 1833 h 2051"/>
                  <a:gd name="T108" fmla="*/ 540 w 3038"/>
                  <a:gd name="T109" fmla="*/ 1875 h 2051"/>
                  <a:gd name="T110" fmla="*/ 684 w 3038"/>
                  <a:gd name="T111" fmla="*/ 1947 h 2051"/>
                  <a:gd name="T112" fmla="*/ 840 w 3038"/>
                  <a:gd name="T113" fmla="*/ 2000 h 2051"/>
                  <a:gd name="T114" fmla="*/ 1085 w 3038"/>
                  <a:gd name="T115" fmla="*/ 2042 h 2051"/>
                  <a:gd name="T116" fmla="*/ 1668 w 3038"/>
                  <a:gd name="T117" fmla="*/ 2034 h 2051"/>
                  <a:gd name="T118" fmla="*/ 2089 w 3038"/>
                  <a:gd name="T119" fmla="*/ 1943 h 2051"/>
                  <a:gd name="T120" fmla="*/ 2231 w 3038"/>
                  <a:gd name="T121" fmla="*/ 1899 h 2051"/>
                  <a:gd name="T122" fmla="*/ 2377 w 3038"/>
                  <a:gd name="T123" fmla="*/ 1852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8" h="2051">
                    <a:moveTo>
                      <a:pt x="2377" y="1852"/>
                    </a:moveTo>
                    <a:lnTo>
                      <a:pt x="2402" y="1835"/>
                    </a:lnTo>
                    <a:lnTo>
                      <a:pt x="2467" y="1795"/>
                    </a:lnTo>
                    <a:lnTo>
                      <a:pt x="2508" y="1768"/>
                    </a:lnTo>
                    <a:lnTo>
                      <a:pt x="2553" y="1740"/>
                    </a:lnTo>
                    <a:lnTo>
                      <a:pt x="2599" y="1707"/>
                    </a:lnTo>
                    <a:lnTo>
                      <a:pt x="2645" y="1677"/>
                    </a:lnTo>
                    <a:lnTo>
                      <a:pt x="2687" y="1644"/>
                    </a:lnTo>
                    <a:lnTo>
                      <a:pt x="2726" y="1612"/>
                    </a:lnTo>
                    <a:lnTo>
                      <a:pt x="2763" y="1580"/>
                    </a:lnTo>
                    <a:lnTo>
                      <a:pt x="2796" y="1548"/>
                    </a:lnTo>
                    <a:lnTo>
                      <a:pt x="2827" y="1511"/>
                    </a:lnTo>
                    <a:lnTo>
                      <a:pt x="2855" y="1475"/>
                    </a:lnTo>
                    <a:lnTo>
                      <a:pt x="2882" y="1435"/>
                    </a:lnTo>
                    <a:lnTo>
                      <a:pt x="2906" y="1392"/>
                    </a:lnTo>
                    <a:lnTo>
                      <a:pt x="2916" y="1369"/>
                    </a:lnTo>
                    <a:lnTo>
                      <a:pt x="2927" y="1346"/>
                    </a:lnTo>
                    <a:lnTo>
                      <a:pt x="2936" y="1321"/>
                    </a:lnTo>
                    <a:lnTo>
                      <a:pt x="2946" y="1297"/>
                    </a:lnTo>
                    <a:lnTo>
                      <a:pt x="2963" y="1245"/>
                    </a:lnTo>
                    <a:lnTo>
                      <a:pt x="2978" y="1194"/>
                    </a:lnTo>
                    <a:lnTo>
                      <a:pt x="2992" y="1144"/>
                    </a:lnTo>
                    <a:lnTo>
                      <a:pt x="3004" y="1095"/>
                    </a:lnTo>
                    <a:lnTo>
                      <a:pt x="3023" y="1009"/>
                    </a:lnTo>
                    <a:lnTo>
                      <a:pt x="3038" y="878"/>
                    </a:lnTo>
                    <a:lnTo>
                      <a:pt x="3029" y="815"/>
                    </a:lnTo>
                    <a:lnTo>
                      <a:pt x="3019" y="777"/>
                    </a:lnTo>
                    <a:lnTo>
                      <a:pt x="3005" y="734"/>
                    </a:lnTo>
                    <a:lnTo>
                      <a:pt x="2991" y="688"/>
                    </a:lnTo>
                    <a:lnTo>
                      <a:pt x="2977" y="648"/>
                    </a:lnTo>
                    <a:lnTo>
                      <a:pt x="2962" y="608"/>
                    </a:lnTo>
                    <a:lnTo>
                      <a:pt x="2945" y="572"/>
                    </a:lnTo>
                    <a:lnTo>
                      <a:pt x="2926" y="536"/>
                    </a:lnTo>
                    <a:lnTo>
                      <a:pt x="2903" y="500"/>
                    </a:lnTo>
                    <a:lnTo>
                      <a:pt x="2875" y="462"/>
                    </a:lnTo>
                    <a:lnTo>
                      <a:pt x="2859" y="441"/>
                    </a:lnTo>
                    <a:lnTo>
                      <a:pt x="2841" y="420"/>
                    </a:lnTo>
                    <a:lnTo>
                      <a:pt x="2822" y="397"/>
                    </a:lnTo>
                    <a:lnTo>
                      <a:pt x="2801" y="374"/>
                    </a:lnTo>
                    <a:lnTo>
                      <a:pt x="2778" y="351"/>
                    </a:lnTo>
                    <a:lnTo>
                      <a:pt x="2752" y="329"/>
                    </a:lnTo>
                    <a:lnTo>
                      <a:pt x="2726" y="306"/>
                    </a:lnTo>
                    <a:lnTo>
                      <a:pt x="2699" y="281"/>
                    </a:lnTo>
                    <a:lnTo>
                      <a:pt x="2670" y="258"/>
                    </a:lnTo>
                    <a:lnTo>
                      <a:pt x="2641" y="237"/>
                    </a:lnTo>
                    <a:lnTo>
                      <a:pt x="2609" y="216"/>
                    </a:lnTo>
                    <a:lnTo>
                      <a:pt x="2579" y="196"/>
                    </a:lnTo>
                    <a:lnTo>
                      <a:pt x="2513" y="159"/>
                    </a:lnTo>
                    <a:lnTo>
                      <a:pt x="2446" y="129"/>
                    </a:lnTo>
                    <a:lnTo>
                      <a:pt x="2377" y="108"/>
                    </a:lnTo>
                    <a:lnTo>
                      <a:pt x="2228" y="74"/>
                    </a:lnTo>
                    <a:lnTo>
                      <a:pt x="2051" y="40"/>
                    </a:lnTo>
                    <a:lnTo>
                      <a:pt x="1851" y="13"/>
                    </a:lnTo>
                    <a:lnTo>
                      <a:pt x="1628" y="0"/>
                    </a:lnTo>
                    <a:lnTo>
                      <a:pt x="1383" y="5"/>
                    </a:lnTo>
                    <a:lnTo>
                      <a:pt x="1129" y="38"/>
                    </a:lnTo>
                    <a:lnTo>
                      <a:pt x="1004" y="64"/>
                    </a:lnTo>
                    <a:lnTo>
                      <a:pt x="881" y="99"/>
                    </a:lnTo>
                    <a:lnTo>
                      <a:pt x="762" y="140"/>
                    </a:lnTo>
                    <a:lnTo>
                      <a:pt x="705" y="165"/>
                    </a:lnTo>
                    <a:lnTo>
                      <a:pt x="649" y="192"/>
                    </a:lnTo>
                    <a:lnTo>
                      <a:pt x="596" y="220"/>
                    </a:lnTo>
                    <a:lnTo>
                      <a:pt x="544" y="251"/>
                    </a:lnTo>
                    <a:lnTo>
                      <a:pt x="494" y="283"/>
                    </a:lnTo>
                    <a:lnTo>
                      <a:pt x="447" y="319"/>
                    </a:lnTo>
                    <a:lnTo>
                      <a:pt x="402" y="355"/>
                    </a:lnTo>
                    <a:lnTo>
                      <a:pt x="358" y="391"/>
                    </a:lnTo>
                    <a:lnTo>
                      <a:pt x="318" y="431"/>
                    </a:lnTo>
                    <a:lnTo>
                      <a:pt x="280" y="469"/>
                    </a:lnTo>
                    <a:lnTo>
                      <a:pt x="243" y="509"/>
                    </a:lnTo>
                    <a:lnTo>
                      <a:pt x="210" y="551"/>
                    </a:lnTo>
                    <a:lnTo>
                      <a:pt x="178" y="591"/>
                    </a:lnTo>
                    <a:lnTo>
                      <a:pt x="151" y="633"/>
                    </a:lnTo>
                    <a:lnTo>
                      <a:pt x="124" y="673"/>
                    </a:lnTo>
                    <a:lnTo>
                      <a:pt x="100" y="713"/>
                    </a:lnTo>
                    <a:lnTo>
                      <a:pt x="78" y="753"/>
                    </a:lnTo>
                    <a:lnTo>
                      <a:pt x="60" y="793"/>
                    </a:lnTo>
                    <a:lnTo>
                      <a:pt x="44" y="831"/>
                    </a:lnTo>
                    <a:lnTo>
                      <a:pt x="31" y="867"/>
                    </a:lnTo>
                    <a:lnTo>
                      <a:pt x="12" y="937"/>
                    </a:lnTo>
                    <a:lnTo>
                      <a:pt x="0" y="1068"/>
                    </a:lnTo>
                    <a:lnTo>
                      <a:pt x="3" y="1129"/>
                    </a:lnTo>
                    <a:lnTo>
                      <a:pt x="11" y="1186"/>
                    </a:lnTo>
                    <a:lnTo>
                      <a:pt x="24" y="1241"/>
                    </a:lnTo>
                    <a:lnTo>
                      <a:pt x="38" y="1293"/>
                    </a:lnTo>
                    <a:lnTo>
                      <a:pt x="54" y="1342"/>
                    </a:lnTo>
                    <a:lnTo>
                      <a:pt x="63" y="1365"/>
                    </a:lnTo>
                    <a:lnTo>
                      <a:pt x="72" y="1388"/>
                    </a:lnTo>
                    <a:lnTo>
                      <a:pt x="82" y="1411"/>
                    </a:lnTo>
                    <a:lnTo>
                      <a:pt x="93" y="1433"/>
                    </a:lnTo>
                    <a:lnTo>
                      <a:pt x="105" y="1454"/>
                    </a:lnTo>
                    <a:lnTo>
                      <a:pt x="118" y="1477"/>
                    </a:lnTo>
                    <a:lnTo>
                      <a:pt x="131" y="1498"/>
                    </a:lnTo>
                    <a:lnTo>
                      <a:pt x="145" y="1521"/>
                    </a:lnTo>
                    <a:lnTo>
                      <a:pt x="161" y="1542"/>
                    </a:lnTo>
                    <a:lnTo>
                      <a:pt x="177" y="1563"/>
                    </a:lnTo>
                    <a:lnTo>
                      <a:pt x="195" y="1586"/>
                    </a:lnTo>
                    <a:lnTo>
                      <a:pt x="214" y="1606"/>
                    </a:lnTo>
                    <a:lnTo>
                      <a:pt x="233" y="1629"/>
                    </a:lnTo>
                    <a:lnTo>
                      <a:pt x="254" y="1650"/>
                    </a:lnTo>
                    <a:lnTo>
                      <a:pt x="277" y="1673"/>
                    </a:lnTo>
                    <a:lnTo>
                      <a:pt x="301" y="1696"/>
                    </a:lnTo>
                    <a:lnTo>
                      <a:pt x="328" y="1719"/>
                    </a:lnTo>
                    <a:lnTo>
                      <a:pt x="355" y="1743"/>
                    </a:lnTo>
                    <a:lnTo>
                      <a:pt x="383" y="1764"/>
                    </a:lnTo>
                    <a:lnTo>
                      <a:pt x="412" y="1787"/>
                    </a:lnTo>
                    <a:lnTo>
                      <a:pt x="442" y="1810"/>
                    </a:lnTo>
                    <a:lnTo>
                      <a:pt x="474" y="1833"/>
                    </a:lnTo>
                    <a:lnTo>
                      <a:pt x="507" y="1854"/>
                    </a:lnTo>
                    <a:lnTo>
                      <a:pt x="540" y="1875"/>
                    </a:lnTo>
                    <a:lnTo>
                      <a:pt x="611" y="1913"/>
                    </a:lnTo>
                    <a:lnTo>
                      <a:pt x="684" y="1947"/>
                    </a:lnTo>
                    <a:lnTo>
                      <a:pt x="760" y="1975"/>
                    </a:lnTo>
                    <a:lnTo>
                      <a:pt x="840" y="2000"/>
                    </a:lnTo>
                    <a:lnTo>
                      <a:pt x="921" y="2019"/>
                    </a:lnTo>
                    <a:lnTo>
                      <a:pt x="1085" y="2042"/>
                    </a:lnTo>
                    <a:lnTo>
                      <a:pt x="1400" y="2051"/>
                    </a:lnTo>
                    <a:lnTo>
                      <a:pt x="1668" y="2034"/>
                    </a:lnTo>
                    <a:lnTo>
                      <a:pt x="1938" y="1985"/>
                    </a:lnTo>
                    <a:lnTo>
                      <a:pt x="2089" y="1943"/>
                    </a:lnTo>
                    <a:lnTo>
                      <a:pt x="2163" y="1920"/>
                    </a:lnTo>
                    <a:lnTo>
                      <a:pt x="2231" y="1899"/>
                    </a:lnTo>
                    <a:lnTo>
                      <a:pt x="2337" y="1865"/>
                    </a:lnTo>
                    <a:lnTo>
                      <a:pt x="2377" y="1852"/>
                    </a:lnTo>
                    <a:lnTo>
                      <a:pt x="2377" y="1852"/>
                    </a:lnTo>
                    <a:close/>
                  </a:path>
                </a:pathLst>
              </a:custGeom>
              <a:solidFill>
                <a:srgbClr val="C2D6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57" name="Freeform 9"/>
              <p:cNvSpPr>
                <a:spLocks/>
              </p:cNvSpPr>
              <p:nvPr/>
            </p:nvSpPr>
            <p:spPr bwMode="auto">
              <a:xfrm>
                <a:off x="2415" y="2208"/>
                <a:ext cx="1054" cy="252"/>
              </a:xfrm>
              <a:custGeom>
                <a:avLst/>
                <a:gdLst>
                  <a:gd name="T0" fmla="*/ 2637 w 2643"/>
                  <a:gd name="T1" fmla="*/ 80 h 1266"/>
                  <a:gd name="T2" fmla="*/ 2638 w 2643"/>
                  <a:gd name="T3" fmla="*/ 276 h 1266"/>
                  <a:gd name="T4" fmla="*/ 2614 w 2643"/>
                  <a:gd name="T5" fmla="*/ 392 h 1266"/>
                  <a:gd name="T6" fmla="*/ 2576 w 2643"/>
                  <a:gd name="T7" fmla="*/ 508 h 1266"/>
                  <a:gd name="T8" fmla="*/ 2554 w 2643"/>
                  <a:gd name="T9" fmla="*/ 561 h 1266"/>
                  <a:gd name="T10" fmla="*/ 2533 w 2643"/>
                  <a:gd name="T11" fmla="*/ 612 h 1266"/>
                  <a:gd name="T12" fmla="*/ 2512 w 2643"/>
                  <a:gd name="T13" fmla="*/ 656 h 1266"/>
                  <a:gd name="T14" fmla="*/ 2478 w 2643"/>
                  <a:gd name="T15" fmla="*/ 724 h 1266"/>
                  <a:gd name="T16" fmla="*/ 2449 w 2643"/>
                  <a:gd name="T17" fmla="*/ 768 h 1266"/>
                  <a:gd name="T18" fmla="*/ 2394 w 2643"/>
                  <a:gd name="T19" fmla="*/ 820 h 1266"/>
                  <a:gd name="T20" fmla="*/ 2334 w 2643"/>
                  <a:gd name="T21" fmla="*/ 867 h 1266"/>
                  <a:gd name="T22" fmla="*/ 2250 w 2643"/>
                  <a:gd name="T23" fmla="*/ 932 h 1266"/>
                  <a:gd name="T24" fmla="*/ 2143 w 2643"/>
                  <a:gd name="T25" fmla="*/ 1006 h 1266"/>
                  <a:gd name="T26" fmla="*/ 2012 w 2643"/>
                  <a:gd name="T27" fmla="*/ 1080 h 1266"/>
                  <a:gd name="T28" fmla="*/ 1854 w 2643"/>
                  <a:gd name="T29" fmla="*/ 1143 h 1266"/>
                  <a:gd name="T30" fmla="*/ 1670 w 2643"/>
                  <a:gd name="T31" fmla="*/ 1194 h 1266"/>
                  <a:gd name="T32" fmla="*/ 1473 w 2643"/>
                  <a:gd name="T33" fmla="*/ 1234 h 1266"/>
                  <a:gd name="T34" fmla="*/ 1128 w 2643"/>
                  <a:gd name="T35" fmla="*/ 1266 h 1266"/>
                  <a:gd name="T36" fmla="*/ 556 w 2643"/>
                  <a:gd name="T37" fmla="*/ 1236 h 1266"/>
                  <a:gd name="T38" fmla="*/ 336 w 2643"/>
                  <a:gd name="T39" fmla="*/ 1156 h 1266"/>
                  <a:gd name="T40" fmla="*/ 217 w 2643"/>
                  <a:gd name="T41" fmla="*/ 1088 h 1266"/>
                  <a:gd name="T42" fmla="*/ 108 w 2643"/>
                  <a:gd name="T43" fmla="*/ 1010 h 1266"/>
                  <a:gd name="T44" fmla="*/ 31 w 2643"/>
                  <a:gd name="T45" fmla="*/ 947 h 1266"/>
                  <a:gd name="T46" fmla="*/ 64 w 2643"/>
                  <a:gd name="T47" fmla="*/ 939 h 1266"/>
                  <a:gd name="T48" fmla="*/ 234 w 2643"/>
                  <a:gd name="T49" fmla="*/ 974 h 1266"/>
                  <a:gd name="T50" fmla="*/ 480 w 2643"/>
                  <a:gd name="T51" fmla="*/ 1004 h 1266"/>
                  <a:gd name="T52" fmla="*/ 1088 w 2643"/>
                  <a:gd name="T53" fmla="*/ 966 h 1266"/>
                  <a:gd name="T54" fmla="*/ 1413 w 2643"/>
                  <a:gd name="T55" fmla="*/ 886 h 1266"/>
                  <a:gd name="T56" fmla="*/ 1569 w 2643"/>
                  <a:gd name="T57" fmla="*/ 839 h 1266"/>
                  <a:gd name="T58" fmla="*/ 1716 w 2643"/>
                  <a:gd name="T59" fmla="*/ 787 h 1266"/>
                  <a:gd name="T60" fmla="*/ 1851 w 2643"/>
                  <a:gd name="T61" fmla="*/ 736 h 1266"/>
                  <a:gd name="T62" fmla="*/ 1970 w 2643"/>
                  <a:gd name="T63" fmla="*/ 688 h 1266"/>
                  <a:gd name="T64" fmla="*/ 2070 w 2643"/>
                  <a:gd name="T65" fmla="*/ 643 h 1266"/>
                  <a:gd name="T66" fmla="*/ 2221 w 2643"/>
                  <a:gd name="T67" fmla="*/ 561 h 1266"/>
                  <a:gd name="T68" fmla="*/ 2323 w 2643"/>
                  <a:gd name="T69" fmla="*/ 492 h 1266"/>
                  <a:gd name="T70" fmla="*/ 2394 w 2643"/>
                  <a:gd name="T71" fmla="*/ 432 h 1266"/>
                  <a:gd name="T72" fmla="*/ 2453 w 2643"/>
                  <a:gd name="T73" fmla="*/ 376 h 1266"/>
                  <a:gd name="T74" fmla="*/ 2506 w 2643"/>
                  <a:gd name="T75" fmla="*/ 323 h 1266"/>
                  <a:gd name="T76" fmla="*/ 2552 w 2643"/>
                  <a:gd name="T77" fmla="*/ 270 h 1266"/>
                  <a:gd name="T78" fmla="*/ 2587 w 2643"/>
                  <a:gd name="T79" fmla="*/ 213 h 1266"/>
                  <a:gd name="T80" fmla="*/ 2616 w 2643"/>
                  <a:gd name="T81" fmla="*/ 120 h 1266"/>
                  <a:gd name="T82" fmla="*/ 2621 w 2643"/>
                  <a:gd name="T8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43" h="1266">
                    <a:moveTo>
                      <a:pt x="2621" y="0"/>
                    </a:moveTo>
                    <a:lnTo>
                      <a:pt x="2637" y="80"/>
                    </a:lnTo>
                    <a:lnTo>
                      <a:pt x="2643" y="167"/>
                    </a:lnTo>
                    <a:lnTo>
                      <a:pt x="2638" y="276"/>
                    </a:lnTo>
                    <a:lnTo>
                      <a:pt x="2628" y="333"/>
                    </a:lnTo>
                    <a:lnTo>
                      <a:pt x="2614" y="392"/>
                    </a:lnTo>
                    <a:lnTo>
                      <a:pt x="2596" y="451"/>
                    </a:lnTo>
                    <a:lnTo>
                      <a:pt x="2576" y="508"/>
                    </a:lnTo>
                    <a:lnTo>
                      <a:pt x="2566" y="534"/>
                    </a:lnTo>
                    <a:lnTo>
                      <a:pt x="2554" y="561"/>
                    </a:lnTo>
                    <a:lnTo>
                      <a:pt x="2544" y="588"/>
                    </a:lnTo>
                    <a:lnTo>
                      <a:pt x="2533" y="612"/>
                    </a:lnTo>
                    <a:lnTo>
                      <a:pt x="2523" y="635"/>
                    </a:lnTo>
                    <a:lnTo>
                      <a:pt x="2512" y="656"/>
                    </a:lnTo>
                    <a:lnTo>
                      <a:pt x="2493" y="694"/>
                    </a:lnTo>
                    <a:lnTo>
                      <a:pt x="2478" y="724"/>
                    </a:lnTo>
                    <a:lnTo>
                      <a:pt x="2464" y="747"/>
                    </a:lnTo>
                    <a:lnTo>
                      <a:pt x="2449" y="768"/>
                    </a:lnTo>
                    <a:lnTo>
                      <a:pt x="2434" y="785"/>
                    </a:lnTo>
                    <a:lnTo>
                      <a:pt x="2394" y="820"/>
                    </a:lnTo>
                    <a:lnTo>
                      <a:pt x="2368" y="840"/>
                    </a:lnTo>
                    <a:lnTo>
                      <a:pt x="2334" y="867"/>
                    </a:lnTo>
                    <a:lnTo>
                      <a:pt x="2294" y="897"/>
                    </a:lnTo>
                    <a:lnTo>
                      <a:pt x="2250" y="932"/>
                    </a:lnTo>
                    <a:lnTo>
                      <a:pt x="2199" y="968"/>
                    </a:lnTo>
                    <a:lnTo>
                      <a:pt x="2143" y="1006"/>
                    </a:lnTo>
                    <a:lnTo>
                      <a:pt x="2080" y="1044"/>
                    </a:lnTo>
                    <a:lnTo>
                      <a:pt x="2012" y="1080"/>
                    </a:lnTo>
                    <a:lnTo>
                      <a:pt x="1937" y="1114"/>
                    </a:lnTo>
                    <a:lnTo>
                      <a:pt x="1854" y="1143"/>
                    </a:lnTo>
                    <a:lnTo>
                      <a:pt x="1766" y="1169"/>
                    </a:lnTo>
                    <a:lnTo>
                      <a:pt x="1670" y="1194"/>
                    </a:lnTo>
                    <a:lnTo>
                      <a:pt x="1572" y="1215"/>
                    </a:lnTo>
                    <a:lnTo>
                      <a:pt x="1473" y="1234"/>
                    </a:lnTo>
                    <a:lnTo>
                      <a:pt x="1286" y="1259"/>
                    </a:lnTo>
                    <a:lnTo>
                      <a:pt x="1128" y="1266"/>
                    </a:lnTo>
                    <a:lnTo>
                      <a:pt x="742" y="1261"/>
                    </a:lnTo>
                    <a:lnTo>
                      <a:pt x="556" y="1236"/>
                    </a:lnTo>
                    <a:lnTo>
                      <a:pt x="451" y="1204"/>
                    </a:lnTo>
                    <a:lnTo>
                      <a:pt x="336" y="1156"/>
                    </a:lnTo>
                    <a:lnTo>
                      <a:pt x="276" y="1124"/>
                    </a:lnTo>
                    <a:lnTo>
                      <a:pt x="217" y="1088"/>
                    </a:lnTo>
                    <a:lnTo>
                      <a:pt x="160" y="1048"/>
                    </a:lnTo>
                    <a:lnTo>
                      <a:pt x="108" y="1010"/>
                    </a:lnTo>
                    <a:lnTo>
                      <a:pt x="65" y="975"/>
                    </a:lnTo>
                    <a:lnTo>
                      <a:pt x="31" y="947"/>
                    </a:lnTo>
                    <a:lnTo>
                      <a:pt x="0" y="922"/>
                    </a:lnTo>
                    <a:lnTo>
                      <a:pt x="64" y="939"/>
                    </a:lnTo>
                    <a:lnTo>
                      <a:pt x="137" y="955"/>
                    </a:lnTo>
                    <a:lnTo>
                      <a:pt x="234" y="974"/>
                    </a:lnTo>
                    <a:lnTo>
                      <a:pt x="349" y="991"/>
                    </a:lnTo>
                    <a:lnTo>
                      <a:pt x="480" y="1004"/>
                    </a:lnTo>
                    <a:lnTo>
                      <a:pt x="771" y="1008"/>
                    </a:lnTo>
                    <a:lnTo>
                      <a:pt x="1088" y="966"/>
                    </a:lnTo>
                    <a:lnTo>
                      <a:pt x="1252" y="930"/>
                    </a:lnTo>
                    <a:lnTo>
                      <a:pt x="1413" y="886"/>
                    </a:lnTo>
                    <a:lnTo>
                      <a:pt x="1492" y="863"/>
                    </a:lnTo>
                    <a:lnTo>
                      <a:pt x="1569" y="839"/>
                    </a:lnTo>
                    <a:lnTo>
                      <a:pt x="1644" y="814"/>
                    </a:lnTo>
                    <a:lnTo>
                      <a:pt x="1716" y="787"/>
                    </a:lnTo>
                    <a:lnTo>
                      <a:pt x="1785" y="762"/>
                    </a:lnTo>
                    <a:lnTo>
                      <a:pt x="1851" y="736"/>
                    </a:lnTo>
                    <a:lnTo>
                      <a:pt x="1911" y="711"/>
                    </a:lnTo>
                    <a:lnTo>
                      <a:pt x="1970" y="688"/>
                    </a:lnTo>
                    <a:lnTo>
                      <a:pt x="2022" y="665"/>
                    </a:lnTo>
                    <a:lnTo>
                      <a:pt x="2070" y="643"/>
                    </a:lnTo>
                    <a:lnTo>
                      <a:pt x="2152" y="601"/>
                    </a:lnTo>
                    <a:lnTo>
                      <a:pt x="2221" y="561"/>
                    </a:lnTo>
                    <a:lnTo>
                      <a:pt x="2278" y="527"/>
                    </a:lnTo>
                    <a:lnTo>
                      <a:pt x="2323" y="492"/>
                    </a:lnTo>
                    <a:lnTo>
                      <a:pt x="2362" y="462"/>
                    </a:lnTo>
                    <a:lnTo>
                      <a:pt x="2394" y="432"/>
                    </a:lnTo>
                    <a:lnTo>
                      <a:pt x="2425" y="405"/>
                    </a:lnTo>
                    <a:lnTo>
                      <a:pt x="2453" y="376"/>
                    </a:lnTo>
                    <a:lnTo>
                      <a:pt x="2481" y="350"/>
                    </a:lnTo>
                    <a:lnTo>
                      <a:pt x="2506" y="323"/>
                    </a:lnTo>
                    <a:lnTo>
                      <a:pt x="2530" y="297"/>
                    </a:lnTo>
                    <a:lnTo>
                      <a:pt x="2552" y="270"/>
                    </a:lnTo>
                    <a:lnTo>
                      <a:pt x="2572" y="241"/>
                    </a:lnTo>
                    <a:lnTo>
                      <a:pt x="2587" y="213"/>
                    </a:lnTo>
                    <a:lnTo>
                      <a:pt x="2601" y="182"/>
                    </a:lnTo>
                    <a:lnTo>
                      <a:pt x="2616" y="120"/>
                    </a:lnTo>
                    <a:lnTo>
                      <a:pt x="2623" y="61"/>
                    </a:lnTo>
                    <a:lnTo>
                      <a:pt x="2621" y="0"/>
                    </a:lnTo>
                    <a:lnTo>
                      <a:pt x="2621" y="0"/>
                    </a:lnTo>
                    <a:close/>
                  </a:path>
                </a:pathLst>
              </a:custGeom>
              <a:solidFill>
                <a:srgbClr val="96AB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58" name="Freeform 10"/>
              <p:cNvSpPr>
                <a:spLocks/>
              </p:cNvSpPr>
              <p:nvPr/>
            </p:nvSpPr>
            <p:spPr bwMode="auto">
              <a:xfrm>
                <a:off x="2330" y="2090"/>
                <a:ext cx="875" cy="175"/>
              </a:xfrm>
              <a:custGeom>
                <a:avLst/>
                <a:gdLst>
                  <a:gd name="T0" fmla="*/ 52 w 2193"/>
                  <a:gd name="T1" fmla="*/ 651 h 873"/>
                  <a:gd name="T2" fmla="*/ 64 w 2193"/>
                  <a:gd name="T3" fmla="*/ 626 h 873"/>
                  <a:gd name="T4" fmla="*/ 81 w 2193"/>
                  <a:gd name="T5" fmla="*/ 599 h 873"/>
                  <a:gd name="T6" fmla="*/ 101 w 2193"/>
                  <a:gd name="T7" fmla="*/ 563 h 873"/>
                  <a:gd name="T8" fmla="*/ 114 w 2193"/>
                  <a:gd name="T9" fmla="*/ 544 h 873"/>
                  <a:gd name="T10" fmla="*/ 128 w 2193"/>
                  <a:gd name="T11" fmla="*/ 523 h 873"/>
                  <a:gd name="T12" fmla="*/ 143 w 2193"/>
                  <a:gd name="T13" fmla="*/ 501 h 873"/>
                  <a:gd name="T14" fmla="*/ 159 w 2193"/>
                  <a:gd name="T15" fmla="*/ 478 h 873"/>
                  <a:gd name="T16" fmla="*/ 177 w 2193"/>
                  <a:gd name="T17" fmla="*/ 457 h 873"/>
                  <a:gd name="T18" fmla="*/ 196 w 2193"/>
                  <a:gd name="T19" fmla="*/ 432 h 873"/>
                  <a:gd name="T20" fmla="*/ 215 w 2193"/>
                  <a:gd name="T21" fmla="*/ 409 h 873"/>
                  <a:gd name="T22" fmla="*/ 237 w 2193"/>
                  <a:gd name="T23" fmla="*/ 386 h 873"/>
                  <a:gd name="T24" fmla="*/ 258 w 2193"/>
                  <a:gd name="T25" fmla="*/ 366 h 873"/>
                  <a:gd name="T26" fmla="*/ 281 w 2193"/>
                  <a:gd name="T27" fmla="*/ 343 h 873"/>
                  <a:gd name="T28" fmla="*/ 304 w 2193"/>
                  <a:gd name="T29" fmla="*/ 322 h 873"/>
                  <a:gd name="T30" fmla="*/ 328 w 2193"/>
                  <a:gd name="T31" fmla="*/ 303 h 873"/>
                  <a:gd name="T32" fmla="*/ 379 w 2193"/>
                  <a:gd name="T33" fmla="*/ 263 h 873"/>
                  <a:gd name="T34" fmla="*/ 433 w 2193"/>
                  <a:gd name="T35" fmla="*/ 227 h 873"/>
                  <a:gd name="T36" fmla="*/ 489 w 2193"/>
                  <a:gd name="T37" fmla="*/ 194 h 873"/>
                  <a:gd name="T38" fmla="*/ 546 w 2193"/>
                  <a:gd name="T39" fmla="*/ 164 h 873"/>
                  <a:gd name="T40" fmla="*/ 606 w 2193"/>
                  <a:gd name="T41" fmla="*/ 139 h 873"/>
                  <a:gd name="T42" fmla="*/ 667 w 2193"/>
                  <a:gd name="T43" fmla="*/ 116 h 873"/>
                  <a:gd name="T44" fmla="*/ 791 w 2193"/>
                  <a:gd name="T45" fmla="*/ 80 h 873"/>
                  <a:gd name="T46" fmla="*/ 915 w 2193"/>
                  <a:gd name="T47" fmla="*/ 56 h 873"/>
                  <a:gd name="T48" fmla="*/ 1160 w 2193"/>
                  <a:gd name="T49" fmla="*/ 23 h 873"/>
                  <a:gd name="T50" fmla="*/ 1395 w 2193"/>
                  <a:gd name="T51" fmla="*/ 0 h 873"/>
                  <a:gd name="T52" fmla="*/ 1676 w 2193"/>
                  <a:gd name="T53" fmla="*/ 12 h 873"/>
                  <a:gd name="T54" fmla="*/ 1850 w 2193"/>
                  <a:gd name="T55" fmla="*/ 39 h 873"/>
                  <a:gd name="T56" fmla="*/ 2017 w 2193"/>
                  <a:gd name="T57" fmla="*/ 71 h 873"/>
                  <a:gd name="T58" fmla="*/ 2143 w 2193"/>
                  <a:gd name="T59" fmla="*/ 97 h 873"/>
                  <a:gd name="T60" fmla="*/ 2193 w 2193"/>
                  <a:gd name="T61" fmla="*/ 109 h 873"/>
                  <a:gd name="T62" fmla="*/ 1881 w 2193"/>
                  <a:gd name="T63" fmla="*/ 132 h 873"/>
                  <a:gd name="T64" fmla="*/ 1589 w 2193"/>
                  <a:gd name="T65" fmla="*/ 158 h 873"/>
                  <a:gd name="T66" fmla="*/ 1291 w 2193"/>
                  <a:gd name="T67" fmla="*/ 189 h 873"/>
                  <a:gd name="T68" fmla="*/ 829 w 2193"/>
                  <a:gd name="T69" fmla="*/ 278 h 873"/>
                  <a:gd name="T70" fmla="*/ 738 w 2193"/>
                  <a:gd name="T71" fmla="*/ 310 h 873"/>
                  <a:gd name="T72" fmla="*/ 653 w 2193"/>
                  <a:gd name="T73" fmla="*/ 348 h 873"/>
                  <a:gd name="T74" fmla="*/ 570 w 2193"/>
                  <a:gd name="T75" fmla="*/ 394 h 873"/>
                  <a:gd name="T76" fmla="*/ 530 w 2193"/>
                  <a:gd name="T77" fmla="*/ 421 h 873"/>
                  <a:gd name="T78" fmla="*/ 490 w 2193"/>
                  <a:gd name="T79" fmla="*/ 449 h 873"/>
                  <a:gd name="T80" fmla="*/ 451 w 2193"/>
                  <a:gd name="T81" fmla="*/ 480 h 873"/>
                  <a:gd name="T82" fmla="*/ 412 w 2193"/>
                  <a:gd name="T83" fmla="*/ 512 h 873"/>
                  <a:gd name="T84" fmla="*/ 374 w 2193"/>
                  <a:gd name="T85" fmla="*/ 544 h 873"/>
                  <a:gd name="T86" fmla="*/ 336 w 2193"/>
                  <a:gd name="T87" fmla="*/ 579 h 873"/>
                  <a:gd name="T88" fmla="*/ 299 w 2193"/>
                  <a:gd name="T89" fmla="*/ 615 h 873"/>
                  <a:gd name="T90" fmla="*/ 263 w 2193"/>
                  <a:gd name="T91" fmla="*/ 649 h 873"/>
                  <a:gd name="T92" fmla="*/ 230 w 2193"/>
                  <a:gd name="T93" fmla="*/ 683 h 873"/>
                  <a:gd name="T94" fmla="*/ 198 w 2193"/>
                  <a:gd name="T95" fmla="*/ 715 h 873"/>
                  <a:gd name="T96" fmla="*/ 167 w 2193"/>
                  <a:gd name="T97" fmla="*/ 746 h 873"/>
                  <a:gd name="T98" fmla="*/ 138 w 2193"/>
                  <a:gd name="T99" fmla="*/ 774 h 873"/>
                  <a:gd name="T100" fmla="*/ 111 w 2193"/>
                  <a:gd name="T101" fmla="*/ 801 h 873"/>
                  <a:gd name="T102" fmla="*/ 87 w 2193"/>
                  <a:gd name="T103" fmla="*/ 824 h 873"/>
                  <a:gd name="T104" fmla="*/ 47 w 2193"/>
                  <a:gd name="T105" fmla="*/ 858 h 873"/>
                  <a:gd name="T106" fmla="*/ 19 w 2193"/>
                  <a:gd name="T107" fmla="*/ 873 h 873"/>
                  <a:gd name="T108" fmla="*/ 4 w 2193"/>
                  <a:gd name="T109" fmla="*/ 868 h 873"/>
                  <a:gd name="T110" fmla="*/ 0 w 2193"/>
                  <a:gd name="T111" fmla="*/ 843 h 873"/>
                  <a:gd name="T112" fmla="*/ 5 w 2193"/>
                  <a:gd name="T113" fmla="*/ 809 h 873"/>
                  <a:gd name="T114" fmla="*/ 14 w 2193"/>
                  <a:gd name="T115" fmla="*/ 767 h 873"/>
                  <a:gd name="T116" fmla="*/ 26 w 2193"/>
                  <a:gd name="T117" fmla="*/ 725 h 873"/>
                  <a:gd name="T118" fmla="*/ 39 w 2193"/>
                  <a:gd name="T119" fmla="*/ 689 h 873"/>
                  <a:gd name="T120" fmla="*/ 52 w 2193"/>
                  <a:gd name="T121" fmla="*/ 651 h 873"/>
                  <a:gd name="T122" fmla="*/ 52 w 2193"/>
                  <a:gd name="T123" fmla="*/ 65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3" h="873">
                    <a:moveTo>
                      <a:pt x="52" y="651"/>
                    </a:moveTo>
                    <a:lnTo>
                      <a:pt x="64" y="626"/>
                    </a:lnTo>
                    <a:lnTo>
                      <a:pt x="81" y="599"/>
                    </a:lnTo>
                    <a:lnTo>
                      <a:pt x="101" y="563"/>
                    </a:lnTo>
                    <a:lnTo>
                      <a:pt x="114" y="544"/>
                    </a:lnTo>
                    <a:lnTo>
                      <a:pt x="128" y="523"/>
                    </a:lnTo>
                    <a:lnTo>
                      <a:pt x="143" y="501"/>
                    </a:lnTo>
                    <a:lnTo>
                      <a:pt x="159" y="478"/>
                    </a:lnTo>
                    <a:lnTo>
                      <a:pt x="177" y="457"/>
                    </a:lnTo>
                    <a:lnTo>
                      <a:pt x="196" y="432"/>
                    </a:lnTo>
                    <a:lnTo>
                      <a:pt x="215" y="409"/>
                    </a:lnTo>
                    <a:lnTo>
                      <a:pt x="237" y="386"/>
                    </a:lnTo>
                    <a:lnTo>
                      <a:pt x="258" y="366"/>
                    </a:lnTo>
                    <a:lnTo>
                      <a:pt x="281" y="343"/>
                    </a:lnTo>
                    <a:lnTo>
                      <a:pt x="304" y="322"/>
                    </a:lnTo>
                    <a:lnTo>
                      <a:pt x="328" y="303"/>
                    </a:lnTo>
                    <a:lnTo>
                      <a:pt x="379" y="263"/>
                    </a:lnTo>
                    <a:lnTo>
                      <a:pt x="433" y="227"/>
                    </a:lnTo>
                    <a:lnTo>
                      <a:pt x="489" y="194"/>
                    </a:lnTo>
                    <a:lnTo>
                      <a:pt x="546" y="164"/>
                    </a:lnTo>
                    <a:lnTo>
                      <a:pt x="606" y="139"/>
                    </a:lnTo>
                    <a:lnTo>
                      <a:pt x="667" y="116"/>
                    </a:lnTo>
                    <a:lnTo>
                      <a:pt x="791" y="80"/>
                    </a:lnTo>
                    <a:lnTo>
                      <a:pt x="915" y="56"/>
                    </a:lnTo>
                    <a:lnTo>
                      <a:pt x="1160" y="23"/>
                    </a:lnTo>
                    <a:lnTo>
                      <a:pt x="1395" y="0"/>
                    </a:lnTo>
                    <a:lnTo>
                      <a:pt x="1676" y="12"/>
                    </a:lnTo>
                    <a:lnTo>
                      <a:pt x="1850" y="39"/>
                    </a:lnTo>
                    <a:lnTo>
                      <a:pt x="2017" y="71"/>
                    </a:lnTo>
                    <a:lnTo>
                      <a:pt x="2143" y="97"/>
                    </a:lnTo>
                    <a:lnTo>
                      <a:pt x="2193" y="109"/>
                    </a:lnTo>
                    <a:lnTo>
                      <a:pt x="1881" y="132"/>
                    </a:lnTo>
                    <a:lnTo>
                      <a:pt x="1589" y="158"/>
                    </a:lnTo>
                    <a:lnTo>
                      <a:pt x="1291" y="189"/>
                    </a:lnTo>
                    <a:lnTo>
                      <a:pt x="829" y="278"/>
                    </a:lnTo>
                    <a:lnTo>
                      <a:pt x="738" y="310"/>
                    </a:lnTo>
                    <a:lnTo>
                      <a:pt x="653" y="348"/>
                    </a:lnTo>
                    <a:lnTo>
                      <a:pt x="570" y="394"/>
                    </a:lnTo>
                    <a:lnTo>
                      <a:pt x="530" y="421"/>
                    </a:lnTo>
                    <a:lnTo>
                      <a:pt x="490" y="449"/>
                    </a:lnTo>
                    <a:lnTo>
                      <a:pt x="451" y="480"/>
                    </a:lnTo>
                    <a:lnTo>
                      <a:pt x="412" y="512"/>
                    </a:lnTo>
                    <a:lnTo>
                      <a:pt x="374" y="544"/>
                    </a:lnTo>
                    <a:lnTo>
                      <a:pt x="336" y="579"/>
                    </a:lnTo>
                    <a:lnTo>
                      <a:pt x="299" y="615"/>
                    </a:lnTo>
                    <a:lnTo>
                      <a:pt x="263" y="649"/>
                    </a:lnTo>
                    <a:lnTo>
                      <a:pt x="230" y="683"/>
                    </a:lnTo>
                    <a:lnTo>
                      <a:pt x="198" y="715"/>
                    </a:lnTo>
                    <a:lnTo>
                      <a:pt x="167" y="746"/>
                    </a:lnTo>
                    <a:lnTo>
                      <a:pt x="138" y="774"/>
                    </a:lnTo>
                    <a:lnTo>
                      <a:pt x="111" y="801"/>
                    </a:lnTo>
                    <a:lnTo>
                      <a:pt x="87" y="824"/>
                    </a:lnTo>
                    <a:lnTo>
                      <a:pt x="47" y="858"/>
                    </a:lnTo>
                    <a:lnTo>
                      <a:pt x="19" y="873"/>
                    </a:lnTo>
                    <a:lnTo>
                      <a:pt x="4" y="868"/>
                    </a:lnTo>
                    <a:lnTo>
                      <a:pt x="0" y="843"/>
                    </a:lnTo>
                    <a:lnTo>
                      <a:pt x="5" y="809"/>
                    </a:lnTo>
                    <a:lnTo>
                      <a:pt x="14" y="767"/>
                    </a:lnTo>
                    <a:lnTo>
                      <a:pt x="26" y="725"/>
                    </a:lnTo>
                    <a:lnTo>
                      <a:pt x="39" y="689"/>
                    </a:lnTo>
                    <a:lnTo>
                      <a:pt x="52" y="651"/>
                    </a:lnTo>
                    <a:lnTo>
                      <a:pt x="52" y="651"/>
                    </a:lnTo>
                    <a:close/>
                  </a:path>
                </a:pathLst>
              </a:custGeom>
              <a:solidFill>
                <a:srgbClr val="E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59" name="Freeform 11"/>
              <p:cNvSpPr>
                <a:spLocks/>
              </p:cNvSpPr>
              <p:nvPr/>
            </p:nvSpPr>
            <p:spPr bwMode="auto">
              <a:xfrm>
                <a:off x="2427" y="2119"/>
                <a:ext cx="124" cy="434"/>
              </a:xfrm>
              <a:custGeom>
                <a:avLst/>
                <a:gdLst>
                  <a:gd name="T0" fmla="*/ 144 w 311"/>
                  <a:gd name="T1" fmla="*/ 71 h 2179"/>
                  <a:gd name="T2" fmla="*/ 103 w 311"/>
                  <a:gd name="T3" fmla="*/ 194 h 2179"/>
                  <a:gd name="T4" fmla="*/ 77 w 311"/>
                  <a:gd name="T5" fmla="*/ 274 h 2179"/>
                  <a:gd name="T6" fmla="*/ 53 w 311"/>
                  <a:gd name="T7" fmla="*/ 361 h 2179"/>
                  <a:gd name="T8" fmla="*/ 15 w 311"/>
                  <a:gd name="T9" fmla="*/ 548 h 2179"/>
                  <a:gd name="T10" fmla="*/ 5 w 311"/>
                  <a:gd name="T11" fmla="*/ 886 h 2179"/>
                  <a:gd name="T12" fmla="*/ 21 w 311"/>
                  <a:gd name="T13" fmla="*/ 1027 h 2179"/>
                  <a:gd name="T14" fmla="*/ 39 w 311"/>
                  <a:gd name="T15" fmla="*/ 1145 h 2179"/>
                  <a:gd name="T16" fmla="*/ 68 w 311"/>
                  <a:gd name="T17" fmla="*/ 1314 h 2179"/>
                  <a:gd name="T18" fmla="*/ 96 w 311"/>
                  <a:gd name="T19" fmla="*/ 1436 h 2179"/>
                  <a:gd name="T20" fmla="*/ 125 w 311"/>
                  <a:gd name="T21" fmla="*/ 1539 h 2179"/>
                  <a:gd name="T22" fmla="*/ 162 w 311"/>
                  <a:gd name="T23" fmla="*/ 1655 h 2179"/>
                  <a:gd name="T24" fmla="*/ 195 w 311"/>
                  <a:gd name="T25" fmla="*/ 1759 h 2179"/>
                  <a:gd name="T26" fmla="*/ 221 w 311"/>
                  <a:gd name="T27" fmla="*/ 1835 h 2179"/>
                  <a:gd name="T28" fmla="*/ 311 w 311"/>
                  <a:gd name="T29" fmla="*/ 2179 h 2179"/>
                  <a:gd name="T30" fmla="*/ 307 w 311"/>
                  <a:gd name="T31" fmla="*/ 1668 h 2179"/>
                  <a:gd name="T32" fmla="*/ 237 w 311"/>
                  <a:gd name="T33" fmla="*/ 1805 h 2179"/>
                  <a:gd name="T34" fmla="*/ 214 w 311"/>
                  <a:gd name="T35" fmla="*/ 1734 h 2179"/>
                  <a:gd name="T36" fmla="*/ 184 w 311"/>
                  <a:gd name="T37" fmla="*/ 1635 h 2179"/>
                  <a:gd name="T38" fmla="*/ 152 w 311"/>
                  <a:gd name="T39" fmla="*/ 1527 h 2179"/>
                  <a:gd name="T40" fmla="*/ 104 w 311"/>
                  <a:gd name="T41" fmla="*/ 1326 h 2179"/>
                  <a:gd name="T42" fmla="*/ 76 w 311"/>
                  <a:gd name="T43" fmla="*/ 1164 h 2179"/>
                  <a:gd name="T44" fmla="*/ 39 w 311"/>
                  <a:gd name="T45" fmla="*/ 896 h 2179"/>
                  <a:gd name="T46" fmla="*/ 37 w 311"/>
                  <a:gd name="T47" fmla="*/ 635 h 2179"/>
                  <a:gd name="T48" fmla="*/ 56 w 311"/>
                  <a:gd name="T49" fmla="*/ 493 h 2179"/>
                  <a:gd name="T50" fmla="*/ 76 w 311"/>
                  <a:gd name="T51" fmla="*/ 396 h 2179"/>
                  <a:gd name="T52" fmla="*/ 100 w 311"/>
                  <a:gd name="T53" fmla="*/ 303 h 2179"/>
                  <a:gd name="T54" fmla="*/ 127 w 311"/>
                  <a:gd name="T55" fmla="*/ 215 h 2179"/>
                  <a:gd name="T56" fmla="*/ 152 w 311"/>
                  <a:gd name="T57" fmla="*/ 137 h 2179"/>
                  <a:gd name="T58" fmla="*/ 185 w 311"/>
                  <a:gd name="T59" fmla="*/ 48 h 2179"/>
                  <a:gd name="T60" fmla="*/ 204 w 311"/>
                  <a:gd name="T61" fmla="*/ 0 h 2179"/>
                  <a:gd name="T62" fmla="*/ 162 w 311"/>
                  <a:gd name="T63" fmla="*/ 25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179">
                    <a:moveTo>
                      <a:pt x="162" y="25"/>
                    </a:moveTo>
                    <a:lnTo>
                      <a:pt x="144" y="71"/>
                    </a:lnTo>
                    <a:lnTo>
                      <a:pt x="125" y="126"/>
                    </a:lnTo>
                    <a:lnTo>
                      <a:pt x="103" y="194"/>
                    </a:lnTo>
                    <a:lnTo>
                      <a:pt x="90" y="232"/>
                    </a:lnTo>
                    <a:lnTo>
                      <a:pt x="77" y="274"/>
                    </a:lnTo>
                    <a:lnTo>
                      <a:pt x="66" y="318"/>
                    </a:lnTo>
                    <a:lnTo>
                      <a:pt x="53" y="361"/>
                    </a:lnTo>
                    <a:lnTo>
                      <a:pt x="32" y="455"/>
                    </a:lnTo>
                    <a:lnTo>
                      <a:pt x="15" y="548"/>
                    </a:lnTo>
                    <a:lnTo>
                      <a:pt x="0" y="725"/>
                    </a:lnTo>
                    <a:lnTo>
                      <a:pt x="5" y="886"/>
                    </a:lnTo>
                    <a:lnTo>
                      <a:pt x="13" y="960"/>
                    </a:lnTo>
                    <a:lnTo>
                      <a:pt x="21" y="1027"/>
                    </a:lnTo>
                    <a:lnTo>
                      <a:pt x="30" y="1090"/>
                    </a:lnTo>
                    <a:lnTo>
                      <a:pt x="39" y="1145"/>
                    </a:lnTo>
                    <a:lnTo>
                      <a:pt x="54" y="1236"/>
                    </a:lnTo>
                    <a:lnTo>
                      <a:pt x="68" y="1314"/>
                    </a:lnTo>
                    <a:lnTo>
                      <a:pt x="85" y="1392"/>
                    </a:lnTo>
                    <a:lnTo>
                      <a:pt x="96" y="1436"/>
                    </a:lnTo>
                    <a:lnTo>
                      <a:pt x="109" y="1483"/>
                    </a:lnTo>
                    <a:lnTo>
                      <a:pt x="125" y="1539"/>
                    </a:lnTo>
                    <a:lnTo>
                      <a:pt x="143" y="1597"/>
                    </a:lnTo>
                    <a:lnTo>
                      <a:pt x="162" y="1655"/>
                    </a:lnTo>
                    <a:lnTo>
                      <a:pt x="180" y="1712"/>
                    </a:lnTo>
                    <a:lnTo>
                      <a:pt x="195" y="1759"/>
                    </a:lnTo>
                    <a:lnTo>
                      <a:pt x="208" y="1799"/>
                    </a:lnTo>
                    <a:lnTo>
                      <a:pt x="221" y="1835"/>
                    </a:lnTo>
                    <a:lnTo>
                      <a:pt x="281" y="2143"/>
                    </a:lnTo>
                    <a:lnTo>
                      <a:pt x="311" y="2179"/>
                    </a:lnTo>
                    <a:lnTo>
                      <a:pt x="248" y="1860"/>
                    </a:lnTo>
                    <a:lnTo>
                      <a:pt x="307" y="1668"/>
                    </a:lnTo>
                    <a:lnTo>
                      <a:pt x="281" y="1662"/>
                    </a:lnTo>
                    <a:lnTo>
                      <a:pt x="237" y="1805"/>
                    </a:lnTo>
                    <a:lnTo>
                      <a:pt x="226" y="1771"/>
                    </a:lnTo>
                    <a:lnTo>
                      <a:pt x="214" y="1734"/>
                    </a:lnTo>
                    <a:lnTo>
                      <a:pt x="200" y="1689"/>
                    </a:lnTo>
                    <a:lnTo>
                      <a:pt x="184" y="1635"/>
                    </a:lnTo>
                    <a:lnTo>
                      <a:pt x="167" y="1582"/>
                    </a:lnTo>
                    <a:lnTo>
                      <a:pt x="152" y="1527"/>
                    </a:lnTo>
                    <a:lnTo>
                      <a:pt x="138" y="1478"/>
                    </a:lnTo>
                    <a:lnTo>
                      <a:pt x="104" y="1326"/>
                    </a:lnTo>
                    <a:lnTo>
                      <a:pt x="91" y="1253"/>
                    </a:lnTo>
                    <a:lnTo>
                      <a:pt x="76" y="1164"/>
                    </a:lnTo>
                    <a:lnTo>
                      <a:pt x="57" y="1044"/>
                    </a:lnTo>
                    <a:lnTo>
                      <a:pt x="39" y="896"/>
                    </a:lnTo>
                    <a:lnTo>
                      <a:pt x="33" y="727"/>
                    </a:lnTo>
                    <a:lnTo>
                      <a:pt x="37" y="635"/>
                    </a:lnTo>
                    <a:lnTo>
                      <a:pt x="48" y="542"/>
                    </a:lnTo>
                    <a:lnTo>
                      <a:pt x="56" y="493"/>
                    </a:lnTo>
                    <a:lnTo>
                      <a:pt x="66" y="445"/>
                    </a:lnTo>
                    <a:lnTo>
                      <a:pt x="76" y="396"/>
                    </a:lnTo>
                    <a:lnTo>
                      <a:pt x="87" y="348"/>
                    </a:lnTo>
                    <a:lnTo>
                      <a:pt x="100" y="303"/>
                    </a:lnTo>
                    <a:lnTo>
                      <a:pt x="114" y="257"/>
                    </a:lnTo>
                    <a:lnTo>
                      <a:pt x="127" y="215"/>
                    </a:lnTo>
                    <a:lnTo>
                      <a:pt x="139" y="175"/>
                    </a:lnTo>
                    <a:lnTo>
                      <a:pt x="152" y="137"/>
                    </a:lnTo>
                    <a:lnTo>
                      <a:pt x="165" y="103"/>
                    </a:lnTo>
                    <a:lnTo>
                      <a:pt x="185" y="48"/>
                    </a:lnTo>
                    <a:lnTo>
                      <a:pt x="199" y="12"/>
                    </a:lnTo>
                    <a:lnTo>
                      <a:pt x="204" y="0"/>
                    </a:lnTo>
                    <a:lnTo>
                      <a:pt x="162" y="25"/>
                    </a:lnTo>
                    <a:lnTo>
                      <a:pt x="162" y="25"/>
                    </a:lnTo>
                    <a:close/>
                  </a:path>
                </a:pathLst>
              </a:custGeom>
              <a:solidFill>
                <a:srgbClr val="8A97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0" name="Freeform 12"/>
              <p:cNvSpPr>
                <a:spLocks/>
              </p:cNvSpPr>
              <p:nvPr/>
            </p:nvSpPr>
            <p:spPr bwMode="auto">
              <a:xfrm>
                <a:off x="2597" y="2078"/>
                <a:ext cx="119" cy="487"/>
              </a:xfrm>
              <a:custGeom>
                <a:avLst/>
                <a:gdLst>
                  <a:gd name="T0" fmla="*/ 179 w 297"/>
                  <a:gd name="T1" fmla="*/ 11 h 2443"/>
                  <a:gd name="T2" fmla="*/ 166 w 297"/>
                  <a:gd name="T3" fmla="*/ 34 h 2443"/>
                  <a:gd name="T4" fmla="*/ 154 w 297"/>
                  <a:gd name="T5" fmla="*/ 62 h 2443"/>
                  <a:gd name="T6" fmla="*/ 137 w 297"/>
                  <a:gd name="T7" fmla="*/ 99 h 2443"/>
                  <a:gd name="T8" fmla="*/ 130 w 297"/>
                  <a:gd name="T9" fmla="*/ 120 h 2443"/>
                  <a:gd name="T10" fmla="*/ 119 w 297"/>
                  <a:gd name="T11" fmla="*/ 144 h 2443"/>
                  <a:gd name="T12" fmla="*/ 102 w 297"/>
                  <a:gd name="T13" fmla="*/ 196 h 2443"/>
                  <a:gd name="T14" fmla="*/ 84 w 297"/>
                  <a:gd name="T15" fmla="*/ 255 h 2443"/>
                  <a:gd name="T16" fmla="*/ 67 w 297"/>
                  <a:gd name="T17" fmla="*/ 319 h 2443"/>
                  <a:gd name="T18" fmla="*/ 53 w 297"/>
                  <a:gd name="T19" fmla="*/ 391 h 2443"/>
                  <a:gd name="T20" fmla="*/ 41 w 297"/>
                  <a:gd name="T21" fmla="*/ 469 h 2443"/>
                  <a:gd name="T22" fmla="*/ 19 w 297"/>
                  <a:gd name="T23" fmla="*/ 642 h 2443"/>
                  <a:gd name="T24" fmla="*/ 0 w 297"/>
                  <a:gd name="T25" fmla="*/ 1000 h 2443"/>
                  <a:gd name="T26" fmla="*/ 4 w 297"/>
                  <a:gd name="T27" fmla="*/ 1162 h 2443"/>
                  <a:gd name="T28" fmla="*/ 17 w 297"/>
                  <a:gd name="T29" fmla="*/ 1312 h 2443"/>
                  <a:gd name="T30" fmla="*/ 24 w 297"/>
                  <a:gd name="T31" fmla="*/ 1386 h 2443"/>
                  <a:gd name="T32" fmla="*/ 34 w 297"/>
                  <a:gd name="T33" fmla="*/ 1462 h 2443"/>
                  <a:gd name="T34" fmla="*/ 45 w 297"/>
                  <a:gd name="T35" fmla="*/ 1538 h 2443"/>
                  <a:gd name="T36" fmla="*/ 56 w 297"/>
                  <a:gd name="T37" fmla="*/ 1618 h 2443"/>
                  <a:gd name="T38" fmla="*/ 67 w 297"/>
                  <a:gd name="T39" fmla="*/ 1702 h 2443"/>
                  <a:gd name="T40" fmla="*/ 80 w 297"/>
                  <a:gd name="T41" fmla="*/ 1780 h 2443"/>
                  <a:gd name="T42" fmla="*/ 94 w 297"/>
                  <a:gd name="T43" fmla="*/ 1854 h 2443"/>
                  <a:gd name="T44" fmla="*/ 108 w 297"/>
                  <a:gd name="T45" fmla="*/ 1920 h 2443"/>
                  <a:gd name="T46" fmla="*/ 119 w 297"/>
                  <a:gd name="T47" fmla="*/ 1975 h 2443"/>
                  <a:gd name="T48" fmla="*/ 128 w 297"/>
                  <a:gd name="T49" fmla="*/ 2019 h 2443"/>
                  <a:gd name="T50" fmla="*/ 137 w 297"/>
                  <a:gd name="T51" fmla="*/ 2055 h 2443"/>
                  <a:gd name="T52" fmla="*/ 203 w 297"/>
                  <a:gd name="T53" fmla="*/ 2162 h 2443"/>
                  <a:gd name="T54" fmla="*/ 260 w 297"/>
                  <a:gd name="T55" fmla="*/ 2388 h 2443"/>
                  <a:gd name="T56" fmla="*/ 297 w 297"/>
                  <a:gd name="T57" fmla="*/ 2443 h 2443"/>
                  <a:gd name="T58" fmla="*/ 232 w 297"/>
                  <a:gd name="T59" fmla="*/ 2167 h 2443"/>
                  <a:gd name="T60" fmla="*/ 289 w 297"/>
                  <a:gd name="T61" fmla="*/ 1975 h 2443"/>
                  <a:gd name="T62" fmla="*/ 260 w 297"/>
                  <a:gd name="T63" fmla="*/ 1975 h 2443"/>
                  <a:gd name="T64" fmla="*/ 216 w 297"/>
                  <a:gd name="T65" fmla="*/ 2124 h 2443"/>
                  <a:gd name="T66" fmla="*/ 170 w 297"/>
                  <a:gd name="T67" fmla="*/ 2044 h 2443"/>
                  <a:gd name="T68" fmla="*/ 160 w 297"/>
                  <a:gd name="T69" fmla="*/ 2006 h 2443"/>
                  <a:gd name="T70" fmla="*/ 149 w 297"/>
                  <a:gd name="T71" fmla="*/ 1962 h 2443"/>
                  <a:gd name="T72" fmla="*/ 136 w 297"/>
                  <a:gd name="T73" fmla="*/ 1907 h 2443"/>
                  <a:gd name="T74" fmla="*/ 121 w 297"/>
                  <a:gd name="T75" fmla="*/ 1840 h 2443"/>
                  <a:gd name="T76" fmla="*/ 107 w 297"/>
                  <a:gd name="T77" fmla="*/ 1766 h 2443"/>
                  <a:gd name="T78" fmla="*/ 93 w 297"/>
                  <a:gd name="T79" fmla="*/ 1688 h 2443"/>
                  <a:gd name="T80" fmla="*/ 80 w 297"/>
                  <a:gd name="T81" fmla="*/ 1607 h 2443"/>
                  <a:gd name="T82" fmla="*/ 60 w 297"/>
                  <a:gd name="T83" fmla="*/ 1451 h 2443"/>
                  <a:gd name="T84" fmla="*/ 45 w 297"/>
                  <a:gd name="T85" fmla="*/ 1302 h 2443"/>
                  <a:gd name="T86" fmla="*/ 31 w 297"/>
                  <a:gd name="T87" fmla="*/ 1000 h 2443"/>
                  <a:gd name="T88" fmla="*/ 37 w 297"/>
                  <a:gd name="T89" fmla="*/ 831 h 2443"/>
                  <a:gd name="T90" fmla="*/ 50 w 297"/>
                  <a:gd name="T91" fmla="*/ 658 h 2443"/>
                  <a:gd name="T92" fmla="*/ 60 w 297"/>
                  <a:gd name="T93" fmla="*/ 572 h 2443"/>
                  <a:gd name="T94" fmla="*/ 71 w 297"/>
                  <a:gd name="T95" fmla="*/ 490 h 2443"/>
                  <a:gd name="T96" fmla="*/ 83 w 297"/>
                  <a:gd name="T97" fmla="*/ 410 h 2443"/>
                  <a:gd name="T98" fmla="*/ 97 w 297"/>
                  <a:gd name="T99" fmla="*/ 338 h 2443"/>
                  <a:gd name="T100" fmla="*/ 112 w 297"/>
                  <a:gd name="T101" fmla="*/ 270 h 2443"/>
                  <a:gd name="T102" fmla="*/ 131 w 297"/>
                  <a:gd name="T103" fmla="*/ 207 h 2443"/>
                  <a:gd name="T104" fmla="*/ 150 w 297"/>
                  <a:gd name="T105" fmla="*/ 150 h 2443"/>
                  <a:gd name="T106" fmla="*/ 168 w 297"/>
                  <a:gd name="T107" fmla="*/ 99 h 2443"/>
                  <a:gd name="T108" fmla="*/ 176 w 297"/>
                  <a:gd name="T109" fmla="*/ 76 h 2443"/>
                  <a:gd name="T110" fmla="*/ 185 w 297"/>
                  <a:gd name="T111" fmla="*/ 57 h 2443"/>
                  <a:gd name="T112" fmla="*/ 198 w 297"/>
                  <a:gd name="T113" fmla="*/ 26 h 2443"/>
                  <a:gd name="T114" fmla="*/ 211 w 297"/>
                  <a:gd name="T115" fmla="*/ 0 h 2443"/>
                  <a:gd name="T116" fmla="*/ 179 w 297"/>
                  <a:gd name="T117" fmla="*/ 11 h 2443"/>
                  <a:gd name="T118" fmla="*/ 179 w 297"/>
                  <a:gd name="T119" fmla="*/ 11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7" h="2443">
                    <a:moveTo>
                      <a:pt x="179" y="11"/>
                    </a:moveTo>
                    <a:lnTo>
                      <a:pt x="166" y="34"/>
                    </a:lnTo>
                    <a:lnTo>
                      <a:pt x="154" y="62"/>
                    </a:lnTo>
                    <a:lnTo>
                      <a:pt x="137" y="99"/>
                    </a:lnTo>
                    <a:lnTo>
                      <a:pt x="130" y="120"/>
                    </a:lnTo>
                    <a:lnTo>
                      <a:pt x="119" y="144"/>
                    </a:lnTo>
                    <a:lnTo>
                      <a:pt x="102" y="196"/>
                    </a:lnTo>
                    <a:lnTo>
                      <a:pt x="84" y="255"/>
                    </a:lnTo>
                    <a:lnTo>
                      <a:pt x="67" y="319"/>
                    </a:lnTo>
                    <a:lnTo>
                      <a:pt x="53" y="391"/>
                    </a:lnTo>
                    <a:lnTo>
                      <a:pt x="41" y="469"/>
                    </a:lnTo>
                    <a:lnTo>
                      <a:pt x="19" y="642"/>
                    </a:lnTo>
                    <a:lnTo>
                      <a:pt x="0" y="1000"/>
                    </a:lnTo>
                    <a:lnTo>
                      <a:pt x="4" y="1162"/>
                    </a:lnTo>
                    <a:lnTo>
                      <a:pt x="17" y="1312"/>
                    </a:lnTo>
                    <a:lnTo>
                      <a:pt x="24" y="1386"/>
                    </a:lnTo>
                    <a:lnTo>
                      <a:pt x="34" y="1462"/>
                    </a:lnTo>
                    <a:lnTo>
                      <a:pt x="45" y="1538"/>
                    </a:lnTo>
                    <a:lnTo>
                      <a:pt x="56" y="1618"/>
                    </a:lnTo>
                    <a:lnTo>
                      <a:pt x="67" y="1702"/>
                    </a:lnTo>
                    <a:lnTo>
                      <a:pt x="80" y="1780"/>
                    </a:lnTo>
                    <a:lnTo>
                      <a:pt x="94" y="1854"/>
                    </a:lnTo>
                    <a:lnTo>
                      <a:pt x="108" y="1920"/>
                    </a:lnTo>
                    <a:lnTo>
                      <a:pt x="119" y="1975"/>
                    </a:lnTo>
                    <a:lnTo>
                      <a:pt x="128" y="2019"/>
                    </a:lnTo>
                    <a:lnTo>
                      <a:pt x="137" y="2055"/>
                    </a:lnTo>
                    <a:lnTo>
                      <a:pt x="203" y="2162"/>
                    </a:lnTo>
                    <a:lnTo>
                      <a:pt x="260" y="2388"/>
                    </a:lnTo>
                    <a:lnTo>
                      <a:pt x="297" y="2443"/>
                    </a:lnTo>
                    <a:lnTo>
                      <a:pt x="232" y="2167"/>
                    </a:lnTo>
                    <a:lnTo>
                      <a:pt x="289" y="1975"/>
                    </a:lnTo>
                    <a:lnTo>
                      <a:pt x="260" y="1975"/>
                    </a:lnTo>
                    <a:lnTo>
                      <a:pt x="216" y="2124"/>
                    </a:lnTo>
                    <a:lnTo>
                      <a:pt x="170" y="2044"/>
                    </a:lnTo>
                    <a:lnTo>
                      <a:pt x="160" y="2006"/>
                    </a:lnTo>
                    <a:lnTo>
                      <a:pt x="149" y="1962"/>
                    </a:lnTo>
                    <a:lnTo>
                      <a:pt x="136" y="1907"/>
                    </a:lnTo>
                    <a:lnTo>
                      <a:pt x="121" y="1840"/>
                    </a:lnTo>
                    <a:lnTo>
                      <a:pt x="107" y="1766"/>
                    </a:lnTo>
                    <a:lnTo>
                      <a:pt x="93" y="1688"/>
                    </a:lnTo>
                    <a:lnTo>
                      <a:pt x="80" y="1607"/>
                    </a:lnTo>
                    <a:lnTo>
                      <a:pt x="60" y="1451"/>
                    </a:lnTo>
                    <a:lnTo>
                      <a:pt x="45" y="1302"/>
                    </a:lnTo>
                    <a:lnTo>
                      <a:pt x="31" y="1000"/>
                    </a:lnTo>
                    <a:lnTo>
                      <a:pt x="37" y="831"/>
                    </a:lnTo>
                    <a:lnTo>
                      <a:pt x="50" y="658"/>
                    </a:lnTo>
                    <a:lnTo>
                      <a:pt x="60" y="572"/>
                    </a:lnTo>
                    <a:lnTo>
                      <a:pt x="71" y="490"/>
                    </a:lnTo>
                    <a:lnTo>
                      <a:pt x="83" y="410"/>
                    </a:lnTo>
                    <a:lnTo>
                      <a:pt x="97" y="338"/>
                    </a:lnTo>
                    <a:lnTo>
                      <a:pt x="112" y="270"/>
                    </a:lnTo>
                    <a:lnTo>
                      <a:pt x="131" y="207"/>
                    </a:lnTo>
                    <a:lnTo>
                      <a:pt x="150" y="150"/>
                    </a:lnTo>
                    <a:lnTo>
                      <a:pt x="168" y="99"/>
                    </a:lnTo>
                    <a:lnTo>
                      <a:pt x="176" y="76"/>
                    </a:lnTo>
                    <a:lnTo>
                      <a:pt x="185" y="57"/>
                    </a:lnTo>
                    <a:lnTo>
                      <a:pt x="198" y="26"/>
                    </a:lnTo>
                    <a:lnTo>
                      <a:pt x="211" y="0"/>
                    </a:lnTo>
                    <a:lnTo>
                      <a:pt x="179" y="11"/>
                    </a:lnTo>
                    <a:lnTo>
                      <a:pt x="179" y="11"/>
                    </a:lnTo>
                    <a:close/>
                  </a:path>
                </a:pathLst>
              </a:custGeom>
              <a:solidFill>
                <a:srgbClr val="8A97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1" name="Freeform 13"/>
              <p:cNvSpPr>
                <a:spLocks/>
              </p:cNvSpPr>
              <p:nvPr/>
            </p:nvSpPr>
            <p:spPr bwMode="auto">
              <a:xfrm>
                <a:off x="3197" y="2082"/>
                <a:ext cx="106" cy="440"/>
              </a:xfrm>
              <a:custGeom>
                <a:avLst/>
                <a:gdLst>
                  <a:gd name="T0" fmla="*/ 57 w 267"/>
                  <a:gd name="T1" fmla="*/ 40 h 2209"/>
                  <a:gd name="T2" fmla="*/ 90 w 267"/>
                  <a:gd name="T3" fmla="*/ 97 h 2209"/>
                  <a:gd name="T4" fmla="*/ 132 w 267"/>
                  <a:gd name="T5" fmla="*/ 196 h 2209"/>
                  <a:gd name="T6" fmla="*/ 165 w 267"/>
                  <a:gd name="T7" fmla="*/ 304 h 2209"/>
                  <a:gd name="T8" fmla="*/ 187 w 267"/>
                  <a:gd name="T9" fmla="*/ 391 h 2209"/>
                  <a:gd name="T10" fmla="*/ 218 w 267"/>
                  <a:gd name="T11" fmla="*/ 536 h 2209"/>
                  <a:gd name="T12" fmla="*/ 250 w 267"/>
                  <a:gd name="T13" fmla="*/ 747 h 2209"/>
                  <a:gd name="T14" fmla="*/ 264 w 267"/>
                  <a:gd name="T15" fmla="*/ 1160 h 2209"/>
                  <a:gd name="T16" fmla="*/ 245 w 267"/>
                  <a:gd name="T17" fmla="*/ 1342 h 2209"/>
                  <a:gd name="T18" fmla="*/ 214 w 267"/>
                  <a:gd name="T19" fmla="*/ 1504 h 2209"/>
                  <a:gd name="T20" fmla="*/ 181 w 267"/>
                  <a:gd name="T21" fmla="*/ 1643 h 2209"/>
                  <a:gd name="T22" fmla="*/ 148 w 267"/>
                  <a:gd name="T23" fmla="*/ 1755 h 2209"/>
                  <a:gd name="T24" fmla="*/ 120 w 267"/>
                  <a:gd name="T25" fmla="*/ 1839 h 2209"/>
                  <a:gd name="T26" fmla="*/ 95 w 267"/>
                  <a:gd name="T27" fmla="*/ 1907 h 2209"/>
                  <a:gd name="T28" fmla="*/ 144 w 267"/>
                  <a:gd name="T29" fmla="*/ 2209 h 2209"/>
                  <a:gd name="T30" fmla="*/ 62 w 267"/>
                  <a:gd name="T31" fmla="*/ 1926 h 2209"/>
                  <a:gd name="T32" fmla="*/ 45 w 267"/>
                  <a:gd name="T33" fmla="*/ 1797 h 2209"/>
                  <a:gd name="T34" fmla="*/ 91 w 267"/>
                  <a:gd name="T35" fmla="*/ 1827 h 2209"/>
                  <a:gd name="T36" fmla="*/ 128 w 267"/>
                  <a:gd name="T37" fmla="*/ 1705 h 2209"/>
                  <a:gd name="T38" fmla="*/ 161 w 267"/>
                  <a:gd name="T39" fmla="*/ 1584 h 2209"/>
                  <a:gd name="T40" fmla="*/ 194 w 267"/>
                  <a:gd name="T41" fmla="*/ 1433 h 2209"/>
                  <a:gd name="T42" fmla="*/ 232 w 267"/>
                  <a:gd name="T43" fmla="*/ 1162 h 2209"/>
                  <a:gd name="T44" fmla="*/ 233 w 267"/>
                  <a:gd name="T45" fmla="*/ 854 h 2209"/>
                  <a:gd name="T46" fmla="*/ 209 w 267"/>
                  <a:gd name="T47" fmla="*/ 642 h 2209"/>
                  <a:gd name="T48" fmla="*/ 182 w 267"/>
                  <a:gd name="T49" fmla="*/ 490 h 2209"/>
                  <a:gd name="T50" fmla="*/ 162 w 267"/>
                  <a:gd name="T51" fmla="*/ 397 h 2209"/>
                  <a:gd name="T52" fmla="*/ 141 w 267"/>
                  <a:gd name="T53" fmla="*/ 312 h 2209"/>
                  <a:gd name="T54" fmla="*/ 118 w 267"/>
                  <a:gd name="T55" fmla="*/ 236 h 2209"/>
                  <a:gd name="T56" fmla="*/ 86 w 267"/>
                  <a:gd name="T57" fmla="*/ 144 h 2209"/>
                  <a:gd name="T58" fmla="*/ 66 w 267"/>
                  <a:gd name="T59" fmla="*/ 99 h 2209"/>
                  <a:gd name="T60" fmla="*/ 32 w 267"/>
                  <a:gd name="T61" fmla="*/ 36 h 2209"/>
                  <a:gd name="T62" fmla="*/ 0 w 267"/>
                  <a:gd name="T63" fmla="*/ 0 h 2209"/>
                  <a:gd name="T64" fmla="*/ 25 w 267"/>
                  <a:gd name="T65" fmla="*/ 1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209">
                    <a:moveTo>
                      <a:pt x="25" y="11"/>
                    </a:moveTo>
                    <a:lnTo>
                      <a:pt x="57" y="40"/>
                    </a:lnTo>
                    <a:lnTo>
                      <a:pt x="72" y="64"/>
                    </a:lnTo>
                    <a:lnTo>
                      <a:pt x="90" y="97"/>
                    </a:lnTo>
                    <a:lnTo>
                      <a:pt x="110" y="140"/>
                    </a:lnTo>
                    <a:lnTo>
                      <a:pt x="132" y="196"/>
                    </a:lnTo>
                    <a:lnTo>
                      <a:pt x="153" y="266"/>
                    </a:lnTo>
                    <a:lnTo>
                      <a:pt x="165" y="304"/>
                    </a:lnTo>
                    <a:lnTo>
                      <a:pt x="176" y="346"/>
                    </a:lnTo>
                    <a:lnTo>
                      <a:pt x="187" y="391"/>
                    </a:lnTo>
                    <a:lnTo>
                      <a:pt x="198" y="437"/>
                    </a:lnTo>
                    <a:lnTo>
                      <a:pt x="218" y="536"/>
                    </a:lnTo>
                    <a:lnTo>
                      <a:pt x="236" y="641"/>
                    </a:lnTo>
                    <a:lnTo>
                      <a:pt x="250" y="747"/>
                    </a:lnTo>
                    <a:lnTo>
                      <a:pt x="267" y="960"/>
                    </a:lnTo>
                    <a:lnTo>
                      <a:pt x="264" y="1160"/>
                    </a:lnTo>
                    <a:lnTo>
                      <a:pt x="256" y="1253"/>
                    </a:lnTo>
                    <a:lnTo>
                      <a:pt x="245" y="1342"/>
                    </a:lnTo>
                    <a:lnTo>
                      <a:pt x="231" y="1426"/>
                    </a:lnTo>
                    <a:lnTo>
                      <a:pt x="214" y="1504"/>
                    </a:lnTo>
                    <a:lnTo>
                      <a:pt x="198" y="1576"/>
                    </a:lnTo>
                    <a:lnTo>
                      <a:pt x="181" y="1643"/>
                    </a:lnTo>
                    <a:lnTo>
                      <a:pt x="165" y="1702"/>
                    </a:lnTo>
                    <a:lnTo>
                      <a:pt x="148" y="1755"/>
                    </a:lnTo>
                    <a:lnTo>
                      <a:pt x="134" y="1800"/>
                    </a:lnTo>
                    <a:lnTo>
                      <a:pt x="120" y="1839"/>
                    </a:lnTo>
                    <a:lnTo>
                      <a:pt x="101" y="1890"/>
                    </a:lnTo>
                    <a:lnTo>
                      <a:pt x="95" y="1907"/>
                    </a:lnTo>
                    <a:lnTo>
                      <a:pt x="135" y="2143"/>
                    </a:lnTo>
                    <a:lnTo>
                      <a:pt x="144" y="2209"/>
                    </a:lnTo>
                    <a:lnTo>
                      <a:pt x="111" y="2160"/>
                    </a:lnTo>
                    <a:lnTo>
                      <a:pt x="62" y="1926"/>
                    </a:lnTo>
                    <a:lnTo>
                      <a:pt x="21" y="1816"/>
                    </a:lnTo>
                    <a:lnTo>
                      <a:pt x="45" y="1797"/>
                    </a:lnTo>
                    <a:lnTo>
                      <a:pt x="70" y="1882"/>
                    </a:lnTo>
                    <a:lnTo>
                      <a:pt x="91" y="1827"/>
                    </a:lnTo>
                    <a:lnTo>
                      <a:pt x="114" y="1753"/>
                    </a:lnTo>
                    <a:lnTo>
                      <a:pt x="128" y="1705"/>
                    </a:lnTo>
                    <a:lnTo>
                      <a:pt x="144" y="1648"/>
                    </a:lnTo>
                    <a:lnTo>
                      <a:pt x="161" y="1584"/>
                    </a:lnTo>
                    <a:lnTo>
                      <a:pt x="177" y="1513"/>
                    </a:lnTo>
                    <a:lnTo>
                      <a:pt x="194" y="1433"/>
                    </a:lnTo>
                    <a:lnTo>
                      <a:pt x="209" y="1348"/>
                    </a:lnTo>
                    <a:lnTo>
                      <a:pt x="232" y="1162"/>
                    </a:lnTo>
                    <a:lnTo>
                      <a:pt x="238" y="960"/>
                    </a:lnTo>
                    <a:lnTo>
                      <a:pt x="233" y="854"/>
                    </a:lnTo>
                    <a:lnTo>
                      <a:pt x="224" y="747"/>
                    </a:lnTo>
                    <a:lnTo>
                      <a:pt x="209" y="642"/>
                    </a:lnTo>
                    <a:lnTo>
                      <a:pt x="193" y="540"/>
                    </a:lnTo>
                    <a:lnTo>
                      <a:pt x="182" y="490"/>
                    </a:lnTo>
                    <a:lnTo>
                      <a:pt x="172" y="443"/>
                    </a:lnTo>
                    <a:lnTo>
                      <a:pt x="162" y="397"/>
                    </a:lnTo>
                    <a:lnTo>
                      <a:pt x="151" y="353"/>
                    </a:lnTo>
                    <a:lnTo>
                      <a:pt x="141" y="312"/>
                    </a:lnTo>
                    <a:lnTo>
                      <a:pt x="129" y="272"/>
                    </a:lnTo>
                    <a:lnTo>
                      <a:pt x="118" y="236"/>
                    </a:lnTo>
                    <a:lnTo>
                      <a:pt x="108" y="201"/>
                    </a:lnTo>
                    <a:lnTo>
                      <a:pt x="86" y="144"/>
                    </a:lnTo>
                    <a:lnTo>
                      <a:pt x="76" y="120"/>
                    </a:lnTo>
                    <a:lnTo>
                      <a:pt x="66" y="99"/>
                    </a:lnTo>
                    <a:lnTo>
                      <a:pt x="48" y="62"/>
                    </a:lnTo>
                    <a:lnTo>
                      <a:pt x="32" y="36"/>
                    </a:lnTo>
                    <a:lnTo>
                      <a:pt x="9" y="7"/>
                    </a:lnTo>
                    <a:lnTo>
                      <a:pt x="0" y="0"/>
                    </a:lnTo>
                    <a:lnTo>
                      <a:pt x="25" y="11"/>
                    </a:lnTo>
                    <a:lnTo>
                      <a:pt x="25" y="11"/>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2" name="Freeform 14"/>
              <p:cNvSpPr>
                <a:spLocks/>
              </p:cNvSpPr>
              <p:nvPr/>
            </p:nvSpPr>
            <p:spPr bwMode="auto">
              <a:xfrm>
                <a:off x="3347" y="2126"/>
                <a:ext cx="99" cy="342"/>
              </a:xfrm>
              <a:custGeom>
                <a:avLst/>
                <a:gdLst>
                  <a:gd name="T0" fmla="*/ 96 w 248"/>
                  <a:gd name="T1" fmla="*/ 8 h 1719"/>
                  <a:gd name="T2" fmla="*/ 110 w 248"/>
                  <a:gd name="T3" fmla="*/ 35 h 1719"/>
                  <a:gd name="T4" fmla="*/ 124 w 248"/>
                  <a:gd name="T5" fmla="*/ 67 h 1719"/>
                  <a:gd name="T6" fmla="*/ 143 w 248"/>
                  <a:gd name="T7" fmla="*/ 109 h 1719"/>
                  <a:gd name="T8" fmla="*/ 152 w 248"/>
                  <a:gd name="T9" fmla="*/ 132 h 1719"/>
                  <a:gd name="T10" fmla="*/ 162 w 248"/>
                  <a:gd name="T11" fmla="*/ 158 h 1719"/>
                  <a:gd name="T12" fmla="*/ 182 w 248"/>
                  <a:gd name="T13" fmla="*/ 215 h 1719"/>
                  <a:gd name="T14" fmla="*/ 201 w 248"/>
                  <a:gd name="T15" fmla="*/ 280 h 1719"/>
                  <a:gd name="T16" fmla="*/ 218 w 248"/>
                  <a:gd name="T17" fmla="*/ 346 h 1719"/>
                  <a:gd name="T18" fmla="*/ 241 w 248"/>
                  <a:gd name="T19" fmla="*/ 491 h 1719"/>
                  <a:gd name="T20" fmla="*/ 248 w 248"/>
                  <a:gd name="T21" fmla="*/ 641 h 1719"/>
                  <a:gd name="T22" fmla="*/ 243 w 248"/>
                  <a:gd name="T23" fmla="*/ 797 h 1719"/>
                  <a:gd name="T24" fmla="*/ 236 w 248"/>
                  <a:gd name="T25" fmla="*/ 877 h 1719"/>
                  <a:gd name="T26" fmla="*/ 225 w 248"/>
                  <a:gd name="T27" fmla="*/ 955 h 1719"/>
                  <a:gd name="T28" fmla="*/ 213 w 248"/>
                  <a:gd name="T29" fmla="*/ 1037 h 1719"/>
                  <a:gd name="T30" fmla="*/ 198 w 248"/>
                  <a:gd name="T31" fmla="*/ 1122 h 1719"/>
                  <a:gd name="T32" fmla="*/ 181 w 248"/>
                  <a:gd name="T33" fmla="*/ 1206 h 1719"/>
                  <a:gd name="T34" fmla="*/ 165 w 248"/>
                  <a:gd name="T35" fmla="*/ 1284 h 1719"/>
                  <a:gd name="T36" fmla="*/ 149 w 248"/>
                  <a:gd name="T37" fmla="*/ 1352 h 1719"/>
                  <a:gd name="T38" fmla="*/ 138 w 248"/>
                  <a:gd name="T39" fmla="*/ 1406 h 1719"/>
                  <a:gd name="T40" fmla="*/ 126 w 248"/>
                  <a:gd name="T41" fmla="*/ 1453 h 1719"/>
                  <a:gd name="T42" fmla="*/ 185 w 248"/>
                  <a:gd name="T43" fmla="*/ 1719 h 1719"/>
                  <a:gd name="T44" fmla="*/ 152 w 248"/>
                  <a:gd name="T45" fmla="*/ 1681 h 1719"/>
                  <a:gd name="T46" fmla="*/ 99 w 248"/>
                  <a:gd name="T47" fmla="*/ 1466 h 1719"/>
                  <a:gd name="T48" fmla="*/ 0 w 248"/>
                  <a:gd name="T49" fmla="*/ 1381 h 1719"/>
                  <a:gd name="T50" fmla="*/ 33 w 248"/>
                  <a:gd name="T51" fmla="*/ 1348 h 1719"/>
                  <a:gd name="T52" fmla="*/ 102 w 248"/>
                  <a:gd name="T53" fmla="*/ 1417 h 1719"/>
                  <a:gd name="T54" fmla="*/ 113 w 248"/>
                  <a:gd name="T55" fmla="*/ 1373 h 1719"/>
                  <a:gd name="T56" fmla="*/ 123 w 248"/>
                  <a:gd name="T57" fmla="*/ 1324 h 1719"/>
                  <a:gd name="T58" fmla="*/ 135 w 248"/>
                  <a:gd name="T59" fmla="*/ 1261 h 1719"/>
                  <a:gd name="T60" fmla="*/ 151 w 248"/>
                  <a:gd name="T61" fmla="*/ 1191 h 1719"/>
                  <a:gd name="T62" fmla="*/ 166 w 248"/>
                  <a:gd name="T63" fmla="*/ 1115 h 1719"/>
                  <a:gd name="T64" fmla="*/ 180 w 248"/>
                  <a:gd name="T65" fmla="*/ 1037 h 1719"/>
                  <a:gd name="T66" fmla="*/ 192 w 248"/>
                  <a:gd name="T67" fmla="*/ 961 h 1719"/>
                  <a:gd name="T68" fmla="*/ 210 w 248"/>
                  <a:gd name="T69" fmla="*/ 808 h 1719"/>
                  <a:gd name="T70" fmla="*/ 217 w 248"/>
                  <a:gd name="T71" fmla="*/ 649 h 1719"/>
                  <a:gd name="T72" fmla="*/ 209 w 248"/>
                  <a:gd name="T73" fmla="*/ 487 h 1719"/>
                  <a:gd name="T74" fmla="*/ 200 w 248"/>
                  <a:gd name="T75" fmla="*/ 409 h 1719"/>
                  <a:gd name="T76" fmla="*/ 187 w 248"/>
                  <a:gd name="T77" fmla="*/ 335 h 1719"/>
                  <a:gd name="T78" fmla="*/ 171 w 248"/>
                  <a:gd name="T79" fmla="*/ 265 h 1719"/>
                  <a:gd name="T80" fmla="*/ 162 w 248"/>
                  <a:gd name="T81" fmla="*/ 232 h 1719"/>
                  <a:gd name="T82" fmla="*/ 152 w 248"/>
                  <a:gd name="T83" fmla="*/ 202 h 1719"/>
                  <a:gd name="T84" fmla="*/ 133 w 248"/>
                  <a:gd name="T85" fmla="*/ 145 h 1719"/>
                  <a:gd name="T86" fmla="*/ 123 w 248"/>
                  <a:gd name="T87" fmla="*/ 118 h 1719"/>
                  <a:gd name="T88" fmla="*/ 114 w 248"/>
                  <a:gd name="T89" fmla="*/ 95 h 1719"/>
                  <a:gd name="T90" fmla="*/ 96 w 248"/>
                  <a:gd name="T91" fmla="*/ 55 h 1719"/>
                  <a:gd name="T92" fmla="*/ 82 w 248"/>
                  <a:gd name="T93" fmla="*/ 25 h 1719"/>
                  <a:gd name="T94" fmla="*/ 69 w 248"/>
                  <a:gd name="T95" fmla="*/ 0 h 1719"/>
                  <a:gd name="T96" fmla="*/ 96 w 248"/>
                  <a:gd name="T97" fmla="*/ 8 h 1719"/>
                  <a:gd name="T98" fmla="*/ 96 w 248"/>
                  <a:gd name="T99" fmla="*/ 8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8" h="1719">
                    <a:moveTo>
                      <a:pt x="96" y="8"/>
                    </a:moveTo>
                    <a:lnTo>
                      <a:pt x="110" y="35"/>
                    </a:lnTo>
                    <a:lnTo>
                      <a:pt x="124" y="67"/>
                    </a:lnTo>
                    <a:lnTo>
                      <a:pt x="143" y="109"/>
                    </a:lnTo>
                    <a:lnTo>
                      <a:pt x="152" y="132"/>
                    </a:lnTo>
                    <a:lnTo>
                      <a:pt x="162" y="158"/>
                    </a:lnTo>
                    <a:lnTo>
                      <a:pt x="182" y="215"/>
                    </a:lnTo>
                    <a:lnTo>
                      <a:pt x="201" y="280"/>
                    </a:lnTo>
                    <a:lnTo>
                      <a:pt x="218" y="346"/>
                    </a:lnTo>
                    <a:lnTo>
                      <a:pt x="241" y="491"/>
                    </a:lnTo>
                    <a:lnTo>
                      <a:pt x="248" y="641"/>
                    </a:lnTo>
                    <a:lnTo>
                      <a:pt x="243" y="797"/>
                    </a:lnTo>
                    <a:lnTo>
                      <a:pt x="236" y="877"/>
                    </a:lnTo>
                    <a:lnTo>
                      <a:pt x="225" y="955"/>
                    </a:lnTo>
                    <a:lnTo>
                      <a:pt x="213" y="1037"/>
                    </a:lnTo>
                    <a:lnTo>
                      <a:pt x="198" y="1122"/>
                    </a:lnTo>
                    <a:lnTo>
                      <a:pt x="181" y="1206"/>
                    </a:lnTo>
                    <a:lnTo>
                      <a:pt x="165" y="1284"/>
                    </a:lnTo>
                    <a:lnTo>
                      <a:pt x="149" y="1352"/>
                    </a:lnTo>
                    <a:lnTo>
                      <a:pt x="138" y="1406"/>
                    </a:lnTo>
                    <a:lnTo>
                      <a:pt x="126" y="1453"/>
                    </a:lnTo>
                    <a:lnTo>
                      <a:pt x="185" y="1719"/>
                    </a:lnTo>
                    <a:lnTo>
                      <a:pt x="152" y="1681"/>
                    </a:lnTo>
                    <a:lnTo>
                      <a:pt x="99" y="1466"/>
                    </a:lnTo>
                    <a:lnTo>
                      <a:pt x="0" y="1381"/>
                    </a:lnTo>
                    <a:lnTo>
                      <a:pt x="33" y="1348"/>
                    </a:lnTo>
                    <a:lnTo>
                      <a:pt x="102" y="1417"/>
                    </a:lnTo>
                    <a:lnTo>
                      <a:pt x="113" y="1373"/>
                    </a:lnTo>
                    <a:lnTo>
                      <a:pt x="123" y="1324"/>
                    </a:lnTo>
                    <a:lnTo>
                      <a:pt x="135" y="1261"/>
                    </a:lnTo>
                    <a:lnTo>
                      <a:pt x="151" y="1191"/>
                    </a:lnTo>
                    <a:lnTo>
                      <a:pt x="166" y="1115"/>
                    </a:lnTo>
                    <a:lnTo>
                      <a:pt x="180" y="1037"/>
                    </a:lnTo>
                    <a:lnTo>
                      <a:pt x="192" y="961"/>
                    </a:lnTo>
                    <a:lnTo>
                      <a:pt x="210" y="808"/>
                    </a:lnTo>
                    <a:lnTo>
                      <a:pt x="217" y="649"/>
                    </a:lnTo>
                    <a:lnTo>
                      <a:pt x="209" y="487"/>
                    </a:lnTo>
                    <a:lnTo>
                      <a:pt x="200" y="409"/>
                    </a:lnTo>
                    <a:lnTo>
                      <a:pt x="187" y="335"/>
                    </a:lnTo>
                    <a:lnTo>
                      <a:pt x="171" y="265"/>
                    </a:lnTo>
                    <a:lnTo>
                      <a:pt x="162" y="232"/>
                    </a:lnTo>
                    <a:lnTo>
                      <a:pt x="152" y="202"/>
                    </a:lnTo>
                    <a:lnTo>
                      <a:pt x="133" y="145"/>
                    </a:lnTo>
                    <a:lnTo>
                      <a:pt x="123" y="118"/>
                    </a:lnTo>
                    <a:lnTo>
                      <a:pt x="114" y="95"/>
                    </a:lnTo>
                    <a:lnTo>
                      <a:pt x="96" y="55"/>
                    </a:lnTo>
                    <a:lnTo>
                      <a:pt x="82" y="25"/>
                    </a:lnTo>
                    <a:lnTo>
                      <a:pt x="69" y="0"/>
                    </a:lnTo>
                    <a:lnTo>
                      <a:pt x="96" y="8"/>
                    </a:lnTo>
                    <a:lnTo>
                      <a:pt x="96" y="8"/>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3" name="Freeform 15"/>
              <p:cNvSpPr>
                <a:spLocks/>
              </p:cNvSpPr>
              <p:nvPr/>
            </p:nvSpPr>
            <p:spPr bwMode="auto">
              <a:xfrm>
                <a:off x="2299" y="2183"/>
                <a:ext cx="1209" cy="72"/>
              </a:xfrm>
              <a:custGeom>
                <a:avLst/>
                <a:gdLst>
                  <a:gd name="T0" fmla="*/ 0 w 3031"/>
                  <a:gd name="T1" fmla="*/ 358 h 358"/>
                  <a:gd name="T2" fmla="*/ 34 w 3031"/>
                  <a:gd name="T3" fmla="*/ 327 h 358"/>
                  <a:gd name="T4" fmla="*/ 85 w 3031"/>
                  <a:gd name="T5" fmla="*/ 297 h 358"/>
                  <a:gd name="T6" fmla="*/ 121 w 3031"/>
                  <a:gd name="T7" fmla="*/ 278 h 358"/>
                  <a:gd name="T8" fmla="*/ 164 w 3031"/>
                  <a:gd name="T9" fmla="*/ 259 h 358"/>
                  <a:gd name="T10" fmla="*/ 216 w 3031"/>
                  <a:gd name="T11" fmla="*/ 240 h 358"/>
                  <a:gd name="T12" fmla="*/ 273 w 3031"/>
                  <a:gd name="T13" fmla="*/ 221 h 358"/>
                  <a:gd name="T14" fmla="*/ 400 w 3031"/>
                  <a:gd name="T15" fmla="*/ 183 h 358"/>
                  <a:gd name="T16" fmla="*/ 528 w 3031"/>
                  <a:gd name="T17" fmla="*/ 149 h 358"/>
                  <a:gd name="T18" fmla="*/ 639 w 3031"/>
                  <a:gd name="T19" fmla="*/ 118 h 358"/>
                  <a:gd name="T20" fmla="*/ 727 w 3031"/>
                  <a:gd name="T21" fmla="*/ 94 h 358"/>
                  <a:gd name="T22" fmla="*/ 809 w 3031"/>
                  <a:gd name="T23" fmla="*/ 75 h 358"/>
                  <a:gd name="T24" fmla="*/ 914 w 3031"/>
                  <a:gd name="T25" fmla="*/ 55 h 358"/>
                  <a:gd name="T26" fmla="*/ 1070 w 3031"/>
                  <a:gd name="T27" fmla="*/ 38 h 358"/>
                  <a:gd name="T28" fmla="*/ 1293 w 3031"/>
                  <a:gd name="T29" fmla="*/ 19 h 358"/>
                  <a:gd name="T30" fmla="*/ 1565 w 3031"/>
                  <a:gd name="T31" fmla="*/ 2 h 358"/>
                  <a:gd name="T32" fmla="*/ 2128 w 3031"/>
                  <a:gd name="T33" fmla="*/ 0 h 358"/>
                  <a:gd name="T34" fmla="*/ 2561 w 3031"/>
                  <a:gd name="T35" fmla="*/ 59 h 358"/>
                  <a:gd name="T36" fmla="*/ 2717 w 3031"/>
                  <a:gd name="T37" fmla="*/ 101 h 358"/>
                  <a:gd name="T38" fmla="*/ 2838 w 3031"/>
                  <a:gd name="T39" fmla="*/ 143 h 358"/>
                  <a:gd name="T40" fmla="*/ 2924 w 3031"/>
                  <a:gd name="T41" fmla="*/ 179 h 358"/>
                  <a:gd name="T42" fmla="*/ 2979 w 3031"/>
                  <a:gd name="T43" fmla="*/ 210 h 358"/>
                  <a:gd name="T44" fmla="*/ 3018 w 3031"/>
                  <a:gd name="T45" fmla="*/ 234 h 358"/>
                  <a:gd name="T46" fmla="*/ 3031 w 3031"/>
                  <a:gd name="T47" fmla="*/ 274 h 358"/>
                  <a:gd name="T48" fmla="*/ 2999 w 3031"/>
                  <a:gd name="T49" fmla="*/ 249 h 358"/>
                  <a:gd name="T50" fmla="*/ 2948 w 3031"/>
                  <a:gd name="T51" fmla="*/ 223 h 358"/>
                  <a:gd name="T52" fmla="*/ 2867 w 3031"/>
                  <a:gd name="T53" fmla="*/ 187 h 358"/>
                  <a:gd name="T54" fmla="*/ 2811 w 3031"/>
                  <a:gd name="T55" fmla="*/ 168 h 358"/>
                  <a:gd name="T56" fmla="*/ 2743 w 3031"/>
                  <a:gd name="T57" fmla="*/ 145 h 358"/>
                  <a:gd name="T58" fmla="*/ 2663 w 3031"/>
                  <a:gd name="T59" fmla="*/ 122 h 358"/>
                  <a:gd name="T60" fmla="*/ 2572 w 3031"/>
                  <a:gd name="T61" fmla="*/ 99 h 358"/>
                  <a:gd name="T62" fmla="*/ 2473 w 3031"/>
                  <a:gd name="T63" fmla="*/ 78 h 358"/>
                  <a:gd name="T64" fmla="*/ 2365 w 3031"/>
                  <a:gd name="T65" fmla="*/ 61 h 358"/>
                  <a:gd name="T66" fmla="*/ 2133 w 3031"/>
                  <a:gd name="T67" fmla="*/ 44 h 358"/>
                  <a:gd name="T68" fmla="*/ 1561 w 3031"/>
                  <a:gd name="T69" fmla="*/ 54 h 358"/>
                  <a:gd name="T70" fmla="*/ 1075 w 3031"/>
                  <a:gd name="T71" fmla="*/ 90 h 358"/>
                  <a:gd name="T72" fmla="*/ 848 w 3031"/>
                  <a:gd name="T73" fmla="*/ 114 h 358"/>
                  <a:gd name="T74" fmla="*/ 648 w 3031"/>
                  <a:gd name="T75" fmla="*/ 154 h 358"/>
                  <a:gd name="T76" fmla="*/ 576 w 3031"/>
                  <a:gd name="T77" fmla="*/ 177 h 358"/>
                  <a:gd name="T78" fmla="*/ 492 w 3031"/>
                  <a:gd name="T79" fmla="*/ 200 h 358"/>
                  <a:gd name="T80" fmla="*/ 405 w 3031"/>
                  <a:gd name="T81" fmla="*/ 225 h 358"/>
                  <a:gd name="T82" fmla="*/ 318 w 3031"/>
                  <a:gd name="T83" fmla="*/ 249 h 358"/>
                  <a:gd name="T84" fmla="*/ 178 w 3031"/>
                  <a:gd name="T85" fmla="*/ 287 h 358"/>
                  <a:gd name="T86" fmla="*/ 118 w 3031"/>
                  <a:gd name="T87" fmla="*/ 303 h 358"/>
                  <a:gd name="T88" fmla="*/ 0 w 3031"/>
                  <a:gd name="T89" fmla="*/ 358 h 358"/>
                  <a:gd name="T90" fmla="*/ 0 w 3031"/>
                  <a:gd name="T91"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31" h="358">
                    <a:moveTo>
                      <a:pt x="0" y="358"/>
                    </a:moveTo>
                    <a:lnTo>
                      <a:pt x="34" y="327"/>
                    </a:lnTo>
                    <a:lnTo>
                      <a:pt x="85" y="297"/>
                    </a:lnTo>
                    <a:lnTo>
                      <a:pt x="121" y="278"/>
                    </a:lnTo>
                    <a:lnTo>
                      <a:pt x="164" y="259"/>
                    </a:lnTo>
                    <a:lnTo>
                      <a:pt x="216" y="240"/>
                    </a:lnTo>
                    <a:lnTo>
                      <a:pt x="273" y="221"/>
                    </a:lnTo>
                    <a:lnTo>
                      <a:pt x="400" y="183"/>
                    </a:lnTo>
                    <a:lnTo>
                      <a:pt x="528" y="149"/>
                    </a:lnTo>
                    <a:lnTo>
                      <a:pt x="639" y="118"/>
                    </a:lnTo>
                    <a:lnTo>
                      <a:pt x="727" y="94"/>
                    </a:lnTo>
                    <a:lnTo>
                      <a:pt x="809" y="75"/>
                    </a:lnTo>
                    <a:lnTo>
                      <a:pt x="914" y="55"/>
                    </a:lnTo>
                    <a:lnTo>
                      <a:pt x="1070" y="38"/>
                    </a:lnTo>
                    <a:lnTo>
                      <a:pt x="1293" y="19"/>
                    </a:lnTo>
                    <a:lnTo>
                      <a:pt x="1565" y="2"/>
                    </a:lnTo>
                    <a:lnTo>
                      <a:pt x="2128" y="0"/>
                    </a:lnTo>
                    <a:lnTo>
                      <a:pt x="2561" y="59"/>
                    </a:lnTo>
                    <a:lnTo>
                      <a:pt x="2717" y="101"/>
                    </a:lnTo>
                    <a:lnTo>
                      <a:pt x="2838" y="143"/>
                    </a:lnTo>
                    <a:lnTo>
                      <a:pt x="2924" y="179"/>
                    </a:lnTo>
                    <a:lnTo>
                      <a:pt x="2979" y="210"/>
                    </a:lnTo>
                    <a:lnTo>
                      <a:pt x="3018" y="234"/>
                    </a:lnTo>
                    <a:lnTo>
                      <a:pt x="3031" y="274"/>
                    </a:lnTo>
                    <a:lnTo>
                      <a:pt x="2999" y="249"/>
                    </a:lnTo>
                    <a:lnTo>
                      <a:pt x="2948" y="223"/>
                    </a:lnTo>
                    <a:lnTo>
                      <a:pt x="2867" y="187"/>
                    </a:lnTo>
                    <a:lnTo>
                      <a:pt x="2811" y="168"/>
                    </a:lnTo>
                    <a:lnTo>
                      <a:pt x="2743" y="145"/>
                    </a:lnTo>
                    <a:lnTo>
                      <a:pt x="2663" y="122"/>
                    </a:lnTo>
                    <a:lnTo>
                      <a:pt x="2572" y="99"/>
                    </a:lnTo>
                    <a:lnTo>
                      <a:pt x="2473" y="78"/>
                    </a:lnTo>
                    <a:lnTo>
                      <a:pt x="2365" y="61"/>
                    </a:lnTo>
                    <a:lnTo>
                      <a:pt x="2133" y="44"/>
                    </a:lnTo>
                    <a:lnTo>
                      <a:pt x="1561" y="54"/>
                    </a:lnTo>
                    <a:lnTo>
                      <a:pt x="1075" y="90"/>
                    </a:lnTo>
                    <a:lnTo>
                      <a:pt x="848" y="114"/>
                    </a:lnTo>
                    <a:lnTo>
                      <a:pt x="648" y="154"/>
                    </a:lnTo>
                    <a:lnTo>
                      <a:pt x="576" y="177"/>
                    </a:lnTo>
                    <a:lnTo>
                      <a:pt x="492" y="200"/>
                    </a:lnTo>
                    <a:lnTo>
                      <a:pt x="405" y="225"/>
                    </a:lnTo>
                    <a:lnTo>
                      <a:pt x="318" y="249"/>
                    </a:lnTo>
                    <a:lnTo>
                      <a:pt x="178" y="287"/>
                    </a:lnTo>
                    <a:lnTo>
                      <a:pt x="118" y="303"/>
                    </a:lnTo>
                    <a:lnTo>
                      <a:pt x="0" y="358"/>
                    </a:lnTo>
                    <a:lnTo>
                      <a:pt x="0" y="358"/>
                    </a:lnTo>
                    <a:close/>
                  </a:path>
                </a:pathLst>
              </a:custGeom>
              <a:solidFill>
                <a:srgbClr val="8A97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4" name="Freeform 16"/>
              <p:cNvSpPr>
                <a:spLocks/>
              </p:cNvSpPr>
              <p:nvPr/>
            </p:nvSpPr>
            <p:spPr bwMode="auto">
              <a:xfrm>
                <a:off x="2308" y="2306"/>
                <a:ext cx="1172" cy="101"/>
              </a:xfrm>
              <a:custGeom>
                <a:avLst/>
                <a:gdLst>
                  <a:gd name="T0" fmla="*/ 0 w 2939"/>
                  <a:gd name="T1" fmla="*/ 92 h 506"/>
                  <a:gd name="T2" fmla="*/ 26 w 2939"/>
                  <a:gd name="T3" fmla="*/ 105 h 506"/>
                  <a:gd name="T4" fmla="*/ 96 w 2939"/>
                  <a:gd name="T5" fmla="*/ 141 h 506"/>
                  <a:gd name="T6" fmla="*/ 144 w 2939"/>
                  <a:gd name="T7" fmla="*/ 164 h 506"/>
                  <a:gd name="T8" fmla="*/ 201 w 2939"/>
                  <a:gd name="T9" fmla="*/ 192 h 506"/>
                  <a:gd name="T10" fmla="*/ 263 w 2939"/>
                  <a:gd name="T11" fmla="*/ 221 h 506"/>
                  <a:gd name="T12" fmla="*/ 331 w 2939"/>
                  <a:gd name="T13" fmla="*/ 253 h 506"/>
                  <a:gd name="T14" fmla="*/ 402 w 2939"/>
                  <a:gd name="T15" fmla="*/ 284 h 506"/>
                  <a:gd name="T16" fmla="*/ 478 w 2939"/>
                  <a:gd name="T17" fmla="*/ 316 h 506"/>
                  <a:gd name="T18" fmla="*/ 560 w 2939"/>
                  <a:gd name="T19" fmla="*/ 347 h 506"/>
                  <a:gd name="T20" fmla="*/ 650 w 2939"/>
                  <a:gd name="T21" fmla="*/ 375 h 506"/>
                  <a:gd name="T22" fmla="*/ 747 w 2939"/>
                  <a:gd name="T23" fmla="*/ 398 h 506"/>
                  <a:gd name="T24" fmla="*/ 853 w 2939"/>
                  <a:gd name="T25" fmla="*/ 419 h 506"/>
                  <a:gd name="T26" fmla="*/ 1098 w 2939"/>
                  <a:gd name="T27" fmla="*/ 443 h 506"/>
                  <a:gd name="T28" fmla="*/ 1384 w 2939"/>
                  <a:gd name="T29" fmla="*/ 443 h 506"/>
                  <a:gd name="T30" fmla="*/ 1691 w 2939"/>
                  <a:gd name="T31" fmla="*/ 423 h 506"/>
                  <a:gd name="T32" fmla="*/ 1987 w 2939"/>
                  <a:gd name="T33" fmla="*/ 385 h 506"/>
                  <a:gd name="T34" fmla="*/ 2242 w 2939"/>
                  <a:gd name="T35" fmla="*/ 339 h 506"/>
                  <a:gd name="T36" fmla="*/ 2434 w 2939"/>
                  <a:gd name="T37" fmla="*/ 291 h 506"/>
                  <a:gd name="T38" fmla="*/ 2571 w 2939"/>
                  <a:gd name="T39" fmla="*/ 244 h 506"/>
                  <a:gd name="T40" fmla="*/ 2666 w 2939"/>
                  <a:gd name="T41" fmla="*/ 198 h 506"/>
                  <a:gd name="T42" fmla="*/ 2733 w 2939"/>
                  <a:gd name="T43" fmla="*/ 160 h 506"/>
                  <a:gd name="T44" fmla="*/ 2787 w 2939"/>
                  <a:gd name="T45" fmla="*/ 132 h 506"/>
                  <a:gd name="T46" fmla="*/ 2830 w 2939"/>
                  <a:gd name="T47" fmla="*/ 109 h 506"/>
                  <a:gd name="T48" fmla="*/ 2889 w 2939"/>
                  <a:gd name="T49" fmla="*/ 69 h 506"/>
                  <a:gd name="T50" fmla="*/ 2926 w 2939"/>
                  <a:gd name="T51" fmla="*/ 23 h 506"/>
                  <a:gd name="T52" fmla="*/ 2939 w 2939"/>
                  <a:gd name="T53" fmla="*/ 0 h 506"/>
                  <a:gd name="T54" fmla="*/ 2929 w 2939"/>
                  <a:gd name="T55" fmla="*/ 73 h 506"/>
                  <a:gd name="T56" fmla="*/ 2877 w 2939"/>
                  <a:gd name="T57" fmla="*/ 111 h 506"/>
                  <a:gd name="T58" fmla="*/ 2830 w 2939"/>
                  <a:gd name="T59" fmla="*/ 143 h 506"/>
                  <a:gd name="T60" fmla="*/ 2780 w 2939"/>
                  <a:gd name="T61" fmla="*/ 173 h 506"/>
                  <a:gd name="T62" fmla="*/ 2726 w 2939"/>
                  <a:gd name="T63" fmla="*/ 210 h 506"/>
                  <a:gd name="T64" fmla="*/ 2661 w 2939"/>
                  <a:gd name="T65" fmla="*/ 250 h 506"/>
                  <a:gd name="T66" fmla="*/ 2621 w 2939"/>
                  <a:gd name="T67" fmla="*/ 270 h 506"/>
                  <a:gd name="T68" fmla="*/ 2572 w 2939"/>
                  <a:gd name="T69" fmla="*/ 293 h 506"/>
                  <a:gd name="T70" fmla="*/ 2513 w 2939"/>
                  <a:gd name="T71" fmla="*/ 316 h 506"/>
                  <a:gd name="T72" fmla="*/ 2442 w 2939"/>
                  <a:gd name="T73" fmla="*/ 341 h 506"/>
                  <a:gd name="T74" fmla="*/ 2356 w 2939"/>
                  <a:gd name="T75" fmla="*/ 364 h 506"/>
                  <a:gd name="T76" fmla="*/ 2254 w 2939"/>
                  <a:gd name="T77" fmla="*/ 388 h 506"/>
                  <a:gd name="T78" fmla="*/ 2135 w 2939"/>
                  <a:gd name="T79" fmla="*/ 413 h 506"/>
                  <a:gd name="T80" fmla="*/ 2002 w 2939"/>
                  <a:gd name="T81" fmla="*/ 436 h 506"/>
                  <a:gd name="T82" fmla="*/ 1859 w 2939"/>
                  <a:gd name="T83" fmla="*/ 459 h 506"/>
                  <a:gd name="T84" fmla="*/ 1708 w 2939"/>
                  <a:gd name="T85" fmla="*/ 478 h 506"/>
                  <a:gd name="T86" fmla="*/ 1402 w 2939"/>
                  <a:gd name="T87" fmla="*/ 502 h 506"/>
                  <a:gd name="T88" fmla="*/ 1114 w 2939"/>
                  <a:gd name="T89" fmla="*/ 506 h 506"/>
                  <a:gd name="T90" fmla="*/ 867 w 2939"/>
                  <a:gd name="T91" fmla="*/ 482 h 506"/>
                  <a:gd name="T92" fmla="*/ 662 w 2939"/>
                  <a:gd name="T93" fmla="*/ 436 h 506"/>
                  <a:gd name="T94" fmla="*/ 572 w 2939"/>
                  <a:gd name="T95" fmla="*/ 405 h 506"/>
                  <a:gd name="T96" fmla="*/ 488 w 2939"/>
                  <a:gd name="T97" fmla="*/ 375 h 506"/>
                  <a:gd name="T98" fmla="*/ 410 w 2939"/>
                  <a:gd name="T99" fmla="*/ 343 h 506"/>
                  <a:gd name="T100" fmla="*/ 338 w 2939"/>
                  <a:gd name="T101" fmla="*/ 308 h 506"/>
                  <a:gd name="T102" fmla="*/ 271 w 2939"/>
                  <a:gd name="T103" fmla="*/ 276 h 506"/>
                  <a:gd name="T104" fmla="*/ 209 w 2939"/>
                  <a:gd name="T105" fmla="*/ 244 h 506"/>
                  <a:gd name="T106" fmla="*/ 153 w 2939"/>
                  <a:gd name="T107" fmla="*/ 215 h 506"/>
                  <a:gd name="T108" fmla="*/ 105 w 2939"/>
                  <a:gd name="T109" fmla="*/ 189 h 506"/>
                  <a:gd name="T110" fmla="*/ 35 w 2939"/>
                  <a:gd name="T111" fmla="*/ 151 h 506"/>
                  <a:gd name="T112" fmla="*/ 10 w 2939"/>
                  <a:gd name="T113" fmla="*/ 135 h 506"/>
                  <a:gd name="T114" fmla="*/ 0 w 2939"/>
                  <a:gd name="T115" fmla="*/ 92 h 506"/>
                  <a:gd name="T116" fmla="*/ 0 w 2939"/>
                  <a:gd name="T117" fmla="*/ 9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9" h="506">
                    <a:moveTo>
                      <a:pt x="0" y="92"/>
                    </a:moveTo>
                    <a:lnTo>
                      <a:pt x="26" y="105"/>
                    </a:lnTo>
                    <a:lnTo>
                      <a:pt x="96" y="141"/>
                    </a:lnTo>
                    <a:lnTo>
                      <a:pt x="144" y="164"/>
                    </a:lnTo>
                    <a:lnTo>
                      <a:pt x="201" y="192"/>
                    </a:lnTo>
                    <a:lnTo>
                      <a:pt x="263" y="221"/>
                    </a:lnTo>
                    <a:lnTo>
                      <a:pt x="331" y="253"/>
                    </a:lnTo>
                    <a:lnTo>
                      <a:pt x="402" y="284"/>
                    </a:lnTo>
                    <a:lnTo>
                      <a:pt x="478" y="316"/>
                    </a:lnTo>
                    <a:lnTo>
                      <a:pt x="560" y="347"/>
                    </a:lnTo>
                    <a:lnTo>
                      <a:pt x="650" y="375"/>
                    </a:lnTo>
                    <a:lnTo>
                      <a:pt x="747" y="398"/>
                    </a:lnTo>
                    <a:lnTo>
                      <a:pt x="853" y="419"/>
                    </a:lnTo>
                    <a:lnTo>
                      <a:pt x="1098" y="443"/>
                    </a:lnTo>
                    <a:lnTo>
                      <a:pt x="1384" y="443"/>
                    </a:lnTo>
                    <a:lnTo>
                      <a:pt x="1691" y="423"/>
                    </a:lnTo>
                    <a:lnTo>
                      <a:pt x="1987" y="385"/>
                    </a:lnTo>
                    <a:lnTo>
                      <a:pt x="2242" y="339"/>
                    </a:lnTo>
                    <a:lnTo>
                      <a:pt x="2434" y="291"/>
                    </a:lnTo>
                    <a:lnTo>
                      <a:pt x="2571" y="244"/>
                    </a:lnTo>
                    <a:lnTo>
                      <a:pt x="2666" y="198"/>
                    </a:lnTo>
                    <a:lnTo>
                      <a:pt x="2733" y="160"/>
                    </a:lnTo>
                    <a:lnTo>
                      <a:pt x="2787" y="132"/>
                    </a:lnTo>
                    <a:lnTo>
                      <a:pt x="2830" y="109"/>
                    </a:lnTo>
                    <a:lnTo>
                      <a:pt x="2889" y="69"/>
                    </a:lnTo>
                    <a:lnTo>
                      <a:pt x="2926" y="23"/>
                    </a:lnTo>
                    <a:lnTo>
                      <a:pt x="2939" y="0"/>
                    </a:lnTo>
                    <a:lnTo>
                      <a:pt x="2929" y="73"/>
                    </a:lnTo>
                    <a:lnTo>
                      <a:pt x="2877" y="111"/>
                    </a:lnTo>
                    <a:lnTo>
                      <a:pt x="2830" y="143"/>
                    </a:lnTo>
                    <a:lnTo>
                      <a:pt x="2780" y="173"/>
                    </a:lnTo>
                    <a:lnTo>
                      <a:pt x="2726" y="210"/>
                    </a:lnTo>
                    <a:lnTo>
                      <a:pt x="2661" y="250"/>
                    </a:lnTo>
                    <a:lnTo>
                      <a:pt x="2621" y="270"/>
                    </a:lnTo>
                    <a:lnTo>
                      <a:pt x="2572" y="293"/>
                    </a:lnTo>
                    <a:lnTo>
                      <a:pt x="2513" y="316"/>
                    </a:lnTo>
                    <a:lnTo>
                      <a:pt x="2442" y="341"/>
                    </a:lnTo>
                    <a:lnTo>
                      <a:pt x="2356" y="364"/>
                    </a:lnTo>
                    <a:lnTo>
                      <a:pt x="2254" y="388"/>
                    </a:lnTo>
                    <a:lnTo>
                      <a:pt x="2135" y="413"/>
                    </a:lnTo>
                    <a:lnTo>
                      <a:pt x="2002" y="436"/>
                    </a:lnTo>
                    <a:lnTo>
                      <a:pt x="1859" y="459"/>
                    </a:lnTo>
                    <a:lnTo>
                      <a:pt x="1708" y="478"/>
                    </a:lnTo>
                    <a:lnTo>
                      <a:pt x="1402" y="502"/>
                    </a:lnTo>
                    <a:lnTo>
                      <a:pt x="1114" y="506"/>
                    </a:lnTo>
                    <a:lnTo>
                      <a:pt x="867" y="482"/>
                    </a:lnTo>
                    <a:lnTo>
                      <a:pt x="662" y="436"/>
                    </a:lnTo>
                    <a:lnTo>
                      <a:pt x="572" y="405"/>
                    </a:lnTo>
                    <a:lnTo>
                      <a:pt x="488" y="375"/>
                    </a:lnTo>
                    <a:lnTo>
                      <a:pt x="410" y="343"/>
                    </a:lnTo>
                    <a:lnTo>
                      <a:pt x="338" y="308"/>
                    </a:lnTo>
                    <a:lnTo>
                      <a:pt x="271" y="276"/>
                    </a:lnTo>
                    <a:lnTo>
                      <a:pt x="209" y="244"/>
                    </a:lnTo>
                    <a:lnTo>
                      <a:pt x="153" y="215"/>
                    </a:lnTo>
                    <a:lnTo>
                      <a:pt x="105" y="189"/>
                    </a:lnTo>
                    <a:lnTo>
                      <a:pt x="35" y="151"/>
                    </a:lnTo>
                    <a:lnTo>
                      <a:pt x="10" y="135"/>
                    </a:lnTo>
                    <a:lnTo>
                      <a:pt x="0" y="92"/>
                    </a:lnTo>
                    <a:lnTo>
                      <a:pt x="0" y="92"/>
                    </a:lnTo>
                    <a:close/>
                  </a:path>
                </a:pathLst>
              </a:custGeom>
              <a:solidFill>
                <a:srgbClr val="8A97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5" name="Freeform 17"/>
              <p:cNvSpPr>
                <a:spLocks/>
              </p:cNvSpPr>
              <p:nvPr/>
            </p:nvSpPr>
            <p:spPr bwMode="auto">
              <a:xfrm>
                <a:off x="3159" y="2494"/>
                <a:ext cx="61" cy="72"/>
              </a:xfrm>
              <a:custGeom>
                <a:avLst/>
                <a:gdLst>
                  <a:gd name="T0" fmla="*/ 10 w 153"/>
                  <a:gd name="T1" fmla="*/ 357 h 357"/>
                  <a:gd name="T2" fmla="*/ 0 w 153"/>
                  <a:gd name="T3" fmla="*/ 194 h 357"/>
                  <a:gd name="T4" fmla="*/ 13 w 153"/>
                  <a:gd name="T5" fmla="*/ 131 h 357"/>
                  <a:gd name="T6" fmla="*/ 23 w 153"/>
                  <a:gd name="T7" fmla="*/ 100 h 357"/>
                  <a:gd name="T8" fmla="*/ 34 w 153"/>
                  <a:gd name="T9" fmla="*/ 74 h 357"/>
                  <a:gd name="T10" fmla="*/ 48 w 153"/>
                  <a:gd name="T11" fmla="*/ 49 h 357"/>
                  <a:gd name="T12" fmla="*/ 61 w 153"/>
                  <a:gd name="T13" fmla="*/ 28 h 357"/>
                  <a:gd name="T14" fmla="*/ 87 w 153"/>
                  <a:gd name="T15" fmla="*/ 1 h 357"/>
                  <a:gd name="T16" fmla="*/ 110 w 153"/>
                  <a:gd name="T17" fmla="*/ 0 h 357"/>
                  <a:gd name="T18" fmla="*/ 131 w 153"/>
                  <a:gd name="T19" fmla="*/ 15 h 357"/>
                  <a:gd name="T20" fmla="*/ 153 w 153"/>
                  <a:gd name="T21" fmla="*/ 74 h 357"/>
                  <a:gd name="T22" fmla="*/ 152 w 153"/>
                  <a:gd name="T23" fmla="*/ 135 h 357"/>
                  <a:gd name="T24" fmla="*/ 139 w 153"/>
                  <a:gd name="T25" fmla="*/ 169 h 357"/>
                  <a:gd name="T26" fmla="*/ 129 w 153"/>
                  <a:gd name="T27" fmla="*/ 188 h 357"/>
                  <a:gd name="T28" fmla="*/ 117 w 153"/>
                  <a:gd name="T29" fmla="*/ 209 h 357"/>
                  <a:gd name="T30" fmla="*/ 101 w 153"/>
                  <a:gd name="T31" fmla="*/ 233 h 357"/>
                  <a:gd name="T32" fmla="*/ 84 w 153"/>
                  <a:gd name="T33" fmla="*/ 258 h 357"/>
                  <a:gd name="T34" fmla="*/ 66 w 153"/>
                  <a:gd name="T35" fmla="*/ 283 h 357"/>
                  <a:gd name="T36" fmla="*/ 49 w 153"/>
                  <a:gd name="T37" fmla="*/ 306 h 357"/>
                  <a:gd name="T38" fmla="*/ 22 w 153"/>
                  <a:gd name="T39" fmla="*/ 344 h 357"/>
                  <a:gd name="T40" fmla="*/ 10 w 153"/>
                  <a:gd name="T41" fmla="*/ 357 h 357"/>
                  <a:gd name="T42" fmla="*/ 10 w 153"/>
                  <a:gd name="T43"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357">
                    <a:moveTo>
                      <a:pt x="10" y="357"/>
                    </a:moveTo>
                    <a:lnTo>
                      <a:pt x="0" y="194"/>
                    </a:lnTo>
                    <a:lnTo>
                      <a:pt x="13" y="131"/>
                    </a:lnTo>
                    <a:lnTo>
                      <a:pt x="23" y="100"/>
                    </a:lnTo>
                    <a:lnTo>
                      <a:pt x="34" y="74"/>
                    </a:lnTo>
                    <a:lnTo>
                      <a:pt x="48" y="49"/>
                    </a:lnTo>
                    <a:lnTo>
                      <a:pt x="61" y="28"/>
                    </a:lnTo>
                    <a:lnTo>
                      <a:pt x="87" y="1"/>
                    </a:lnTo>
                    <a:lnTo>
                      <a:pt x="110" y="0"/>
                    </a:lnTo>
                    <a:lnTo>
                      <a:pt x="131" y="15"/>
                    </a:lnTo>
                    <a:lnTo>
                      <a:pt x="153" y="74"/>
                    </a:lnTo>
                    <a:lnTo>
                      <a:pt x="152" y="135"/>
                    </a:lnTo>
                    <a:lnTo>
                      <a:pt x="139" y="169"/>
                    </a:lnTo>
                    <a:lnTo>
                      <a:pt x="129" y="188"/>
                    </a:lnTo>
                    <a:lnTo>
                      <a:pt x="117" y="209"/>
                    </a:lnTo>
                    <a:lnTo>
                      <a:pt x="101" y="233"/>
                    </a:lnTo>
                    <a:lnTo>
                      <a:pt x="84" y="258"/>
                    </a:lnTo>
                    <a:lnTo>
                      <a:pt x="66" y="283"/>
                    </a:lnTo>
                    <a:lnTo>
                      <a:pt x="49" y="306"/>
                    </a:lnTo>
                    <a:lnTo>
                      <a:pt x="22" y="344"/>
                    </a:lnTo>
                    <a:lnTo>
                      <a:pt x="10" y="357"/>
                    </a:lnTo>
                    <a:lnTo>
                      <a:pt x="10" y="357"/>
                    </a:lnTo>
                    <a:close/>
                  </a:path>
                </a:pathLst>
              </a:custGeom>
              <a:solidFill>
                <a:srgbClr val="7A94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6" name="Freeform 18"/>
              <p:cNvSpPr>
                <a:spLocks/>
              </p:cNvSpPr>
              <p:nvPr/>
            </p:nvSpPr>
            <p:spPr bwMode="auto">
              <a:xfrm>
                <a:off x="3134" y="2559"/>
                <a:ext cx="54" cy="80"/>
              </a:xfrm>
              <a:custGeom>
                <a:avLst/>
                <a:gdLst>
                  <a:gd name="T0" fmla="*/ 72 w 133"/>
                  <a:gd name="T1" fmla="*/ 0 h 399"/>
                  <a:gd name="T2" fmla="*/ 80 w 133"/>
                  <a:gd name="T3" fmla="*/ 11 h 399"/>
                  <a:gd name="T4" fmla="*/ 95 w 133"/>
                  <a:gd name="T5" fmla="*/ 40 h 399"/>
                  <a:gd name="T6" fmla="*/ 128 w 133"/>
                  <a:gd name="T7" fmla="*/ 142 h 399"/>
                  <a:gd name="T8" fmla="*/ 133 w 133"/>
                  <a:gd name="T9" fmla="*/ 207 h 399"/>
                  <a:gd name="T10" fmla="*/ 129 w 133"/>
                  <a:gd name="T11" fmla="*/ 273 h 399"/>
                  <a:gd name="T12" fmla="*/ 119 w 133"/>
                  <a:gd name="T13" fmla="*/ 331 h 399"/>
                  <a:gd name="T14" fmla="*/ 110 w 133"/>
                  <a:gd name="T15" fmla="*/ 353 h 399"/>
                  <a:gd name="T16" fmla="*/ 103 w 133"/>
                  <a:gd name="T17" fmla="*/ 370 h 399"/>
                  <a:gd name="T18" fmla="*/ 80 w 133"/>
                  <a:gd name="T19" fmla="*/ 393 h 399"/>
                  <a:gd name="T20" fmla="*/ 53 w 133"/>
                  <a:gd name="T21" fmla="*/ 399 h 399"/>
                  <a:gd name="T22" fmla="*/ 10 w 133"/>
                  <a:gd name="T23" fmla="*/ 372 h 399"/>
                  <a:gd name="T24" fmla="*/ 0 w 133"/>
                  <a:gd name="T25" fmla="*/ 344 h 399"/>
                  <a:gd name="T26" fmla="*/ 0 w 133"/>
                  <a:gd name="T27" fmla="*/ 304 h 399"/>
                  <a:gd name="T28" fmla="*/ 6 w 133"/>
                  <a:gd name="T29" fmla="*/ 256 h 399"/>
                  <a:gd name="T30" fmla="*/ 18 w 133"/>
                  <a:gd name="T31" fmla="*/ 201 h 399"/>
                  <a:gd name="T32" fmla="*/ 25 w 133"/>
                  <a:gd name="T33" fmla="*/ 169 h 399"/>
                  <a:gd name="T34" fmla="*/ 34 w 133"/>
                  <a:gd name="T35" fmla="*/ 137 h 399"/>
                  <a:gd name="T36" fmla="*/ 43 w 133"/>
                  <a:gd name="T37" fmla="*/ 102 h 399"/>
                  <a:gd name="T38" fmla="*/ 52 w 133"/>
                  <a:gd name="T39" fmla="*/ 70 h 399"/>
                  <a:gd name="T40" fmla="*/ 67 w 133"/>
                  <a:gd name="T41" fmla="*/ 21 h 399"/>
                  <a:gd name="T42" fmla="*/ 72 w 133"/>
                  <a:gd name="T43" fmla="*/ 0 h 399"/>
                  <a:gd name="T44" fmla="*/ 72 w 133"/>
                  <a:gd name="T45"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399">
                    <a:moveTo>
                      <a:pt x="72" y="0"/>
                    </a:moveTo>
                    <a:lnTo>
                      <a:pt x="80" y="11"/>
                    </a:lnTo>
                    <a:lnTo>
                      <a:pt x="95" y="40"/>
                    </a:lnTo>
                    <a:lnTo>
                      <a:pt x="128" y="142"/>
                    </a:lnTo>
                    <a:lnTo>
                      <a:pt x="133" y="207"/>
                    </a:lnTo>
                    <a:lnTo>
                      <a:pt x="129" y="273"/>
                    </a:lnTo>
                    <a:lnTo>
                      <a:pt x="119" y="331"/>
                    </a:lnTo>
                    <a:lnTo>
                      <a:pt x="110" y="353"/>
                    </a:lnTo>
                    <a:lnTo>
                      <a:pt x="103" y="370"/>
                    </a:lnTo>
                    <a:lnTo>
                      <a:pt x="80" y="393"/>
                    </a:lnTo>
                    <a:lnTo>
                      <a:pt x="53" y="399"/>
                    </a:lnTo>
                    <a:lnTo>
                      <a:pt x="10" y="372"/>
                    </a:lnTo>
                    <a:lnTo>
                      <a:pt x="0" y="344"/>
                    </a:lnTo>
                    <a:lnTo>
                      <a:pt x="0" y="304"/>
                    </a:lnTo>
                    <a:lnTo>
                      <a:pt x="6" y="256"/>
                    </a:lnTo>
                    <a:lnTo>
                      <a:pt x="18" y="201"/>
                    </a:lnTo>
                    <a:lnTo>
                      <a:pt x="25" y="169"/>
                    </a:lnTo>
                    <a:lnTo>
                      <a:pt x="34" y="137"/>
                    </a:lnTo>
                    <a:lnTo>
                      <a:pt x="43" y="102"/>
                    </a:lnTo>
                    <a:lnTo>
                      <a:pt x="52" y="70"/>
                    </a:lnTo>
                    <a:lnTo>
                      <a:pt x="67" y="21"/>
                    </a:lnTo>
                    <a:lnTo>
                      <a:pt x="72" y="0"/>
                    </a:lnTo>
                    <a:lnTo>
                      <a:pt x="72" y="0"/>
                    </a:lnTo>
                    <a:close/>
                  </a:path>
                </a:pathLst>
              </a:custGeom>
              <a:solidFill>
                <a:srgbClr val="7A94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7" name="Freeform 19"/>
              <p:cNvSpPr>
                <a:spLocks/>
              </p:cNvSpPr>
              <p:nvPr/>
            </p:nvSpPr>
            <p:spPr bwMode="auto">
              <a:xfrm>
                <a:off x="3167" y="2556"/>
                <a:ext cx="109" cy="42"/>
              </a:xfrm>
              <a:custGeom>
                <a:avLst/>
                <a:gdLst>
                  <a:gd name="T0" fmla="*/ 0 w 272"/>
                  <a:gd name="T1" fmla="*/ 87 h 209"/>
                  <a:gd name="T2" fmla="*/ 7 w 272"/>
                  <a:gd name="T3" fmla="*/ 76 h 209"/>
                  <a:gd name="T4" fmla="*/ 28 w 272"/>
                  <a:gd name="T5" fmla="*/ 51 h 209"/>
                  <a:gd name="T6" fmla="*/ 60 w 272"/>
                  <a:gd name="T7" fmla="*/ 20 h 209"/>
                  <a:gd name="T8" fmla="*/ 100 w 272"/>
                  <a:gd name="T9" fmla="*/ 0 h 209"/>
                  <a:gd name="T10" fmla="*/ 192 w 272"/>
                  <a:gd name="T11" fmla="*/ 1 h 209"/>
                  <a:gd name="T12" fmla="*/ 260 w 272"/>
                  <a:gd name="T13" fmla="*/ 51 h 209"/>
                  <a:gd name="T14" fmla="*/ 272 w 272"/>
                  <a:gd name="T15" fmla="*/ 85 h 209"/>
                  <a:gd name="T16" fmla="*/ 269 w 272"/>
                  <a:gd name="T17" fmla="*/ 121 h 209"/>
                  <a:gd name="T18" fmla="*/ 258 w 272"/>
                  <a:gd name="T19" fmla="*/ 155 h 209"/>
                  <a:gd name="T20" fmla="*/ 241 w 272"/>
                  <a:gd name="T21" fmla="*/ 184 h 209"/>
                  <a:gd name="T22" fmla="*/ 223 w 272"/>
                  <a:gd name="T23" fmla="*/ 201 h 209"/>
                  <a:gd name="T24" fmla="*/ 202 w 272"/>
                  <a:gd name="T25" fmla="*/ 209 h 209"/>
                  <a:gd name="T26" fmla="*/ 138 w 272"/>
                  <a:gd name="T27" fmla="*/ 186 h 209"/>
                  <a:gd name="T28" fmla="*/ 94 w 272"/>
                  <a:gd name="T29" fmla="*/ 157 h 209"/>
                  <a:gd name="T30" fmla="*/ 48 w 272"/>
                  <a:gd name="T31" fmla="*/ 125 h 209"/>
                  <a:gd name="T32" fmla="*/ 14 w 272"/>
                  <a:gd name="T33" fmla="*/ 98 h 209"/>
                  <a:gd name="T34" fmla="*/ 0 w 272"/>
                  <a:gd name="T35" fmla="*/ 87 h 209"/>
                  <a:gd name="T36" fmla="*/ 0 w 272"/>
                  <a:gd name="T37" fmla="*/ 8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 h="209">
                    <a:moveTo>
                      <a:pt x="0" y="87"/>
                    </a:moveTo>
                    <a:lnTo>
                      <a:pt x="7" y="76"/>
                    </a:lnTo>
                    <a:lnTo>
                      <a:pt x="28" y="51"/>
                    </a:lnTo>
                    <a:lnTo>
                      <a:pt x="60" y="20"/>
                    </a:lnTo>
                    <a:lnTo>
                      <a:pt x="100" y="0"/>
                    </a:lnTo>
                    <a:lnTo>
                      <a:pt x="192" y="1"/>
                    </a:lnTo>
                    <a:lnTo>
                      <a:pt x="260" y="51"/>
                    </a:lnTo>
                    <a:lnTo>
                      <a:pt x="272" y="85"/>
                    </a:lnTo>
                    <a:lnTo>
                      <a:pt x="269" y="121"/>
                    </a:lnTo>
                    <a:lnTo>
                      <a:pt x="258" y="155"/>
                    </a:lnTo>
                    <a:lnTo>
                      <a:pt x="241" y="184"/>
                    </a:lnTo>
                    <a:lnTo>
                      <a:pt x="223" y="201"/>
                    </a:lnTo>
                    <a:lnTo>
                      <a:pt x="202" y="209"/>
                    </a:lnTo>
                    <a:lnTo>
                      <a:pt x="138" y="186"/>
                    </a:lnTo>
                    <a:lnTo>
                      <a:pt x="94" y="157"/>
                    </a:lnTo>
                    <a:lnTo>
                      <a:pt x="48" y="125"/>
                    </a:lnTo>
                    <a:lnTo>
                      <a:pt x="14" y="98"/>
                    </a:lnTo>
                    <a:lnTo>
                      <a:pt x="0" y="87"/>
                    </a:lnTo>
                    <a:lnTo>
                      <a:pt x="0" y="87"/>
                    </a:lnTo>
                    <a:close/>
                  </a:path>
                </a:pathLst>
              </a:custGeom>
              <a:solidFill>
                <a:srgbClr val="7A94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8" name="Freeform 20"/>
              <p:cNvSpPr>
                <a:spLocks/>
              </p:cNvSpPr>
              <p:nvPr/>
            </p:nvSpPr>
            <p:spPr bwMode="auto">
              <a:xfrm>
                <a:off x="3071" y="2531"/>
                <a:ext cx="107" cy="47"/>
              </a:xfrm>
              <a:custGeom>
                <a:avLst/>
                <a:gdLst>
                  <a:gd name="T0" fmla="*/ 268 w 268"/>
                  <a:gd name="T1" fmla="*/ 181 h 236"/>
                  <a:gd name="T2" fmla="*/ 235 w 268"/>
                  <a:gd name="T3" fmla="*/ 209 h 236"/>
                  <a:gd name="T4" fmla="*/ 200 w 268"/>
                  <a:gd name="T5" fmla="*/ 226 h 236"/>
                  <a:gd name="T6" fmla="*/ 157 w 268"/>
                  <a:gd name="T7" fmla="*/ 236 h 236"/>
                  <a:gd name="T8" fmla="*/ 67 w 268"/>
                  <a:gd name="T9" fmla="*/ 207 h 236"/>
                  <a:gd name="T10" fmla="*/ 8 w 268"/>
                  <a:gd name="T11" fmla="*/ 137 h 236"/>
                  <a:gd name="T12" fmla="*/ 0 w 268"/>
                  <a:gd name="T13" fmla="*/ 101 h 236"/>
                  <a:gd name="T14" fmla="*/ 8 w 268"/>
                  <a:gd name="T15" fmla="*/ 65 h 236"/>
                  <a:gd name="T16" fmla="*/ 23 w 268"/>
                  <a:gd name="T17" fmla="*/ 34 h 236"/>
                  <a:gd name="T18" fmla="*/ 42 w 268"/>
                  <a:gd name="T19" fmla="*/ 13 h 236"/>
                  <a:gd name="T20" fmla="*/ 84 w 268"/>
                  <a:gd name="T21" fmla="*/ 0 h 236"/>
                  <a:gd name="T22" fmla="*/ 143 w 268"/>
                  <a:gd name="T23" fmla="*/ 42 h 236"/>
                  <a:gd name="T24" fmla="*/ 184 w 268"/>
                  <a:gd name="T25" fmla="*/ 84 h 236"/>
                  <a:gd name="T26" fmla="*/ 204 w 268"/>
                  <a:gd name="T27" fmla="*/ 107 h 236"/>
                  <a:gd name="T28" fmla="*/ 225 w 268"/>
                  <a:gd name="T29" fmla="*/ 129 h 236"/>
                  <a:gd name="T30" fmla="*/ 255 w 268"/>
                  <a:gd name="T31" fmla="*/ 166 h 236"/>
                  <a:gd name="T32" fmla="*/ 268 w 268"/>
                  <a:gd name="T33" fmla="*/ 181 h 236"/>
                  <a:gd name="T34" fmla="*/ 268 w 268"/>
                  <a:gd name="T35" fmla="*/ 18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36">
                    <a:moveTo>
                      <a:pt x="268" y="181"/>
                    </a:moveTo>
                    <a:lnTo>
                      <a:pt x="235" y="209"/>
                    </a:lnTo>
                    <a:lnTo>
                      <a:pt x="200" y="226"/>
                    </a:lnTo>
                    <a:lnTo>
                      <a:pt x="157" y="236"/>
                    </a:lnTo>
                    <a:lnTo>
                      <a:pt x="67" y="207"/>
                    </a:lnTo>
                    <a:lnTo>
                      <a:pt x="8" y="137"/>
                    </a:lnTo>
                    <a:lnTo>
                      <a:pt x="0" y="101"/>
                    </a:lnTo>
                    <a:lnTo>
                      <a:pt x="8" y="65"/>
                    </a:lnTo>
                    <a:lnTo>
                      <a:pt x="23" y="34"/>
                    </a:lnTo>
                    <a:lnTo>
                      <a:pt x="42" y="13"/>
                    </a:lnTo>
                    <a:lnTo>
                      <a:pt x="84" y="0"/>
                    </a:lnTo>
                    <a:lnTo>
                      <a:pt x="143" y="42"/>
                    </a:lnTo>
                    <a:lnTo>
                      <a:pt x="184" y="84"/>
                    </a:lnTo>
                    <a:lnTo>
                      <a:pt x="204" y="107"/>
                    </a:lnTo>
                    <a:lnTo>
                      <a:pt x="225" y="129"/>
                    </a:lnTo>
                    <a:lnTo>
                      <a:pt x="255" y="166"/>
                    </a:lnTo>
                    <a:lnTo>
                      <a:pt x="268" y="181"/>
                    </a:lnTo>
                    <a:lnTo>
                      <a:pt x="268" y="181"/>
                    </a:lnTo>
                    <a:close/>
                  </a:path>
                </a:pathLst>
              </a:custGeom>
              <a:solidFill>
                <a:srgbClr val="7A94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69" name="Freeform 21"/>
              <p:cNvSpPr>
                <a:spLocks/>
              </p:cNvSpPr>
              <p:nvPr/>
            </p:nvSpPr>
            <p:spPr bwMode="auto">
              <a:xfrm>
                <a:off x="3167" y="2508"/>
                <a:ext cx="53" cy="50"/>
              </a:xfrm>
              <a:custGeom>
                <a:avLst/>
                <a:gdLst>
                  <a:gd name="T0" fmla="*/ 97 w 133"/>
                  <a:gd name="T1" fmla="*/ 139 h 249"/>
                  <a:gd name="T2" fmla="*/ 19 w 133"/>
                  <a:gd name="T3" fmla="*/ 249 h 249"/>
                  <a:gd name="T4" fmla="*/ 0 w 133"/>
                  <a:gd name="T5" fmla="*/ 226 h 249"/>
                  <a:gd name="T6" fmla="*/ 3 w 133"/>
                  <a:gd name="T7" fmla="*/ 116 h 249"/>
                  <a:gd name="T8" fmla="*/ 9 w 133"/>
                  <a:gd name="T9" fmla="*/ 95 h 249"/>
                  <a:gd name="T10" fmla="*/ 19 w 133"/>
                  <a:gd name="T11" fmla="*/ 78 h 249"/>
                  <a:gd name="T12" fmla="*/ 41 w 133"/>
                  <a:gd name="T13" fmla="*/ 44 h 249"/>
                  <a:gd name="T14" fmla="*/ 66 w 133"/>
                  <a:gd name="T15" fmla="*/ 17 h 249"/>
                  <a:gd name="T16" fmla="*/ 89 w 133"/>
                  <a:gd name="T17" fmla="*/ 0 h 249"/>
                  <a:gd name="T18" fmla="*/ 133 w 133"/>
                  <a:gd name="T19" fmla="*/ 15 h 249"/>
                  <a:gd name="T20" fmla="*/ 130 w 133"/>
                  <a:gd name="T21" fmla="*/ 55 h 249"/>
                  <a:gd name="T22" fmla="*/ 117 w 133"/>
                  <a:gd name="T23" fmla="*/ 91 h 249"/>
                  <a:gd name="T24" fmla="*/ 108 w 133"/>
                  <a:gd name="T25" fmla="*/ 114 h 249"/>
                  <a:gd name="T26" fmla="*/ 97 w 133"/>
                  <a:gd name="T27" fmla="*/ 139 h 249"/>
                  <a:gd name="T28" fmla="*/ 97 w 133"/>
                  <a:gd name="T29" fmla="*/ 13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249">
                    <a:moveTo>
                      <a:pt x="97" y="139"/>
                    </a:moveTo>
                    <a:lnTo>
                      <a:pt x="19" y="249"/>
                    </a:lnTo>
                    <a:lnTo>
                      <a:pt x="0" y="226"/>
                    </a:lnTo>
                    <a:lnTo>
                      <a:pt x="3" y="116"/>
                    </a:lnTo>
                    <a:lnTo>
                      <a:pt x="9" y="95"/>
                    </a:lnTo>
                    <a:lnTo>
                      <a:pt x="19" y="78"/>
                    </a:lnTo>
                    <a:lnTo>
                      <a:pt x="41" y="44"/>
                    </a:lnTo>
                    <a:lnTo>
                      <a:pt x="66" y="17"/>
                    </a:lnTo>
                    <a:lnTo>
                      <a:pt x="89" y="0"/>
                    </a:lnTo>
                    <a:lnTo>
                      <a:pt x="133" y="15"/>
                    </a:lnTo>
                    <a:lnTo>
                      <a:pt x="130" y="55"/>
                    </a:lnTo>
                    <a:lnTo>
                      <a:pt x="117" y="91"/>
                    </a:lnTo>
                    <a:lnTo>
                      <a:pt x="108" y="114"/>
                    </a:lnTo>
                    <a:lnTo>
                      <a:pt x="97" y="139"/>
                    </a:lnTo>
                    <a:lnTo>
                      <a:pt x="97" y="139"/>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0" name="Freeform 22"/>
              <p:cNvSpPr>
                <a:spLocks/>
              </p:cNvSpPr>
              <p:nvPr/>
            </p:nvSpPr>
            <p:spPr bwMode="auto">
              <a:xfrm>
                <a:off x="3149" y="2576"/>
                <a:ext cx="31" cy="58"/>
              </a:xfrm>
              <a:custGeom>
                <a:avLst/>
                <a:gdLst>
                  <a:gd name="T0" fmla="*/ 57 w 78"/>
                  <a:gd name="T1" fmla="*/ 0 h 287"/>
                  <a:gd name="T2" fmla="*/ 72 w 78"/>
                  <a:gd name="T3" fmla="*/ 34 h 287"/>
                  <a:gd name="T4" fmla="*/ 78 w 78"/>
                  <a:gd name="T5" fmla="*/ 124 h 287"/>
                  <a:gd name="T6" fmla="*/ 71 w 78"/>
                  <a:gd name="T7" fmla="*/ 152 h 287"/>
                  <a:gd name="T8" fmla="*/ 60 w 78"/>
                  <a:gd name="T9" fmla="*/ 181 h 287"/>
                  <a:gd name="T10" fmla="*/ 49 w 78"/>
                  <a:gd name="T11" fmla="*/ 207 h 287"/>
                  <a:gd name="T12" fmla="*/ 35 w 78"/>
                  <a:gd name="T13" fmla="*/ 232 h 287"/>
                  <a:gd name="T14" fmla="*/ 24 w 78"/>
                  <a:gd name="T15" fmla="*/ 255 h 287"/>
                  <a:gd name="T16" fmla="*/ 12 w 78"/>
                  <a:gd name="T17" fmla="*/ 272 h 287"/>
                  <a:gd name="T18" fmla="*/ 3 w 78"/>
                  <a:gd name="T19" fmla="*/ 287 h 287"/>
                  <a:gd name="T20" fmla="*/ 0 w 78"/>
                  <a:gd name="T21" fmla="*/ 261 h 287"/>
                  <a:gd name="T22" fmla="*/ 3 w 78"/>
                  <a:gd name="T23" fmla="*/ 181 h 287"/>
                  <a:gd name="T24" fmla="*/ 12 w 78"/>
                  <a:gd name="T25" fmla="*/ 128 h 287"/>
                  <a:gd name="T26" fmla="*/ 25 w 78"/>
                  <a:gd name="T27" fmla="*/ 74 h 287"/>
                  <a:gd name="T28" fmla="*/ 35 w 78"/>
                  <a:gd name="T29" fmla="*/ 33 h 287"/>
                  <a:gd name="T30" fmla="*/ 39 w 78"/>
                  <a:gd name="T31" fmla="*/ 17 h 287"/>
                  <a:gd name="T32" fmla="*/ 57 w 78"/>
                  <a:gd name="T33" fmla="*/ 0 h 287"/>
                  <a:gd name="T34" fmla="*/ 57 w 78"/>
                  <a:gd name="T3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287">
                    <a:moveTo>
                      <a:pt x="57" y="0"/>
                    </a:moveTo>
                    <a:lnTo>
                      <a:pt x="72" y="34"/>
                    </a:lnTo>
                    <a:lnTo>
                      <a:pt x="78" y="124"/>
                    </a:lnTo>
                    <a:lnTo>
                      <a:pt x="71" y="152"/>
                    </a:lnTo>
                    <a:lnTo>
                      <a:pt x="60" y="181"/>
                    </a:lnTo>
                    <a:lnTo>
                      <a:pt x="49" y="207"/>
                    </a:lnTo>
                    <a:lnTo>
                      <a:pt x="35" y="232"/>
                    </a:lnTo>
                    <a:lnTo>
                      <a:pt x="24" y="255"/>
                    </a:lnTo>
                    <a:lnTo>
                      <a:pt x="12" y="272"/>
                    </a:lnTo>
                    <a:lnTo>
                      <a:pt x="3" y="287"/>
                    </a:lnTo>
                    <a:lnTo>
                      <a:pt x="0" y="261"/>
                    </a:lnTo>
                    <a:lnTo>
                      <a:pt x="3" y="181"/>
                    </a:lnTo>
                    <a:lnTo>
                      <a:pt x="12" y="128"/>
                    </a:lnTo>
                    <a:lnTo>
                      <a:pt x="25" y="74"/>
                    </a:lnTo>
                    <a:lnTo>
                      <a:pt x="35" y="33"/>
                    </a:lnTo>
                    <a:lnTo>
                      <a:pt x="39" y="17"/>
                    </a:lnTo>
                    <a:lnTo>
                      <a:pt x="57" y="0"/>
                    </a:lnTo>
                    <a:lnTo>
                      <a:pt x="57"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1" name="Freeform 23"/>
              <p:cNvSpPr>
                <a:spLocks/>
              </p:cNvSpPr>
              <p:nvPr/>
            </p:nvSpPr>
            <p:spPr bwMode="auto">
              <a:xfrm>
                <a:off x="3012" y="2551"/>
                <a:ext cx="185" cy="34"/>
              </a:xfrm>
              <a:custGeom>
                <a:avLst/>
                <a:gdLst>
                  <a:gd name="T0" fmla="*/ 0 w 465"/>
                  <a:gd name="T1" fmla="*/ 120 h 169"/>
                  <a:gd name="T2" fmla="*/ 298 w 465"/>
                  <a:gd name="T3" fmla="*/ 89 h 169"/>
                  <a:gd name="T4" fmla="*/ 295 w 465"/>
                  <a:gd name="T5" fmla="*/ 45 h 169"/>
                  <a:gd name="T6" fmla="*/ 407 w 465"/>
                  <a:gd name="T7" fmla="*/ 0 h 169"/>
                  <a:gd name="T8" fmla="*/ 465 w 465"/>
                  <a:gd name="T9" fmla="*/ 62 h 169"/>
                  <a:gd name="T10" fmla="*/ 398 w 465"/>
                  <a:gd name="T11" fmla="*/ 156 h 169"/>
                  <a:gd name="T12" fmla="*/ 293 w 465"/>
                  <a:gd name="T13" fmla="*/ 169 h 169"/>
                  <a:gd name="T14" fmla="*/ 293 w 465"/>
                  <a:gd name="T15" fmla="*/ 133 h 169"/>
                  <a:gd name="T16" fmla="*/ 2 w 465"/>
                  <a:gd name="T17" fmla="*/ 165 h 169"/>
                  <a:gd name="T18" fmla="*/ 0 w 465"/>
                  <a:gd name="T19" fmla="*/ 120 h 169"/>
                  <a:gd name="T20" fmla="*/ 0 w 465"/>
                  <a:gd name="T21" fmla="*/ 12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5" h="169">
                    <a:moveTo>
                      <a:pt x="0" y="120"/>
                    </a:moveTo>
                    <a:lnTo>
                      <a:pt x="298" y="89"/>
                    </a:lnTo>
                    <a:lnTo>
                      <a:pt x="295" y="45"/>
                    </a:lnTo>
                    <a:lnTo>
                      <a:pt x="407" y="0"/>
                    </a:lnTo>
                    <a:lnTo>
                      <a:pt x="465" y="62"/>
                    </a:lnTo>
                    <a:lnTo>
                      <a:pt x="398" y="156"/>
                    </a:lnTo>
                    <a:lnTo>
                      <a:pt x="293" y="169"/>
                    </a:lnTo>
                    <a:lnTo>
                      <a:pt x="293" y="133"/>
                    </a:lnTo>
                    <a:lnTo>
                      <a:pt x="2" y="165"/>
                    </a:lnTo>
                    <a:lnTo>
                      <a:pt x="0" y="120"/>
                    </a:lnTo>
                    <a:lnTo>
                      <a:pt x="0" y="1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2" name="Freeform 24"/>
              <p:cNvSpPr>
                <a:spLocks/>
              </p:cNvSpPr>
              <p:nvPr/>
            </p:nvSpPr>
            <p:spPr bwMode="auto">
              <a:xfrm>
                <a:off x="2759" y="2527"/>
                <a:ext cx="316" cy="100"/>
              </a:xfrm>
              <a:custGeom>
                <a:avLst/>
                <a:gdLst>
                  <a:gd name="T0" fmla="*/ 205 w 791"/>
                  <a:gd name="T1" fmla="*/ 0 h 502"/>
                  <a:gd name="T2" fmla="*/ 0 w 791"/>
                  <a:gd name="T3" fmla="*/ 23 h 502"/>
                  <a:gd name="T4" fmla="*/ 13 w 791"/>
                  <a:gd name="T5" fmla="*/ 110 h 502"/>
                  <a:gd name="T6" fmla="*/ 52 w 791"/>
                  <a:gd name="T7" fmla="*/ 472 h 502"/>
                  <a:gd name="T8" fmla="*/ 767 w 791"/>
                  <a:gd name="T9" fmla="*/ 502 h 502"/>
                  <a:gd name="T10" fmla="*/ 791 w 791"/>
                  <a:gd name="T11" fmla="*/ 436 h 502"/>
                  <a:gd name="T12" fmla="*/ 752 w 791"/>
                  <a:gd name="T13" fmla="*/ 8 h 502"/>
                  <a:gd name="T14" fmla="*/ 569 w 791"/>
                  <a:gd name="T15" fmla="*/ 17 h 502"/>
                  <a:gd name="T16" fmla="*/ 205 w 791"/>
                  <a:gd name="T17" fmla="*/ 0 h 502"/>
                  <a:gd name="T18" fmla="*/ 205 w 791"/>
                  <a:gd name="T19"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502">
                    <a:moveTo>
                      <a:pt x="205" y="0"/>
                    </a:moveTo>
                    <a:lnTo>
                      <a:pt x="0" y="23"/>
                    </a:lnTo>
                    <a:lnTo>
                      <a:pt x="13" y="110"/>
                    </a:lnTo>
                    <a:lnTo>
                      <a:pt x="52" y="472"/>
                    </a:lnTo>
                    <a:lnTo>
                      <a:pt x="767" y="502"/>
                    </a:lnTo>
                    <a:lnTo>
                      <a:pt x="791" y="436"/>
                    </a:lnTo>
                    <a:lnTo>
                      <a:pt x="752" y="8"/>
                    </a:lnTo>
                    <a:lnTo>
                      <a:pt x="569" y="17"/>
                    </a:lnTo>
                    <a:lnTo>
                      <a:pt x="205" y="0"/>
                    </a:lnTo>
                    <a:lnTo>
                      <a:pt x="205" y="0"/>
                    </a:lnTo>
                    <a:close/>
                  </a:path>
                </a:pathLst>
              </a:custGeom>
              <a:solidFill>
                <a:srgbClr val="E8E8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3" name="Freeform 25"/>
              <p:cNvSpPr>
                <a:spLocks/>
              </p:cNvSpPr>
              <p:nvPr/>
            </p:nvSpPr>
            <p:spPr bwMode="auto">
              <a:xfrm>
                <a:off x="2759" y="2526"/>
                <a:ext cx="323" cy="101"/>
              </a:xfrm>
              <a:custGeom>
                <a:avLst/>
                <a:gdLst>
                  <a:gd name="T0" fmla="*/ 6 w 809"/>
                  <a:gd name="T1" fmla="*/ 71 h 506"/>
                  <a:gd name="T2" fmla="*/ 179 w 809"/>
                  <a:gd name="T3" fmla="*/ 48 h 506"/>
                  <a:gd name="T4" fmla="*/ 425 w 809"/>
                  <a:gd name="T5" fmla="*/ 232 h 506"/>
                  <a:gd name="T6" fmla="*/ 520 w 809"/>
                  <a:gd name="T7" fmla="*/ 390 h 506"/>
                  <a:gd name="T8" fmla="*/ 493 w 809"/>
                  <a:gd name="T9" fmla="*/ 440 h 506"/>
                  <a:gd name="T10" fmla="*/ 166 w 809"/>
                  <a:gd name="T11" fmla="*/ 436 h 506"/>
                  <a:gd name="T12" fmla="*/ 56 w 809"/>
                  <a:gd name="T13" fmla="*/ 460 h 506"/>
                  <a:gd name="T14" fmla="*/ 44 w 809"/>
                  <a:gd name="T15" fmla="*/ 474 h 506"/>
                  <a:gd name="T16" fmla="*/ 43 w 809"/>
                  <a:gd name="T17" fmla="*/ 487 h 506"/>
                  <a:gd name="T18" fmla="*/ 350 w 809"/>
                  <a:gd name="T19" fmla="*/ 502 h 506"/>
                  <a:gd name="T20" fmla="*/ 767 w 809"/>
                  <a:gd name="T21" fmla="*/ 506 h 506"/>
                  <a:gd name="T22" fmla="*/ 809 w 809"/>
                  <a:gd name="T23" fmla="*/ 453 h 506"/>
                  <a:gd name="T24" fmla="*/ 752 w 809"/>
                  <a:gd name="T25" fmla="*/ 12 h 506"/>
                  <a:gd name="T26" fmla="*/ 488 w 809"/>
                  <a:gd name="T27" fmla="*/ 12 h 506"/>
                  <a:gd name="T28" fmla="*/ 193 w 809"/>
                  <a:gd name="T29" fmla="*/ 0 h 506"/>
                  <a:gd name="T30" fmla="*/ 0 w 809"/>
                  <a:gd name="T31" fmla="*/ 27 h 506"/>
                  <a:gd name="T32" fmla="*/ 6 w 809"/>
                  <a:gd name="T33" fmla="*/ 71 h 506"/>
                  <a:gd name="T34" fmla="*/ 6 w 809"/>
                  <a:gd name="T35" fmla="*/ 7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9" h="506">
                    <a:moveTo>
                      <a:pt x="6" y="71"/>
                    </a:moveTo>
                    <a:lnTo>
                      <a:pt x="179" y="48"/>
                    </a:lnTo>
                    <a:lnTo>
                      <a:pt x="425" y="232"/>
                    </a:lnTo>
                    <a:lnTo>
                      <a:pt x="520" y="390"/>
                    </a:lnTo>
                    <a:lnTo>
                      <a:pt x="493" y="440"/>
                    </a:lnTo>
                    <a:lnTo>
                      <a:pt x="166" y="436"/>
                    </a:lnTo>
                    <a:lnTo>
                      <a:pt x="56" y="460"/>
                    </a:lnTo>
                    <a:lnTo>
                      <a:pt x="44" y="474"/>
                    </a:lnTo>
                    <a:lnTo>
                      <a:pt x="43" y="487"/>
                    </a:lnTo>
                    <a:lnTo>
                      <a:pt x="350" y="502"/>
                    </a:lnTo>
                    <a:lnTo>
                      <a:pt x="767" y="506"/>
                    </a:lnTo>
                    <a:lnTo>
                      <a:pt x="809" y="453"/>
                    </a:lnTo>
                    <a:lnTo>
                      <a:pt x="752" y="12"/>
                    </a:lnTo>
                    <a:lnTo>
                      <a:pt x="488" y="12"/>
                    </a:lnTo>
                    <a:lnTo>
                      <a:pt x="193" y="0"/>
                    </a:lnTo>
                    <a:lnTo>
                      <a:pt x="0" y="27"/>
                    </a:lnTo>
                    <a:lnTo>
                      <a:pt x="6" y="71"/>
                    </a:lnTo>
                    <a:lnTo>
                      <a:pt x="6" y="71"/>
                    </a:lnTo>
                    <a:close/>
                  </a:path>
                </a:pathLst>
              </a:custGeom>
              <a:solidFill>
                <a:srgbClr val="B4B2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4" name="Freeform 26"/>
              <p:cNvSpPr>
                <a:spLocks/>
              </p:cNvSpPr>
              <p:nvPr/>
            </p:nvSpPr>
            <p:spPr bwMode="auto">
              <a:xfrm>
                <a:off x="2783" y="2586"/>
                <a:ext cx="294" cy="12"/>
              </a:xfrm>
              <a:custGeom>
                <a:avLst/>
                <a:gdLst>
                  <a:gd name="T0" fmla="*/ 148 w 736"/>
                  <a:gd name="T1" fmla="*/ 0 h 65"/>
                  <a:gd name="T2" fmla="*/ 347 w 736"/>
                  <a:gd name="T3" fmla="*/ 11 h 65"/>
                  <a:gd name="T4" fmla="*/ 565 w 736"/>
                  <a:gd name="T5" fmla="*/ 28 h 65"/>
                  <a:gd name="T6" fmla="*/ 731 w 736"/>
                  <a:gd name="T7" fmla="*/ 32 h 65"/>
                  <a:gd name="T8" fmla="*/ 736 w 736"/>
                  <a:gd name="T9" fmla="*/ 65 h 65"/>
                  <a:gd name="T10" fmla="*/ 592 w 736"/>
                  <a:gd name="T11" fmla="*/ 55 h 65"/>
                  <a:gd name="T12" fmla="*/ 166 w 736"/>
                  <a:gd name="T13" fmla="*/ 28 h 65"/>
                  <a:gd name="T14" fmla="*/ 111 w 736"/>
                  <a:gd name="T15" fmla="*/ 28 h 65"/>
                  <a:gd name="T16" fmla="*/ 0 w 736"/>
                  <a:gd name="T17" fmla="*/ 51 h 65"/>
                  <a:gd name="T18" fmla="*/ 73 w 736"/>
                  <a:gd name="T19" fmla="*/ 11 h 65"/>
                  <a:gd name="T20" fmla="*/ 148 w 736"/>
                  <a:gd name="T21" fmla="*/ 0 h 65"/>
                  <a:gd name="T22" fmla="*/ 148 w 736"/>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65">
                    <a:moveTo>
                      <a:pt x="148" y="0"/>
                    </a:moveTo>
                    <a:lnTo>
                      <a:pt x="347" y="11"/>
                    </a:lnTo>
                    <a:lnTo>
                      <a:pt x="565" y="28"/>
                    </a:lnTo>
                    <a:lnTo>
                      <a:pt x="731" y="32"/>
                    </a:lnTo>
                    <a:lnTo>
                      <a:pt x="736" y="65"/>
                    </a:lnTo>
                    <a:lnTo>
                      <a:pt x="592" y="55"/>
                    </a:lnTo>
                    <a:lnTo>
                      <a:pt x="166" y="28"/>
                    </a:lnTo>
                    <a:lnTo>
                      <a:pt x="111" y="28"/>
                    </a:lnTo>
                    <a:lnTo>
                      <a:pt x="0" y="51"/>
                    </a:lnTo>
                    <a:lnTo>
                      <a:pt x="73" y="11"/>
                    </a:lnTo>
                    <a:lnTo>
                      <a:pt x="148" y="0"/>
                    </a:lnTo>
                    <a:lnTo>
                      <a:pt x="148" y="0"/>
                    </a:lnTo>
                    <a:close/>
                  </a:path>
                </a:pathLst>
              </a:custGeom>
              <a:solidFill>
                <a:srgbClr val="757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5" name="Freeform 27"/>
              <p:cNvSpPr>
                <a:spLocks/>
              </p:cNvSpPr>
              <p:nvPr/>
            </p:nvSpPr>
            <p:spPr bwMode="auto">
              <a:xfrm>
                <a:off x="2780" y="2616"/>
                <a:ext cx="302" cy="18"/>
              </a:xfrm>
              <a:custGeom>
                <a:avLst/>
                <a:gdLst>
                  <a:gd name="T0" fmla="*/ 0 w 757"/>
                  <a:gd name="T1" fmla="*/ 23 h 87"/>
                  <a:gd name="T2" fmla="*/ 143 w 757"/>
                  <a:gd name="T3" fmla="*/ 17 h 87"/>
                  <a:gd name="T4" fmla="*/ 700 w 757"/>
                  <a:gd name="T5" fmla="*/ 17 h 87"/>
                  <a:gd name="T6" fmla="*/ 757 w 757"/>
                  <a:gd name="T7" fmla="*/ 0 h 87"/>
                  <a:gd name="T8" fmla="*/ 691 w 757"/>
                  <a:gd name="T9" fmla="*/ 87 h 87"/>
                  <a:gd name="T10" fmla="*/ 228 w 757"/>
                  <a:gd name="T11" fmla="*/ 70 h 87"/>
                  <a:gd name="T12" fmla="*/ 0 w 757"/>
                  <a:gd name="T13" fmla="*/ 23 h 87"/>
                  <a:gd name="T14" fmla="*/ 0 w 757"/>
                  <a:gd name="T15" fmla="*/ 23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87">
                    <a:moveTo>
                      <a:pt x="0" y="23"/>
                    </a:moveTo>
                    <a:lnTo>
                      <a:pt x="143" y="17"/>
                    </a:lnTo>
                    <a:lnTo>
                      <a:pt x="700" y="17"/>
                    </a:lnTo>
                    <a:lnTo>
                      <a:pt x="757" y="0"/>
                    </a:lnTo>
                    <a:lnTo>
                      <a:pt x="691" y="87"/>
                    </a:lnTo>
                    <a:lnTo>
                      <a:pt x="228" y="70"/>
                    </a:lnTo>
                    <a:lnTo>
                      <a:pt x="0" y="23"/>
                    </a:lnTo>
                    <a:lnTo>
                      <a:pt x="0" y="23"/>
                    </a:lnTo>
                    <a:close/>
                  </a:path>
                </a:pathLst>
              </a:custGeom>
              <a:solidFill>
                <a:srgbClr val="757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6" name="Freeform 28"/>
              <p:cNvSpPr>
                <a:spLocks/>
              </p:cNvSpPr>
              <p:nvPr/>
            </p:nvSpPr>
            <p:spPr bwMode="auto">
              <a:xfrm>
                <a:off x="2764" y="2541"/>
                <a:ext cx="254" cy="48"/>
              </a:xfrm>
              <a:custGeom>
                <a:avLst/>
                <a:gdLst>
                  <a:gd name="T0" fmla="*/ 0 w 638"/>
                  <a:gd name="T1" fmla="*/ 29 h 244"/>
                  <a:gd name="T2" fmla="*/ 117 w 638"/>
                  <a:gd name="T3" fmla="*/ 0 h 244"/>
                  <a:gd name="T4" fmla="*/ 638 w 638"/>
                  <a:gd name="T5" fmla="*/ 50 h 244"/>
                  <a:gd name="T6" fmla="*/ 638 w 638"/>
                  <a:gd name="T7" fmla="*/ 217 h 244"/>
                  <a:gd name="T8" fmla="*/ 224 w 638"/>
                  <a:gd name="T9" fmla="*/ 194 h 244"/>
                  <a:gd name="T10" fmla="*/ 22 w 638"/>
                  <a:gd name="T11" fmla="*/ 244 h 244"/>
                  <a:gd name="T12" fmla="*/ 0 w 638"/>
                  <a:gd name="T13" fmla="*/ 29 h 244"/>
                  <a:gd name="T14" fmla="*/ 0 w 638"/>
                  <a:gd name="T15" fmla="*/ 29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8" h="244">
                    <a:moveTo>
                      <a:pt x="0" y="29"/>
                    </a:moveTo>
                    <a:lnTo>
                      <a:pt x="117" y="0"/>
                    </a:lnTo>
                    <a:lnTo>
                      <a:pt x="638" y="50"/>
                    </a:lnTo>
                    <a:lnTo>
                      <a:pt x="638" y="217"/>
                    </a:lnTo>
                    <a:lnTo>
                      <a:pt x="224" y="194"/>
                    </a:lnTo>
                    <a:lnTo>
                      <a:pt x="22" y="244"/>
                    </a:lnTo>
                    <a:lnTo>
                      <a:pt x="0" y="29"/>
                    </a:lnTo>
                    <a:lnTo>
                      <a:pt x="0" y="29"/>
                    </a:lnTo>
                    <a:close/>
                  </a:path>
                </a:pathLst>
              </a:custGeom>
              <a:solidFill>
                <a:srgbClr val="E5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7" name="Freeform 29"/>
              <p:cNvSpPr>
                <a:spLocks/>
              </p:cNvSpPr>
              <p:nvPr/>
            </p:nvSpPr>
            <p:spPr bwMode="auto">
              <a:xfrm>
                <a:off x="2774" y="2552"/>
                <a:ext cx="45" cy="30"/>
              </a:xfrm>
              <a:custGeom>
                <a:avLst/>
                <a:gdLst>
                  <a:gd name="T0" fmla="*/ 108 w 113"/>
                  <a:gd name="T1" fmla="*/ 130 h 147"/>
                  <a:gd name="T2" fmla="*/ 113 w 113"/>
                  <a:gd name="T3" fmla="*/ 76 h 147"/>
                  <a:gd name="T4" fmla="*/ 91 w 113"/>
                  <a:gd name="T5" fmla="*/ 57 h 147"/>
                  <a:gd name="T6" fmla="*/ 95 w 113"/>
                  <a:gd name="T7" fmla="*/ 33 h 147"/>
                  <a:gd name="T8" fmla="*/ 78 w 113"/>
                  <a:gd name="T9" fmla="*/ 0 h 147"/>
                  <a:gd name="T10" fmla="*/ 66 w 113"/>
                  <a:gd name="T11" fmla="*/ 6 h 147"/>
                  <a:gd name="T12" fmla="*/ 59 w 113"/>
                  <a:gd name="T13" fmla="*/ 37 h 147"/>
                  <a:gd name="T14" fmla="*/ 72 w 113"/>
                  <a:gd name="T15" fmla="*/ 63 h 147"/>
                  <a:gd name="T16" fmla="*/ 50 w 113"/>
                  <a:gd name="T17" fmla="*/ 84 h 147"/>
                  <a:gd name="T18" fmla="*/ 0 w 113"/>
                  <a:gd name="T19" fmla="*/ 97 h 147"/>
                  <a:gd name="T20" fmla="*/ 24 w 113"/>
                  <a:gd name="T21" fmla="*/ 111 h 147"/>
                  <a:gd name="T22" fmla="*/ 62 w 113"/>
                  <a:gd name="T23" fmla="*/ 105 h 147"/>
                  <a:gd name="T24" fmla="*/ 62 w 113"/>
                  <a:gd name="T25" fmla="*/ 147 h 147"/>
                  <a:gd name="T26" fmla="*/ 108 w 113"/>
                  <a:gd name="T27" fmla="*/ 130 h 147"/>
                  <a:gd name="T28" fmla="*/ 108 w 113"/>
                  <a:gd name="T29" fmla="*/ 13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47">
                    <a:moveTo>
                      <a:pt x="108" y="130"/>
                    </a:moveTo>
                    <a:lnTo>
                      <a:pt x="113" y="76"/>
                    </a:lnTo>
                    <a:lnTo>
                      <a:pt x="91" y="57"/>
                    </a:lnTo>
                    <a:lnTo>
                      <a:pt x="95" y="33"/>
                    </a:lnTo>
                    <a:lnTo>
                      <a:pt x="78" y="0"/>
                    </a:lnTo>
                    <a:lnTo>
                      <a:pt x="66" y="6"/>
                    </a:lnTo>
                    <a:lnTo>
                      <a:pt x="59" y="37"/>
                    </a:lnTo>
                    <a:lnTo>
                      <a:pt x="72" y="63"/>
                    </a:lnTo>
                    <a:lnTo>
                      <a:pt x="50" y="84"/>
                    </a:lnTo>
                    <a:lnTo>
                      <a:pt x="0" y="97"/>
                    </a:lnTo>
                    <a:lnTo>
                      <a:pt x="24" y="111"/>
                    </a:lnTo>
                    <a:lnTo>
                      <a:pt x="62" y="105"/>
                    </a:lnTo>
                    <a:lnTo>
                      <a:pt x="62" y="147"/>
                    </a:lnTo>
                    <a:lnTo>
                      <a:pt x="108" y="130"/>
                    </a:lnTo>
                    <a:lnTo>
                      <a:pt x="108" y="13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8" name="Freeform 30"/>
              <p:cNvSpPr>
                <a:spLocks/>
              </p:cNvSpPr>
              <p:nvPr/>
            </p:nvSpPr>
            <p:spPr bwMode="auto">
              <a:xfrm>
                <a:off x="2828" y="2549"/>
                <a:ext cx="22" cy="28"/>
              </a:xfrm>
              <a:custGeom>
                <a:avLst/>
                <a:gdLst>
                  <a:gd name="T0" fmla="*/ 0 w 55"/>
                  <a:gd name="T1" fmla="*/ 143 h 143"/>
                  <a:gd name="T2" fmla="*/ 0 w 55"/>
                  <a:gd name="T3" fmla="*/ 71 h 143"/>
                  <a:gd name="T4" fmla="*/ 14 w 55"/>
                  <a:gd name="T5" fmla="*/ 63 h 143"/>
                  <a:gd name="T6" fmla="*/ 12 w 55"/>
                  <a:gd name="T7" fmla="*/ 23 h 143"/>
                  <a:gd name="T8" fmla="*/ 25 w 55"/>
                  <a:gd name="T9" fmla="*/ 0 h 143"/>
                  <a:gd name="T10" fmla="*/ 38 w 55"/>
                  <a:gd name="T11" fmla="*/ 14 h 143"/>
                  <a:gd name="T12" fmla="*/ 33 w 55"/>
                  <a:gd name="T13" fmla="*/ 59 h 143"/>
                  <a:gd name="T14" fmla="*/ 52 w 55"/>
                  <a:gd name="T15" fmla="*/ 73 h 143"/>
                  <a:gd name="T16" fmla="*/ 55 w 55"/>
                  <a:gd name="T17" fmla="*/ 134 h 143"/>
                  <a:gd name="T18" fmla="*/ 0 w 55"/>
                  <a:gd name="T19" fmla="*/ 143 h 143"/>
                  <a:gd name="T20" fmla="*/ 0 w 55"/>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43">
                    <a:moveTo>
                      <a:pt x="0" y="143"/>
                    </a:moveTo>
                    <a:lnTo>
                      <a:pt x="0" y="71"/>
                    </a:lnTo>
                    <a:lnTo>
                      <a:pt x="14" y="63"/>
                    </a:lnTo>
                    <a:lnTo>
                      <a:pt x="12" y="23"/>
                    </a:lnTo>
                    <a:lnTo>
                      <a:pt x="25" y="0"/>
                    </a:lnTo>
                    <a:lnTo>
                      <a:pt x="38" y="14"/>
                    </a:lnTo>
                    <a:lnTo>
                      <a:pt x="33" y="59"/>
                    </a:lnTo>
                    <a:lnTo>
                      <a:pt x="52" y="73"/>
                    </a:lnTo>
                    <a:lnTo>
                      <a:pt x="55" y="134"/>
                    </a:lnTo>
                    <a:lnTo>
                      <a:pt x="0" y="143"/>
                    </a:lnTo>
                    <a:lnTo>
                      <a:pt x="0" y="143"/>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79" name="Freeform 31"/>
              <p:cNvSpPr>
                <a:spLocks/>
              </p:cNvSpPr>
              <p:nvPr/>
            </p:nvSpPr>
            <p:spPr bwMode="auto">
              <a:xfrm>
                <a:off x="2861" y="2551"/>
                <a:ext cx="28" cy="27"/>
              </a:xfrm>
              <a:custGeom>
                <a:avLst/>
                <a:gdLst>
                  <a:gd name="T0" fmla="*/ 0 w 70"/>
                  <a:gd name="T1" fmla="*/ 120 h 131"/>
                  <a:gd name="T2" fmla="*/ 3 w 70"/>
                  <a:gd name="T3" fmla="*/ 87 h 131"/>
                  <a:gd name="T4" fmla="*/ 13 w 70"/>
                  <a:gd name="T5" fmla="*/ 64 h 131"/>
                  <a:gd name="T6" fmla="*/ 5 w 70"/>
                  <a:gd name="T7" fmla="*/ 53 h 131"/>
                  <a:gd name="T8" fmla="*/ 12 w 70"/>
                  <a:gd name="T9" fmla="*/ 42 h 131"/>
                  <a:gd name="T10" fmla="*/ 12 w 70"/>
                  <a:gd name="T11" fmla="*/ 11 h 131"/>
                  <a:gd name="T12" fmla="*/ 23 w 70"/>
                  <a:gd name="T13" fmla="*/ 0 h 131"/>
                  <a:gd name="T14" fmla="*/ 34 w 70"/>
                  <a:gd name="T15" fmla="*/ 11 h 131"/>
                  <a:gd name="T16" fmla="*/ 36 w 70"/>
                  <a:gd name="T17" fmla="*/ 32 h 131"/>
                  <a:gd name="T18" fmla="*/ 45 w 70"/>
                  <a:gd name="T19" fmla="*/ 53 h 131"/>
                  <a:gd name="T20" fmla="*/ 31 w 70"/>
                  <a:gd name="T21" fmla="*/ 64 h 131"/>
                  <a:gd name="T22" fmla="*/ 52 w 70"/>
                  <a:gd name="T23" fmla="*/ 81 h 131"/>
                  <a:gd name="T24" fmla="*/ 70 w 70"/>
                  <a:gd name="T25" fmla="*/ 131 h 131"/>
                  <a:gd name="T26" fmla="*/ 0 w 70"/>
                  <a:gd name="T27" fmla="*/ 120 h 131"/>
                  <a:gd name="T28" fmla="*/ 0 w 70"/>
                  <a:gd name="T29" fmla="*/ 12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31">
                    <a:moveTo>
                      <a:pt x="0" y="120"/>
                    </a:moveTo>
                    <a:lnTo>
                      <a:pt x="3" y="87"/>
                    </a:lnTo>
                    <a:lnTo>
                      <a:pt x="13" y="64"/>
                    </a:lnTo>
                    <a:lnTo>
                      <a:pt x="5" y="53"/>
                    </a:lnTo>
                    <a:lnTo>
                      <a:pt x="12" y="42"/>
                    </a:lnTo>
                    <a:lnTo>
                      <a:pt x="12" y="11"/>
                    </a:lnTo>
                    <a:lnTo>
                      <a:pt x="23" y="0"/>
                    </a:lnTo>
                    <a:lnTo>
                      <a:pt x="34" y="11"/>
                    </a:lnTo>
                    <a:lnTo>
                      <a:pt x="36" y="32"/>
                    </a:lnTo>
                    <a:lnTo>
                      <a:pt x="45" y="53"/>
                    </a:lnTo>
                    <a:lnTo>
                      <a:pt x="31" y="64"/>
                    </a:lnTo>
                    <a:lnTo>
                      <a:pt x="52" y="81"/>
                    </a:lnTo>
                    <a:lnTo>
                      <a:pt x="70" y="131"/>
                    </a:lnTo>
                    <a:lnTo>
                      <a:pt x="0" y="120"/>
                    </a:lnTo>
                    <a:lnTo>
                      <a:pt x="0" y="12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0" name="Freeform 32"/>
              <p:cNvSpPr>
                <a:spLocks/>
              </p:cNvSpPr>
              <p:nvPr/>
            </p:nvSpPr>
            <p:spPr bwMode="auto">
              <a:xfrm>
                <a:off x="2884" y="2559"/>
                <a:ext cx="32" cy="19"/>
              </a:xfrm>
              <a:custGeom>
                <a:avLst/>
                <a:gdLst>
                  <a:gd name="T0" fmla="*/ 0 w 79"/>
                  <a:gd name="T1" fmla="*/ 89 h 95"/>
                  <a:gd name="T2" fmla="*/ 21 w 79"/>
                  <a:gd name="T3" fmla="*/ 51 h 95"/>
                  <a:gd name="T4" fmla="*/ 36 w 79"/>
                  <a:gd name="T5" fmla="*/ 45 h 95"/>
                  <a:gd name="T6" fmla="*/ 36 w 79"/>
                  <a:gd name="T7" fmla="*/ 28 h 95"/>
                  <a:gd name="T8" fmla="*/ 35 w 79"/>
                  <a:gd name="T9" fmla="*/ 9 h 95"/>
                  <a:gd name="T10" fmla="*/ 47 w 79"/>
                  <a:gd name="T11" fmla="*/ 0 h 95"/>
                  <a:gd name="T12" fmla="*/ 56 w 79"/>
                  <a:gd name="T13" fmla="*/ 13 h 95"/>
                  <a:gd name="T14" fmla="*/ 49 w 79"/>
                  <a:gd name="T15" fmla="*/ 43 h 95"/>
                  <a:gd name="T16" fmla="*/ 74 w 79"/>
                  <a:gd name="T17" fmla="*/ 61 h 95"/>
                  <a:gd name="T18" fmla="*/ 79 w 79"/>
                  <a:gd name="T19" fmla="*/ 95 h 95"/>
                  <a:gd name="T20" fmla="*/ 0 w 79"/>
                  <a:gd name="T21" fmla="*/ 89 h 95"/>
                  <a:gd name="T22" fmla="*/ 0 w 79"/>
                  <a:gd name="T23"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95">
                    <a:moveTo>
                      <a:pt x="0" y="89"/>
                    </a:moveTo>
                    <a:lnTo>
                      <a:pt x="21" y="51"/>
                    </a:lnTo>
                    <a:lnTo>
                      <a:pt x="36" y="45"/>
                    </a:lnTo>
                    <a:lnTo>
                      <a:pt x="36" y="28"/>
                    </a:lnTo>
                    <a:lnTo>
                      <a:pt x="35" y="9"/>
                    </a:lnTo>
                    <a:lnTo>
                      <a:pt x="47" y="0"/>
                    </a:lnTo>
                    <a:lnTo>
                      <a:pt x="56" y="13"/>
                    </a:lnTo>
                    <a:lnTo>
                      <a:pt x="49" y="43"/>
                    </a:lnTo>
                    <a:lnTo>
                      <a:pt x="74" y="61"/>
                    </a:lnTo>
                    <a:lnTo>
                      <a:pt x="79" y="95"/>
                    </a:lnTo>
                    <a:lnTo>
                      <a:pt x="0" y="89"/>
                    </a:lnTo>
                    <a:lnTo>
                      <a:pt x="0" y="89"/>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1" name="Freeform 33"/>
              <p:cNvSpPr>
                <a:spLocks/>
              </p:cNvSpPr>
              <p:nvPr/>
            </p:nvSpPr>
            <p:spPr bwMode="auto">
              <a:xfrm>
                <a:off x="2893" y="2550"/>
                <a:ext cx="31" cy="18"/>
              </a:xfrm>
              <a:custGeom>
                <a:avLst/>
                <a:gdLst>
                  <a:gd name="T0" fmla="*/ 0 w 76"/>
                  <a:gd name="T1" fmla="*/ 0 h 91"/>
                  <a:gd name="T2" fmla="*/ 74 w 76"/>
                  <a:gd name="T3" fmla="*/ 91 h 91"/>
                  <a:gd name="T4" fmla="*/ 76 w 76"/>
                  <a:gd name="T5" fmla="*/ 2 h 91"/>
                  <a:gd name="T6" fmla="*/ 0 w 76"/>
                  <a:gd name="T7" fmla="*/ 0 h 91"/>
                  <a:gd name="T8" fmla="*/ 0 w 76"/>
                  <a:gd name="T9" fmla="*/ 0 h 91"/>
                </a:gdLst>
                <a:ahLst/>
                <a:cxnLst>
                  <a:cxn ang="0">
                    <a:pos x="T0" y="T1"/>
                  </a:cxn>
                  <a:cxn ang="0">
                    <a:pos x="T2" y="T3"/>
                  </a:cxn>
                  <a:cxn ang="0">
                    <a:pos x="T4" y="T5"/>
                  </a:cxn>
                  <a:cxn ang="0">
                    <a:pos x="T6" y="T7"/>
                  </a:cxn>
                  <a:cxn ang="0">
                    <a:pos x="T8" y="T9"/>
                  </a:cxn>
                </a:cxnLst>
                <a:rect l="0" t="0" r="r" b="b"/>
                <a:pathLst>
                  <a:path w="76" h="91">
                    <a:moveTo>
                      <a:pt x="0" y="0"/>
                    </a:moveTo>
                    <a:lnTo>
                      <a:pt x="74" y="91"/>
                    </a:lnTo>
                    <a:lnTo>
                      <a:pt x="76" y="2"/>
                    </a:lnTo>
                    <a:lnTo>
                      <a:pt x="0" y="0"/>
                    </a:lnTo>
                    <a:lnTo>
                      <a:pt x="0" y="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2" name="Freeform 34"/>
              <p:cNvSpPr>
                <a:spLocks/>
              </p:cNvSpPr>
              <p:nvPr/>
            </p:nvSpPr>
            <p:spPr bwMode="auto">
              <a:xfrm>
                <a:off x="2931" y="2552"/>
                <a:ext cx="87" cy="29"/>
              </a:xfrm>
              <a:custGeom>
                <a:avLst/>
                <a:gdLst>
                  <a:gd name="T0" fmla="*/ 3 w 219"/>
                  <a:gd name="T1" fmla="*/ 0 h 142"/>
                  <a:gd name="T2" fmla="*/ 0 w 219"/>
                  <a:gd name="T3" fmla="*/ 106 h 142"/>
                  <a:gd name="T4" fmla="*/ 31 w 219"/>
                  <a:gd name="T5" fmla="*/ 133 h 142"/>
                  <a:gd name="T6" fmla="*/ 48 w 219"/>
                  <a:gd name="T7" fmla="*/ 89 h 142"/>
                  <a:gd name="T8" fmla="*/ 60 w 219"/>
                  <a:gd name="T9" fmla="*/ 79 h 142"/>
                  <a:gd name="T10" fmla="*/ 57 w 219"/>
                  <a:gd name="T11" fmla="*/ 62 h 142"/>
                  <a:gd name="T12" fmla="*/ 72 w 219"/>
                  <a:gd name="T13" fmla="*/ 32 h 142"/>
                  <a:gd name="T14" fmla="*/ 85 w 219"/>
                  <a:gd name="T15" fmla="*/ 43 h 142"/>
                  <a:gd name="T16" fmla="*/ 77 w 219"/>
                  <a:gd name="T17" fmla="*/ 70 h 142"/>
                  <a:gd name="T18" fmla="*/ 88 w 219"/>
                  <a:gd name="T19" fmla="*/ 77 h 142"/>
                  <a:gd name="T20" fmla="*/ 96 w 219"/>
                  <a:gd name="T21" fmla="*/ 131 h 142"/>
                  <a:gd name="T22" fmla="*/ 219 w 219"/>
                  <a:gd name="T23" fmla="*/ 142 h 142"/>
                  <a:gd name="T24" fmla="*/ 206 w 219"/>
                  <a:gd name="T25" fmla="*/ 11 h 142"/>
                  <a:gd name="T26" fmla="*/ 3 w 219"/>
                  <a:gd name="T27" fmla="*/ 0 h 142"/>
                  <a:gd name="T28" fmla="*/ 3 w 219"/>
                  <a:gd name="T2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142">
                    <a:moveTo>
                      <a:pt x="3" y="0"/>
                    </a:moveTo>
                    <a:lnTo>
                      <a:pt x="0" y="106"/>
                    </a:lnTo>
                    <a:lnTo>
                      <a:pt x="31" y="133"/>
                    </a:lnTo>
                    <a:lnTo>
                      <a:pt x="48" y="89"/>
                    </a:lnTo>
                    <a:lnTo>
                      <a:pt x="60" y="79"/>
                    </a:lnTo>
                    <a:lnTo>
                      <a:pt x="57" y="62"/>
                    </a:lnTo>
                    <a:lnTo>
                      <a:pt x="72" y="32"/>
                    </a:lnTo>
                    <a:lnTo>
                      <a:pt x="85" y="43"/>
                    </a:lnTo>
                    <a:lnTo>
                      <a:pt x="77" y="70"/>
                    </a:lnTo>
                    <a:lnTo>
                      <a:pt x="88" y="77"/>
                    </a:lnTo>
                    <a:lnTo>
                      <a:pt x="96" y="131"/>
                    </a:lnTo>
                    <a:lnTo>
                      <a:pt x="219" y="142"/>
                    </a:lnTo>
                    <a:lnTo>
                      <a:pt x="206" y="11"/>
                    </a:lnTo>
                    <a:lnTo>
                      <a:pt x="3" y="0"/>
                    </a:lnTo>
                    <a:lnTo>
                      <a:pt x="3" y="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3" name="Freeform 35"/>
              <p:cNvSpPr>
                <a:spLocks/>
              </p:cNvSpPr>
              <p:nvPr/>
            </p:nvSpPr>
            <p:spPr bwMode="auto">
              <a:xfrm>
                <a:off x="2779" y="2557"/>
                <a:ext cx="22" cy="27"/>
              </a:xfrm>
              <a:custGeom>
                <a:avLst/>
                <a:gdLst>
                  <a:gd name="T0" fmla="*/ 55 w 55"/>
                  <a:gd name="T1" fmla="*/ 120 h 135"/>
                  <a:gd name="T2" fmla="*/ 52 w 55"/>
                  <a:gd name="T3" fmla="*/ 88 h 135"/>
                  <a:gd name="T4" fmla="*/ 41 w 55"/>
                  <a:gd name="T5" fmla="*/ 65 h 135"/>
                  <a:gd name="T6" fmla="*/ 50 w 55"/>
                  <a:gd name="T7" fmla="*/ 53 h 135"/>
                  <a:gd name="T8" fmla="*/ 42 w 55"/>
                  <a:gd name="T9" fmla="*/ 42 h 135"/>
                  <a:gd name="T10" fmla="*/ 42 w 55"/>
                  <a:gd name="T11" fmla="*/ 12 h 135"/>
                  <a:gd name="T12" fmla="*/ 31 w 55"/>
                  <a:gd name="T13" fmla="*/ 0 h 135"/>
                  <a:gd name="T14" fmla="*/ 19 w 55"/>
                  <a:gd name="T15" fmla="*/ 12 h 135"/>
                  <a:gd name="T16" fmla="*/ 18 w 55"/>
                  <a:gd name="T17" fmla="*/ 33 h 135"/>
                  <a:gd name="T18" fmla="*/ 9 w 55"/>
                  <a:gd name="T19" fmla="*/ 53 h 135"/>
                  <a:gd name="T20" fmla="*/ 25 w 55"/>
                  <a:gd name="T21" fmla="*/ 65 h 135"/>
                  <a:gd name="T22" fmla="*/ 9 w 55"/>
                  <a:gd name="T23" fmla="*/ 88 h 135"/>
                  <a:gd name="T24" fmla="*/ 0 w 55"/>
                  <a:gd name="T25" fmla="*/ 135 h 135"/>
                  <a:gd name="T26" fmla="*/ 55 w 55"/>
                  <a:gd name="T27" fmla="*/ 120 h 135"/>
                  <a:gd name="T28" fmla="*/ 55 w 55"/>
                  <a:gd name="T29" fmla="*/ 1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135">
                    <a:moveTo>
                      <a:pt x="55" y="120"/>
                    </a:moveTo>
                    <a:lnTo>
                      <a:pt x="52" y="88"/>
                    </a:lnTo>
                    <a:lnTo>
                      <a:pt x="41" y="65"/>
                    </a:lnTo>
                    <a:lnTo>
                      <a:pt x="50" y="53"/>
                    </a:lnTo>
                    <a:lnTo>
                      <a:pt x="42" y="42"/>
                    </a:lnTo>
                    <a:lnTo>
                      <a:pt x="42" y="12"/>
                    </a:lnTo>
                    <a:lnTo>
                      <a:pt x="31" y="0"/>
                    </a:lnTo>
                    <a:lnTo>
                      <a:pt x="19" y="12"/>
                    </a:lnTo>
                    <a:lnTo>
                      <a:pt x="18" y="33"/>
                    </a:lnTo>
                    <a:lnTo>
                      <a:pt x="9" y="53"/>
                    </a:lnTo>
                    <a:lnTo>
                      <a:pt x="25" y="65"/>
                    </a:lnTo>
                    <a:lnTo>
                      <a:pt x="9" y="88"/>
                    </a:lnTo>
                    <a:lnTo>
                      <a:pt x="0" y="135"/>
                    </a:lnTo>
                    <a:lnTo>
                      <a:pt x="55" y="120"/>
                    </a:lnTo>
                    <a:lnTo>
                      <a:pt x="55" y="12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4" name="Freeform 36"/>
              <p:cNvSpPr>
                <a:spLocks/>
              </p:cNvSpPr>
              <p:nvPr/>
            </p:nvSpPr>
            <p:spPr bwMode="auto">
              <a:xfrm>
                <a:off x="3580" y="2200"/>
                <a:ext cx="108" cy="101"/>
              </a:xfrm>
              <a:custGeom>
                <a:avLst/>
                <a:gdLst>
                  <a:gd name="T0" fmla="*/ 66 w 271"/>
                  <a:gd name="T1" fmla="*/ 0 h 508"/>
                  <a:gd name="T2" fmla="*/ 255 w 271"/>
                  <a:gd name="T3" fmla="*/ 375 h 508"/>
                  <a:gd name="T4" fmla="*/ 271 w 271"/>
                  <a:gd name="T5" fmla="*/ 508 h 508"/>
                  <a:gd name="T6" fmla="*/ 0 w 271"/>
                  <a:gd name="T7" fmla="*/ 475 h 508"/>
                  <a:gd name="T8" fmla="*/ 66 w 271"/>
                  <a:gd name="T9" fmla="*/ 0 h 508"/>
                  <a:gd name="T10" fmla="*/ 66 w 271"/>
                  <a:gd name="T11" fmla="*/ 0 h 508"/>
                </a:gdLst>
                <a:ahLst/>
                <a:cxnLst>
                  <a:cxn ang="0">
                    <a:pos x="T0" y="T1"/>
                  </a:cxn>
                  <a:cxn ang="0">
                    <a:pos x="T2" y="T3"/>
                  </a:cxn>
                  <a:cxn ang="0">
                    <a:pos x="T4" y="T5"/>
                  </a:cxn>
                  <a:cxn ang="0">
                    <a:pos x="T6" y="T7"/>
                  </a:cxn>
                  <a:cxn ang="0">
                    <a:pos x="T8" y="T9"/>
                  </a:cxn>
                  <a:cxn ang="0">
                    <a:pos x="T10" y="T11"/>
                  </a:cxn>
                </a:cxnLst>
                <a:rect l="0" t="0" r="r" b="b"/>
                <a:pathLst>
                  <a:path w="271" h="508">
                    <a:moveTo>
                      <a:pt x="66" y="0"/>
                    </a:moveTo>
                    <a:lnTo>
                      <a:pt x="255" y="375"/>
                    </a:lnTo>
                    <a:lnTo>
                      <a:pt x="271" y="508"/>
                    </a:lnTo>
                    <a:lnTo>
                      <a:pt x="0" y="475"/>
                    </a:lnTo>
                    <a:lnTo>
                      <a:pt x="66" y="0"/>
                    </a:lnTo>
                    <a:lnTo>
                      <a:pt x="66" y="0"/>
                    </a:lnTo>
                    <a:close/>
                  </a:path>
                </a:pathLst>
              </a:custGeom>
              <a:solidFill>
                <a:srgbClr val="637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5" name="Freeform 37"/>
              <p:cNvSpPr>
                <a:spLocks/>
              </p:cNvSpPr>
              <p:nvPr/>
            </p:nvSpPr>
            <p:spPr bwMode="auto">
              <a:xfrm>
                <a:off x="2459" y="2371"/>
                <a:ext cx="98" cy="188"/>
              </a:xfrm>
              <a:custGeom>
                <a:avLst/>
                <a:gdLst>
                  <a:gd name="T0" fmla="*/ 10 w 244"/>
                  <a:gd name="T1" fmla="*/ 0 h 941"/>
                  <a:gd name="T2" fmla="*/ 80 w 244"/>
                  <a:gd name="T3" fmla="*/ 279 h 941"/>
                  <a:gd name="T4" fmla="*/ 167 w 244"/>
                  <a:gd name="T5" fmla="*/ 541 h 941"/>
                  <a:gd name="T6" fmla="*/ 212 w 244"/>
                  <a:gd name="T7" fmla="*/ 393 h 941"/>
                  <a:gd name="T8" fmla="*/ 236 w 244"/>
                  <a:gd name="T9" fmla="*/ 405 h 941"/>
                  <a:gd name="T10" fmla="*/ 179 w 244"/>
                  <a:gd name="T11" fmla="*/ 597 h 941"/>
                  <a:gd name="T12" fmla="*/ 216 w 244"/>
                  <a:gd name="T13" fmla="*/ 787 h 941"/>
                  <a:gd name="T14" fmla="*/ 244 w 244"/>
                  <a:gd name="T15" fmla="*/ 941 h 941"/>
                  <a:gd name="T16" fmla="*/ 200 w 244"/>
                  <a:gd name="T17" fmla="*/ 874 h 941"/>
                  <a:gd name="T18" fmla="*/ 150 w 244"/>
                  <a:gd name="T19" fmla="*/ 562 h 941"/>
                  <a:gd name="T20" fmla="*/ 142 w 244"/>
                  <a:gd name="T21" fmla="*/ 541 h 941"/>
                  <a:gd name="T22" fmla="*/ 124 w 244"/>
                  <a:gd name="T23" fmla="*/ 486 h 941"/>
                  <a:gd name="T24" fmla="*/ 112 w 244"/>
                  <a:gd name="T25" fmla="*/ 448 h 941"/>
                  <a:gd name="T26" fmla="*/ 99 w 244"/>
                  <a:gd name="T27" fmla="*/ 405 h 941"/>
                  <a:gd name="T28" fmla="*/ 84 w 244"/>
                  <a:gd name="T29" fmla="*/ 359 h 941"/>
                  <a:gd name="T30" fmla="*/ 70 w 244"/>
                  <a:gd name="T31" fmla="*/ 308 h 941"/>
                  <a:gd name="T32" fmla="*/ 57 w 244"/>
                  <a:gd name="T33" fmla="*/ 258 h 941"/>
                  <a:gd name="T34" fmla="*/ 43 w 244"/>
                  <a:gd name="T35" fmla="*/ 207 h 941"/>
                  <a:gd name="T36" fmla="*/ 32 w 244"/>
                  <a:gd name="T37" fmla="*/ 157 h 941"/>
                  <a:gd name="T38" fmla="*/ 22 w 244"/>
                  <a:gd name="T39" fmla="*/ 114 h 941"/>
                  <a:gd name="T40" fmla="*/ 6 w 244"/>
                  <a:gd name="T41" fmla="*/ 47 h 941"/>
                  <a:gd name="T42" fmla="*/ 0 w 244"/>
                  <a:gd name="T43" fmla="*/ 20 h 941"/>
                  <a:gd name="T44" fmla="*/ 10 w 244"/>
                  <a:gd name="T45" fmla="*/ 0 h 941"/>
                  <a:gd name="T46" fmla="*/ 10 w 244"/>
                  <a:gd name="T47"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4" h="941">
                    <a:moveTo>
                      <a:pt x="10" y="0"/>
                    </a:moveTo>
                    <a:lnTo>
                      <a:pt x="80" y="279"/>
                    </a:lnTo>
                    <a:lnTo>
                      <a:pt x="167" y="541"/>
                    </a:lnTo>
                    <a:lnTo>
                      <a:pt x="212" y="393"/>
                    </a:lnTo>
                    <a:lnTo>
                      <a:pt x="236" y="405"/>
                    </a:lnTo>
                    <a:lnTo>
                      <a:pt x="179" y="597"/>
                    </a:lnTo>
                    <a:lnTo>
                      <a:pt x="216" y="787"/>
                    </a:lnTo>
                    <a:lnTo>
                      <a:pt x="244" y="941"/>
                    </a:lnTo>
                    <a:lnTo>
                      <a:pt x="200" y="874"/>
                    </a:lnTo>
                    <a:lnTo>
                      <a:pt x="150" y="562"/>
                    </a:lnTo>
                    <a:lnTo>
                      <a:pt x="142" y="541"/>
                    </a:lnTo>
                    <a:lnTo>
                      <a:pt x="124" y="486"/>
                    </a:lnTo>
                    <a:lnTo>
                      <a:pt x="112" y="448"/>
                    </a:lnTo>
                    <a:lnTo>
                      <a:pt x="99" y="405"/>
                    </a:lnTo>
                    <a:lnTo>
                      <a:pt x="84" y="359"/>
                    </a:lnTo>
                    <a:lnTo>
                      <a:pt x="70" y="308"/>
                    </a:lnTo>
                    <a:lnTo>
                      <a:pt x="57" y="258"/>
                    </a:lnTo>
                    <a:lnTo>
                      <a:pt x="43" y="207"/>
                    </a:lnTo>
                    <a:lnTo>
                      <a:pt x="32" y="157"/>
                    </a:lnTo>
                    <a:lnTo>
                      <a:pt x="22" y="114"/>
                    </a:lnTo>
                    <a:lnTo>
                      <a:pt x="6" y="47"/>
                    </a:lnTo>
                    <a:lnTo>
                      <a:pt x="0" y="20"/>
                    </a:lnTo>
                    <a:lnTo>
                      <a:pt x="10" y="0"/>
                    </a:lnTo>
                    <a:lnTo>
                      <a:pt x="10" y="0"/>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6" name="Freeform 38"/>
              <p:cNvSpPr>
                <a:spLocks/>
              </p:cNvSpPr>
              <p:nvPr/>
            </p:nvSpPr>
            <p:spPr bwMode="auto">
              <a:xfrm>
                <a:off x="2626" y="2398"/>
                <a:ext cx="95" cy="173"/>
              </a:xfrm>
              <a:custGeom>
                <a:avLst/>
                <a:gdLst>
                  <a:gd name="T0" fmla="*/ 0 w 239"/>
                  <a:gd name="T1" fmla="*/ 7 h 867"/>
                  <a:gd name="T2" fmla="*/ 9 w 239"/>
                  <a:gd name="T3" fmla="*/ 0 h 867"/>
                  <a:gd name="T4" fmla="*/ 15 w 239"/>
                  <a:gd name="T5" fmla="*/ 34 h 867"/>
                  <a:gd name="T6" fmla="*/ 31 w 239"/>
                  <a:gd name="T7" fmla="*/ 119 h 867"/>
                  <a:gd name="T8" fmla="*/ 42 w 239"/>
                  <a:gd name="T9" fmla="*/ 173 h 867"/>
                  <a:gd name="T10" fmla="*/ 53 w 239"/>
                  <a:gd name="T11" fmla="*/ 228 h 867"/>
                  <a:gd name="T12" fmla="*/ 66 w 239"/>
                  <a:gd name="T13" fmla="*/ 283 h 867"/>
                  <a:gd name="T14" fmla="*/ 80 w 239"/>
                  <a:gd name="T15" fmla="*/ 334 h 867"/>
                  <a:gd name="T16" fmla="*/ 94 w 239"/>
                  <a:gd name="T17" fmla="*/ 378 h 867"/>
                  <a:gd name="T18" fmla="*/ 107 w 239"/>
                  <a:gd name="T19" fmla="*/ 414 h 867"/>
                  <a:gd name="T20" fmla="*/ 119 w 239"/>
                  <a:gd name="T21" fmla="*/ 444 h 867"/>
                  <a:gd name="T22" fmla="*/ 131 w 239"/>
                  <a:gd name="T23" fmla="*/ 469 h 867"/>
                  <a:gd name="T24" fmla="*/ 147 w 239"/>
                  <a:gd name="T25" fmla="*/ 500 h 867"/>
                  <a:gd name="T26" fmla="*/ 154 w 239"/>
                  <a:gd name="T27" fmla="*/ 509 h 867"/>
                  <a:gd name="T28" fmla="*/ 202 w 239"/>
                  <a:gd name="T29" fmla="*/ 378 h 867"/>
                  <a:gd name="T30" fmla="*/ 218 w 239"/>
                  <a:gd name="T31" fmla="*/ 368 h 867"/>
                  <a:gd name="T32" fmla="*/ 173 w 239"/>
                  <a:gd name="T33" fmla="*/ 540 h 867"/>
                  <a:gd name="T34" fmla="*/ 239 w 239"/>
                  <a:gd name="T35" fmla="*/ 867 h 867"/>
                  <a:gd name="T36" fmla="*/ 198 w 239"/>
                  <a:gd name="T37" fmla="*/ 791 h 867"/>
                  <a:gd name="T38" fmla="*/ 150 w 239"/>
                  <a:gd name="T39" fmla="*/ 543 h 867"/>
                  <a:gd name="T40" fmla="*/ 130 w 239"/>
                  <a:gd name="T41" fmla="*/ 519 h 867"/>
                  <a:gd name="T42" fmla="*/ 109 w 239"/>
                  <a:gd name="T43" fmla="*/ 486 h 867"/>
                  <a:gd name="T44" fmla="*/ 88 w 239"/>
                  <a:gd name="T45" fmla="*/ 441 h 867"/>
                  <a:gd name="T46" fmla="*/ 69 w 239"/>
                  <a:gd name="T47" fmla="*/ 384 h 867"/>
                  <a:gd name="T48" fmla="*/ 52 w 239"/>
                  <a:gd name="T49" fmla="*/ 319 h 867"/>
                  <a:gd name="T50" fmla="*/ 38 w 239"/>
                  <a:gd name="T51" fmla="*/ 249 h 867"/>
                  <a:gd name="T52" fmla="*/ 26 w 239"/>
                  <a:gd name="T53" fmla="*/ 180 h 867"/>
                  <a:gd name="T54" fmla="*/ 8 w 239"/>
                  <a:gd name="T55" fmla="*/ 58 h 867"/>
                  <a:gd name="T56" fmla="*/ 0 w 239"/>
                  <a:gd name="T57" fmla="*/ 7 h 867"/>
                  <a:gd name="T58" fmla="*/ 0 w 239"/>
                  <a:gd name="T59" fmla="*/ 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9" h="867">
                    <a:moveTo>
                      <a:pt x="0" y="7"/>
                    </a:moveTo>
                    <a:lnTo>
                      <a:pt x="9" y="0"/>
                    </a:lnTo>
                    <a:lnTo>
                      <a:pt x="15" y="34"/>
                    </a:lnTo>
                    <a:lnTo>
                      <a:pt x="31" y="119"/>
                    </a:lnTo>
                    <a:lnTo>
                      <a:pt x="42" y="173"/>
                    </a:lnTo>
                    <a:lnTo>
                      <a:pt x="53" y="228"/>
                    </a:lnTo>
                    <a:lnTo>
                      <a:pt x="66" y="283"/>
                    </a:lnTo>
                    <a:lnTo>
                      <a:pt x="80" y="334"/>
                    </a:lnTo>
                    <a:lnTo>
                      <a:pt x="94" y="378"/>
                    </a:lnTo>
                    <a:lnTo>
                      <a:pt x="107" y="414"/>
                    </a:lnTo>
                    <a:lnTo>
                      <a:pt x="119" y="444"/>
                    </a:lnTo>
                    <a:lnTo>
                      <a:pt x="131" y="469"/>
                    </a:lnTo>
                    <a:lnTo>
                      <a:pt x="147" y="500"/>
                    </a:lnTo>
                    <a:lnTo>
                      <a:pt x="154" y="509"/>
                    </a:lnTo>
                    <a:lnTo>
                      <a:pt x="202" y="378"/>
                    </a:lnTo>
                    <a:lnTo>
                      <a:pt x="218" y="368"/>
                    </a:lnTo>
                    <a:lnTo>
                      <a:pt x="173" y="540"/>
                    </a:lnTo>
                    <a:lnTo>
                      <a:pt x="239" y="867"/>
                    </a:lnTo>
                    <a:lnTo>
                      <a:pt x="198" y="791"/>
                    </a:lnTo>
                    <a:lnTo>
                      <a:pt x="150" y="543"/>
                    </a:lnTo>
                    <a:lnTo>
                      <a:pt x="130" y="519"/>
                    </a:lnTo>
                    <a:lnTo>
                      <a:pt x="109" y="486"/>
                    </a:lnTo>
                    <a:lnTo>
                      <a:pt x="88" y="441"/>
                    </a:lnTo>
                    <a:lnTo>
                      <a:pt x="69" y="384"/>
                    </a:lnTo>
                    <a:lnTo>
                      <a:pt x="52" y="319"/>
                    </a:lnTo>
                    <a:lnTo>
                      <a:pt x="38" y="249"/>
                    </a:lnTo>
                    <a:lnTo>
                      <a:pt x="26" y="180"/>
                    </a:lnTo>
                    <a:lnTo>
                      <a:pt x="8" y="58"/>
                    </a:lnTo>
                    <a:lnTo>
                      <a:pt x="0" y="7"/>
                    </a:lnTo>
                    <a:lnTo>
                      <a:pt x="0" y="7"/>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7" name="Freeform 39"/>
              <p:cNvSpPr>
                <a:spLocks/>
              </p:cNvSpPr>
              <p:nvPr/>
            </p:nvSpPr>
            <p:spPr bwMode="auto">
              <a:xfrm>
                <a:off x="2435" y="2229"/>
                <a:ext cx="26" cy="133"/>
              </a:xfrm>
              <a:custGeom>
                <a:avLst/>
                <a:gdLst>
                  <a:gd name="T0" fmla="*/ 32 w 66"/>
                  <a:gd name="T1" fmla="*/ 0 h 668"/>
                  <a:gd name="T2" fmla="*/ 21 w 66"/>
                  <a:gd name="T3" fmla="*/ 276 h 668"/>
                  <a:gd name="T4" fmla="*/ 32 w 66"/>
                  <a:gd name="T5" fmla="*/ 407 h 668"/>
                  <a:gd name="T6" fmla="*/ 47 w 66"/>
                  <a:gd name="T7" fmla="*/ 535 h 668"/>
                  <a:gd name="T8" fmla="*/ 61 w 66"/>
                  <a:gd name="T9" fmla="*/ 630 h 668"/>
                  <a:gd name="T10" fmla="*/ 66 w 66"/>
                  <a:gd name="T11" fmla="*/ 668 h 668"/>
                  <a:gd name="T12" fmla="*/ 44 w 66"/>
                  <a:gd name="T13" fmla="*/ 643 h 668"/>
                  <a:gd name="T14" fmla="*/ 39 w 66"/>
                  <a:gd name="T15" fmla="*/ 613 h 668"/>
                  <a:gd name="T16" fmla="*/ 27 w 66"/>
                  <a:gd name="T17" fmla="*/ 531 h 668"/>
                  <a:gd name="T18" fmla="*/ 13 w 66"/>
                  <a:gd name="T19" fmla="*/ 421 h 668"/>
                  <a:gd name="T20" fmla="*/ 2 w 66"/>
                  <a:gd name="T21" fmla="*/ 301 h 668"/>
                  <a:gd name="T22" fmla="*/ 0 w 66"/>
                  <a:gd name="T23" fmla="*/ 191 h 668"/>
                  <a:gd name="T24" fmla="*/ 2 w 66"/>
                  <a:gd name="T25" fmla="*/ 101 h 668"/>
                  <a:gd name="T26" fmla="*/ 10 w 66"/>
                  <a:gd name="T27" fmla="*/ 19 h 668"/>
                  <a:gd name="T28" fmla="*/ 32 w 66"/>
                  <a:gd name="T29" fmla="*/ 0 h 668"/>
                  <a:gd name="T30" fmla="*/ 32 w 66"/>
                  <a:gd name="T31" fmla="*/ 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8">
                    <a:moveTo>
                      <a:pt x="32" y="0"/>
                    </a:moveTo>
                    <a:lnTo>
                      <a:pt x="21" y="276"/>
                    </a:lnTo>
                    <a:lnTo>
                      <a:pt x="32" y="407"/>
                    </a:lnTo>
                    <a:lnTo>
                      <a:pt x="47" y="535"/>
                    </a:lnTo>
                    <a:lnTo>
                      <a:pt x="61" y="630"/>
                    </a:lnTo>
                    <a:lnTo>
                      <a:pt x="66" y="668"/>
                    </a:lnTo>
                    <a:lnTo>
                      <a:pt x="44" y="643"/>
                    </a:lnTo>
                    <a:lnTo>
                      <a:pt x="39" y="613"/>
                    </a:lnTo>
                    <a:lnTo>
                      <a:pt x="27" y="531"/>
                    </a:lnTo>
                    <a:lnTo>
                      <a:pt x="13" y="421"/>
                    </a:lnTo>
                    <a:lnTo>
                      <a:pt x="2" y="301"/>
                    </a:lnTo>
                    <a:lnTo>
                      <a:pt x="0" y="191"/>
                    </a:lnTo>
                    <a:lnTo>
                      <a:pt x="2" y="101"/>
                    </a:lnTo>
                    <a:lnTo>
                      <a:pt x="10" y="19"/>
                    </a:lnTo>
                    <a:lnTo>
                      <a:pt x="32" y="0"/>
                    </a:lnTo>
                    <a:lnTo>
                      <a:pt x="32" y="0"/>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8" name="Freeform 40"/>
              <p:cNvSpPr>
                <a:spLocks/>
              </p:cNvSpPr>
              <p:nvPr/>
            </p:nvSpPr>
            <p:spPr bwMode="auto">
              <a:xfrm>
                <a:off x="2439" y="2206"/>
                <a:ext cx="166" cy="27"/>
              </a:xfrm>
              <a:custGeom>
                <a:avLst/>
                <a:gdLst>
                  <a:gd name="T0" fmla="*/ 0 w 417"/>
                  <a:gd name="T1" fmla="*/ 133 h 133"/>
                  <a:gd name="T2" fmla="*/ 4 w 417"/>
                  <a:gd name="T3" fmla="*/ 114 h 133"/>
                  <a:gd name="T4" fmla="*/ 109 w 417"/>
                  <a:gd name="T5" fmla="*/ 86 h 133"/>
                  <a:gd name="T6" fmla="*/ 340 w 417"/>
                  <a:gd name="T7" fmla="*/ 17 h 133"/>
                  <a:gd name="T8" fmla="*/ 417 w 417"/>
                  <a:gd name="T9" fmla="*/ 0 h 133"/>
                  <a:gd name="T10" fmla="*/ 415 w 417"/>
                  <a:gd name="T11" fmla="*/ 23 h 133"/>
                  <a:gd name="T12" fmla="*/ 297 w 417"/>
                  <a:gd name="T13" fmla="*/ 54 h 133"/>
                  <a:gd name="T14" fmla="*/ 0 w 417"/>
                  <a:gd name="T15" fmla="*/ 133 h 133"/>
                  <a:gd name="T16" fmla="*/ 0 w 417"/>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133">
                    <a:moveTo>
                      <a:pt x="0" y="133"/>
                    </a:moveTo>
                    <a:lnTo>
                      <a:pt x="4" y="114"/>
                    </a:lnTo>
                    <a:lnTo>
                      <a:pt x="109" y="86"/>
                    </a:lnTo>
                    <a:lnTo>
                      <a:pt x="340" y="17"/>
                    </a:lnTo>
                    <a:lnTo>
                      <a:pt x="417" y="0"/>
                    </a:lnTo>
                    <a:lnTo>
                      <a:pt x="415" y="23"/>
                    </a:lnTo>
                    <a:lnTo>
                      <a:pt x="297" y="54"/>
                    </a:lnTo>
                    <a:lnTo>
                      <a:pt x="0" y="133"/>
                    </a:lnTo>
                    <a:lnTo>
                      <a:pt x="0" y="133"/>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89" name="Freeform 41"/>
              <p:cNvSpPr>
                <a:spLocks/>
              </p:cNvSpPr>
              <p:nvPr/>
            </p:nvSpPr>
            <p:spPr bwMode="auto">
              <a:xfrm>
                <a:off x="2603" y="2206"/>
                <a:ext cx="25" cy="183"/>
              </a:xfrm>
              <a:custGeom>
                <a:avLst/>
                <a:gdLst>
                  <a:gd name="T0" fmla="*/ 23 w 63"/>
                  <a:gd name="T1" fmla="*/ 0 h 915"/>
                  <a:gd name="T2" fmla="*/ 9 w 63"/>
                  <a:gd name="T3" fmla="*/ 116 h 915"/>
                  <a:gd name="T4" fmla="*/ 0 w 63"/>
                  <a:gd name="T5" fmla="*/ 403 h 915"/>
                  <a:gd name="T6" fmla="*/ 9 w 63"/>
                  <a:gd name="T7" fmla="*/ 578 h 915"/>
                  <a:gd name="T8" fmla="*/ 25 w 63"/>
                  <a:gd name="T9" fmla="*/ 742 h 915"/>
                  <a:gd name="T10" fmla="*/ 38 w 63"/>
                  <a:gd name="T11" fmla="*/ 866 h 915"/>
                  <a:gd name="T12" fmla="*/ 45 w 63"/>
                  <a:gd name="T13" fmla="*/ 913 h 915"/>
                  <a:gd name="T14" fmla="*/ 63 w 63"/>
                  <a:gd name="T15" fmla="*/ 915 h 915"/>
                  <a:gd name="T16" fmla="*/ 56 w 63"/>
                  <a:gd name="T17" fmla="*/ 869 h 915"/>
                  <a:gd name="T18" fmla="*/ 42 w 63"/>
                  <a:gd name="T19" fmla="*/ 750 h 915"/>
                  <a:gd name="T20" fmla="*/ 19 w 63"/>
                  <a:gd name="T21" fmla="*/ 415 h 915"/>
                  <a:gd name="T22" fmla="*/ 22 w 63"/>
                  <a:gd name="T23" fmla="*/ 253 h 915"/>
                  <a:gd name="T24" fmla="*/ 32 w 63"/>
                  <a:gd name="T25" fmla="*/ 122 h 915"/>
                  <a:gd name="T26" fmla="*/ 42 w 63"/>
                  <a:gd name="T27" fmla="*/ 33 h 915"/>
                  <a:gd name="T28" fmla="*/ 47 w 63"/>
                  <a:gd name="T29" fmla="*/ 0 h 915"/>
                  <a:gd name="T30" fmla="*/ 23 w 63"/>
                  <a:gd name="T31" fmla="*/ 0 h 915"/>
                  <a:gd name="T32" fmla="*/ 23 w 63"/>
                  <a:gd name="T33"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915">
                    <a:moveTo>
                      <a:pt x="23" y="0"/>
                    </a:moveTo>
                    <a:lnTo>
                      <a:pt x="9" y="116"/>
                    </a:lnTo>
                    <a:lnTo>
                      <a:pt x="0" y="403"/>
                    </a:lnTo>
                    <a:lnTo>
                      <a:pt x="9" y="578"/>
                    </a:lnTo>
                    <a:lnTo>
                      <a:pt x="25" y="742"/>
                    </a:lnTo>
                    <a:lnTo>
                      <a:pt x="38" y="866"/>
                    </a:lnTo>
                    <a:lnTo>
                      <a:pt x="45" y="913"/>
                    </a:lnTo>
                    <a:lnTo>
                      <a:pt x="63" y="915"/>
                    </a:lnTo>
                    <a:lnTo>
                      <a:pt x="56" y="869"/>
                    </a:lnTo>
                    <a:lnTo>
                      <a:pt x="42" y="750"/>
                    </a:lnTo>
                    <a:lnTo>
                      <a:pt x="19" y="415"/>
                    </a:lnTo>
                    <a:lnTo>
                      <a:pt x="22" y="253"/>
                    </a:lnTo>
                    <a:lnTo>
                      <a:pt x="32" y="122"/>
                    </a:lnTo>
                    <a:lnTo>
                      <a:pt x="42" y="33"/>
                    </a:lnTo>
                    <a:lnTo>
                      <a:pt x="47" y="0"/>
                    </a:lnTo>
                    <a:lnTo>
                      <a:pt x="23" y="0"/>
                    </a:lnTo>
                    <a:lnTo>
                      <a:pt x="23" y="0"/>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90" name="Freeform 42"/>
              <p:cNvSpPr>
                <a:spLocks/>
              </p:cNvSpPr>
              <p:nvPr/>
            </p:nvSpPr>
            <p:spPr bwMode="auto">
              <a:xfrm>
                <a:off x="2628" y="2299"/>
                <a:ext cx="855" cy="109"/>
              </a:xfrm>
              <a:custGeom>
                <a:avLst/>
                <a:gdLst>
                  <a:gd name="T0" fmla="*/ 2 w 2144"/>
                  <a:gd name="T1" fmla="*/ 497 h 544"/>
                  <a:gd name="T2" fmla="*/ 100 w 2144"/>
                  <a:gd name="T3" fmla="*/ 506 h 544"/>
                  <a:gd name="T4" fmla="*/ 320 w 2144"/>
                  <a:gd name="T5" fmla="*/ 519 h 544"/>
                  <a:gd name="T6" fmla="*/ 850 w 2144"/>
                  <a:gd name="T7" fmla="*/ 500 h 544"/>
                  <a:gd name="T8" fmla="*/ 1122 w 2144"/>
                  <a:gd name="T9" fmla="*/ 466 h 544"/>
                  <a:gd name="T10" fmla="*/ 1249 w 2144"/>
                  <a:gd name="T11" fmla="*/ 449 h 544"/>
                  <a:gd name="T12" fmla="*/ 1288 w 2144"/>
                  <a:gd name="T13" fmla="*/ 409 h 544"/>
                  <a:gd name="T14" fmla="*/ 1424 w 2144"/>
                  <a:gd name="T15" fmla="*/ 375 h 544"/>
                  <a:gd name="T16" fmla="*/ 1547 w 2144"/>
                  <a:gd name="T17" fmla="*/ 342 h 544"/>
                  <a:gd name="T18" fmla="*/ 1664 w 2144"/>
                  <a:gd name="T19" fmla="*/ 308 h 544"/>
                  <a:gd name="T20" fmla="*/ 1762 w 2144"/>
                  <a:gd name="T21" fmla="*/ 272 h 544"/>
                  <a:gd name="T22" fmla="*/ 1846 w 2144"/>
                  <a:gd name="T23" fmla="*/ 236 h 544"/>
                  <a:gd name="T24" fmla="*/ 1916 w 2144"/>
                  <a:gd name="T25" fmla="*/ 202 h 544"/>
                  <a:gd name="T26" fmla="*/ 1971 w 2144"/>
                  <a:gd name="T27" fmla="*/ 171 h 544"/>
                  <a:gd name="T28" fmla="*/ 2085 w 2144"/>
                  <a:gd name="T29" fmla="*/ 103 h 544"/>
                  <a:gd name="T30" fmla="*/ 2116 w 2144"/>
                  <a:gd name="T31" fmla="*/ 69 h 544"/>
                  <a:gd name="T32" fmla="*/ 2135 w 2144"/>
                  <a:gd name="T33" fmla="*/ 34 h 544"/>
                  <a:gd name="T34" fmla="*/ 2144 w 2144"/>
                  <a:gd name="T35" fmla="*/ 0 h 544"/>
                  <a:gd name="T36" fmla="*/ 2139 w 2144"/>
                  <a:gd name="T37" fmla="*/ 84 h 544"/>
                  <a:gd name="T38" fmla="*/ 2110 w 2144"/>
                  <a:gd name="T39" fmla="*/ 124 h 544"/>
                  <a:gd name="T40" fmla="*/ 2078 w 2144"/>
                  <a:gd name="T41" fmla="*/ 150 h 544"/>
                  <a:gd name="T42" fmla="*/ 2040 w 2144"/>
                  <a:gd name="T43" fmla="*/ 179 h 544"/>
                  <a:gd name="T44" fmla="*/ 1987 w 2144"/>
                  <a:gd name="T45" fmla="*/ 211 h 544"/>
                  <a:gd name="T46" fmla="*/ 1918 w 2144"/>
                  <a:gd name="T47" fmla="*/ 249 h 544"/>
                  <a:gd name="T48" fmla="*/ 1878 w 2144"/>
                  <a:gd name="T49" fmla="*/ 270 h 544"/>
                  <a:gd name="T50" fmla="*/ 1836 w 2144"/>
                  <a:gd name="T51" fmla="*/ 291 h 544"/>
                  <a:gd name="T52" fmla="*/ 1749 w 2144"/>
                  <a:gd name="T53" fmla="*/ 329 h 544"/>
                  <a:gd name="T54" fmla="*/ 1667 w 2144"/>
                  <a:gd name="T55" fmla="*/ 365 h 544"/>
                  <a:gd name="T56" fmla="*/ 1595 w 2144"/>
                  <a:gd name="T57" fmla="*/ 390 h 544"/>
                  <a:gd name="T58" fmla="*/ 1528 w 2144"/>
                  <a:gd name="T59" fmla="*/ 409 h 544"/>
                  <a:gd name="T60" fmla="*/ 1379 w 2144"/>
                  <a:gd name="T61" fmla="*/ 445 h 544"/>
                  <a:gd name="T62" fmla="*/ 1283 w 2144"/>
                  <a:gd name="T63" fmla="*/ 464 h 544"/>
                  <a:gd name="T64" fmla="*/ 1167 w 2144"/>
                  <a:gd name="T65" fmla="*/ 487 h 544"/>
                  <a:gd name="T66" fmla="*/ 1032 w 2144"/>
                  <a:gd name="T67" fmla="*/ 508 h 544"/>
                  <a:gd name="T68" fmla="*/ 872 w 2144"/>
                  <a:gd name="T69" fmla="*/ 525 h 544"/>
                  <a:gd name="T70" fmla="*/ 504 w 2144"/>
                  <a:gd name="T71" fmla="*/ 544 h 544"/>
                  <a:gd name="T72" fmla="*/ 187 w 2144"/>
                  <a:gd name="T73" fmla="*/ 544 h 544"/>
                  <a:gd name="T74" fmla="*/ 0 w 2144"/>
                  <a:gd name="T75" fmla="*/ 529 h 544"/>
                  <a:gd name="T76" fmla="*/ 2 w 2144"/>
                  <a:gd name="T77" fmla="*/ 497 h 544"/>
                  <a:gd name="T78" fmla="*/ 2 w 2144"/>
                  <a:gd name="T79" fmla="*/ 49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4" h="544">
                    <a:moveTo>
                      <a:pt x="2" y="497"/>
                    </a:moveTo>
                    <a:lnTo>
                      <a:pt x="100" y="506"/>
                    </a:lnTo>
                    <a:lnTo>
                      <a:pt x="320" y="519"/>
                    </a:lnTo>
                    <a:lnTo>
                      <a:pt x="850" y="500"/>
                    </a:lnTo>
                    <a:lnTo>
                      <a:pt x="1122" y="466"/>
                    </a:lnTo>
                    <a:lnTo>
                      <a:pt x="1249" y="449"/>
                    </a:lnTo>
                    <a:lnTo>
                      <a:pt x="1288" y="409"/>
                    </a:lnTo>
                    <a:lnTo>
                      <a:pt x="1424" y="375"/>
                    </a:lnTo>
                    <a:lnTo>
                      <a:pt x="1547" y="342"/>
                    </a:lnTo>
                    <a:lnTo>
                      <a:pt x="1664" y="308"/>
                    </a:lnTo>
                    <a:lnTo>
                      <a:pt x="1762" y="272"/>
                    </a:lnTo>
                    <a:lnTo>
                      <a:pt x="1846" y="236"/>
                    </a:lnTo>
                    <a:lnTo>
                      <a:pt x="1916" y="202"/>
                    </a:lnTo>
                    <a:lnTo>
                      <a:pt x="1971" y="171"/>
                    </a:lnTo>
                    <a:lnTo>
                      <a:pt x="2085" y="103"/>
                    </a:lnTo>
                    <a:lnTo>
                      <a:pt x="2116" y="69"/>
                    </a:lnTo>
                    <a:lnTo>
                      <a:pt x="2135" y="34"/>
                    </a:lnTo>
                    <a:lnTo>
                      <a:pt x="2144" y="0"/>
                    </a:lnTo>
                    <a:lnTo>
                      <a:pt x="2139" y="84"/>
                    </a:lnTo>
                    <a:lnTo>
                      <a:pt x="2110" y="124"/>
                    </a:lnTo>
                    <a:lnTo>
                      <a:pt x="2078" y="150"/>
                    </a:lnTo>
                    <a:lnTo>
                      <a:pt x="2040" y="179"/>
                    </a:lnTo>
                    <a:lnTo>
                      <a:pt x="1987" y="211"/>
                    </a:lnTo>
                    <a:lnTo>
                      <a:pt x="1918" y="249"/>
                    </a:lnTo>
                    <a:lnTo>
                      <a:pt x="1878" y="270"/>
                    </a:lnTo>
                    <a:lnTo>
                      <a:pt x="1836" y="291"/>
                    </a:lnTo>
                    <a:lnTo>
                      <a:pt x="1749" y="329"/>
                    </a:lnTo>
                    <a:lnTo>
                      <a:pt x="1667" y="365"/>
                    </a:lnTo>
                    <a:lnTo>
                      <a:pt x="1595" y="390"/>
                    </a:lnTo>
                    <a:lnTo>
                      <a:pt x="1528" y="409"/>
                    </a:lnTo>
                    <a:lnTo>
                      <a:pt x="1379" y="445"/>
                    </a:lnTo>
                    <a:lnTo>
                      <a:pt x="1283" y="464"/>
                    </a:lnTo>
                    <a:lnTo>
                      <a:pt x="1167" y="487"/>
                    </a:lnTo>
                    <a:lnTo>
                      <a:pt x="1032" y="508"/>
                    </a:lnTo>
                    <a:lnTo>
                      <a:pt x="872" y="525"/>
                    </a:lnTo>
                    <a:lnTo>
                      <a:pt x="504" y="544"/>
                    </a:lnTo>
                    <a:lnTo>
                      <a:pt x="187" y="544"/>
                    </a:lnTo>
                    <a:lnTo>
                      <a:pt x="0" y="529"/>
                    </a:lnTo>
                    <a:lnTo>
                      <a:pt x="2" y="497"/>
                    </a:lnTo>
                    <a:lnTo>
                      <a:pt x="2" y="497"/>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91" name="Freeform 43"/>
              <p:cNvSpPr>
                <a:spLocks/>
              </p:cNvSpPr>
              <p:nvPr/>
            </p:nvSpPr>
            <p:spPr bwMode="auto">
              <a:xfrm>
                <a:off x="2612" y="2188"/>
                <a:ext cx="909" cy="67"/>
              </a:xfrm>
              <a:custGeom>
                <a:avLst/>
                <a:gdLst>
                  <a:gd name="T0" fmla="*/ 0 w 2278"/>
                  <a:gd name="T1" fmla="*/ 91 h 333"/>
                  <a:gd name="T2" fmla="*/ 80 w 2278"/>
                  <a:gd name="T3" fmla="*/ 76 h 333"/>
                  <a:gd name="T4" fmla="*/ 278 w 2278"/>
                  <a:gd name="T5" fmla="*/ 44 h 333"/>
                  <a:gd name="T6" fmla="*/ 533 w 2278"/>
                  <a:gd name="T7" fmla="*/ 21 h 333"/>
                  <a:gd name="T8" fmla="*/ 813 w 2278"/>
                  <a:gd name="T9" fmla="*/ 4 h 333"/>
                  <a:gd name="T10" fmla="*/ 1349 w 2278"/>
                  <a:gd name="T11" fmla="*/ 0 h 333"/>
                  <a:gd name="T12" fmla="*/ 1551 w 2278"/>
                  <a:gd name="T13" fmla="*/ 23 h 333"/>
                  <a:gd name="T14" fmla="*/ 1635 w 2278"/>
                  <a:gd name="T15" fmla="*/ 36 h 333"/>
                  <a:gd name="T16" fmla="*/ 1666 w 2278"/>
                  <a:gd name="T17" fmla="*/ 4 h 333"/>
                  <a:gd name="T18" fmla="*/ 1732 w 2278"/>
                  <a:gd name="T19" fmla="*/ 19 h 333"/>
                  <a:gd name="T20" fmla="*/ 1888 w 2278"/>
                  <a:gd name="T21" fmla="*/ 61 h 333"/>
                  <a:gd name="T22" fmla="*/ 1978 w 2278"/>
                  <a:gd name="T23" fmla="*/ 89 h 333"/>
                  <a:gd name="T24" fmla="*/ 2067 w 2278"/>
                  <a:gd name="T25" fmla="*/ 120 h 333"/>
                  <a:gd name="T26" fmla="*/ 2146 w 2278"/>
                  <a:gd name="T27" fmla="*/ 154 h 333"/>
                  <a:gd name="T28" fmla="*/ 2208 w 2278"/>
                  <a:gd name="T29" fmla="*/ 188 h 333"/>
                  <a:gd name="T30" fmla="*/ 2269 w 2278"/>
                  <a:gd name="T31" fmla="*/ 249 h 333"/>
                  <a:gd name="T32" fmla="*/ 2278 w 2278"/>
                  <a:gd name="T33" fmla="*/ 276 h 333"/>
                  <a:gd name="T34" fmla="*/ 2264 w 2278"/>
                  <a:gd name="T35" fmla="*/ 304 h 333"/>
                  <a:gd name="T36" fmla="*/ 2229 w 2278"/>
                  <a:gd name="T37" fmla="*/ 333 h 333"/>
                  <a:gd name="T38" fmla="*/ 2242 w 2278"/>
                  <a:gd name="T39" fmla="*/ 295 h 333"/>
                  <a:gd name="T40" fmla="*/ 2259 w 2278"/>
                  <a:gd name="T41" fmla="*/ 272 h 333"/>
                  <a:gd name="T42" fmla="*/ 2227 w 2278"/>
                  <a:gd name="T43" fmla="*/ 236 h 333"/>
                  <a:gd name="T44" fmla="*/ 2193 w 2278"/>
                  <a:gd name="T45" fmla="*/ 215 h 333"/>
                  <a:gd name="T46" fmla="*/ 2144 w 2278"/>
                  <a:gd name="T47" fmla="*/ 192 h 333"/>
                  <a:gd name="T48" fmla="*/ 2067 w 2278"/>
                  <a:gd name="T49" fmla="*/ 164 h 333"/>
                  <a:gd name="T50" fmla="*/ 1957 w 2278"/>
                  <a:gd name="T51" fmla="*/ 135 h 333"/>
                  <a:gd name="T52" fmla="*/ 1825 w 2278"/>
                  <a:gd name="T53" fmla="*/ 103 h 333"/>
                  <a:gd name="T54" fmla="*/ 1691 w 2278"/>
                  <a:gd name="T55" fmla="*/ 72 h 333"/>
                  <a:gd name="T56" fmla="*/ 1571 w 2278"/>
                  <a:gd name="T57" fmla="*/ 48 h 333"/>
                  <a:gd name="T58" fmla="*/ 1408 w 2278"/>
                  <a:gd name="T59" fmla="*/ 29 h 333"/>
                  <a:gd name="T60" fmla="*/ 1270 w 2278"/>
                  <a:gd name="T61" fmla="*/ 29 h 333"/>
                  <a:gd name="T62" fmla="*/ 800 w 2278"/>
                  <a:gd name="T63" fmla="*/ 32 h 333"/>
                  <a:gd name="T64" fmla="*/ 237 w 2278"/>
                  <a:gd name="T65" fmla="*/ 76 h 333"/>
                  <a:gd name="T66" fmla="*/ 66 w 2278"/>
                  <a:gd name="T67" fmla="*/ 107 h 333"/>
                  <a:gd name="T68" fmla="*/ 8 w 2278"/>
                  <a:gd name="T69" fmla="*/ 120 h 333"/>
                  <a:gd name="T70" fmla="*/ 0 w 2278"/>
                  <a:gd name="T71" fmla="*/ 91 h 333"/>
                  <a:gd name="T72" fmla="*/ 0 w 2278"/>
                  <a:gd name="T73" fmla="*/ 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8" h="333">
                    <a:moveTo>
                      <a:pt x="0" y="91"/>
                    </a:moveTo>
                    <a:lnTo>
                      <a:pt x="80" y="76"/>
                    </a:lnTo>
                    <a:lnTo>
                      <a:pt x="278" y="44"/>
                    </a:lnTo>
                    <a:lnTo>
                      <a:pt x="533" y="21"/>
                    </a:lnTo>
                    <a:lnTo>
                      <a:pt x="813" y="4"/>
                    </a:lnTo>
                    <a:lnTo>
                      <a:pt x="1349" y="0"/>
                    </a:lnTo>
                    <a:lnTo>
                      <a:pt x="1551" y="23"/>
                    </a:lnTo>
                    <a:lnTo>
                      <a:pt x="1635" y="36"/>
                    </a:lnTo>
                    <a:lnTo>
                      <a:pt x="1666" y="4"/>
                    </a:lnTo>
                    <a:lnTo>
                      <a:pt x="1732" y="19"/>
                    </a:lnTo>
                    <a:lnTo>
                      <a:pt x="1888" y="61"/>
                    </a:lnTo>
                    <a:lnTo>
                      <a:pt x="1978" y="89"/>
                    </a:lnTo>
                    <a:lnTo>
                      <a:pt x="2067" y="120"/>
                    </a:lnTo>
                    <a:lnTo>
                      <a:pt x="2146" y="154"/>
                    </a:lnTo>
                    <a:lnTo>
                      <a:pt x="2208" y="188"/>
                    </a:lnTo>
                    <a:lnTo>
                      <a:pt x="2269" y="249"/>
                    </a:lnTo>
                    <a:lnTo>
                      <a:pt x="2278" y="276"/>
                    </a:lnTo>
                    <a:lnTo>
                      <a:pt x="2264" y="304"/>
                    </a:lnTo>
                    <a:lnTo>
                      <a:pt x="2229" y="333"/>
                    </a:lnTo>
                    <a:lnTo>
                      <a:pt x="2242" y="295"/>
                    </a:lnTo>
                    <a:lnTo>
                      <a:pt x="2259" y="272"/>
                    </a:lnTo>
                    <a:lnTo>
                      <a:pt x="2227" y="236"/>
                    </a:lnTo>
                    <a:lnTo>
                      <a:pt x="2193" y="215"/>
                    </a:lnTo>
                    <a:lnTo>
                      <a:pt x="2144" y="192"/>
                    </a:lnTo>
                    <a:lnTo>
                      <a:pt x="2067" y="164"/>
                    </a:lnTo>
                    <a:lnTo>
                      <a:pt x="1957" y="135"/>
                    </a:lnTo>
                    <a:lnTo>
                      <a:pt x="1825" y="103"/>
                    </a:lnTo>
                    <a:lnTo>
                      <a:pt x="1691" y="72"/>
                    </a:lnTo>
                    <a:lnTo>
                      <a:pt x="1571" y="48"/>
                    </a:lnTo>
                    <a:lnTo>
                      <a:pt x="1408" y="29"/>
                    </a:lnTo>
                    <a:lnTo>
                      <a:pt x="1270" y="29"/>
                    </a:lnTo>
                    <a:lnTo>
                      <a:pt x="800" y="32"/>
                    </a:lnTo>
                    <a:lnTo>
                      <a:pt x="237" y="76"/>
                    </a:lnTo>
                    <a:lnTo>
                      <a:pt x="66" y="107"/>
                    </a:lnTo>
                    <a:lnTo>
                      <a:pt x="8" y="120"/>
                    </a:lnTo>
                    <a:lnTo>
                      <a:pt x="0" y="91"/>
                    </a:lnTo>
                    <a:lnTo>
                      <a:pt x="0" y="91"/>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92" name="Freeform 44"/>
              <p:cNvSpPr>
                <a:spLocks/>
              </p:cNvSpPr>
              <p:nvPr/>
            </p:nvSpPr>
            <p:spPr bwMode="auto">
              <a:xfrm>
                <a:off x="2472" y="2119"/>
                <a:ext cx="59" cy="93"/>
              </a:xfrm>
              <a:custGeom>
                <a:avLst/>
                <a:gdLst>
                  <a:gd name="T0" fmla="*/ 118 w 149"/>
                  <a:gd name="T1" fmla="*/ 25 h 460"/>
                  <a:gd name="T2" fmla="*/ 110 w 149"/>
                  <a:gd name="T3" fmla="*/ 40 h 460"/>
                  <a:gd name="T4" fmla="*/ 102 w 149"/>
                  <a:gd name="T5" fmla="*/ 61 h 460"/>
                  <a:gd name="T6" fmla="*/ 92 w 149"/>
                  <a:gd name="T7" fmla="*/ 85 h 460"/>
                  <a:gd name="T8" fmla="*/ 69 w 149"/>
                  <a:gd name="T9" fmla="*/ 150 h 460"/>
                  <a:gd name="T10" fmla="*/ 57 w 149"/>
                  <a:gd name="T11" fmla="*/ 188 h 460"/>
                  <a:gd name="T12" fmla="*/ 45 w 149"/>
                  <a:gd name="T13" fmla="*/ 228 h 460"/>
                  <a:gd name="T14" fmla="*/ 35 w 149"/>
                  <a:gd name="T15" fmla="*/ 270 h 460"/>
                  <a:gd name="T16" fmla="*/ 26 w 149"/>
                  <a:gd name="T17" fmla="*/ 310 h 460"/>
                  <a:gd name="T18" fmla="*/ 12 w 149"/>
                  <a:gd name="T19" fmla="*/ 386 h 460"/>
                  <a:gd name="T20" fmla="*/ 0 w 149"/>
                  <a:gd name="T21" fmla="*/ 460 h 460"/>
                  <a:gd name="T22" fmla="*/ 30 w 149"/>
                  <a:gd name="T23" fmla="*/ 441 h 460"/>
                  <a:gd name="T24" fmla="*/ 37 w 149"/>
                  <a:gd name="T25" fmla="*/ 369 h 460"/>
                  <a:gd name="T26" fmla="*/ 48 w 149"/>
                  <a:gd name="T27" fmla="*/ 298 h 460"/>
                  <a:gd name="T28" fmla="*/ 67 w 149"/>
                  <a:gd name="T29" fmla="*/ 217 h 460"/>
                  <a:gd name="T30" fmla="*/ 80 w 149"/>
                  <a:gd name="T31" fmla="*/ 175 h 460"/>
                  <a:gd name="T32" fmla="*/ 92 w 149"/>
                  <a:gd name="T33" fmla="*/ 137 h 460"/>
                  <a:gd name="T34" fmla="*/ 106 w 149"/>
                  <a:gd name="T35" fmla="*/ 99 h 460"/>
                  <a:gd name="T36" fmla="*/ 119 w 149"/>
                  <a:gd name="T37" fmla="*/ 66 h 460"/>
                  <a:gd name="T38" fmla="*/ 132 w 149"/>
                  <a:gd name="T39" fmla="*/ 40 h 460"/>
                  <a:gd name="T40" fmla="*/ 141 w 149"/>
                  <a:gd name="T41" fmla="*/ 19 h 460"/>
                  <a:gd name="T42" fmla="*/ 149 w 149"/>
                  <a:gd name="T43" fmla="*/ 0 h 460"/>
                  <a:gd name="T44" fmla="*/ 118 w 149"/>
                  <a:gd name="T45" fmla="*/ 25 h 460"/>
                  <a:gd name="T46" fmla="*/ 118 w 149"/>
                  <a:gd name="T47" fmla="*/ 25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460">
                    <a:moveTo>
                      <a:pt x="118" y="25"/>
                    </a:moveTo>
                    <a:lnTo>
                      <a:pt x="110" y="40"/>
                    </a:lnTo>
                    <a:lnTo>
                      <a:pt x="102" y="61"/>
                    </a:lnTo>
                    <a:lnTo>
                      <a:pt x="92" y="85"/>
                    </a:lnTo>
                    <a:lnTo>
                      <a:pt x="69" y="150"/>
                    </a:lnTo>
                    <a:lnTo>
                      <a:pt x="57" y="188"/>
                    </a:lnTo>
                    <a:lnTo>
                      <a:pt x="45" y="228"/>
                    </a:lnTo>
                    <a:lnTo>
                      <a:pt x="35" y="270"/>
                    </a:lnTo>
                    <a:lnTo>
                      <a:pt x="26" y="310"/>
                    </a:lnTo>
                    <a:lnTo>
                      <a:pt x="12" y="386"/>
                    </a:lnTo>
                    <a:lnTo>
                      <a:pt x="0" y="460"/>
                    </a:lnTo>
                    <a:lnTo>
                      <a:pt x="30" y="441"/>
                    </a:lnTo>
                    <a:lnTo>
                      <a:pt x="37" y="369"/>
                    </a:lnTo>
                    <a:lnTo>
                      <a:pt x="48" y="298"/>
                    </a:lnTo>
                    <a:lnTo>
                      <a:pt x="67" y="217"/>
                    </a:lnTo>
                    <a:lnTo>
                      <a:pt x="80" y="175"/>
                    </a:lnTo>
                    <a:lnTo>
                      <a:pt x="92" y="137"/>
                    </a:lnTo>
                    <a:lnTo>
                      <a:pt x="106" y="99"/>
                    </a:lnTo>
                    <a:lnTo>
                      <a:pt x="119" y="66"/>
                    </a:lnTo>
                    <a:lnTo>
                      <a:pt x="132" y="40"/>
                    </a:lnTo>
                    <a:lnTo>
                      <a:pt x="141" y="19"/>
                    </a:lnTo>
                    <a:lnTo>
                      <a:pt x="149" y="0"/>
                    </a:lnTo>
                    <a:lnTo>
                      <a:pt x="118" y="25"/>
                    </a:lnTo>
                    <a:lnTo>
                      <a:pt x="118" y="25"/>
                    </a:lnTo>
                    <a:close/>
                  </a:path>
                </a:pathLst>
              </a:custGeom>
              <a:solidFill>
                <a:srgbClr val="C2D6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93" name="Freeform 45"/>
              <p:cNvSpPr>
                <a:spLocks/>
              </p:cNvSpPr>
              <p:nvPr/>
            </p:nvSpPr>
            <p:spPr bwMode="auto">
              <a:xfrm>
                <a:off x="2651" y="2086"/>
                <a:ext cx="34" cy="79"/>
              </a:xfrm>
              <a:custGeom>
                <a:avLst/>
                <a:gdLst>
                  <a:gd name="T0" fmla="*/ 85 w 85"/>
                  <a:gd name="T1" fmla="*/ 0 h 399"/>
                  <a:gd name="T2" fmla="*/ 80 w 85"/>
                  <a:gd name="T3" fmla="*/ 11 h 399"/>
                  <a:gd name="T4" fmla="*/ 64 w 85"/>
                  <a:gd name="T5" fmla="*/ 47 h 399"/>
                  <a:gd name="T6" fmla="*/ 47 w 85"/>
                  <a:gd name="T7" fmla="*/ 102 h 399"/>
                  <a:gd name="T8" fmla="*/ 29 w 85"/>
                  <a:gd name="T9" fmla="*/ 171 h 399"/>
                  <a:gd name="T10" fmla="*/ 6 w 85"/>
                  <a:gd name="T11" fmla="*/ 323 h 399"/>
                  <a:gd name="T12" fmla="*/ 0 w 85"/>
                  <a:gd name="T13" fmla="*/ 399 h 399"/>
                  <a:gd name="T14" fmla="*/ 39 w 85"/>
                  <a:gd name="T15" fmla="*/ 399 h 399"/>
                  <a:gd name="T16" fmla="*/ 41 w 85"/>
                  <a:gd name="T17" fmla="*/ 308 h 399"/>
                  <a:gd name="T18" fmla="*/ 53 w 85"/>
                  <a:gd name="T19" fmla="*/ 142 h 399"/>
                  <a:gd name="T20" fmla="*/ 62 w 85"/>
                  <a:gd name="T21" fmla="*/ 78 h 399"/>
                  <a:gd name="T22" fmla="*/ 73 w 85"/>
                  <a:gd name="T23" fmla="*/ 34 h 399"/>
                  <a:gd name="T24" fmla="*/ 85 w 85"/>
                  <a:gd name="T25" fmla="*/ 0 h 399"/>
                  <a:gd name="T26" fmla="*/ 85 w 85"/>
                  <a:gd name="T2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399">
                    <a:moveTo>
                      <a:pt x="85" y="0"/>
                    </a:moveTo>
                    <a:lnTo>
                      <a:pt x="80" y="11"/>
                    </a:lnTo>
                    <a:lnTo>
                      <a:pt x="64" y="47"/>
                    </a:lnTo>
                    <a:lnTo>
                      <a:pt x="47" y="102"/>
                    </a:lnTo>
                    <a:lnTo>
                      <a:pt x="29" y="171"/>
                    </a:lnTo>
                    <a:lnTo>
                      <a:pt x="6" y="323"/>
                    </a:lnTo>
                    <a:lnTo>
                      <a:pt x="0" y="399"/>
                    </a:lnTo>
                    <a:lnTo>
                      <a:pt x="39" y="399"/>
                    </a:lnTo>
                    <a:lnTo>
                      <a:pt x="41" y="308"/>
                    </a:lnTo>
                    <a:lnTo>
                      <a:pt x="53" y="142"/>
                    </a:lnTo>
                    <a:lnTo>
                      <a:pt x="62" y="78"/>
                    </a:lnTo>
                    <a:lnTo>
                      <a:pt x="73" y="34"/>
                    </a:lnTo>
                    <a:lnTo>
                      <a:pt x="85" y="0"/>
                    </a:lnTo>
                    <a:lnTo>
                      <a:pt x="85" y="0"/>
                    </a:lnTo>
                    <a:close/>
                  </a:path>
                </a:pathLst>
              </a:custGeom>
              <a:solidFill>
                <a:srgbClr val="C2D6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11694" name="Group 46"/>
              <p:cNvGrpSpPr>
                <a:grpSpLocks/>
              </p:cNvGrpSpPr>
              <p:nvPr/>
            </p:nvGrpSpPr>
            <p:grpSpPr bwMode="auto">
              <a:xfrm>
                <a:off x="2811" y="1905"/>
                <a:ext cx="228" cy="171"/>
                <a:chOff x="4596" y="1249"/>
                <a:chExt cx="572" cy="430"/>
              </a:xfrm>
            </p:grpSpPr>
            <p:sp>
              <p:nvSpPr>
                <p:cNvPr id="411695" name="Freeform 47"/>
                <p:cNvSpPr>
                  <a:spLocks/>
                </p:cNvSpPr>
                <p:nvPr/>
              </p:nvSpPr>
              <p:spPr bwMode="auto">
                <a:xfrm>
                  <a:off x="4755" y="1256"/>
                  <a:ext cx="330" cy="159"/>
                </a:xfrm>
                <a:custGeom>
                  <a:avLst/>
                  <a:gdLst>
                    <a:gd name="T0" fmla="*/ 181 w 660"/>
                    <a:gd name="T1" fmla="*/ 0 h 319"/>
                    <a:gd name="T2" fmla="*/ 74 w 660"/>
                    <a:gd name="T3" fmla="*/ 9 h 319"/>
                    <a:gd name="T4" fmla="*/ 0 w 660"/>
                    <a:gd name="T5" fmla="*/ 19 h 319"/>
                    <a:gd name="T6" fmla="*/ 164 w 660"/>
                    <a:gd name="T7" fmla="*/ 59 h 319"/>
                    <a:gd name="T8" fmla="*/ 354 w 660"/>
                    <a:gd name="T9" fmla="*/ 144 h 319"/>
                    <a:gd name="T10" fmla="*/ 466 w 660"/>
                    <a:gd name="T11" fmla="*/ 224 h 319"/>
                    <a:gd name="T12" fmla="*/ 508 w 660"/>
                    <a:gd name="T13" fmla="*/ 281 h 319"/>
                    <a:gd name="T14" fmla="*/ 510 w 660"/>
                    <a:gd name="T15" fmla="*/ 319 h 319"/>
                    <a:gd name="T16" fmla="*/ 650 w 660"/>
                    <a:gd name="T17" fmla="*/ 302 h 319"/>
                    <a:gd name="T18" fmla="*/ 660 w 660"/>
                    <a:gd name="T19" fmla="*/ 277 h 319"/>
                    <a:gd name="T20" fmla="*/ 654 w 660"/>
                    <a:gd name="T21" fmla="*/ 251 h 319"/>
                    <a:gd name="T22" fmla="*/ 645 w 660"/>
                    <a:gd name="T23" fmla="*/ 230 h 319"/>
                    <a:gd name="T24" fmla="*/ 513 w 660"/>
                    <a:gd name="T25" fmla="*/ 233 h 319"/>
                    <a:gd name="T26" fmla="*/ 603 w 660"/>
                    <a:gd name="T27" fmla="*/ 192 h 319"/>
                    <a:gd name="T28" fmla="*/ 591 w 660"/>
                    <a:gd name="T29" fmla="*/ 176 h 319"/>
                    <a:gd name="T30" fmla="*/ 493 w 660"/>
                    <a:gd name="T31" fmla="*/ 121 h 319"/>
                    <a:gd name="T32" fmla="*/ 394 w 660"/>
                    <a:gd name="T33" fmla="*/ 74 h 319"/>
                    <a:gd name="T34" fmla="*/ 297 w 660"/>
                    <a:gd name="T35" fmla="*/ 34 h 319"/>
                    <a:gd name="T36" fmla="*/ 181 w 660"/>
                    <a:gd name="T37" fmla="*/ 0 h 319"/>
                    <a:gd name="T38" fmla="*/ 181 w 660"/>
                    <a:gd name="T39"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0" h="319">
                      <a:moveTo>
                        <a:pt x="181" y="0"/>
                      </a:moveTo>
                      <a:lnTo>
                        <a:pt x="74" y="9"/>
                      </a:lnTo>
                      <a:lnTo>
                        <a:pt x="0" y="19"/>
                      </a:lnTo>
                      <a:lnTo>
                        <a:pt x="164" y="59"/>
                      </a:lnTo>
                      <a:lnTo>
                        <a:pt x="354" y="144"/>
                      </a:lnTo>
                      <a:lnTo>
                        <a:pt x="466" y="224"/>
                      </a:lnTo>
                      <a:lnTo>
                        <a:pt x="508" y="281"/>
                      </a:lnTo>
                      <a:lnTo>
                        <a:pt x="510" y="319"/>
                      </a:lnTo>
                      <a:lnTo>
                        <a:pt x="650" y="302"/>
                      </a:lnTo>
                      <a:lnTo>
                        <a:pt x="660" y="277"/>
                      </a:lnTo>
                      <a:lnTo>
                        <a:pt x="654" y="251"/>
                      </a:lnTo>
                      <a:lnTo>
                        <a:pt x="645" y="230"/>
                      </a:lnTo>
                      <a:lnTo>
                        <a:pt x="513" y="233"/>
                      </a:lnTo>
                      <a:lnTo>
                        <a:pt x="603" y="192"/>
                      </a:lnTo>
                      <a:lnTo>
                        <a:pt x="591" y="176"/>
                      </a:lnTo>
                      <a:lnTo>
                        <a:pt x="493" y="121"/>
                      </a:lnTo>
                      <a:lnTo>
                        <a:pt x="394" y="74"/>
                      </a:lnTo>
                      <a:lnTo>
                        <a:pt x="297" y="34"/>
                      </a:lnTo>
                      <a:lnTo>
                        <a:pt x="181" y="0"/>
                      </a:lnTo>
                      <a:lnTo>
                        <a:pt x="1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96" name="Freeform 48"/>
                <p:cNvSpPr>
                  <a:spLocks/>
                </p:cNvSpPr>
                <p:nvPr/>
              </p:nvSpPr>
              <p:spPr bwMode="auto">
                <a:xfrm>
                  <a:off x="4877" y="1432"/>
                  <a:ext cx="47" cy="243"/>
                </a:xfrm>
                <a:custGeom>
                  <a:avLst/>
                  <a:gdLst>
                    <a:gd name="T0" fmla="*/ 32 w 95"/>
                    <a:gd name="T1" fmla="*/ 0 h 487"/>
                    <a:gd name="T2" fmla="*/ 3 w 95"/>
                    <a:gd name="T3" fmla="*/ 396 h 487"/>
                    <a:gd name="T4" fmla="*/ 32 w 95"/>
                    <a:gd name="T5" fmla="*/ 318 h 487"/>
                    <a:gd name="T6" fmla="*/ 32 w 95"/>
                    <a:gd name="T7" fmla="*/ 417 h 487"/>
                    <a:gd name="T8" fmla="*/ 3 w 95"/>
                    <a:gd name="T9" fmla="*/ 419 h 487"/>
                    <a:gd name="T10" fmla="*/ 0 w 95"/>
                    <a:gd name="T11" fmla="*/ 445 h 487"/>
                    <a:gd name="T12" fmla="*/ 26 w 95"/>
                    <a:gd name="T13" fmla="*/ 457 h 487"/>
                    <a:gd name="T14" fmla="*/ 19 w 95"/>
                    <a:gd name="T15" fmla="*/ 487 h 487"/>
                    <a:gd name="T16" fmla="*/ 64 w 95"/>
                    <a:gd name="T17" fmla="*/ 477 h 487"/>
                    <a:gd name="T18" fmla="*/ 47 w 95"/>
                    <a:gd name="T19" fmla="*/ 455 h 487"/>
                    <a:gd name="T20" fmla="*/ 57 w 95"/>
                    <a:gd name="T21" fmla="*/ 434 h 487"/>
                    <a:gd name="T22" fmla="*/ 95 w 95"/>
                    <a:gd name="T23" fmla="*/ 0 h 487"/>
                    <a:gd name="T24" fmla="*/ 32 w 95"/>
                    <a:gd name="T25" fmla="*/ 0 h 487"/>
                    <a:gd name="T26" fmla="*/ 32 w 95"/>
                    <a:gd name="T27"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87">
                      <a:moveTo>
                        <a:pt x="32" y="0"/>
                      </a:moveTo>
                      <a:lnTo>
                        <a:pt x="3" y="396"/>
                      </a:lnTo>
                      <a:lnTo>
                        <a:pt x="32" y="318"/>
                      </a:lnTo>
                      <a:lnTo>
                        <a:pt x="32" y="417"/>
                      </a:lnTo>
                      <a:lnTo>
                        <a:pt x="3" y="419"/>
                      </a:lnTo>
                      <a:lnTo>
                        <a:pt x="0" y="445"/>
                      </a:lnTo>
                      <a:lnTo>
                        <a:pt x="26" y="457"/>
                      </a:lnTo>
                      <a:lnTo>
                        <a:pt x="19" y="487"/>
                      </a:lnTo>
                      <a:lnTo>
                        <a:pt x="64" y="477"/>
                      </a:lnTo>
                      <a:lnTo>
                        <a:pt x="47" y="455"/>
                      </a:lnTo>
                      <a:lnTo>
                        <a:pt x="57" y="434"/>
                      </a:lnTo>
                      <a:lnTo>
                        <a:pt x="95" y="0"/>
                      </a:lnTo>
                      <a:lnTo>
                        <a:pt x="32" y="0"/>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97" name="Freeform 49"/>
                <p:cNvSpPr>
                  <a:spLocks/>
                </p:cNvSpPr>
                <p:nvPr/>
              </p:nvSpPr>
              <p:spPr bwMode="auto">
                <a:xfrm>
                  <a:off x="4596" y="1249"/>
                  <a:ext cx="572" cy="188"/>
                </a:xfrm>
                <a:custGeom>
                  <a:avLst/>
                  <a:gdLst>
                    <a:gd name="T0" fmla="*/ 273 w 1142"/>
                    <a:gd name="T1" fmla="*/ 17 h 377"/>
                    <a:gd name="T2" fmla="*/ 445 w 1142"/>
                    <a:gd name="T3" fmla="*/ 76 h 377"/>
                    <a:gd name="T4" fmla="*/ 657 w 1142"/>
                    <a:gd name="T5" fmla="*/ 170 h 377"/>
                    <a:gd name="T6" fmla="*/ 768 w 1142"/>
                    <a:gd name="T7" fmla="*/ 255 h 377"/>
                    <a:gd name="T8" fmla="*/ 802 w 1142"/>
                    <a:gd name="T9" fmla="*/ 299 h 377"/>
                    <a:gd name="T10" fmla="*/ 808 w 1142"/>
                    <a:gd name="T11" fmla="*/ 333 h 377"/>
                    <a:gd name="T12" fmla="*/ 895 w 1142"/>
                    <a:gd name="T13" fmla="*/ 343 h 377"/>
                    <a:gd name="T14" fmla="*/ 986 w 1142"/>
                    <a:gd name="T15" fmla="*/ 323 h 377"/>
                    <a:gd name="T16" fmla="*/ 992 w 1142"/>
                    <a:gd name="T17" fmla="*/ 282 h 377"/>
                    <a:gd name="T18" fmla="*/ 975 w 1142"/>
                    <a:gd name="T19" fmla="*/ 230 h 377"/>
                    <a:gd name="T20" fmla="*/ 935 w 1142"/>
                    <a:gd name="T21" fmla="*/ 189 h 377"/>
                    <a:gd name="T22" fmla="*/ 715 w 1142"/>
                    <a:gd name="T23" fmla="*/ 76 h 377"/>
                    <a:gd name="T24" fmla="*/ 464 w 1142"/>
                    <a:gd name="T25" fmla="*/ 0 h 377"/>
                    <a:gd name="T26" fmla="*/ 772 w 1142"/>
                    <a:gd name="T27" fmla="*/ 35 h 377"/>
                    <a:gd name="T28" fmla="*/ 1028 w 1142"/>
                    <a:gd name="T29" fmla="*/ 112 h 377"/>
                    <a:gd name="T30" fmla="*/ 1133 w 1142"/>
                    <a:gd name="T31" fmla="*/ 202 h 377"/>
                    <a:gd name="T32" fmla="*/ 1142 w 1142"/>
                    <a:gd name="T33" fmla="*/ 247 h 377"/>
                    <a:gd name="T34" fmla="*/ 1085 w 1142"/>
                    <a:gd name="T35" fmla="*/ 306 h 377"/>
                    <a:gd name="T36" fmla="*/ 975 w 1142"/>
                    <a:gd name="T37" fmla="*/ 346 h 377"/>
                    <a:gd name="T38" fmla="*/ 813 w 1142"/>
                    <a:gd name="T39" fmla="*/ 371 h 377"/>
                    <a:gd name="T40" fmla="*/ 600 w 1142"/>
                    <a:gd name="T41" fmla="*/ 371 h 377"/>
                    <a:gd name="T42" fmla="*/ 365 w 1142"/>
                    <a:gd name="T43" fmla="*/ 343 h 377"/>
                    <a:gd name="T44" fmla="*/ 137 w 1142"/>
                    <a:gd name="T45" fmla="*/ 280 h 377"/>
                    <a:gd name="T46" fmla="*/ 9 w 1142"/>
                    <a:gd name="T47" fmla="*/ 189 h 377"/>
                    <a:gd name="T48" fmla="*/ 0 w 1142"/>
                    <a:gd name="T49" fmla="*/ 130 h 377"/>
                    <a:gd name="T50" fmla="*/ 36 w 1142"/>
                    <a:gd name="T51" fmla="*/ 80 h 377"/>
                    <a:gd name="T52" fmla="*/ 19 w 1142"/>
                    <a:gd name="T53" fmla="*/ 141 h 377"/>
                    <a:gd name="T54" fmla="*/ 62 w 1142"/>
                    <a:gd name="T55" fmla="*/ 208 h 377"/>
                    <a:gd name="T56" fmla="*/ 180 w 1142"/>
                    <a:gd name="T57" fmla="*/ 266 h 377"/>
                    <a:gd name="T58" fmla="*/ 186 w 1142"/>
                    <a:gd name="T59" fmla="*/ 247 h 377"/>
                    <a:gd name="T60" fmla="*/ 62 w 1142"/>
                    <a:gd name="T61" fmla="*/ 173 h 377"/>
                    <a:gd name="T62" fmla="*/ 40 w 1142"/>
                    <a:gd name="T63" fmla="*/ 109 h 377"/>
                    <a:gd name="T64" fmla="*/ 74 w 1142"/>
                    <a:gd name="T65" fmla="*/ 59 h 377"/>
                    <a:gd name="T66" fmla="*/ 277 w 1142"/>
                    <a:gd name="T67" fmla="*/ 8 h 377"/>
                    <a:gd name="T68" fmla="*/ 416 w 1142"/>
                    <a:gd name="T6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2" h="377">
                      <a:moveTo>
                        <a:pt x="416" y="0"/>
                      </a:moveTo>
                      <a:lnTo>
                        <a:pt x="273" y="17"/>
                      </a:lnTo>
                      <a:lnTo>
                        <a:pt x="264" y="31"/>
                      </a:lnTo>
                      <a:lnTo>
                        <a:pt x="445" y="76"/>
                      </a:lnTo>
                      <a:lnTo>
                        <a:pt x="574" y="126"/>
                      </a:lnTo>
                      <a:lnTo>
                        <a:pt x="657" y="170"/>
                      </a:lnTo>
                      <a:lnTo>
                        <a:pt x="730" y="217"/>
                      </a:lnTo>
                      <a:lnTo>
                        <a:pt x="768" y="255"/>
                      </a:lnTo>
                      <a:lnTo>
                        <a:pt x="792" y="280"/>
                      </a:lnTo>
                      <a:lnTo>
                        <a:pt x="802" y="299"/>
                      </a:lnTo>
                      <a:lnTo>
                        <a:pt x="808" y="323"/>
                      </a:lnTo>
                      <a:lnTo>
                        <a:pt x="808" y="333"/>
                      </a:lnTo>
                      <a:lnTo>
                        <a:pt x="800" y="354"/>
                      </a:lnTo>
                      <a:lnTo>
                        <a:pt x="895" y="343"/>
                      </a:lnTo>
                      <a:lnTo>
                        <a:pt x="965" y="329"/>
                      </a:lnTo>
                      <a:lnTo>
                        <a:pt x="986" y="323"/>
                      </a:lnTo>
                      <a:lnTo>
                        <a:pt x="992" y="306"/>
                      </a:lnTo>
                      <a:lnTo>
                        <a:pt x="992" y="282"/>
                      </a:lnTo>
                      <a:lnTo>
                        <a:pt x="986" y="259"/>
                      </a:lnTo>
                      <a:lnTo>
                        <a:pt x="975" y="230"/>
                      </a:lnTo>
                      <a:lnTo>
                        <a:pt x="962" y="215"/>
                      </a:lnTo>
                      <a:lnTo>
                        <a:pt x="935" y="189"/>
                      </a:lnTo>
                      <a:lnTo>
                        <a:pt x="891" y="156"/>
                      </a:lnTo>
                      <a:lnTo>
                        <a:pt x="715" y="76"/>
                      </a:lnTo>
                      <a:lnTo>
                        <a:pt x="597" y="31"/>
                      </a:lnTo>
                      <a:lnTo>
                        <a:pt x="464" y="0"/>
                      </a:lnTo>
                      <a:lnTo>
                        <a:pt x="637" y="10"/>
                      </a:lnTo>
                      <a:lnTo>
                        <a:pt x="772" y="35"/>
                      </a:lnTo>
                      <a:lnTo>
                        <a:pt x="916" y="69"/>
                      </a:lnTo>
                      <a:lnTo>
                        <a:pt x="1028" y="112"/>
                      </a:lnTo>
                      <a:lnTo>
                        <a:pt x="1104" y="164"/>
                      </a:lnTo>
                      <a:lnTo>
                        <a:pt x="1133" y="202"/>
                      </a:lnTo>
                      <a:lnTo>
                        <a:pt x="1142" y="230"/>
                      </a:lnTo>
                      <a:lnTo>
                        <a:pt x="1142" y="247"/>
                      </a:lnTo>
                      <a:lnTo>
                        <a:pt x="1123" y="282"/>
                      </a:lnTo>
                      <a:lnTo>
                        <a:pt x="1085" y="306"/>
                      </a:lnTo>
                      <a:lnTo>
                        <a:pt x="1038" y="327"/>
                      </a:lnTo>
                      <a:lnTo>
                        <a:pt x="975" y="346"/>
                      </a:lnTo>
                      <a:lnTo>
                        <a:pt x="903" y="362"/>
                      </a:lnTo>
                      <a:lnTo>
                        <a:pt x="813" y="371"/>
                      </a:lnTo>
                      <a:lnTo>
                        <a:pt x="718" y="377"/>
                      </a:lnTo>
                      <a:lnTo>
                        <a:pt x="600" y="371"/>
                      </a:lnTo>
                      <a:lnTo>
                        <a:pt x="488" y="363"/>
                      </a:lnTo>
                      <a:lnTo>
                        <a:pt x="365" y="343"/>
                      </a:lnTo>
                      <a:lnTo>
                        <a:pt x="258" y="316"/>
                      </a:lnTo>
                      <a:lnTo>
                        <a:pt x="137" y="280"/>
                      </a:lnTo>
                      <a:lnTo>
                        <a:pt x="45" y="227"/>
                      </a:lnTo>
                      <a:lnTo>
                        <a:pt x="9" y="189"/>
                      </a:lnTo>
                      <a:lnTo>
                        <a:pt x="0" y="156"/>
                      </a:lnTo>
                      <a:lnTo>
                        <a:pt x="0" y="130"/>
                      </a:lnTo>
                      <a:lnTo>
                        <a:pt x="9" y="107"/>
                      </a:lnTo>
                      <a:lnTo>
                        <a:pt x="36" y="80"/>
                      </a:lnTo>
                      <a:lnTo>
                        <a:pt x="19" y="116"/>
                      </a:lnTo>
                      <a:lnTo>
                        <a:pt x="19" y="141"/>
                      </a:lnTo>
                      <a:lnTo>
                        <a:pt x="30" y="173"/>
                      </a:lnTo>
                      <a:lnTo>
                        <a:pt x="62" y="208"/>
                      </a:lnTo>
                      <a:lnTo>
                        <a:pt x="110" y="238"/>
                      </a:lnTo>
                      <a:lnTo>
                        <a:pt x="180" y="266"/>
                      </a:lnTo>
                      <a:lnTo>
                        <a:pt x="273" y="282"/>
                      </a:lnTo>
                      <a:lnTo>
                        <a:pt x="186" y="247"/>
                      </a:lnTo>
                      <a:lnTo>
                        <a:pt x="102" y="208"/>
                      </a:lnTo>
                      <a:lnTo>
                        <a:pt x="62" y="173"/>
                      </a:lnTo>
                      <a:lnTo>
                        <a:pt x="43" y="143"/>
                      </a:lnTo>
                      <a:lnTo>
                        <a:pt x="40" y="109"/>
                      </a:lnTo>
                      <a:lnTo>
                        <a:pt x="49" y="82"/>
                      </a:lnTo>
                      <a:lnTo>
                        <a:pt x="74" y="59"/>
                      </a:lnTo>
                      <a:lnTo>
                        <a:pt x="146" y="29"/>
                      </a:lnTo>
                      <a:lnTo>
                        <a:pt x="277" y="8"/>
                      </a:lnTo>
                      <a:lnTo>
                        <a:pt x="389" y="0"/>
                      </a:lnTo>
                      <a:lnTo>
                        <a:pt x="416" y="0"/>
                      </a:lnTo>
                      <a:lnTo>
                        <a:pt x="4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98" name="Freeform 50"/>
                <p:cNvSpPr>
                  <a:spLocks/>
                </p:cNvSpPr>
                <p:nvPr/>
              </p:nvSpPr>
              <p:spPr bwMode="auto">
                <a:xfrm>
                  <a:off x="5018" y="1351"/>
                  <a:ext cx="75" cy="20"/>
                </a:xfrm>
                <a:custGeom>
                  <a:avLst/>
                  <a:gdLst>
                    <a:gd name="T0" fmla="*/ 129 w 148"/>
                    <a:gd name="T1" fmla="*/ 0 h 40"/>
                    <a:gd name="T2" fmla="*/ 82 w 148"/>
                    <a:gd name="T3" fmla="*/ 23 h 40"/>
                    <a:gd name="T4" fmla="*/ 0 w 148"/>
                    <a:gd name="T5" fmla="*/ 40 h 40"/>
                    <a:gd name="T6" fmla="*/ 95 w 148"/>
                    <a:gd name="T7" fmla="*/ 26 h 40"/>
                    <a:gd name="T8" fmla="*/ 148 w 148"/>
                    <a:gd name="T9" fmla="*/ 13 h 40"/>
                    <a:gd name="T10" fmla="*/ 129 w 148"/>
                    <a:gd name="T11" fmla="*/ 0 h 40"/>
                    <a:gd name="T12" fmla="*/ 129 w 148"/>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48" h="40">
                      <a:moveTo>
                        <a:pt x="129" y="0"/>
                      </a:moveTo>
                      <a:lnTo>
                        <a:pt x="82" y="23"/>
                      </a:lnTo>
                      <a:lnTo>
                        <a:pt x="0" y="40"/>
                      </a:lnTo>
                      <a:lnTo>
                        <a:pt x="95" y="26"/>
                      </a:lnTo>
                      <a:lnTo>
                        <a:pt x="148" y="13"/>
                      </a:lnTo>
                      <a:lnTo>
                        <a:pt x="129"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699" name="Freeform 51"/>
                <p:cNvSpPr>
                  <a:spLocks/>
                </p:cNvSpPr>
                <p:nvPr/>
              </p:nvSpPr>
              <p:spPr bwMode="auto">
                <a:xfrm>
                  <a:off x="4883" y="1422"/>
                  <a:ext cx="73" cy="257"/>
                </a:xfrm>
                <a:custGeom>
                  <a:avLst/>
                  <a:gdLst>
                    <a:gd name="T0" fmla="*/ 91 w 144"/>
                    <a:gd name="T1" fmla="*/ 25 h 514"/>
                    <a:gd name="T2" fmla="*/ 63 w 144"/>
                    <a:gd name="T3" fmla="*/ 358 h 514"/>
                    <a:gd name="T4" fmla="*/ 144 w 144"/>
                    <a:gd name="T5" fmla="*/ 365 h 514"/>
                    <a:gd name="T6" fmla="*/ 83 w 144"/>
                    <a:gd name="T7" fmla="*/ 430 h 514"/>
                    <a:gd name="T8" fmla="*/ 108 w 144"/>
                    <a:gd name="T9" fmla="*/ 445 h 514"/>
                    <a:gd name="T10" fmla="*/ 123 w 144"/>
                    <a:gd name="T11" fmla="*/ 460 h 514"/>
                    <a:gd name="T12" fmla="*/ 123 w 144"/>
                    <a:gd name="T13" fmla="*/ 477 h 514"/>
                    <a:gd name="T14" fmla="*/ 97 w 144"/>
                    <a:gd name="T15" fmla="*/ 498 h 514"/>
                    <a:gd name="T16" fmla="*/ 34 w 144"/>
                    <a:gd name="T17" fmla="*/ 514 h 514"/>
                    <a:gd name="T18" fmla="*/ 83 w 144"/>
                    <a:gd name="T19" fmla="*/ 491 h 514"/>
                    <a:gd name="T20" fmla="*/ 59 w 144"/>
                    <a:gd name="T21" fmla="*/ 477 h 514"/>
                    <a:gd name="T22" fmla="*/ 78 w 144"/>
                    <a:gd name="T23" fmla="*/ 460 h 514"/>
                    <a:gd name="T24" fmla="*/ 74 w 144"/>
                    <a:gd name="T25" fmla="*/ 441 h 514"/>
                    <a:gd name="T26" fmla="*/ 34 w 144"/>
                    <a:gd name="T27" fmla="*/ 453 h 514"/>
                    <a:gd name="T28" fmla="*/ 0 w 144"/>
                    <a:gd name="T29" fmla="*/ 458 h 514"/>
                    <a:gd name="T30" fmla="*/ 40 w 144"/>
                    <a:gd name="T31" fmla="*/ 441 h 514"/>
                    <a:gd name="T32" fmla="*/ 44 w 144"/>
                    <a:gd name="T33" fmla="*/ 411 h 514"/>
                    <a:gd name="T34" fmla="*/ 78 w 144"/>
                    <a:gd name="T35" fmla="*/ 0 h 514"/>
                    <a:gd name="T36" fmla="*/ 91 w 144"/>
                    <a:gd name="T37" fmla="*/ 25 h 514"/>
                    <a:gd name="T38" fmla="*/ 91 w 144"/>
                    <a:gd name="T39" fmla="*/ 25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514">
                      <a:moveTo>
                        <a:pt x="91" y="25"/>
                      </a:moveTo>
                      <a:lnTo>
                        <a:pt x="63" y="358"/>
                      </a:lnTo>
                      <a:lnTo>
                        <a:pt x="144" y="365"/>
                      </a:lnTo>
                      <a:lnTo>
                        <a:pt x="83" y="430"/>
                      </a:lnTo>
                      <a:lnTo>
                        <a:pt x="108" y="445"/>
                      </a:lnTo>
                      <a:lnTo>
                        <a:pt x="123" y="460"/>
                      </a:lnTo>
                      <a:lnTo>
                        <a:pt x="123" y="477"/>
                      </a:lnTo>
                      <a:lnTo>
                        <a:pt x="97" y="498"/>
                      </a:lnTo>
                      <a:lnTo>
                        <a:pt x="34" y="514"/>
                      </a:lnTo>
                      <a:lnTo>
                        <a:pt x="83" y="491"/>
                      </a:lnTo>
                      <a:lnTo>
                        <a:pt x="59" y="477"/>
                      </a:lnTo>
                      <a:lnTo>
                        <a:pt x="78" y="460"/>
                      </a:lnTo>
                      <a:lnTo>
                        <a:pt x="74" y="441"/>
                      </a:lnTo>
                      <a:lnTo>
                        <a:pt x="34" y="453"/>
                      </a:lnTo>
                      <a:lnTo>
                        <a:pt x="0" y="458"/>
                      </a:lnTo>
                      <a:lnTo>
                        <a:pt x="40" y="441"/>
                      </a:lnTo>
                      <a:lnTo>
                        <a:pt x="44" y="411"/>
                      </a:lnTo>
                      <a:lnTo>
                        <a:pt x="78" y="0"/>
                      </a:lnTo>
                      <a:lnTo>
                        <a:pt x="91" y="25"/>
                      </a:lnTo>
                      <a:lnTo>
                        <a:pt x="91"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00" name="Freeform 52"/>
                <p:cNvSpPr>
                  <a:spLocks/>
                </p:cNvSpPr>
                <p:nvPr/>
              </p:nvSpPr>
              <p:spPr bwMode="auto">
                <a:xfrm>
                  <a:off x="4879" y="1433"/>
                  <a:ext cx="18" cy="170"/>
                </a:xfrm>
                <a:custGeom>
                  <a:avLst/>
                  <a:gdLst>
                    <a:gd name="T0" fmla="*/ 16 w 36"/>
                    <a:gd name="T1" fmla="*/ 0 h 340"/>
                    <a:gd name="T2" fmla="*/ 0 w 36"/>
                    <a:gd name="T3" fmla="*/ 340 h 340"/>
                    <a:gd name="T4" fmla="*/ 36 w 36"/>
                    <a:gd name="T5" fmla="*/ 0 h 340"/>
                    <a:gd name="T6" fmla="*/ 16 w 36"/>
                    <a:gd name="T7" fmla="*/ 0 h 340"/>
                    <a:gd name="T8" fmla="*/ 16 w 36"/>
                    <a:gd name="T9" fmla="*/ 0 h 340"/>
                  </a:gdLst>
                  <a:ahLst/>
                  <a:cxnLst>
                    <a:cxn ang="0">
                      <a:pos x="T0" y="T1"/>
                    </a:cxn>
                    <a:cxn ang="0">
                      <a:pos x="T2" y="T3"/>
                    </a:cxn>
                    <a:cxn ang="0">
                      <a:pos x="T4" y="T5"/>
                    </a:cxn>
                    <a:cxn ang="0">
                      <a:pos x="T6" y="T7"/>
                    </a:cxn>
                    <a:cxn ang="0">
                      <a:pos x="T8" y="T9"/>
                    </a:cxn>
                  </a:cxnLst>
                  <a:rect l="0" t="0" r="r" b="b"/>
                  <a:pathLst>
                    <a:path w="36" h="340">
                      <a:moveTo>
                        <a:pt x="16" y="0"/>
                      </a:moveTo>
                      <a:lnTo>
                        <a:pt x="0" y="340"/>
                      </a:lnTo>
                      <a:lnTo>
                        <a:pt x="36" y="0"/>
                      </a:lnTo>
                      <a:lnTo>
                        <a:pt x="16" y="0"/>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01" name="Freeform 53"/>
                <p:cNvSpPr>
                  <a:spLocks/>
                </p:cNvSpPr>
                <p:nvPr/>
              </p:nvSpPr>
              <p:spPr bwMode="auto">
                <a:xfrm>
                  <a:off x="4762" y="1422"/>
                  <a:ext cx="73" cy="257"/>
                </a:xfrm>
                <a:custGeom>
                  <a:avLst/>
                  <a:gdLst>
                    <a:gd name="T0" fmla="*/ 107 w 147"/>
                    <a:gd name="T1" fmla="*/ 0 h 514"/>
                    <a:gd name="T2" fmla="*/ 77 w 147"/>
                    <a:gd name="T3" fmla="*/ 375 h 514"/>
                    <a:gd name="T4" fmla="*/ 54 w 147"/>
                    <a:gd name="T5" fmla="*/ 401 h 514"/>
                    <a:gd name="T6" fmla="*/ 14 w 147"/>
                    <a:gd name="T7" fmla="*/ 411 h 514"/>
                    <a:gd name="T8" fmla="*/ 0 w 147"/>
                    <a:gd name="T9" fmla="*/ 422 h 514"/>
                    <a:gd name="T10" fmla="*/ 0 w 147"/>
                    <a:gd name="T11" fmla="*/ 441 h 514"/>
                    <a:gd name="T12" fmla="*/ 10 w 147"/>
                    <a:gd name="T13" fmla="*/ 466 h 514"/>
                    <a:gd name="T14" fmla="*/ 48 w 147"/>
                    <a:gd name="T15" fmla="*/ 498 h 514"/>
                    <a:gd name="T16" fmla="*/ 99 w 147"/>
                    <a:gd name="T17" fmla="*/ 514 h 514"/>
                    <a:gd name="T18" fmla="*/ 147 w 147"/>
                    <a:gd name="T19" fmla="*/ 514 h 514"/>
                    <a:gd name="T20" fmla="*/ 107 w 147"/>
                    <a:gd name="T21" fmla="*/ 504 h 514"/>
                    <a:gd name="T22" fmla="*/ 67 w 147"/>
                    <a:gd name="T23" fmla="*/ 485 h 514"/>
                    <a:gd name="T24" fmla="*/ 94 w 147"/>
                    <a:gd name="T25" fmla="*/ 477 h 514"/>
                    <a:gd name="T26" fmla="*/ 77 w 147"/>
                    <a:gd name="T27" fmla="*/ 453 h 514"/>
                    <a:gd name="T28" fmla="*/ 99 w 147"/>
                    <a:gd name="T29" fmla="*/ 441 h 514"/>
                    <a:gd name="T30" fmla="*/ 86 w 147"/>
                    <a:gd name="T31" fmla="*/ 398 h 514"/>
                    <a:gd name="T32" fmla="*/ 116 w 147"/>
                    <a:gd name="T33" fmla="*/ 10 h 514"/>
                    <a:gd name="T34" fmla="*/ 107 w 147"/>
                    <a:gd name="T35" fmla="*/ 0 h 514"/>
                    <a:gd name="T36" fmla="*/ 107 w 147"/>
                    <a:gd name="T3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514">
                      <a:moveTo>
                        <a:pt x="107" y="0"/>
                      </a:moveTo>
                      <a:lnTo>
                        <a:pt x="77" y="375"/>
                      </a:lnTo>
                      <a:lnTo>
                        <a:pt x="54" y="401"/>
                      </a:lnTo>
                      <a:lnTo>
                        <a:pt x="14" y="411"/>
                      </a:lnTo>
                      <a:lnTo>
                        <a:pt x="0" y="422"/>
                      </a:lnTo>
                      <a:lnTo>
                        <a:pt x="0" y="441"/>
                      </a:lnTo>
                      <a:lnTo>
                        <a:pt x="10" y="466"/>
                      </a:lnTo>
                      <a:lnTo>
                        <a:pt x="48" y="498"/>
                      </a:lnTo>
                      <a:lnTo>
                        <a:pt x="99" y="514"/>
                      </a:lnTo>
                      <a:lnTo>
                        <a:pt x="147" y="514"/>
                      </a:lnTo>
                      <a:lnTo>
                        <a:pt x="107" y="504"/>
                      </a:lnTo>
                      <a:lnTo>
                        <a:pt x="67" y="485"/>
                      </a:lnTo>
                      <a:lnTo>
                        <a:pt x="94" y="477"/>
                      </a:lnTo>
                      <a:lnTo>
                        <a:pt x="77" y="453"/>
                      </a:lnTo>
                      <a:lnTo>
                        <a:pt x="99" y="441"/>
                      </a:lnTo>
                      <a:lnTo>
                        <a:pt x="86" y="398"/>
                      </a:lnTo>
                      <a:lnTo>
                        <a:pt x="116" y="10"/>
                      </a:lnTo>
                      <a:lnTo>
                        <a:pt x="107" y="0"/>
                      </a:lnTo>
                      <a:lnTo>
                        <a:pt x="10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02" name="Rectangle 54"/>
                <p:cNvSpPr>
                  <a:spLocks noChangeArrowheads="1"/>
                </p:cNvSpPr>
                <p:nvPr/>
              </p:nvSpPr>
              <p:spPr bwMode="auto">
                <a:xfrm>
                  <a:off x="4817" y="1437"/>
                  <a:ext cx="56" cy="209"/>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grpSp>
        </p:grpSp>
        <p:pic>
          <p:nvPicPr>
            <p:cNvPr id="411703" name="Picture 55" descr="EN00293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 y="2688"/>
              <a:ext cx="528" cy="279"/>
            </a:xfrm>
            <a:prstGeom prst="rect">
              <a:avLst/>
            </a:prstGeom>
            <a:noFill/>
            <a:extLst>
              <a:ext uri="{909E8E84-426E-40DD-AFC4-6F175D3DCCD1}">
                <a14:hiddenFill xmlns:a14="http://schemas.microsoft.com/office/drawing/2010/main">
                  <a:solidFill>
                    <a:srgbClr val="FFFFFF"/>
                  </a:solidFill>
                </a14:hiddenFill>
              </a:ext>
            </a:extLst>
          </p:spPr>
        </p:pic>
        <p:pic>
          <p:nvPicPr>
            <p:cNvPr id="411704" name="Picture 56" descr="BS00925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4" y="1008"/>
              <a:ext cx="864" cy="386"/>
            </a:xfrm>
            <a:prstGeom prst="rect">
              <a:avLst/>
            </a:prstGeom>
            <a:noFill/>
            <a:extLst>
              <a:ext uri="{909E8E84-426E-40DD-AFC4-6F175D3DCCD1}">
                <a14:hiddenFill xmlns:a14="http://schemas.microsoft.com/office/drawing/2010/main">
                  <a:solidFill>
                    <a:srgbClr val="FFFFFF"/>
                  </a:solidFill>
                </a14:hiddenFill>
              </a:ext>
            </a:extLst>
          </p:spPr>
        </p:pic>
        <p:pic>
          <p:nvPicPr>
            <p:cNvPr id="411705" name="Picture 57" descr="j030568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 y="1905"/>
              <a:ext cx="52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706" name="Picture 58" descr="pe07388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56" y="1728"/>
              <a:ext cx="1116" cy="609"/>
            </a:xfrm>
            <a:prstGeom prst="rect">
              <a:avLst/>
            </a:prstGeom>
            <a:noFill/>
            <a:extLst>
              <a:ext uri="{909E8E84-426E-40DD-AFC4-6F175D3DCCD1}">
                <a14:hiddenFill xmlns:a14="http://schemas.microsoft.com/office/drawing/2010/main">
                  <a:solidFill>
                    <a:srgbClr val="FFFFFF"/>
                  </a:solidFill>
                </a14:hiddenFill>
              </a:ext>
            </a:extLst>
          </p:spPr>
        </p:pic>
        <p:pic>
          <p:nvPicPr>
            <p:cNvPr id="411707" name="Picture 59" descr="1vuzqzyz[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 y="2928"/>
              <a:ext cx="508" cy="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11708" name="Group 60"/>
          <p:cNvGrpSpPr>
            <a:grpSpLocks/>
          </p:cNvGrpSpPr>
          <p:nvPr/>
        </p:nvGrpSpPr>
        <p:grpSpPr bwMode="auto">
          <a:xfrm>
            <a:off x="990600" y="2314575"/>
            <a:ext cx="2819400" cy="3400425"/>
            <a:chOff x="624" y="1458"/>
            <a:chExt cx="1776" cy="2142"/>
          </a:xfrm>
        </p:grpSpPr>
        <p:pic>
          <p:nvPicPr>
            <p:cNvPr id="411709" name="Picture 61" descr="j017417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2" y="2976"/>
              <a:ext cx="580" cy="624"/>
            </a:xfrm>
            <a:prstGeom prst="rect">
              <a:avLst/>
            </a:prstGeom>
            <a:noFill/>
            <a:extLst>
              <a:ext uri="{909E8E84-426E-40DD-AFC4-6F175D3DCCD1}">
                <a14:hiddenFill xmlns:a14="http://schemas.microsoft.com/office/drawing/2010/main">
                  <a:solidFill>
                    <a:srgbClr val="FFFFFF"/>
                  </a:solidFill>
                </a14:hiddenFill>
              </a:ext>
            </a:extLst>
          </p:spPr>
        </p:pic>
        <p:sp>
          <p:nvSpPr>
            <p:cNvPr id="411710" name="AutoShape 62"/>
            <p:cNvSpPr>
              <a:spLocks noChangeArrowheads="1"/>
            </p:cNvSpPr>
            <p:nvPr/>
          </p:nvSpPr>
          <p:spPr bwMode="auto">
            <a:xfrm rot="-785513">
              <a:off x="624" y="2448"/>
              <a:ext cx="384" cy="528"/>
            </a:xfrm>
            <a:prstGeom prst="lightningBol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711" name="AutoShape 63"/>
            <p:cNvSpPr>
              <a:spLocks noChangeArrowheads="1"/>
            </p:cNvSpPr>
            <p:nvPr/>
          </p:nvSpPr>
          <p:spPr bwMode="auto">
            <a:xfrm rot="1369433">
              <a:off x="1056" y="2064"/>
              <a:ext cx="384" cy="528"/>
            </a:xfrm>
            <a:prstGeom prst="lightningBol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712" name="AutoShape 64"/>
            <p:cNvSpPr>
              <a:spLocks noChangeArrowheads="1"/>
            </p:cNvSpPr>
            <p:nvPr/>
          </p:nvSpPr>
          <p:spPr bwMode="auto">
            <a:xfrm rot="1529721">
              <a:off x="1771" y="1458"/>
              <a:ext cx="239" cy="1286"/>
            </a:xfrm>
            <a:prstGeom prst="lightningBol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713" name="AutoShape 65"/>
            <p:cNvSpPr>
              <a:spLocks noChangeArrowheads="1"/>
            </p:cNvSpPr>
            <p:nvPr/>
          </p:nvSpPr>
          <p:spPr bwMode="auto">
            <a:xfrm rot="387772" flipH="1">
              <a:off x="1872" y="2352"/>
              <a:ext cx="384" cy="528"/>
            </a:xfrm>
            <a:prstGeom prst="lightningBol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714" name="AutoShape 66"/>
            <p:cNvSpPr>
              <a:spLocks noChangeArrowheads="1"/>
            </p:cNvSpPr>
            <p:nvPr/>
          </p:nvSpPr>
          <p:spPr bwMode="auto">
            <a:xfrm rot="1637881" flipH="1">
              <a:off x="2016" y="2784"/>
              <a:ext cx="384" cy="528"/>
            </a:xfrm>
            <a:prstGeom prst="lightningBol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715" name="AutoShape 67"/>
            <p:cNvSpPr>
              <a:spLocks noChangeArrowheads="1"/>
            </p:cNvSpPr>
            <p:nvPr/>
          </p:nvSpPr>
          <p:spPr bwMode="auto">
            <a:xfrm rot="-2969125">
              <a:off x="724" y="3125"/>
              <a:ext cx="279" cy="383"/>
            </a:xfrm>
            <a:prstGeom prst="lightningBol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1716" name="Group 68"/>
          <p:cNvGrpSpPr>
            <a:grpSpLocks/>
          </p:cNvGrpSpPr>
          <p:nvPr/>
        </p:nvGrpSpPr>
        <p:grpSpPr bwMode="auto">
          <a:xfrm>
            <a:off x="2895600" y="4724400"/>
            <a:ext cx="5727700" cy="1670050"/>
            <a:chOff x="1824" y="2976"/>
            <a:chExt cx="3608" cy="1052"/>
          </a:xfrm>
        </p:grpSpPr>
        <p:sp>
          <p:nvSpPr>
            <p:cNvPr id="411717" name="Line 69"/>
            <p:cNvSpPr>
              <a:spLocks noChangeShapeType="1"/>
            </p:cNvSpPr>
            <p:nvPr/>
          </p:nvSpPr>
          <p:spPr bwMode="auto">
            <a:xfrm>
              <a:off x="1824" y="3456"/>
              <a:ext cx="1248" cy="96"/>
            </a:xfrm>
            <a:prstGeom prst="line">
              <a:avLst/>
            </a:prstGeom>
            <a:noFill/>
            <a:ln w="152400">
              <a:solidFill>
                <a:srgbClr val="C0C0C0"/>
              </a:solidFill>
              <a:prstDash val="sysDot"/>
              <a:round/>
              <a:headEnd/>
              <a:tailEnd type="triangle" w="med" len="med"/>
            </a:ln>
            <a:effectLst>
              <a:prstShdw prst="shdw18" dist="17961" dir="13500000">
                <a:srgbClr val="C0C0C0">
                  <a:gamma/>
                  <a:shade val="60000"/>
                  <a:invGamma/>
                </a:srgbClr>
              </a:prstShdw>
            </a:effectLst>
            <a:extLst>
              <a:ext uri="{909E8E84-426E-40DD-AFC4-6F175D3DCCD1}">
                <a14:hiddenFill xmlns:a14="http://schemas.microsoft.com/office/drawing/2010/main">
                  <a:noFill/>
                </a14:hiddenFill>
              </a:ext>
            </a:extLst>
          </p:spPr>
          <p:txBody>
            <a:bodyPr/>
            <a:lstStyle/>
            <a:p>
              <a:endParaRPr lang="en-US"/>
            </a:p>
          </p:txBody>
        </p:sp>
        <p:grpSp>
          <p:nvGrpSpPr>
            <p:cNvPr id="411718" name="Group 70"/>
            <p:cNvGrpSpPr>
              <a:grpSpLocks/>
            </p:cNvGrpSpPr>
            <p:nvPr/>
          </p:nvGrpSpPr>
          <p:grpSpPr bwMode="auto">
            <a:xfrm>
              <a:off x="3216" y="2976"/>
              <a:ext cx="2216" cy="1052"/>
              <a:chOff x="1772" y="2914"/>
              <a:chExt cx="1108" cy="526"/>
            </a:xfrm>
          </p:grpSpPr>
          <p:grpSp>
            <p:nvGrpSpPr>
              <p:cNvPr id="411719" name="Group 71"/>
              <p:cNvGrpSpPr>
                <a:grpSpLocks/>
              </p:cNvGrpSpPr>
              <p:nvPr/>
            </p:nvGrpSpPr>
            <p:grpSpPr bwMode="auto">
              <a:xfrm>
                <a:off x="2271" y="2914"/>
                <a:ext cx="609" cy="523"/>
                <a:chOff x="2475" y="3382"/>
                <a:chExt cx="609" cy="523"/>
              </a:xfrm>
            </p:grpSpPr>
            <p:sp>
              <p:nvSpPr>
                <p:cNvPr id="411720" name="Freeform 72"/>
                <p:cNvSpPr>
                  <a:spLocks/>
                </p:cNvSpPr>
                <p:nvPr/>
              </p:nvSpPr>
              <p:spPr bwMode="auto">
                <a:xfrm>
                  <a:off x="2479" y="3382"/>
                  <a:ext cx="605" cy="518"/>
                </a:xfrm>
                <a:custGeom>
                  <a:avLst/>
                  <a:gdLst>
                    <a:gd name="T0" fmla="*/ 1748 w 3029"/>
                    <a:gd name="T1" fmla="*/ 344 h 2593"/>
                    <a:gd name="T2" fmla="*/ 1488 w 3029"/>
                    <a:gd name="T3" fmla="*/ 219 h 2593"/>
                    <a:gd name="T4" fmla="*/ 1187 w 3029"/>
                    <a:gd name="T5" fmla="*/ 53 h 2593"/>
                    <a:gd name="T6" fmla="*/ 1053 w 3029"/>
                    <a:gd name="T7" fmla="*/ 12 h 2593"/>
                    <a:gd name="T8" fmla="*/ 888 w 3029"/>
                    <a:gd name="T9" fmla="*/ 0 h 2593"/>
                    <a:gd name="T10" fmla="*/ 727 w 3029"/>
                    <a:gd name="T11" fmla="*/ 9 h 2593"/>
                    <a:gd name="T12" fmla="*/ 623 w 3029"/>
                    <a:gd name="T13" fmla="*/ 20 h 2593"/>
                    <a:gd name="T14" fmla="*/ 512 w 3029"/>
                    <a:gd name="T15" fmla="*/ 49 h 2593"/>
                    <a:gd name="T16" fmla="*/ 384 w 3029"/>
                    <a:gd name="T17" fmla="*/ 99 h 2593"/>
                    <a:gd name="T18" fmla="*/ 269 w 3029"/>
                    <a:gd name="T19" fmla="*/ 174 h 2593"/>
                    <a:gd name="T20" fmla="*/ 158 w 3029"/>
                    <a:gd name="T21" fmla="*/ 266 h 2593"/>
                    <a:gd name="T22" fmla="*/ 76 w 3029"/>
                    <a:gd name="T23" fmla="*/ 391 h 2593"/>
                    <a:gd name="T24" fmla="*/ 25 w 3029"/>
                    <a:gd name="T25" fmla="*/ 551 h 2593"/>
                    <a:gd name="T26" fmla="*/ 0 w 3029"/>
                    <a:gd name="T27" fmla="*/ 787 h 2593"/>
                    <a:gd name="T28" fmla="*/ 7 w 3029"/>
                    <a:gd name="T29" fmla="*/ 1084 h 2593"/>
                    <a:gd name="T30" fmla="*/ 22 w 3029"/>
                    <a:gd name="T31" fmla="*/ 1397 h 2593"/>
                    <a:gd name="T32" fmla="*/ 94 w 3029"/>
                    <a:gd name="T33" fmla="*/ 1667 h 2593"/>
                    <a:gd name="T34" fmla="*/ 228 w 3029"/>
                    <a:gd name="T35" fmla="*/ 1916 h 2593"/>
                    <a:gd name="T36" fmla="*/ 334 w 3029"/>
                    <a:gd name="T37" fmla="*/ 2093 h 2593"/>
                    <a:gd name="T38" fmla="*/ 532 w 3029"/>
                    <a:gd name="T39" fmla="*/ 2268 h 2593"/>
                    <a:gd name="T40" fmla="*/ 748 w 3029"/>
                    <a:gd name="T41" fmla="*/ 2391 h 2593"/>
                    <a:gd name="T42" fmla="*/ 1018 w 3029"/>
                    <a:gd name="T43" fmla="*/ 2502 h 2593"/>
                    <a:gd name="T44" fmla="*/ 1347 w 3029"/>
                    <a:gd name="T45" fmla="*/ 2590 h 2593"/>
                    <a:gd name="T46" fmla="*/ 1624 w 3029"/>
                    <a:gd name="T47" fmla="*/ 2593 h 2593"/>
                    <a:gd name="T48" fmla="*/ 1917 w 3029"/>
                    <a:gd name="T49" fmla="*/ 2552 h 2593"/>
                    <a:gd name="T50" fmla="*/ 2211 w 3029"/>
                    <a:gd name="T51" fmla="*/ 2470 h 2593"/>
                    <a:gd name="T52" fmla="*/ 2512 w 3029"/>
                    <a:gd name="T53" fmla="*/ 2324 h 2593"/>
                    <a:gd name="T54" fmla="*/ 2784 w 3029"/>
                    <a:gd name="T55" fmla="*/ 2142 h 2593"/>
                    <a:gd name="T56" fmla="*/ 2868 w 3029"/>
                    <a:gd name="T57" fmla="*/ 2018 h 2593"/>
                    <a:gd name="T58" fmla="*/ 2958 w 3029"/>
                    <a:gd name="T59" fmla="*/ 1849 h 2593"/>
                    <a:gd name="T60" fmla="*/ 3013 w 3029"/>
                    <a:gd name="T61" fmla="*/ 1680 h 2593"/>
                    <a:gd name="T62" fmla="*/ 3029 w 3029"/>
                    <a:gd name="T63" fmla="*/ 1481 h 2593"/>
                    <a:gd name="T64" fmla="*/ 3021 w 3029"/>
                    <a:gd name="T65" fmla="*/ 1270 h 2593"/>
                    <a:gd name="T66" fmla="*/ 2984 w 3029"/>
                    <a:gd name="T67" fmla="*/ 1076 h 2593"/>
                    <a:gd name="T68" fmla="*/ 2905 w 3029"/>
                    <a:gd name="T69" fmla="*/ 894 h 2593"/>
                    <a:gd name="T70" fmla="*/ 2811 w 3029"/>
                    <a:gd name="T71" fmla="*/ 782 h 2593"/>
                    <a:gd name="T72" fmla="*/ 2665 w 3029"/>
                    <a:gd name="T73" fmla="*/ 691 h 2593"/>
                    <a:gd name="T74" fmla="*/ 2479 w 3029"/>
                    <a:gd name="T75" fmla="*/ 589 h 2593"/>
                    <a:gd name="T76" fmla="*/ 1960 w 3029"/>
                    <a:gd name="T77" fmla="*/ 442 h 2593"/>
                    <a:gd name="T78" fmla="*/ 1748 w 3029"/>
                    <a:gd name="T79" fmla="*/ 344 h 2593"/>
                    <a:gd name="T80" fmla="*/ 1748 w 3029"/>
                    <a:gd name="T81" fmla="*/ 34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29" h="2593">
                      <a:moveTo>
                        <a:pt x="1748" y="344"/>
                      </a:moveTo>
                      <a:lnTo>
                        <a:pt x="1488" y="219"/>
                      </a:lnTo>
                      <a:lnTo>
                        <a:pt x="1187" y="53"/>
                      </a:lnTo>
                      <a:lnTo>
                        <a:pt x="1053" y="12"/>
                      </a:lnTo>
                      <a:lnTo>
                        <a:pt x="888" y="0"/>
                      </a:lnTo>
                      <a:lnTo>
                        <a:pt x="727" y="9"/>
                      </a:lnTo>
                      <a:lnTo>
                        <a:pt x="623" y="20"/>
                      </a:lnTo>
                      <a:lnTo>
                        <a:pt x="512" y="49"/>
                      </a:lnTo>
                      <a:lnTo>
                        <a:pt x="384" y="99"/>
                      </a:lnTo>
                      <a:lnTo>
                        <a:pt x="269" y="174"/>
                      </a:lnTo>
                      <a:lnTo>
                        <a:pt x="158" y="266"/>
                      </a:lnTo>
                      <a:lnTo>
                        <a:pt x="76" y="391"/>
                      </a:lnTo>
                      <a:lnTo>
                        <a:pt x="25" y="551"/>
                      </a:lnTo>
                      <a:lnTo>
                        <a:pt x="0" y="787"/>
                      </a:lnTo>
                      <a:lnTo>
                        <a:pt x="7" y="1084"/>
                      </a:lnTo>
                      <a:lnTo>
                        <a:pt x="22" y="1397"/>
                      </a:lnTo>
                      <a:lnTo>
                        <a:pt x="94" y="1667"/>
                      </a:lnTo>
                      <a:lnTo>
                        <a:pt x="228" y="1916"/>
                      </a:lnTo>
                      <a:lnTo>
                        <a:pt x="334" y="2093"/>
                      </a:lnTo>
                      <a:lnTo>
                        <a:pt x="532" y="2268"/>
                      </a:lnTo>
                      <a:lnTo>
                        <a:pt x="748" y="2391"/>
                      </a:lnTo>
                      <a:lnTo>
                        <a:pt x="1018" y="2502"/>
                      </a:lnTo>
                      <a:lnTo>
                        <a:pt x="1347" y="2590"/>
                      </a:lnTo>
                      <a:lnTo>
                        <a:pt x="1624" y="2593"/>
                      </a:lnTo>
                      <a:lnTo>
                        <a:pt x="1917" y="2552"/>
                      </a:lnTo>
                      <a:lnTo>
                        <a:pt x="2211" y="2470"/>
                      </a:lnTo>
                      <a:lnTo>
                        <a:pt x="2512" y="2324"/>
                      </a:lnTo>
                      <a:lnTo>
                        <a:pt x="2784" y="2142"/>
                      </a:lnTo>
                      <a:lnTo>
                        <a:pt x="2868" y="2018"/>
                      </a:lnTo>
                      <a:lnTo>
                        <a:pt x="2958" y="1849"/>
                      </a:lnTo>
                      <a:lnTo>
                        <a:pt x="3013" y="1680"/>
                      </a:lnTo>
                      <a:lnTo>
                        <a:pt x="3029" y="1481"/>
                      </a:lnTo>
                      <a:lnTo>
                        <a:pt x="3021" y="1270"/>
                      </a:lnTo>
                      <a:lnTo>
                        <a:pt x="2984" y="1076"/>
                      </a:lnTo>
                      <a:lnTo>
                        <a:pt x="2905" y="894"/>
                      </a:lnTo>
                      <a:lnTo>
                        <a:pt x="2811" y="782"/>
                      </a:lnTo>
                      <a:lnTo>
                        <a:pt x="2665" y="691"/>
                      </a:lnTo>
                      <a:lnTo>
                        <a:pt x="2479" y="589"/>
                      </a:lnTo>
                      <a:lnTo>
                        <a:pt x="1960" y="442"/>
                      </a:lnTo>
                      <a:lnTo>
                        <a:pt x="1748" y="344"/>
                      </a:lnTo>
                      <a:lnTo>
                        <a:pt x="1748" y="344"/>
                      </a:lnTo>
                      <a:close/>
                    </a:path>
                  </a:pathLst>
                </a:custGeom>
                <a:solidFill>
                  <a:srgbClr val="CCE8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21" name="Freeform 73"/>
                <p:cNvSpPr>
                  <a:spLocks/>
                </p:cNvSpPr>
                <p:nvPr/>
              </p:nvSpPr>
              <p:spPr bwMode="auto">
                <a:xfrm>
                  <a:off x="2479" y="3518"/>
                  <a:ext cx="403" cy="255"/>
                </a:xfrm>
                <a:custGeom>
                  <a:avLst/>
                  <a:gdLst>
                    <a:gd name="T0" fmla="*/ 3 w 2019"/>
                    <a:gd name="T1" fmla="*/ 139 h 1273"/>
                    <a:gd name="T2" fmla="*/ 0 w 2019"/>
                    <a:gd name="T3" fmla="*/ 372 h 1273"/>
                    <a:gd name="T4" fmla="*/ 6 w 2019"/>
                    <a:gd name="T5" fmla="*/ 541 h 1273"/>
                    <a:gd name="T6" fmla="*/ 22 w 2019"/>
                    <a:gd name="T7" fmla="*/ 714 h 1273"/>
                    <a:gd name="T8" fmla="*/ 50 w 2019"/>
                    <a:gd name="T9" fmla="*/ 871 h 1273"/>
                    <a:gd name="T10" fmla="*/ 86 w 2019"/>
                    <a:gd name="T11" fmla="*/ 1004 h 1273"/>
                    <a:gd name="T12" fmla="*/ 132 w 2019"/>
                    <a:gd name="T13" fmla="*/ 1130 h 1273"/>
                    <a:gd name="T14" fmla="*/ 173 w 2019"/>
                    <a:gd name="T15" fmla="*/ 1215 h 1273"/>
                    <a:gd name="T16" fmla="*/ 208 w 2019"/>
                    <a:gd name="T17" fmla="*/ 1273 h 1273"/>
                    <a:gd name="T18" fmla="*/ 213 w 2019"/>
                    <a:gd name="T19" fmla="*/ 1272 h 1273"/>
                    <a:gd name="T20" fmla="*/ 544 w 2019"/>
                    <a:gd name="T21" fmla="*/ 1231 h 1273"/>
                    <a:gd name="T22" fmla="*/ 718 w 2019"/>
                    <a:gd name="T23" fmla="*/ 1178 h 1273"/>
                    <a:gd name="T24" fmla="*/ 1158 w 2019"/>
                    <a:gd name="T25" fmla="*/ 1130 h 1273"/>
                    <a:gd name="T26" fmla="*/ 1139 w 2019"/>
                    <a:gd name="T27" fmla="*/ 1061 h 1273"/>
                    <a:gd name="T28" fmla="*/ 1191 w 2019"/>
                    <a:gd name="T29" fmla="*/ 991 h 1273"/>
                    <a:gd name="T30" fmla="*/ 1275 w 2019"/>
                    <a:gd name="T31" fmla="*/ 975 h 1273"/>
                    <a:gd name="T32" fmla="*/ 1431 w 2019"/>
                    <a:gd name="T33" fmla="*/ 1007 h 1273"/>
                    <a:gd name="T34" fmla="*/ 1559 w 2019"/>
                    <a:gd name="T35" fmla="*/ 981 h 1273"/>
                    <a:gd name="T36" fmla="*/ 1640 w 2019"/>
                    <a:gd name="T37" fmla="*/ 983 h 1273"/>
                    <a:gd name="T38" fmla="*/ 2019 w 2019"/>
                    <a:gd name="T39" fmla="*/ 692 h 1273"/>
                    <a:gd name="T40" fmla="*/ 1855 w 2019"/>
                    <a:gd name="T41" fmla="*/ 0 h 1273"/>
                    <a:gd name="T42" fmla="*/ 792 w 2019"/>
                    <a:gd name="T43" fmla="*/ 53 h 1273"/>
                    <a:gd name="T44" fmla="*/ 3 w 2019"/>
                    <a:gd name="T45" fmla="*/ 139 h 1273"/>
                    <a:gd name="T46" fmla="*/ 3 w 2019"/>
                    <a:gd name="T47" fmla="*/ 139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9" h="1273">
                      <a:moveTo>
                        <a:pt x="3" y="139"/>
                      </a:moveTo>
                      <a:lnTo>
                        <a:pt x="0" y="372"/>
                      </a:lnTo>
                      <a:lnTo>
                        <a:pt x="6" y="541"/>
                      </a:lnTo>
                      <a:lnTo>
                        <a:pt x="22" y="714"/>
                      </a:lnTo>
                      <a:lnTo>
                        <a:pt x="50" y="871"/>
                      </a:lnTo>
                      <a:lnTo>
                        <a:pt x="86" y="1004"/>
                      </a:lnTo>
                      <a:lnTo>
                        <a:pt x="132" y="1130"/>
                      </a:lnTo>
                      <a:lnTo>
                        <a:pt x="173" y="1215"/>
                      </a:lnTo>
                      <a:lnTo>
                        <a:pt x="208" y="1273"/>
                      </a:lnTo>
                      <a:lnTo>
                        <a:pt x="213" y="1272"/>
                      </a:lnTo>
                      <a:lnTo>
                        <a:pt x="544" y="1231"/>
                      </a:lnTo>
                      <a:lnTo>
                        <a:pt x="718" y="1178"/>
                      </a:lnTo>
                      <a:lnTo>
                        <a:pt x="1158" y="1130"/>
                      </a:lnTo>
                      <a:lnTo>
                        <a:pt x="1139" y="1061"/>
                      </a:lnTo>
                      <a:lnTo>
                        <a:pt x="1191" y="991"/>
                      </a:lnTo>
                      <a:lnTo>
                        <a:pt x="1275" y="975"/>
                      </a:lnTo>
                      <a:lnTo>
                        <a:pt x="1431" y="1007"/>
                      </a:lnTo>
                      <a:lnTo>
                        <a:pt x="1559" y="981"/>
                      </a:lnTo>
                      <a:lnTo>
                        <a:pt x="1640" y="983"/>
                      </a:lnTo>
                      <a:lnTo>
                        <a:pt x="2019" y="692"/>
                      </a:lnTo>
                      <a:lnTo>
                        <a:pt x="1855" y="0"/>
                      </a:lnTo>
                      <a:lnTo>
                        <a:pt x="792" y="53"/>
                      </a:lnTo>
                      <a:lnTo>
                        <a:pt x="3" y="139"/>
                      </a:lnTo>
                      <a:lnTo>
                        <a:pt x="3" y="139"/>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22" name="Freeform 74"/>
                <p:cNvSpPr>
                  <a:spLocks/>
                </p:cNvSpPr>
                <p:nvPr/>
              </p:nvSpPr>
              <p:spPr bwMode="auto">
                <a:xfrm>
                  <a:off x="2476" y="3393"/>
                  <a:ext cx="592" cy="502"/>
                </a:xfrm>
                <a:custGeom>
                  <a:avLst/>
                  <a:gdLst>
                    <a:gd name="T0" fmla="*/ 0 w 2956"/>
                    <a:gd name="T1" fmla="*/ 410 h 2511"/>
                    <a:gd name="T2" fmla="*/ 159 w 2956"/>
                    <a:gd name="T3" fmla="*/ 236 h 2511"/>
                    <a:gd name="T4" fmla="*/ 404 w 2956"/>
                    <a:gd name="T5" fmla="*/ 201 h 2511"/>
                    <a:gd name="T6" fmla="*/ 590 w 2956"/>
                    <a:gd name="T7" fmla="*/ 129 h 2511"/>
                    <a:gd name="T8" fmla="*/ 817 w 2956"/>
                    <a:gd name="T9" fmla="*/ 0 h 2511"/>
                    <a:gd name="T10" fmla="*/ 1013 w 2956"/>
                    <a:gd name="T11" fmla="*/ 92 h 2511"/>
                    <a:gd name="T12" fmla="*/ 1189 w 2956"/>
                    <a:gd name="T13" fmla="*/ 224 h 2511"/>
                    <a:gd name="T14" fmla="*/ 1597 w 2956"/>
                    <a:gd name="T15" fmla="*/ 161 h 2511"/>
                    <a:gd name="T16" fmla="*/ 1691 w 2956"/>
                    <a:gd name="T17" fmla="*/ 153 h 2511"/>
                    <a:gd name="T18" fmla="*/ 1629 w 2956"/>
                    <a:gd name="T19" fmla="*/ 229 h 2511"/>
                    <a:gd name="T20" fmla="*/ 1622 w 2956"/>
                    <a:gd name="T21" fmla="*/ 321 h 2511"/>
                    <a:gd name="T22" fmla="*/ 1560 w 2956"/>
                    <a:gd name="T23" fmla="*/ 372 h 2511"/>
                    <a:gd name="T24" fmla="*/ 1228 w 2956"/>
                    <a:gd name="T25" fmla="*/ 410 h 2511"/>
                    <a:gd name="T26" fmla="*/ 683 w 2956"/>
                    <a:gd name="T27" fmla="*/ 442 h 2511"/>
                    <a:gd name="T28" fmla="*/ 652 w 2956"/>
                    <a:gd name="T29" fmla="*/ 348 h 2511"/>
                    <a:gd name="T30" fmla="*/ 576 w 2956"/>
                    <a:gd name="T31" fmla="*/ 402 h 2511"/>
                    <a:gd name="T32" fmla="*/ 457 w 2956"/>
                    <a:gd name="T33" fmla="*/ 488 h 2511"/>
                    <a:gd name="T34" fmla="*/ 839 w 2956"/>
                    <a:gd name="T35" fmla="*/ 479 h 2511"/>
                    <a:gd name="T36" fmla="*/ 1349 w 2956"/>
                    <a:gd name="T37" fmla="*/ 445 h 2511"/>
                    <a:gd name="T38" fmla="*/ 1688 w 2956"/>
                    <a:gd name="T39" fmla="*/ 565 h 2511"/>
                    <a:gd name="T40" fmla="*/ 1786 w 2956"/>
                    <a:gd name="T41" fmla="*/ 435 h 2511"/>
                    <a:gd name="T42" fmla="*/ 2017 w 2956"/>
                    <a:gd name="T43" fmla="*/ 337 h 2511"/>
                    <a:gd name="T44" fmla="*/ 2188 w 2956"/>
                    <a:gd name="T45" fmla="*/ 289 h 2511"/>
                    <a:gd name="T46" fmla="*/ 2344 w 2956"/>
                    <a:gd name="T47" fmla="*/ 378 h 2511"/>
                    <a:gd name="T48" fmla="*/ 2541 w 2956"/>
                    <a:gd name="T49" fmla="*/ 788 h 2511"/>
                    <a:gd name="T50" fmla="*/ 2342 w 2956"/>
                    <a:gd name="T51" fmla="*/ 1074 h 2511"/>
                    <a:gd name="T52" fmla="*/ 2491 w 2956"/>
                    <a:gd name="T53" fmla="*/ 1198 h 2511"/>
                    <a:gd name="T54" fmla="*/ 2816 w 2956"/>
                    <a:gd name="T55" fmla="*/ 1400 h 2511"/>
                    <a:gd name="T56" fmla="*/ 2895 w 2956"/>
                    <a:gd name="T57" fmla="*/ 1546 h 2511"/>
                    <a:gd name="T58" fmla="*/ 2956 w 2956"/>
                    <a:gd name="T59" fmla="*/ 1672 h 2511"/>
                    <a:gd name="T60" fmla="*/ 2893 w 2956"/>
                    <a:gd name="T61" fmla="*/ 1989 h 2511"/>
                    <a:gd name="T62" fmla="*/ 2050 w 2956"/>
                    <a:gd name="T63" fmla="*/ 2240 h 2511"/>
                    <a:gd name="T64" fmla="*/ 1651 w 2956"/>
                    <a:gd name="T65" fmla="*/ 2511 h 2511"/>
                    <a:gd name="T66" fmla="*/ 992 w 2956"/>
                    <a:gd name="T67" fmla="*/ 2326 h 2511"/>
                    <a:gd name="T68" fmla="*/ 460 w 2956"/>
                    <a:gd name="T69" fmla="*/ 2168 h 2511"/>
                    <a:gd name="T70" fmla="*/ 544 w 2956"/>
                    <a:gd name="T71" fmla="*/ 2005 h 2511"/>
                    <a:gd name="T72" fmla="*/ 720 w 2956"/>
                    <a:gd name="T73" fmla="*/ 1864 h 2511"/>
                    <a:gd name="T74" fmla="*/ 721 w 2956"/>
                    <a:gd name="T75" fmla="*/ 1754 h 2511"/>
                    <a:gd name="T76" fmla="*/ 596 w 2956"/>
                    <a:gd name="T77" fmla="*/ 1756 h 2511"/>
                    <a:gd name="T78" fmla="*/ 631 w 2956"/>
                    <a:gd name="T79" fmla="*/ 1573 h 2511"/>
                    <a:gd name="T80" fmla="*/ 605 w 2956"/>
                    <a:gd name="T81" fmla="*/ 1411 h 2511"/>
                    <a:gd name="T82" fmla="*/ 700 w 2956"/>
                    <a:gd name="T83" fmla="*/ 1442 h 2511"/>
                    <a:gd name="T84" fmla="*/ 805 w 2956"/>
                    <a:gd name="T85" fmla="*/ 1441 h 2511"/>
                    <a:gd name="T86" fmla="*/ 876 w 2956"/>
                    <a:gd name="T87" fmla="*/ 1461 h 2511"/>
                    <a:gd name="T88" fmla="*/ 980 w 2956"/>
                    <a:gd name="T89" fmla="*/ 1723 h 2511"/>
                    <a:gd name="T90" fmla="*/ 1222 w 2956"/>
                    <a:gd name="T91" fmla="*/ 1868 h 2511"/>
                    <a:gd name="T92" fmla="*/ 1184 w 2956"/>
                    <a:gd name="T93" fmla="*/ 1616 h 2511"/>
                    <a:gd name="T94" fmla="*/ 1516 w 2956"/>
                    <a:gd name="T95" fmla="*/ 1611 h 2511"/>
                    <a:gd name="T96" fmla="*/ 1658 w 2956"/>
                    <a:gd name="T97" fmla="*/ 1576 h 2511"/>
                    <a:gd name="T98" fmla="*/ 1775 w 2956"/>
                    <a:gd name="T99" fmla="*/ 1372 h 2511"/>
                    <a:gd name="T100" fmla="*/ 1910 w 2956"/>
                    <a:gd name="T101" fmla="*/ 1245 h 2511"/>
                    <a:gd name="T102" fmla="*/ 1823 w 2956"/>
                    <a:gd name="T103" fmla="*/ 989 h 2511"/>
                    <a:gd name="T104" fmla="*/ 1809 w 2956"/>
                    <a:gd name="T105" fmla="*/ 783 h 2511"/>
                    <a:gd name="T106" fmla="*/ 1738 w 2956"/>
                    <a:gd name="T107" fmla="*/ 700 h 2511"/>
                    <a:gd name="T108" fmla="*/ 867 w 2956"/>
                    <a:gd name="T109" fmla="*/ 683 h 2511"/>
                    <a:gd name="T110" fmla="*/ 54 w 2956"/>
                    <a:gd name="T111" fmla="*/ 777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56" h="2511">
                      <a:moveTo>
                        <a:pt x="14" y="765"/>
                      </a:moveTo>
                      <a:lnTo>
                        <a:pt x="7" y="586"/>
                      </a:lnTo>
                      <a:lnTo>
                        <a:pt x="0" y="410"/>
                      </a:lnTo>
                      <a:lnTo>
                        <a:pt x="98" y="408"/>
                      </a:lnTo>
                      <a:lnTo>
                        <a:pt x="87" y="334"/>
                      </a:lnTo>
                      <a:lnTo>
                        <a:pt x="159" y="236"/>
                      </a:lnTo>
                      <a:lnTo>
                        <a:pt x="247" y="206"/>
                      </a:lnTo>
                      <a:lnTo>
                        <a:pt x="364" y="238"/>
                      </a:lnTo>
                      <a:lnTo>
                        <a:pt x="404" y="201"/>
                      </a:lnTo>
                      <a:lnTo>
                        <a:pt x="471" y="149"/>
                      </a:lnTo>
                      <a:lnTo>
                        <a:pt x="546" y="124"/>
                      </a:lnTo>
                      <a:lnTo>
                        <a:pt x="590" y="129"/>
                      </a:lnTo>
                      <a:lnTo>
                        <a:pt x="649" y="55"/>
                      </a:lnTo>
                      <a:lnTo>
                        <a:pt x="704" y="12"/>
                      </a:lnTo>
                      <a:lnTo>
                        <a:pt x="817" y="0"/>
                      </a:lnTo>
                      <a:lnTo>
                        <a:pt x="887" y="48"/>
                      </a:lnTo>
                      <a:lnTo>
                        <a:pt x="905" y="85"/>
                      </a:lnTo>
                      <a:lnTo>
                        <a:pt x="1013" y="92"/>
                      </a:lnTo>
                      <a:lnTo>
                        <a:pt x="1088" y="132"/>
                      </a:lnTo>
                      <a:lnTo>
                        <a:pt x="1098" y="227"/>
                      </a:lnTo>
                      <a:lnTo>
                        <a:pt x="1189" y="224"/>
                      </a:lnTo>
                      <a:lnTo>
                        <a:pt x="1343" y="156"/>
                      </a:lnTo>
                      <a:lnTo>
                        <a:pt x="1525" y="126"/>
                      </a:lnTo>
                      <a:lnTo>
                        <a:pt x="1597" y="161"/>
                      </a:lnTo>
                      <a:lnTo>
                        <a:pt x="1643" y="137"/>
                      </a:lnTo>
                      <a:lnTo>
                        <a:pt x="1679" y="147"/>
                      </a:lnTo>
                      <a:lnTo>
                        <a:pt x="1691" y="153"/>
                      </a:lnTo>
                      <a:lnTo>
                        <a:pt x="1676" y="177"/>
                      </a:lnTo>
                      <a:lnTo>
                        <a:pt x="1655" y="201"/>
                      </a:lnTo>
                      <a:lnTo>
                        <a:pt x="1629" y="229"/>
                      </a:lnTo>
                      <a:lnTo>
                        <a:pt x="1599" y="259"/>
                      </a:lnTo>
                      <a:lnTo>
                        <a:pt x="1514" y="293"/>
                      </a:lnTo>
                      <a:lnTo>
                        <a:pt x="1622" y="321"/>
                      </a:lnTo>
                      <a:lnTo>
                        <a:pt x="1630" y="348"/>
                      </a:lnTo>
                      <a:lnTo>
                        <a:pt x="1590" y="365"/>
                      </a:lnTo>
                      <a:lnTo>
                        <a:pt x="1560" y="372"/>
                      </a:lnTo>
                      <a:lnTo>
                        <a:pt x="1401" y="376"/>
                      </a:lnTo>
                      <a:lnTo>
                        <a:pt x="1380" y="367"/>
                      </a:lnTo>
                      <a:lnTo>
                        <a:pt x="1228" y="410"/>
                      </a:lnTo>
                      <a:lnTo>
                        <a:pt x="1041" y="442"/>
                      </a:lnTo>
                      <a:lnTo>
                        <a:pt x="784" y="446"/>
                      </a:lnTo>
                      <a:lnTo>
                        <a:pt x="683" y="442"/>
                      </a:lnTo>
                      <a:lnTo>
                        <a:pt x="626" y="406"/>
                      </a:lnTo>
                      <a:lnTo>
                        <a:pt x="672" y="370"/>
                      </a:lnTo>
                      <a:lnTo>
                        <a:pt x="652" y="348"/>
                      </a:lnTo>
                      <a:lnTo>
                        <a:pt x="615" y="354"/>
                      </a:lnTo>
                      <a:lnTo>
                        <a:pt x="595" y="393"/>
                      </a:lnTo>
                      <a:lnTo>
                        <a:pt x="576" y="402"/>
                      </a:lnTo>
                      <a:lnTo>
                        <a:pt x="537" y="417"/>
                      </a:lnTo>
                      <a:lnTo>
                        <a:pt x="479" y="417"/>
                      </a:lnTo>
                      <a:lnTo>
                        <a:pt x="457" y="488"/>
                      </a:lnTo>
                      <a:lnTo>
                        <a:pt x="576" y="483"/>
                      </a:lnTo>
                      <a:lnTo>
                        <a:pt x="589" y="555"/>
                      </a:lnTo>
                      <a:lnTo>
                        <a:pt x="839" y="479"/>
                      </a:lnTo>
                      <a:lnTo>
                        <a:pt x="768" y="541"/>
                      </a:lnTo>
                      <a:lnTo>
                        <a:pt x="1084" y="548"/>
                      </a:lnTo>
                      <a:lnTo>
                        <a:pt x="1349" y="445"/>
                      </a:lnTo>
                      <a:lnTo>
                        <a:pt x="1254" y="546"/>
                      </a:lnTo>
                      <a:lnTo>
                        <a:pt x="1489" y="552"/>
                      </a:lnTo>
                      <a:lnTo>
                        <a:pt x="1688" y="565"/>
                      </a:lnTo>
                      <a:lnTo>
                        <a:pt x="1700" y="499"/>
                      </a:lnTo>
                      <a:lnTo>
                        <a:pt x="1745" y="455"/>
                      </a:lnTo>
                      <a:lnTo>
                        <a:pt x="1786" y="435"/>
                      </a:lnTo>
                      <a:lnTo>
                        <a:pt x="1924" y="420"/>
                      </a:lnTo>
                      <a:lnTo>
                        <a:pt x="1964" y="355"/>
                      </a:lnTo>
                      <a:lnTo>
                        <a:pt x="2017" y="337"/>
                      </a:lnTo>
                      <a:lnTo>
                        <a:pt x="2098" y="316"/>
                      </a:lnTo>
                      <a:lnTo>
                        <a:pt x="2125" y="289"/>
                      </a:lnTo>
                      <a:lnTo>
                        <a:pt x="2188" y="289"/>
                      </a:lnTo>
                      <a:lnTo>
                        <a:pt x="2251" y="303"/>
                      </a:lnTo>
                      <a:lnTo>
                        <a:pt x="2269" y="364"/>
                      </a:lnTo>
                      <a:lnTo>
                        <a:pt x="2344" y="378"/>
                      </a:lnTo>
                      <a:lnTo>
                        <a:pt x="2441" y="453"/>
                      </a:lnTo>
                      <a:lnTo>
                        <a:pt x="2519" y="572"/>
                      </a:lnTo>
                      <a:lnTo>
                        <a:pt x="2541" y="788"/>
                      </a:lnTo>
                      <a:lnTo>
                        <a:pt x="2507" y="942"/>
                      </a:lnTo>
                      <a:lnTo>
                        <a:pt x="2438" y="1033"/>
                      </a:lnTo>
                      <a:lnTo>
                        <a:pt x="2342" y="1074"/>
                      </a:lnTo>
                      <a:lnTo>
                        <a:pt x="2321" y="1168"/>
                      </a:lnTo>
                      <a:lnTo>
                        <a:pt x="2412" y="1122"/>
                      </a:lnTo>
                      <a:lnTo>
                        <a:pt x="2491" y="1198"/>
                      </a:lnTo>
                      <a:lnTo>
                        <a:pt x="2578" y="1238"/>
                      </a:lnTo>
                      <a:lnTo>
                        <a:pt x="2793" y="1378"/>
                      </a:lnTo>
                      <a:lnTo>
                        <a:pt x="2816" y="1400"/>
                      </a:lnTo>
                      <a:lnTo>
                        <a:pt x="2857" y="1443"/>
                      </a:lnTo>
                      <a:lnTo>
                        <a:pt x="2893" y="1502"/>
                      </a:lnTo>
                      <a:lnTo>
                        <a:pt x="2895" y="1546"/>
                      </a:lnTo>
                      <a:lnTo>
                        <a:pt x="2922" y="1579"/>
                      </a:lnTo>
                      <a:lnTo>
                        <a:pt x="2939" y="1599"/>
                      </a:lnTo>
                      <a:lnTo>
                        <a:pt x="2956" y="1672"/>
                      </a:lnTo>
                      <a:lnTo>
                        <a:pt x="2951" y="1846"/>
                      </a:lnTo>
                      <a:lnTo>
                        <a:pt x="2938" y="1877"/>
                      </a:lnTo>
                      <a:lnTo>
                        <a:pt x="2893" y="1989"/>
                      </a:lnTo>
                      <a:lnTo>
                        <a:pt x="2729" y="2166"/>
                      </a:lnTo>
                      <a:lnTo>
                        <a:pt x="2449" y="2226"/>
                      </a:lnTo>
                      <a:lnTo>
                        <a:pt x="2050" y="2240"/>
                      </a:lnTo>
                      <a:lnTo>
                        <a:pt x="1957" y="2280"/>
                      </a:lnTo>
                      <a:lnTo>
                        <a:pt x="1823" y="2390"/>
                      </a:lnTo>
                      <a:lnTo>
                        <a:pt x="1651" y="2511"/>
                      </a:lnTo>
                      <a:lnTo>
                        <a:pt x="1532" y="2509"/>
                      </a:lnTo>
                      <a:lnTo>
                        <a:pt x="1081" y="2373"/>
                      </a:lnTo>
                      <a:lnTo>
                        <a:pt x="992" y="2326"/>
                      </a:lnTo>
                      <a:lnTo>
                        <a:pt x="803" y="2424"/>
                      </a:lnTo>
                      <a:lnTo>
                        <a:pt x="601" y="2282"/>
                      </a:lnTo>
                      <a:lnTo>
                        <a:pt x="460" y="2168"/>
                      </a:lnTo>
                      <a:lnTo>
                        <a:pt x="362" y="2063"/>
                      </a:lnTo>
                      <a:lnTo>
                        <a:pt x="491" y="2042"/>
                      </a:lnTo>
                      <a:lnTo>
                        <a:pt x="544" y="2005"/>
                      </a:lnTo>
                      <a:lnTo>
                        <a:pt x="612" y="1956"/>
                      </a:lnTo>
                      <a:lnTo>
                        <a:pt x="670" y="1886"/>
                      </a:lnTo>
                      <a:lnTo>
                        <a:pt x="720" y="1864"/>
                      </a:lnTo>
                      <a:lnTo>
                        <a:pt x="803" y="1844"/>
                      </a:lnTo>
                      <a:lnTo>
                        <a:pt x="768" y="1816"/>
                      </a:lnTo>
                      <a:lnTo>
                        <a:pt x="721" y="1754"/>
                      </a:lnTo>
                      <a:lnTo>
                        <a:pt x="582" y="1896"/>
                      </a:lnTo>
                      <a:lnTo>
                        <a:pt x="537" y="1864"/>
                      </a:lnTo>
                      <a:lnTo>
                        <a:pt x="596" y="1756"/>
                      </a:lnTo>
                      <a:lnTo>
                        <a:pt x="586" y="1690"/>
                      </a:lnTo>
                      <a:lnTo>
                        <a:pt x="619" y="1628"/>
                      </a:lnTo>
                      <a:lnTo>
                        <a:pt x="631" y="1573"/>
                      </a:lnTo>
                      <a:lnTo>
                        <a:pt x="665" y="1546"/>
                      </a:lnTo>
                      <a:lnTo>
                        <a:pt x="605" y="1466"/>
                      </a:lnTo>
                      <a:lnTo>
                        <a:pt x="605" y="1411"/>
                      </a:lnTo>
                      <a:lnTo>
                        <a:pt x="619" y="1394"/>
                      </a:lnTo>
                      <a:lnTo>
                        <a:pt x="652" y="1406"/>
                      </a:lnTo>
                      <a:lnTo>
                        <a:pt x="700" y="1442"/>
                      </a:lnTo>
                      <a:lnTo>
                        <a:pt x="727" y="1462"/>
                      </a:lnTo>
                      <a:lnTo>
                        <a:pt x="833" y="1532"/>
                      </a:lnTo>
                      <a:lnTo>
                        <a:pt x="805" y="1441"/>
                      </a:lnTo>
                      <a:lnTo>
                        <a:pt x="828" y="1413"/>
                      </a:lnTo>
                      <a:lnTo>
                        <a:pt x="863" y="1409"/>
                      </a:lnTo>
                      <a:lnTo>
                        <a:pt x="876" y="1461"/>
                      </a:lnTo>
                      <a:lnTo>
                        <a:pt x="945" y="1532"/>
                      </a:lnTo>
                      <a:lnTo>
                        <a:pt x="950" y="1593"/>
                      </a:lnTo>
                      <a:lnTo>
                        <a:pt x="980" y="1723"/>
                      </a:lnTo>
                      <a:lnTo>
                        <a:pt x="1012" y="1823"/>
                      </a:lnTo>
                      <a:lnTo>
                        <a:pt x="1121" y="1811"/>
                      </a:lnTo>
                      <a:lnTo>
                        <a:pt x="1222" y="1868"/>
                      </a:lnTo>
                      <a:lnTo>
                        <a:pt x="1307" y="1862"/>
                      </a:lnTo>
                      <a:lnTo>
                        <a:pt x="1169" y="1719"/>
                      </a:lnTo>
                      <a:lnTo>
                        <a:pt x="1184" y="1616"/>
                      </a:lnTo>
                      <a:lnTo>
                        <a:pt x="1251" y="1608"/>
                      </a:lnTo>
                      <a:lnTo>
                        <a:pt x="1411" y="1625"/>
                      </a:lnTo>
                      <a:lnTo>
                        <a:pt x="1516" y="1611"/>
                      </a:lnTo>
                      <a:lnTo>
                        <a:pt x="1563" y="1584"/>
                      </a:lnTo>
                      <a:lnTo>
                        <a:pt x="1626" y="1569"/>
                      </a:lnTo>
                      <a:lnTo>
                        <a:pt x="1658" y="1576"/>
                      </a:lnTo>
                      <a:lnTo>
                        <a:pt x="1737" y="1472"/>
                      </a:lnTo>
                      <a:lnTo>
                        <a:pt x="1761" y="1422"/>
                      </a:lnTo>
                      <a:lnTo>
                        <a:pt x="1775" y="1372"/>
                      </a:lnTo>
                      <a:lnTo>
                        <a:pt x="1816" y="1346"/>
                      </a:lnTo>
                      <a:lnTo>
                        <a:pt x="2005" y="1297"/>
                      </a:lnTo>
                      <a:lnTo>
                        <a:pt x="1910" y="1245"/>
                      </a:lnTo>
                      <a:lnTo>
                        <a:pt x="1889" y="1143"/>
                      </a:lnTo>
                      <a:lnTo>
                        <a:pt x="1861" y="1074"/>
                      </a:lnTo>
                      <a:lnTo>
                        <a:pt x="1823" y="989"/>
                      </a:lnTo>
                      <a:lnTo>
                        <a:pt x="1816" y="951"/>
                      </a:lnTo>
                      <a:lnTo>
                        <a:pt x="1836" y="852"/>
                      </a:lnTo>
                      <a:lnTo>
                        <a:pt x="1809" y="783"/>
                      </a:lnTo>
                      <a:lnTo>
                        <a:pt x="1832" y="730"/>
                      </a:lnTo>
                      <a:lnTo>
                        <a:pt x="1775" y="618"/>
                      </a:lnTo>
                      <a:lnTo>
                        <a:pt x="1738" y="700"/>
                      </a:lnTo>
                      <a:lnTo>
                        <a:pt x="1695" y="648"/>
                      </a:lnTo>
                      <a:lnTo>
                        <a:pt x="1560" y="664"/>
                      </a:lnTo>
                      <a:lnTo>
                        <a:pt x="867" y="683"/>
                      </a:lnTo>
                      <a:lnTo>
                        <a:pt x="570" y="689"/>
                      </a:lnTo>
                      <a:lnTo>
                        <a:pt x="143" y="751"/>
                      </a:lnTo>
                      <a:lnTo>
                        <a:pt x="54" y="777"/>
                      </a:lnTo>
                      <a:lnTo>
                        <a:pt x="14" y="765"/>
                      </a:lnTo>
                      <a:lnTo>
                        <a:pt x="14" y="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23" name="Freeform 75"/>
                <p:cNvSpPr>
                  <a:spLocks/>
                </p:cNvSpPr>
                <p:nvPr/>
              </p:nvSpPr>
              <p:spPr bwMode="auto">
                <a:xfrm>
                  <a:off x="2573" y="3773"/>
                  <a:ext cx="109" cy="84"/>
                </a:xfrm>
                <a:custGeom>
                  <a:avLst/>
                  <a:gdLst>
                    <a:gd name="T0" fmla="*/ 0 w 543"/>
                    <a:gd name="T1" fmla="*/ 170 h 417"/>
                    <a:gd name="T2" fmla="*/ 60 w 543"/>
                    <a:gd name="T3" fmla="*/ 113 h 417"/>
                    <a:gd name="T4" fmla="*/ 87 w 543"/>
                    <a:gd name="T5" fmla="*/ 133 h 417"/>
                    <a:gd name="T6" fmla="*/ 113 w 543"/>
                    <a:gd name="T7" fmla="*/ 153 h 417"/>
                    <a:gd name="T8" fmla="*/ 144 w 543"/>
                    <a:gd name="T9" fmla="*/ 177 h 417"/>
                    <a:gd name="T10" fmla="*/ 178 w 543"/>
                    <a:gd name="T11" fmla="*/ 200 h 417"/>
                    <a:gd name="T12" fmla="*/ 207 w 543"/>
                    <a:gd name="T13" fmla="*/ 222 h 417"/>
                    <a:gd name="T14" fmla="*/ 243 w 543"/>
                    <a:gd name="T15" fmla="*/ 245 h 417"/>
                    <a:gd name="T16" fmla="*/ 242 w 543"/>
                    <a:gd name="T17" fmla="*/ 234 h 417"/>
                    <a:gd name="T18" fmla="*/ 218 w 543"/>
                    <a:gd name="T19" fmla="*/ 198 h 417"/>
                    <a:gd name="T20" fmla="*/ 191 w 543"/>
                    <a:gd name="T21" fmla="*/ 154 h 417"/>
                    <a:gd name="T22" fmla="*/ 172 w 543"/>
                    <a:gd name="T23" fmla="*/ 115 h 417"/>
                    <a:gd name="T24" fmla="*/ 173 w 543"/>
                    <a:gd name="T25" fmla="*/ 93 h 417"/>
                    <a:gd name="T26" fmla="*/ 190 w 543"/>
                    <a:gd name="T27" fmla="*/ 85 h 417"/>
                    <a:gd name="T28" fmla="*/ 236 w 543"/>
                    <a:gd name="T29" fmla="*/ 76 h 417"/>
                    <a:gd name="T30" fmla="*/ 298 w 543"/>
                    <a:gd name="T31" fmla="*/ 12 h 417"/>
                    <a:gd name="T32" fmla="*/ 378 w 543"/>
                    <a:gd name="T33" fmla="*/ 0 h 417"/>
                    <a:gd name="T34" fmla="*/ 492 w 543"/>
                    <a:gd name="T35" fmla="*/ 140 h 417"/>
                    <a:gd name="T36" fmla="*/ 469 w 543"/>
                    <a:gd name="T37" fmla="*/ 208 h 417"/>
                    <a:gd name="T38" fmla="*/ 525 w 543"/>
                    <a:gd name="T39" fmla="*/ 266 h 417"/>
                    <a:gd name="T40" fmla="*/ 543 w 543"/>
                    <a:gd name="T41" fmla="*/ 308 h 417"/>
                    <a:gd name="T42" fmla="*/ 340 w 543"/>
                    <a:gd name="T43" fmla="*/ 417 h 417"/>
                    <a:gd name="T44" fmla="*/ 58 w 543"/>
                    <a:gd name="T45" fmla="*/ 215 h 417"/>
                    <a:gd name="T46" fmla="*/ 0 w 543"/>
                    <a:gd name="T47" fmla="*/ 170 h 417"/>
                    <a:gd name="T48" fmla="*/ 0 w 543"/>
                    <a:gd name="T49" fmla="*/ 17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417">
                      <a:moveTo>
                        <a:pt x="0" y="170"/>
                      </a:moveTo>
                      <a:lnTo>
                        <a:pt x="60" y="113"/>
                      </a:lnTo>
                      <a:lnTo>
                        <a:pt x="87" y="133"/>
                      </a:lnTo>
                      <a:lnTo>
                        <a:pt x="113" y="153"/>
                      </a:lnTo>
                      <a:lnTo>
                        <a:pt x="144" y="177"/>
                      </a:lnTo>
                      <a:lnTo>
                        <a:pt x="178" y="200"/>
                      </a:lnTo>
                      <a:lnTo>
                        <a:pt x="207" y="222"/>
                      </a:lnTo>
                      <a:lnTo>
                        <a:pt x="243" y="245"/>
                      </a:lnTo>
                      <a:lnTo>
                        <a:pt x="242" y="234"/>
                      </a:lnTo>
                      <a:lnTo>
                        <a:pt x="218" y="198"/>
                      </a:lnTo>
                      <a:lnTo>
                        <a:pt x="191" y="154"/>
                      </a:lnTo>
                      <a:lnTo>
                        <a:pt x="172" y="115"/>
                      </a:lnTo>
                      <a:lnTo>
                        <a:pt x="173" y="93"/>
                      </a:lnTo>
                      <a:lnTo>
                        <a:pt x="190" y="85"/>
                      </a:lnTo>
                      <a:lnTo>
                        <a:pt x="236" y="76"/>
                      </a:lnTo>
                      <a:lnTo>
                        <a:pt x="298" y="12"/>
                      </a:lnTo>
                      <a:lnTo>
                        <a:pt x="378" y="0"/>
                      </a:lnTo>
                      <a:lnTo>
                        <a:pt x="492" y="140"/>
                      </a:lnTo>
                      <a:lnTo>
                        <a:pt x="469" y="208"/>
                      </a:lnTo>
                      <a:lnTo>
                        <a:pt x="525" y="266"/>
                      </a:lnTo>
                      <a:lnTo>
                        <a:pt x="543" y="308"/>
                      </a:lnTo>
                      <a:lnTo>
                        <a:pt x="340" y="417"/>
                      </a:lnTo>
                      <a:lnTo>
                        <a:pt x="58" y="215"/>
                      </a:lnTo>
                      <a:lnTo>
                        <a:pt x="0" y="170"/>
                      </a:lnTo>
                      <a:lnTo>
                        <a:pt x="0" y="170"/>
                      </a:lnTo>
                      <a:close/>
                    </a:path>
                  </a:pathLst>
                </a:custGeom>
                <a:solidFill>
                  <a:srgbClr val="EBE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24" name="Freeform 76"/>
                <p:cNvSpPr>
                  <a:spLocks/>
                </p:cNvSpPr>
                <p:nvPr/>
              </p:nvSpPr>
              <p:spPr bwMode="auto">
                <a:xfrm>
                  <a:off x="2573" y="3805"/>
                  <a:ext cx="116" cy="52"/>
                </a:xfrm>
                <a:custGeom>
                  <a:avLst/>
                  <a:gdLst>
                    <a:gd name="T0" fmla="*/ 0 w 580"/>
                    <a:gd name="T1" fmla="*/ 11 h 258"/>
                    <a:gd name="T2" fmla="*/ 74 w 580"/>
                    <a:gd name="T3" fmla="*/ 0 h 258"/>
                    <a:gd name="T4" fmla="*/ 362 w 580"/>
                    <a:gd name="T5" fmla="*/ 149 h 258"/>
                    <a:gd name="T6" fmla="*/ 527 w 580"/>
                    <a:gd name="T7" fmla="*/ 89 h 258"/>
                    <a:gd name="T8" fmla="*/ 580 w 580"/>
                    <a:gd name="T9" fmla="*/ 159 h 258"/>
                    <a:gd name="T10" fmla="*/ 340 w 580"/>
                    <a:gd name="T11" fmla="*/ 258 h 258"/>
                    <a:gd name="T12" fmla="*/ 0 w 580"/>
                    <a:gd name="T13" fmla="*/ 11 h 258"/>
                    <a:gd name="T14" fmla="*/ 0 w 580"/>
                    <a:gd name="T15" fmla="*/ 11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0" h="258">
                      <a:moveTo>
                        <a:pt x="0" y="11"/>
                      </a:moveTo>
                      <a:lnTo>
                        <a:pt x="74" y="0"/>
                      </a:lnTo>
                      <a:lnTo>
                        <a:pt x="362" y="149"/>
                      </a:lnTo>
                      <a:lnTo>
                        <a:pt x="527" y="89"/>
                      </a:lnTo>
                      <a:lnTo>
                        <a:pt x="580" y="159"/>
                      </a:lnTo>
                      <a:lnTo>
                        <a:pt x="340" y="258"/>
                      </a:lnTo>
                      <a:lnTo>
                        <a:pt x="0" y="11"/>
                      </a:lnTo>
                      <a:lnTo>
                        <a:pt x="0" y="11"/>
                      </a:lnTo>
                      <a:close/>
                    </a:path>
                  </a:pathLst>
                </a:custGeom>
                <a:solidFill>
                  <a:srgbClr val="948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25" name="Freeform 77"/>
                <p:cNvSpPr>
                  <a:spLocks/>
                </p:cNvSpPr>
                <p:nvPr/>
              </p:nvSpPr>
              <p:spPr bwMode="auto">
                <a:xfrm>
                  <a:off x="2507" y="3616"/>
                  <a:ext cx="40" cy="27"/>
                </a:xfrm>
                <a:custGeom>
                  <a:avLst/>
                  <a:gdLst>
                    <a:gd name="T0" fmla="*/ 0 w 200"/>
                    <a:gd name="T1" fmla="*/ 9 h 135"/>
                    <a:gd name="T2" fmla="*/ 61 w 200"/>
                    <a:gd name="T3" fmla="*/ 0 h 135"/>
                    <a:gd name="T4" fmla="*/ 143 w 200"/>
                    <a:gd name="T5" fmla="*/ 16 h 135"/>
                    <a:gd name="T6" fmla="*/ 177 w 200"/>
                    <a:gd name="T7" fmla="*/ 32 h 135"/>
                    <a:gd name="T8" fmla="*/ 200 w 200"/>
                    <a:gd name="T9" fmla="*/ 135 h 135"/>
                    <a:gd name="T10" fmla="*/ 150 w 200"/>
                    <a:gd name="T11" fmla="*/ 69 h 135"/>
                    <a:gd name="T12" fmla="*/ 102 w 200"/>
                    <a:gd name="T13" fmla="*/ 41 h 135"/>
                    <a:gd name="T14" fmla="*/ 7 w 200"/>
                    <a:gd name="T15" fmla="*/ 51 h 135"/>
                    <a:gd name="T16" fmla="*/ 0 w 200"/>
                    <a:gd name="T17" fmla="*/ 9 h 135"/>
                    <a:gd name="T18" fmla="*/ 0 w 200"/>
                    <a:gd name="T19" fmla="*/ 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35">
                      <a:moveTo>
                        <a:pt x="0" y="9"/>
                      </a:moveTo>
                      <a:lnTo>
                        <a:pt x="61" y="0"/>
                      </a:lnTo>
                      <a:lnTo>
                        <a:pt x="143" y="16"/>
                      </a:lnTo>
                      <a:lnTo>
                        <a:pt x="177" y="32"/>
                      </a:lnTo>
                      <a:lnTo>
                        <a:pt x="200" y="135"/>
                      </a:lnTo>
                      <a:lnTo>
                        <a:pt x="150" y="69"/>
                      </a:lnTo>
                      <a:lnTo>
                        <a:pt x="102" y="41"/>
                      </a:lnTo>
                      <a:lnTo>
                        <a:pt x="7" y="51"/>
                      </a:lnTo>
                      <a:lnTo>
                        <a:pt x="0" y="9"/>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26" name="Freeform 78"/>
                <p:cNvSpPr>
                  <a:spLocks/>
                </p:cNvSpPr>
                <p:nvPr/>
              </p:nvSpPr>
              <p:spPr bwMode="auto">
                <a:xfrm>
                  <a:off x="2523" y="3673"/>
                  <a:ext cx="44" cy="33"/>
                </a:xfrm>
                <a:custGeom>
                  <a:avLst/>
                  <a:gdLst>
                    <a:gd name="T0" fmla="*/ 0 w 218"/>
                    <a:gd name="T1" fmla="*/ 60 h 167"/>
                    <a:gd name="T2" fmla="*/ 92 w 218"/>
                    <a:gd name="T3" fmla="*/ 0 h 167"/>
                    <a:gd name="T4" fmla="*/ 146 w 218"/>
                    <a:gd name="T5" fmla="*/ 12 h 167"/>
                    <a:gd name="T6" fmla="*/ 199 w 218"/>
                    <a:gd name="T7" fmla="*/ 39 h 167"/>
                    <a:gd name="T8" fmla="*/ 218 w 218"/>
                    <a:gd name="T9" fmla="*/ 98 h 167"/>
                    <a:gd name="T10" fmla="*/ 181 w 218"/>
                    <a:gd name="T11" fmla="*/ 167 h 167"/>
                    <a:gd name="T12" fmla="*/ 155 w 218"/>
                    <a:gd name="T13" fmla="*/ 70 h 167"/>
                    <a:gd name="T14" fmla="*/ 108 w 218"/>
                    <a:gd name="T15" fmla="*/ 46 h 167"/>
                    <a:gd name="T16" fmla="*/ 0 w 218"/>
                    <a:gd name="T17" fmla="*/ 60 h 167"/>
                    <a:gd name="T18" fmla="*/ 0 w 218"/>
                    <a:gd name="T19" fmla="*/ 6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167">
                      <a:moveTo>
                        <a:pt x="0" y="60"/>
                      </a:moveTo>
                      <a:lnTo>
                        <a:pt x="92" y="0"/>
                      </a:lnTo>
                      <a:lnTo>
                        <a:pt x="146" y="12"/>
                      </a:lnTo>
                      <a:lnTo>
                        <a:pt x="199" y="39"/>
                      </a:lnTo>
                      <a:lnTo>
                        <a:pt x="218" y="98"/>
                      </a:lnTo>
                      <a:lnTo>
                        <a:pt x="181" y="167"/>
                      </a:lnTo>
                      <a:lnTo>
                        <a:pt x="155" y="70"/>
                      </a:lnTo>
                      <a:lnTo>
                        <a:pt x="108" y="46"/>
                      </a:lnTo>
                      <a:lnTo>
                        <a:pt x="0" y="60"/>
                      </a:lnTo>
                      <a:lnTo>
                        <a:pt x="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27" name="Freeform 79"/>
                <p:cNvSpPr>
                  <a:spLocks/>
                </p:cNvSpPr>
                <p:nvPr/>
              </p:nvSpPr>
              <p:spPr bwMode="auto">
                <a:xfrm>
                  <a:off x="2571" y="3626"/>
                  <a:ext cx="31" cy="32"/>
                </a:xfrm>
                <a:custGeom>
                  <a:avLst/>
                  <a:gdLst>
                    <a:gd name="T0" fmla="*/ 87 w 157"/>
                    <a:gd name="T1" fmla="*/ 0 h 158"/>
                    <a:gd name="T2" fmla="*/ 157 w 157"/>
                    <a:gd name="T3" fmla="*/ 98 h 158"/>
                    <a:gd name="T4" fmla="*/ 15 w 157"/>
                    <a:gd name="T5" fmla="*/ 158 h 158"/>
                    <a:gd name="T6" fmla="*/ 0 w 157"/>
                    <a:gd name="T7" fmla="*/ 72 h 158"/>
                    <a:gd name="T8" fmla="*/ 87 w 157"/>
                    <a:gd name="T9" fmla="*/ 0 h 158"/>
                    <a:gd name="T10" fmla="*/ 87 w 157"/>
                    <a:gd name="T11" fmla="*/ 0 h 158"/>
                  </a:gdLst>
                  <a:ahLst/>
                  <a:cxnLst>
                    <a:cxn ang="0">
                      <a:pos x="T0" y="T1"/>
                    </a:cxn>
                    <a:cxn ang="0">
                      <a:pos x="T2" y="T3"/>
                    </a:cxn>
                    <a:cxn ang="0">
                      <a:pos x="T4" y="T5"/>
                    </a:cxn>
                    <a:cxn ang="0">
                      <a:pos x="T6" y="T7"/>
                    </a:cxn>
                    <a:cxn ang="0">
                      <a:pos x="T8" y="T9"/>
                    </a:cxn>
                    <a:cxn ang="0">
                      <a:pos x="T10" y="T11"/>
                    </a:cxn>
                  </a:cxnLst>
                  <a:rect l="0" t="0" r="r" b="b"/>
                  <a:pathLst>
                    <a:path w="157" h="158">
                      <a:moveTo>
                        <a:pt x="87" y="0"/>
                      </a:moveTo>
                      <a:lnTo>
                        <a:pt x="157" y="98"/>
                      </a:lnTo>
                      <a:lnTo>
                        <a:pt x="15" y="158"/>
                      </a:lnTo>
                      <a:lnTo>
                        <a:pt x="0" y="72"/>
                      </a:lnTo>
                      <a:lnTo>
                        <a:pt x="87" y="0"/>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28" name="Freeform 80"/>
                <p:cNvSpPr>
                  <a:spLocks/>
                </p:cNvSpPr>
                <p:nvPr/>
              </p:nvSpPr>
              <p:spPr bwMode="auto">
                <a:xfrm>
                  <a:off x="2559" y="3570"/>
                  <a:ext cx="33" cy="24"/>
                </a:xfrm>
                <a:custGeom>
                  <a:avLst/>
                  <a:gdLst>
                    <a:gd name="T0" fmla="*/ 81 w 165"/>
                    <a:gd name="T1" fmla="*/ 0 h 119"/>
                    <a:gd name="T2" fmla="*/ 165 w 165"/>
                    <a:gd name="T3" fmla="*/ 89 h 119"/>
                    <a:gd name="T4" fmla="*/ 18 w 165"/>
                    <a:gd name="T5" fmla="*/ 119 h 119"/>
                    <a:gd name="T6" fmla="*/ 0 w 165"/>
                    <a:gd name="T7" fmla="*/ 58 h 119"/>
                    <a:gd name="T8" fmla="*/ 81 w 165"/>
                    <a:gd name="T9" fmla="*/ 0 h 119"/>
                    <a:gd name="T10" fmla="*/ 81 w 165"/>
                    <a:gd name="T11" fmla="*/ 0 h 119"/>
                  </a:gdLst>
                  <a:ahLst/>
                  <a:cxnLst>
                    <a:cxn ang="0">
                      <a:pos x="T0" y="T1"/>
                    </a:cxn>
                    <a:cxn ang="0">
                      <a:pos x="T2" y="T3"/>
                    </a:cxn>
                    <a:cxn ang="0">
                      <a:pos x="T4" y="T5"/>
                    </a:cxn>
                    <a:cxn ang="0">
                      <a:pos x="T6" y="T7"/>
                    </a:cxn>
                    <a:cxn ang="0">
                      <a:pos x="T8" y="T9"/>
                    </a:cxn>
                    <a:cxn ang="0">
                      <a:pos x="T10" y="T11"/>
                    </a:cxn>
                  </a:cxnLst>
                  <a:rect l="0" t="0" r="r" b="b"/>
                  <a:pathLst>
                    <a:path w="165" h="119">
                      <a:moveTo>
                        <a:pt x="81" y="0"/>
                      </a:moveTo>
                      <a:lnTo>
                        <a:pt x="165" y="89"/>
                      </a:lnTo>
                      <a:lnTo>
                        <a:pt x="18" y="119"/>
                      </a:lnTo>
                      <a:lnTo>
                        <a:pt x="0" y="58"/>
                      </a:lnTo>
                      <a:lnTo>
                        <a:pt x="81" y="0"/>
                      </a:lnTo>
                      <a:lnTo>
                        <a:pt x="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29" name="Freeform 81"/>
                <p:cNvSpPr>
                  <a:spLocks/>
                </p:cNvSpPr>
                <p:nvPr/>
              </p:nvSpPr>
              <p:spPr bwMode="auto">
                <a:xfrm>
                  <a:off x="2603" y="3550"/>
                  <a:ext cx="22" cy="19"/>
                </a:xfrm>
                <a:custGeom>
                  <a:avLst/>
                  <a:gdLst>
                    <a:gd name="T0" fmla="*/ 0 w 109"/>
                    <a:gd name="T1" fmla="*/ 7 h 96"/>
                    <a:gd name="T2" fmla="*/ 45 w 109"/>
                    <a:gd name="T3" fmla="*/ 0 h 96"/>
                    <a:gd name="T4" fmla="*/ 85 w 109"/>
                    <a:gd name="T5" fmla="*/ 14 h 96"/>
                    <a:gd name="T6" fmla="*/ 109 w 109"/>
                    <a:gd name="T7" fmla="*/ 44 h 96"/>
                    <a:gd name="T8" fmla="*/ 106 w 109"/>
                    <a:gd name="T9" fmla="*/ 63 h 96"/>
                    <a:gd name="T10" fmla="*/ 87 w 109"/>
                    <a:gd name="T11" fmla="*/ 82 h 96"/>
                    <a:gd name="T12" fmla="*/ 47 w 109"/>
                    <a:gd name="T13" fmla="*/ 96 h 96"/>
                    <a:gd name="T14" fmla="*/ 57 w 109"/>
                    <a:gd name="T15" fmla="*/ 35 h 96"/>
                    <a:gd name="T16" fmla="*/ 0 w 109"/>
                    <a:gd name="T17" fmla="*/ 7 h 96"/>
                    <a:gd name="T18" fmla="*/ 0 w 109"/>
                    <a:gd name="T19"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96">
                      <a:moveTo>
                        <a:pt x="0" y="7"/>
                      </a:moveTo>
                      <a:lnTo>
                        <a:pt x="45" y="0"/>
                      </a:lnTo>
                      <a:lnTo>
                        <a:pt x="85" y="14"/>
                      </a:lnTo>
                      <a:lnTo>
                        <a:pt x="109" y="44"/>
                      </a:lnTo>
                      <a:lnTo>
                        <a:pt x="106" y="63"/>
                      </a:lnTo>
                      <a:lnTo>
                        <a:pt x="87" y="82"/>
                      </a:lnTo>
                      <a:lnTo>
                        <a:pt x="47" y="96"/>
                      </a:lnTo>
                      <a:lnTo>
                        <a:pt x="57" y="35"/>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0" name="Freeform 82"/>
                <p:cNvSpPr>
                  <a:spLocks/>
                </p:cNvSpPr>
                <p:nvPr/>
              </p:nvSpPr>
              <p:spPr bwMode="auto">
                <a:xfrm>
                  <a:off x="2678" y="3697"/>
                  <a:ext cx="27" cy="18"/>
                </a:xfrm>
                <a:custGeom>
                  <a:avLst/>
                  <a:gdLst>
                    <a:gd name="T0" fmla="*/ 0 w 135"/>
                    <a:gd name="T1" fmla="*/ 24 h 93"/>
                    <a:gd name="T2" fmla="*/ 12 w 135"/>
                    <a:gd name="T3" fmla="*/ 15 h 93"/>
                    <a:gd name="T4" fmla="*/ 39 w 135"/>
                    <a:gd name="T5" fmla="*/ 0 h 93"/>
                    <a:gd name="T6" fmla="*/ 97 w 135"/>
                    <a:gd name="T7" fmla="*/ 5 h 93"/>
                    <a:gd name="T8" fmla="*/ 129 w 135"/>
                    <a:gd name="T9" fmla="*/ 35 h 93"/>
                    <a:gd name="T10" fmla="*/ 135 w 135"/>
                    <a:gd name="T11" fmla="*/ 53 h 93"/>
                    <a:gd name="T12" fmla="*/ 120 w 135"/>
                    <a:gd name="T13" fmla="*/ 74 h 93"/>
                    <a:gd name="T14" fmla="*/ 69 w 135"/>
                    <a:gd name="T15" fmla="*/ 93 h 93"/>
                    <a:gd name="T16" fmla="*/ 48 w 135"/>
                    <a:gd name="T17" fmla="*/ 37 h 93"/>
                    <a:gd name="T18" fmla="*/ 0 w 135"/>
                    <a:gd name="T19" fmla="*/ 24 h 93"/>
                    <a:gd name="T20" fmla="*/ 0 w 135"/>
                    <a:gd name="T21" fmla="*/ 2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93">
                      <a:moveTo>
                        <a:pt x="0" y="24"/>
                      </a:moveTo>
                      <a:lnTo>
                        <a:pt x="12" y="15"/>
                      </a:lnTo>
                      <a:lnTo>
                        <a:pt x="39" y="0"/>
                      </a:lnTo>
                      <a:lnTo>
                        <a:pt x="97" y="5"/>
                      </a:lnTo>
                      <a:lnTo>
                        <a:pt x="129" y="35"/>
                      </a:lnTo>
                      <a:lnTo>
                        <a:pt x="135" y="53"/>
                      </a:lnTo>
                      <a:lnTo>
                        <a:pt x="120" y="74"/>
                      </a:lnTo>
                      <a:lnTo>
                        <a:pt x="69" y="93"/>
                      </a:lnTo>
                      <a:lnTo>
                        <a:pt x="48" y="37"/>
                      </a:lnTo>
                      <a:lnTo>
                        <a:pt x="0" y="24"/>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1" name="Freeform 83"/>
                <p:cNvSpPr>
                  <a:spLocks/>
                </p:cNvSpPr>
                <p:nvPr/>
              </p:nvSpPr>
              <p:spPr bwMode="auto">
                <a:xfrm>
                  <a:off x="2804" y="3546"/>
                  <a:ext cx="22" cy="15"/>
                </a:xfrm>
                <a:custGeom>
                  <a:avLst/>
                  <a:gdLst>
                    <a:gd name="T0" fmla="*/ 54 w 110"/>
                    <a:gd name="T1" fmla="*/ 27 h 75"/>
                    <a:gd name="T2" fmla="*/ 0 w 110"/>
                    <a:gd name="T3" fmla="*/ 20 h 75"/>
                    <a:gd name="T4" fmla="*/ 13 w 110"/>
                    <a:gd name="T5" fmla="*/ 11 h 75"/>
                    <a:gd name="T6" fmla="*/ 42 w 110"/>
                    <a:gd name="T7" fmla="*/ 0 h 75"/>
                    <a:gd name="T8" fmla="*/ 99 w 110"/>
                    <a:gd name="T9" fmla="*/ 14 h 75"/>
                    <a:gd name="T10" fmla="*/ 110 w 110"/>
                    <a:gd name="T11" fmla="*/ 41 h 75"/>
                    <a:gd name="T12" fmla="*/ 95 w 110"/>
                    <a:gd name="T13" fmla="*/ 63 h 75"/>
                    <a:gd name="T14" fmla="*/ 85 w 110"/>
                    <a:gd name="T15" fmla="*/ 75 h 75"/>
                    <a:gd name="T16" fmla="*/ 42 w 110"/>
                    <a:gd name="T17" fmla="*/ 69 h 75"/>
                    <a:gd name="T18" fmla="*/ 54 w 110"/>
                    <a:gd name="T19" fmla="*/ 27 h 75"/>
                    <a:gd name="T20" fmla="*/ 54 w 110"/>
                    <a:gd name="T2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5">
                      <a:moveTo>
                        <a:pt x="54" y="27"/>
                      </a:moveTo>
                      <a:lnTo>
                        <a:pt x="0" y="20"/>
                      </a:lnTo>
                      <a:lnTo>
                        <a:pt x="13" y="11"/>
                      </a:lnTo>
                      <a:lnTo>
                        <a:pt x="42" y="0"/>
                      </a:lnTo>
                      <a:lnTo>
                        <a:pt x="99" y="14"/>
                      </a:lnTo>
                      <a:lnTo>
                        <a:pt x="110" y="41"/>
                      </a:lnTo>
                      <a:lnTo>
                        <a:pt x="95" y="63"/>
                      </a:lnTo>
                      <a:lnTo>
                        <a:pt x="85" y="75"/>
                      </a:lnTo>
                      <a:lnTo>
                        <a:pt x="42" y="69"/>
                      </a:lnTo>
                      <a:lnTo>
                        <a:pt x="54" y="27"/>
                      </a:lnTo>
                      <a:lnTo>
                        <a:pt x="5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2" name="Freeform 84"/>
                <p:cNvSpPr>
                  <a:spLocks/>
                </p:cNvSpPr>
                <p:nvPr/>
              </p:nvSpPr>
              <p:spPr bwMode="auto">
                <a:xfrm>
                  <a:off x="2830" y="3628"/>
                  <a:ext cx="13" cy="13"/>
                </a:xfrm>
                <a:custGeom>
                  <a:avLst/>
                  <a:gdLst>
                    <a:gd name="T0" fmla="*/ 2 w 64"/>
                    <a:gd name="T1" fmla="*/ 1 h 62"/>
                    <a:gd name="T2" fmla="*/ 48 w 64"/>
                    <a:gd name="T3" fmla="*/ 0 h 62"/>
                    <a:gd name="T4" fmla="*/ 64 w 64"/>
                    <a:gd name="T5" fmla="*/ 42 h 62"/>
                    <a:gd name="T6" fmla="*/ 41 w 64"/>
                    <a:gd name="T7" fmla="*/ 62 h 62"/>
                    <a:gd name="T8" fmla="*/ 0 w 64"/>
                    <a:gd name="T9" fmla="*/ 44 h 62"/>
                    <a:gd name="T10" fmla="*/ 2 w 64"/>
                    <a:gd name="T11" fmla="*/ 1 h 62"/>
                    <a:gd name="T12" fmla="*/ 2 w 64"/>
                    <a:gd name="T13" fmla="*/ 1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2" y="1"/>
                      </a:moveTo>
                      <a:lnTo>
                        <a:pt x="48" y="0"/>
                      </a:lnTo>
                      <a:lnTo>
                        <a:pt x="64" y="42"/>
                      </a:lnTo>
                      <a:lnTo>
                        <a:pt x="41" y="62"/>
                      </a:lnTo>
                      <a:lnTo>
                        <a:pt x="0" y="44"/>
                      </a:lnTo>
                      <a:lnTo>
                        <a:pt x="2" y="1"/>
                      </a:ln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3" name="Freeform 85"/>
                <p:cNvSpPr>
                  <a:spLocks/>
                </p:cNvSpPr>
                <p:nvPr/>
              </p:nvSpPr>
              <p:spPr bwMode="auto">
                <a:xfrm>
                  <a:off x="2857" y="3457"/>
                  <a:ext cx="67" cy="145"/>
                </a:xfrm>
                <a:custGeom>
                  <a:avLst/>
                  <a:gdLst>
                    <a:gd name="T0" fmla="*/ 264 w 332"/>
                    <a:gd name="T1" fmla="*/ 0 h 727"/>
                    <a:gd name="T2" fmla="*/ 131 w 332"/>
                    <a:gd name="T3" fmla="*/ 58 h 727"/>
                    <a:gd name="T4" fmla="*/ 108 w 332"/>
                    <a:gd name="T5" fmla="*/ 83 h 727"/>
                    <a:gd name="T6" fmla="*/ 78 w 332"/>
                    <a:gd name="T7" fmla="*/ 129 h 727"/>
                    <a:gd name="T8" fmla="*/ 43 w 332"/>
                    <a:gd name="T9" fmla="*/ 239 h 727"/>
                    <a:gd name="T10" fmla="*/ 43 w 332"/>
                    <a:gd name="T11" fmla="*/ 375 h 727"/>
                    <a:gd name="T12" fmla="*/ 0 w 332"/>
                    <a:gd name="T13" fmla="*/ 433 h 727"/>
                    <a:gd name="T14" fmla="*/ 8 w 332"/>
                    <a:gd name="T15" fmla="*/ 500 h 727"/>
                    <a:gd name="T16" fmla="*/ 19 w 332"/>
                    <a:gd name="T17" fmla="*/ 541 h 727"/>
                    <a:gd name="T18" fmla="*/ 35 w 332"/>
                    <a:gd name="T19" fmla="*/ 579 h 727"/>
                    <a:gd name="T20" fmla="*/ 44 w 332"/>
                    <a:gd name="T21" fmla="*/ 659 h 727"/>
                    <a:gd name="T22" fmla="*/ 108 w 332"/>
                    <a:gd name="T23" fmla="*/ 727 h 727"/>
                    <a:gd name="T24" fmla="*/ 192 w 332"/>
                    <a:gd name="T25" fmla="*/ 690 h 727"/>
                    <a:gd name="T26" fmla="*/ 217 w 332"/>
                    <a:gd name="T27" fmla="*/ 629 h 727"/>
                    <a:gd name="T28" fmla="*/ 204 w 332"/>
                    <a:gd name="T29" fmla="*/ 556 h 727"/>
                    <a:gd name="T30" fmla="*/ 194 w 332"/>
                    <a:gd name="T31" fmla="*/ 529 h 727"/>
                    <a:gd name="T32" fmla="*/ 174 w 332"/>
                    <a:gd name="T33" fmla="*/ 495 h 727"/>
                    <a:gd name="T34" fmla="*/ 149 w 332"/>
                    <a:gd name="T35" fmla="*/ 498 h 727"/>
                    <a:gd name="T36" fmla="*/ 124 w 332"/>
                    <a:gd name="T37" fmla="*/ 475 h 727"/>
                    <a:gd name="T38" fmla="*/ 103 w 332"/>
                    <a:gd name="T39" fmla="*/ 377 h 727"/>
                    <a:gd name="T40" fmla="*/ 94 w 332"/>
                    <a:gd name="T41" fmla="*/ 312 h 727"/>
                    <a:gd name="T42" fmla="*/ 135 w 332"/>
                    <a:gd name="T43" fmla="*/ 126 h 727"/>
                    <a:gd name="T44" fmla="*/ 217 w 332"/>
                    <a:gd name="T45" fmla="*/ 51 h 727"/>
                    <a:gd name="T46" fmla="*/ 332 w 332"/>
                    <a:gd name="T47" fmla="*/ 23 h 727"/>
                    <a:gd name="T48" fmla="*/ 264 w 332"/>
                    <a:gd name="T49" fmla="*/ 0 h 727"/>
                    <a:gd name="T50" fmla="*/ 264 w 332"/>
                    <a:gd name="T5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2" h="727">
                      <a:moveTo>
                        <a:pt x="264" y="0"/>
                      </a:moveTo>
                      <a:lnTo>
                        <a:pt x="131" y="58"/>
                      </a:lnTo>
                      <a:lnTo>
                        <a:pt x="108" y="83"/>
                      </a:lnTo>
                      <a:lnTo>
                        <a:pt x="78" y="129"/>
                      </a:lnTo>
                      <a:lnTo>
                        <a:pt x="43" y="239"/>
                      </a:lnTo>
                      <a:lnTo>
                        <a:pt x="43" y="375"/>
                      </a:lnTo>
                      <a:lnTo>
                        <a:pt x="0" y="433"/>
                      </a:lnTo>
                      <a:lnTo>
                        <a:pt x="8" y="500"/>
                      </a:lnTo>
                      <a:lnTo>
                        <a:pt x="19" y="541"/>
                      </a:lnTo>
                      <a:lnTo>
                        <a:pt x="35" y="579"/>
                      </a:lnTo>
                      <a:lnTo>
                        <a:pt x="44" y="659"/>
                      </a:lnTo>
                      <a:lnTo>
                        <a:pt x="108" y="727"/>
                      </a:lnTo>
                      <a:lnTo>
                        <a:pt x="192" y="690"/>
                      </a:lnTo>
                      <a:lnTo>
                        <a:pt x="217" y="629"/>
                      </a:lnTo>
                      <a:lnTo>
                        <a:pt x="204" y="556"/>
                      </a:lnTo>
                      <a:lnTo>
                        <a:pt x="194" y="529"/>
                      </a:lnTo>
                      <a:lnTo>
                        <a:pt x="174" y="495"/>
                      </a:lnTo>
                      <a:lnTo>
                        <a:pt x="149" y="498"/>
                      </a:lnTo>
                      <a:lnTo>
                        <a:pt x="124" y="475"/>
                      </a:lnTo>
                      <a:lnTo>
                        <a:pt x="103" y="377"/>
                      </a:lnTo>
                      <a:lnTo>
                        <a:pt x="94" y="312"/>
                      </a:lnTo>
                      <a:lnTo>
                        <a:pt x="135" y="126"/>
                      </a:lnTo>
                      <a:lnTo>
                        <a:pt x="217" y="51"/>
                      </a:lnTo>
                      <a:lnTo>
                        <a:pt x="332" y="23"/>
                      </a:lnTo>
                      <a:lnTo>
                        <a:pt x="264" y="0"/>
                      </a:lnTo>
                      <a:lnTo>
                        <a:pt x="264" y="0"/>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4" name="Freeform 86"/>
                <p:cNvSpPr>
                  <a:spLocks/>
                </p:cNvSpPr>
                <p:nvPr/>
              </p:nvSpPr>
              <p:spPr bwMode="auto">
                <a:xfrm>
                  <a:off x="2827" y="3631"/>
                  <a:ext cx="19" cy="14"/>
                </a:xfrm>
                <a:custGeom>
                  <a:avLst/>
                  <a:gdLst>
                    <a:gd name="T0" fmla="*/ 16 w 94"/>
                    <a:gd name="T1" fmla="*/ 28 h 67"/>
                    <a:gd name="T2" fmla="*/ 28 w 94"/>
                    <a:gd name="T3" fmla="*/ 0 h 67"/>
                    <a:gd name="T4" fmla="*/ 37 w 94"/>
                    <a:gd name="T5" fmla="*/ 12 h 67"/>
                    <a:gd name="T6" fmla="*/ 55 w 94"/>
                    <a:gd name="T7" fmla="*/ 21 h 67"/>
                    <a:gd name="T8" fmla="*/ 76 w 94"/>
                    <a:gd name="T9" fmla="*/ 8 h 67"/>
                    <a:gd name="T10" fmla="*/ 91 w 94"/>
                    <a:gd name="T11" fmla="*/ 1 h 67"/>
                    <a:gd name="T12" fmla="*/ 94 w 94"/>
                    <a:gd name="T13" fmla="*/ 41 h 67"/>
                    <a:gd name="T14" fmla="*/ 64 w 94"/>
                    <a:gd name="T15" fmla="*/ 67 h 67"/>
                    <a:gd name="T16" fmla="*/ 0 w 94"/>
                    <a:gd name="T17" fmla="*/ 57 h 67"/>
                    <a:gd name="T18" fmla="*/ 16 w 94"/>
                    <a:gd name="T19" fmla="*/ 28 h 67"/>
                    <a:gd name="T20" fmla="*/ 16 w 94"/>
                    <a:gd name="T2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7">
                      <a:moveTo>
                        <a:pt x="16" y="28"/>
                      </a:moveTo>
                      <a:lnTo>
                        <a:pt x="28" y="0"/>
                      </a:lnTo>
                      <a:lnTo>
                        <a:pt x="37" y="12"/>
                      </a:lnTo>
                      <a:lnTo>
                        <a:pt x="55" y="21"/>
                      </a:lnTo>
                      <a:lnTo>
                        <a:pt x="76" y="8"/>
                      </a:lnTo>
                      <a:lnTo>
                        <a:pt x="91" y="1"/>
                      </a:lnTo>
                      <a:lnTo>
                        <a:pt x="94" y="41"/>
                      </a:lnTo>
                      <a:lnTo>
                        <a:pt x="64" y="67"/>
                      </a:lnTo>
                      <a:lnTo>
                        <a:pt x="0" y="57"/>
                      </a:lnTo>
                      <a:lnTo>
                        <a:pt x="16" y="28"/>
                      </a:lnTo>
                      <a:lnTo>
                        <a:pt x="16" y="2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5" name="Freeform 87"/>
                <p:cNvSpPr>
                  <a:spLocks/>
                </p:cNvSpPr>
                <p:nvPr/>
              </p:nvSpPr>
              <p:spPr bwMode="auto">
                <a:xfrm>
                  <a:off x="2677" y="3839"/>
                  <a:ext cx="135" cy="64"/>
                </a:xfrm>
                <a:custGeom>
                  <a:avLst/>
                  <a:gdLst>
                    <a:gd name="T0" fmla="*/ 154 w 672"/>
                    <a:gd name="T1" fmla="*/ 287 h 320"/>
                    <a:gd name="T2" fmla="*/ 113 w 672"/>
                    <a:gd name="T3" fmla="*/ 274 h 320"/>
                    <a:gd name="T4" fmla="*/ 53 w 672"/>
                    <a:gd name="T5" fmla="*/ 242 h 320"/>
                    <a:gd name="T6" fmla="*/ 12 w 672"/>
                    <a:gd name="T7" fmla="*/ 185 h 320"/>
                    <a:gd name="T8" fmla="*/ 0 w 672"/>
                    <a:gd name="T9" fmla="*/ 117 h 320"/>
                    <a:gd name="T10" fmla="*/ 16 w 672"/>
                    <a:gd name="T11" fmla="*/ 88 h 320"/>
                    <a:gd name="T12" fmla="*/ 40 w 672"/>
                    <a:gd name="T13" fmla="*/ 66 h 320"/>
                    <a:gd name="T14" fmla="*/ 70 w 672"/>
                    <a:gd name="T15" fmla="*/ 47 h 320"/>
                    <a:gd name="T16" fmla="*/ 132 w 672"/>
                    <a:gd name="T17" fmla="*/ 0 h 320"/>
                    <a:gd name="T18" fmla="*/ 230 w 672"/>
                    <a:gd name="T19" fmla="*/ 82 h 320"/>
                    <a:gd name="T20" fmla="*/ 496 w 672"/>
                    <a:gd name="T21" fmla="*/ 206 h 320"/>
                    <a:gd name="T22" fmla="*/ 672 w 672"/>
                    <a:gd name="T23" fmla="*/ 253 h 320"/>
                    <a:gd name="T24" fmla="*/ 577 w 672"/>
                    <a:gd name="T25" fmla="*/ 304 h 320"/>
                    <a:gd name="T26" fmla="*/ 542 w 672"/>
                    <a:gd name="T27" fmla="*/ 311 h 320"/>
                    <a:gd name="T28" fmla="*/ 445 w 672"/>
                    <a:gd name="T29" fmla="*/ 320 h 320"/>
                    <a:gd name="T30" fmla="*/ 248 w 672"/>
                    <a:gd name="T31" fmla="*/ 309 h 320"/>
                    <a:gd name="T32" fmla="*/ 154 w 672"/>
                    <a:gd name="T33" fmla="*/ 287 h 320"/>
                    <a:gd name="T34" fmla="*/ 154 w 672"/>
                    <a:gd name="T35" fmla="*/ 28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2" h="320">
                      <a:moveTo>
                        <a:pt x="154" y="287"/>
                      </a:moveTo>
                      <a:lnTo>
                        <a:pt x="113" y="274"/>
                      </a:lnTo>
                      <a:lnTo>
                        <a:pt x="53" y="242"/>
                      </a:lnTo>
                      <a:lnTo>
                        <a:pt x="12" y="185"/>
                      </a:lnTo>
                      <a:lnTo>
                        <a:pt x="0" y="117"/>
                      </a:lnTo>
                      <a:lnTo>
                        <a:pt x="16" y="88"/>
                      </a:lnTo>
                      <a:lnTo>
                        <a:pt x="40" y="66"/>
                      </a:lnTo>
                      <a:lnTo>
                        <a:pt x="70" y="47"/>
                      </a:lnTo>
                      <a:lnTo>
                        <a:pt x="132" y="0"/>
                      </a:lnTo>
                      <a:lnTo>
                        <a:pt x="230" y="82"/>
                      </a:lnTo>
                      <a:lnTo>
                        <a:pt x="496" y="206"/>
                      </a:lnTo>
                      <a:lnTo>
                        <a:pt x="672" y="253"/>
                      </a:lnTo>
                      <a:lnTo>
                        <a:pt x="577" y="304"/>
                      </a:lnTo>
                      <a:lnTo>
                        <a:pt x="542" y="311"/>
                      </a:lnTo>
                      <a:lnTo>
                        <a:pt x="445" y="320"/>
                      </a:lnTo>
                      <a:lnTo>
                        <a:pt x="248" y="309"/>
                      </a:lnTo>
                      <a:lnTo>
                        <a:pt x="154" y="287"/>
                      </a:lnTo>
                      <a:lnTo>
                        <a:pt x="154" y="287"/>
                      </a:lnTo>
                      <a:close/>
                    </a:path>
                  </a:pathLst>
                </a:custGeom>
                <a:solidFill>
                  <a:srgbClr val="AE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6" name="Freeform 88"/>
                <p:cNvSpPr>
                  <a:spLocks/>
                </p:cNvSpPr>
                <p:nvPr/>
              </p:nvSpPr>
              <p:spPr bwMode="auto">
                <a:xfrm>
                  <a:off x="2667" y="3623"/>
                  <a:ext cx="385" cy="277"/>
                </a:xfrm>
                <a:custGeom>
                  <a:avLst/>
                  <a:gdLst>
                    <a:gd name="T0" fmla="*/ 0 w 1923"/>
                    <a:gd name="T1" fmla="*/ 962 h 1388"/>
                    <a:gd name="T2" fmla="*/ 51 w 1923"/>
                    <a:gd name="T3" fmla="*/ 909 h 1388"/>
                    <a:gd name="T4" fmla="*/ 120 w 1923"/>
                    <a:gd name="T5" fmla="*/ 833 h 1388"/>
                    <a:gd name="T6" fmla="*/ 291 w 1923"/>
                    <a:gd name="T7" fmla="*/ 853 h 1388"/>
                    <a:gd name="T8" fmla="*/ 325 w 1923"/>
                    <a:gd name="T9" fmla="*/ 882 h 1388"/>
                    <a:gd name="T10" fmla="*/ 332 w 1923"/>
                    <a:gd name="T11" fmla="*/ 900 h 1388"/>
                    <a:gd name="T12" fmla="*/ 485 w 1923"/>
                    <a:gd name="T13" fmla="*/ 909 h 1388"/>
                    <a:gd name="T14" fmla="*/ 619 w 1923"/>
                    <a:gd name="T15" fmla="*/ 921 h 1388"/>
                    <a:gd name="T16" fmla="*/ 619 w 1923"/>
                    <a:gd name="T17" fmla="*/ 736 h 1388"/>
                    <a:gd name="T18" fmla="*/ 663 w 1923"/>
                    <a:gd name="T19" fmla="*/ 599 h 1388"/>
                    <a:gd name="T20" fmla="*/ 729 w 1923"/>
                    <a:gd name="T21" fmla="*/ 485 h 1388"/>
                    <a:gd name="T22" fmla="*/ 812 w 1923"/>
                    <a:gd name="T23" fmla="*/ 395 h 1388"/>
                    <a:gd name="T24" fmla="*/ 800 w 1923"/>
                    <a:gd name="T25" fmla="*/ 332 h 1388"/>
                    <a:gd name="T26" fmla="*/ 824 w 1923"/>
                    <a:gd name="T27" fmla="*/ 242 h 1388"/>
                    <a:gd name="T28" fmla="*/ 916 w 1923"/>
                    <a:gd name="T29" fmla="*/ 281 h 1388"/>
                    <a:gd name="T30" fmla="*/ 1017 w 1923"/>
                    <a:gd name="T31" fmla="*/ 230 h 1388"/>
                    <a:gd name="T32" fmla="*/ 1172 w 1923"/>
                    <a:gd name="T33" fmla="*/ 166 h 1388"/>
                    <a:gd name="T34" fmla="*/ 1132 w 1923"/>
                    <a:gd name="T35" fmla="*/ 141 h 1388"/>
                    <a:gd name="T36" fmla="*/ 1441 w 1923"/>
                    <a:gd name="T37" fmla="*/ 0 h 1388"/>
                    <a:gd name="T38" fmla="*/ 1561 w 1923"/>
                    <a:gd name="T39" fmla="*/ 67 h 1388"/>
                    <a:gd name="T40" fmla="*/ 1391 w 1923"/>
                    <a:gd name="T41" fmla="*/ 110 h 1388"/>
                    <a:gd name="T42" fmla="*/ 1587 w 1923"/>
                    <a:gd name="T43" fmla="*/ 152 h 1388"/>
                    <a:gd name="T44" fmla="*/ 1679 w 1923"/>
                    <a:gd name="T45" fmla="*/ 213 h 1388"/>
                    <a:gd name="T46" fmla="*/ 1803 w 1923"/>
                    <a:gd name="T47" fmla="*/ 280 h 1388"/>
                    <a:gd name="T48" fmla="*/ 1923 w 1923"/>
                    <a:gd name="T49" fmla="*/ 379 h 1388"/>
                    <a:gd name="T50" fmla="*/ 1524 w 1923"/>
                    <a:gd name="T51" fmla="*/ 466 h 1388"/>
                    <a:gd name="T52" fmla="*/ 1168 w 1923"/>
                    <a:gd name="T53" fmla="*/ 772 h 1388"/>
                    <a:gd name="T54" fmla="*/ 1081 w 1923"/>
                    <a:gd name="T55" fmla="*/ 1115 h 1388"/>
                    <a:gd name="T56" fmla="*/ 896 w 1923"/>
                    <a:gd name="T57" fmla="*/ 1375 h 1388"/>
                    <a:gd name="T58" fmla="*/ 653 w 1923"/>
                    <a:gd name="T59" fmla="*/ 1388 h 1388"/>
                    <a:gd name="T60" fmla="*/ 268 w 1923"/>
                    <a:gd name="T61" fmla="*/ 1212 h 1388"/>
                    <a:gd name="T62" fmla="*/ 183 w 1923"/>
                    <a:gd name="T63" fmla="*/ 1128 h 1388"/>
                    <a:gd name="T64" fmla="*/ 168 w 1923"/>
                    <a:gd name="T65" fmla="*/ 1055 h 1388"/>
                    <a:gd name="T66" fmla="*/ 87 w 1923"/>
                    <a:gd name="T67" fmla="*/ 106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3" h="1388">
                      <a:moveTo>
                        <a:pt x="87" y="1069"/>
                      </a:moveTo>
                      <a:lnTo>
                        <a:pt x="0" y="962"/>
                      </a:lnTo>
                      <a:lnTo>
                        <a:pt x="27" y="933"/>
                      </a:lnTo>
                      <a:lnTo>
                        <a:pt x="51" y="909"/>
                      </a:lnTo>
                      <a:lnTo>
                        <a:pt x="75" y="890"/>
                      </a:lnTo>
                      <a:lnTo>
                        <a:pt x="120" y="833"/>
                      </a:lnTo>
                      <a:lnTo>
                        <a:pt x="183" y="825"/>
                      </a:lnTo>
                      <a:lnTo>
                        <a:pt x="291" y="853"/>
                      </a:lnTo>
                      <a:lnTo>
                        <a:pt x="320" y="865"/>
                      </a:lnTo>
                      <a:lnTo>
                        <a:pt x="325" y="882"/>
                      </a:lnTo>
                      <a:lnTo>
                        <a:pt x="309" y="912"/>
                      </a:lnTo>
                      <a:lnTo>
                        <a:pt x="332" y="900"/>
                      </a:lnTo>
                      <a:lnTo>
                        <a:pt x="378" y="887"/>
                      </a:lnTo>
                      <a:lnTo>
                        <a:pt x="485" y="909"/>
                      </a:lnTo>
                      <a:lnTo>
                        <a:pt x="558" y="937"/>
                      </a:lnTo>
                      <a:lnTo>
                        <a:pt x="619" y="921"/>
                      </a:lnTo>
                      <a:lnTo>
                        <a:pt x="609" y="797"/>
                      </a:lnTo>
                      <a:lnTo>
                        <a:pt x="619" y="736"/>
                      </a:lnTo>
                      <a:lnTo>
                        <a:pt x="638" y="668"/>
                      </a:lnTo>
                      <a:lnTo>
                        <a:pt x="663" y="599"/>
                      </a:lnTo>
                      <a:lnTo>
                        <a:pt x="696" y="536"/>
                      </a:lnTo>
                      <a:lnTo>
                        <a:pt x="729" y="485"/>
                      </a:lnTo>
                      <a:lnTo>
                        <a:pt x="764" y="447"/>
                      </a:lnTo>
                      <a:lnTo>
                        <a:pt x="812" y="395"/>
                      </a:lnTo>
                      <a:lnTo>
                        <a:pt x="817" y="363"/>
                      </a:lnTo>
                      <a:lnTo>
                        <a:pt x="800" y="332"/>
                      </a:lnTo>
                      <a:lnTo>
                        <a:pt x="799" y="253"/>
                      </a:lnTo>
                      <a:lnTo>
                        <a:pt x="824" y="242"/>
                      </a:lnTo>
                      <a:lnTo>
                        <a:pt x="858" y="250"/>
                      </a:lnTo>
                      <a:lnTo>
                        <a:pt x="916" y="281"/>
                      </a:lnTo>
                      <a:lnTo>
                        <a:pt x="967" y="275"/>
                      </a:lnTo>
                      <a:lnTo>
                        <a:pt x="1017" y="230"/>
                      </a:lnTo>
                      <a:lnTo>
                        <a:pt x="1121" y="186"/>
                      </a:lnTo>
                      <a:lnTo>
                        <a:pt x="1172" y="166"/>
                      </a:lnTo>
                      <a:lnTo>
                        <a:pt x="1157" y="148"/>
                      </a:lnTo>
                      <a:lnTo>
                        <a:pt x="1132" y="141"/>
                      </a:lnTo>
                      <a:lnTo>
                        <a:pt x="1298" y="53"/>
                      </a:lnTo>
                      <a:lnTo>
                        <a:pt x="1441" y="0"/>
                      </a:lnTo>
                      <a:lnTo>
                        <a:pt x="1514" y="6"/>
                      </a:lnTo>
                      <a:lnTo>
                        <a:pt x="1561" y="67"/>
                      </a:lnTo>
                      <a:lnTo>
                        <a:pt x="1494" y="65"/>
                      </a:lnTo>
                      <a:lnTo>
                        <a:pt x="1391" y="110"/>
                      </a:lnTo>
                      <a:lnTo>
                        <a:pt x="1488" y="110"/>
                      </a:lnTo>
                      <a:lnTo>
                        <a:pt x="1587" y="152"/>
                      </a:lnTo>
                      <a:lnTo>
                        <a:pt x="1639" y="183"/>
                      </a:lnTo>
                      <a:lnTo>
                        <a:pt x="1679" y="213"/>
                      </a:lnTo>
                      <a:lnTo>
                        <a:pt x="1707" y="258"/>
                      </a:lnTo>
                      <a:lnTo>
                        <a:pt x="1803" y="280"/>
                      </a:lnTo>
                      <a:lnTo>
                        <a:pt x="1886" y="332"/>
                      </a:lnTo>
                      <a:lnTo>
                        <a:pt x="1923" y="379"/>
                      </a:lnTo>
                      <a:lnTo>
                        <a:pt x="1758" y="385"/>
                      </a:lnTo>
                      <a:lnTo>
                        <a:pt x="1524" y="466"/>
                      </a:lnTo>
                      <a:lnTo>
                        <a:pt x="1286" y="623"/>
                      </a:lnTo>
                      <a:lnTo>
                        <a:pt x="1168" y="772"/>
                      </a:lnTo>
                      <a:lnTo>
                        <a:pt x="1115" y="954"/>
                      </a:lnTo>
                      <a:lnTo>
                        <a:pt x="1081" y="1115"/>
                      </a:lnTo>
                      <a:lnTo>
                        <a:pt x="1179" y="1319"/>
                      </a:lnTo>
                      <a:lnTo>
                        <a:pt x="896" y="1375"/>
                      </a:lnTo>
                      <a:lnTo>
                        <a:pt x="729" y="1382"/>
                      </a:lnTo>
                      <a:lnTo>
                        <a:pt x="653" y="1388"/>
                      </a:lnTo>
                      <a:lnTo>
                        <a:pt x="435" y="1322"/>
                      </a:lnTo>
                      <a:lnTo>
                        <a:pt x="268" y="1212"/>
                      </a:lnTo>
                      <a:lnTo>
                        <a:pt x="235" y="1184"/>
                      </a:lnTo>
                      <a:lnTo>
                        <a:pt x="183" y="1128"/>
                      </a:lnTo>
                      <a:lnTo>
                        <a:pt x="167" y="1077"/>
                      </a:lnTo>
                      <a:lnTo>
                        <a:pt x="168" y="1055"/>
                      </a:lnTo>
                      <a:lnTo>
                        <a:pt x="87" y="1069"/>
                      </a:lnTo>
                      <a:lnTo>
                        <a:pt x="87" y="1069"/>
                      </a:lnTo>
                      <a:close/>
                    </a:path>
                  </a:pathLst>
                </a:custGeom>
                <a:solidFill>
                  <a:srgbClr val="FF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7" name="Freeform 89"/>
                <p:cNvSpPr>
                  <a:spLocks/>
                </p:cNvSpPr>
                <p:nvPr/>
              </p:nvSpPr>
              <p:spPr bwMode="auto">
                <a:xfrm>
                  <a:off x="2711" y="3715"/>
                  <a:ext cx="96" cy="81"/>
                </a:xfrm>
                <a:custGeom>
                  <a:avLst/>
                  <a:gdLst>
                    <a:gd name="T0" fmla="*/ 39 w 478"/>
                    <a:gd name="T1" fmla="*/ 186 h 404"/>
                    <a:gd name="T2" fmla="*/ 0 w 478"/>
                    <a:gd name="T3" fmla="*/ 125 h 404"/>
                    <a:gd name="T4" fmla="*/ 23 w 478"/>
                    <a:gd name="T5" fmla="*/ 60 h 404"/>
                    <a:gd name="T6" fmla="*/ 41 w 478"/>
                    <a:gd name="T7" fmla="*/ 50 h 404"/>
                    <a:gd name="T8" fmla="*/ 74 w 478"/>
                    <a:gd name="T9" fmla="*/ 44 h 404"/>
                    <a:gd name="T10" fmla="*/ 99 w 478"/>
                    <a:gd name="T11" fmla="*/ 60 h 404"/>
                    <a:gd name="T12" fmla="*/ 121 w 478"/>
                    <a:gd name="T13" fmla="*/ 74 h 404"/>
                    <a:gd name="T14" fmla="*/ 186 w 478"/>
                    <a:gd name="T15" fmla="*/ 60 h 404"/>
                    <a:gd name="T16" fmla="*/ 371 w 478"/>
                    <a:gd name="T17" fmla="*/ 37 h 404"/>
                    <a:gd name="T18" fmla="*/ 448 w 478"/>
                    <a:gd name="T19" fmla="*/ 14 h 404"/>
                    <a:gd name="T20" fmla="*/ 478 w 478"/>
                    <a:gd name="T21" fmla="*/ 0 h 404"/>
                    <a:gd name="T22" fmla="*/ 417 w 478"/>
                    <a:gd name="T23" fmla="*/ 123 h 404"/>
                    <a:gd name="T24" fmla="*/ 354 w 478"/>
                    <a:gd name="T25" fmla="*/ 161 h 404"/>
                    <a:gd name="T26" fmla="*/ 320 w 478"/>
                    <a:gd name="T27" fmla="*/ 176 h 404"/>
                    <a:gd name="T28" fmla="*/ 180 w 478"/>
                    <a:gd name="T29" fmla="*/ 194 h 404"/>
                    <a:gd name="T30" fmla="*/ 299 w 478"/>
                    <a:gd name="T31" fmla="*/ 303 h 404"/>
                    <a:gd name="T32" fmla="*/ 401 w 478"/>
                    <a:gd name="T33" fmla="*/ 340 h 404"/>
                    <a:gd name="T34" fmla="*/ 426 w 478"/>
                    <a:gd name="T35" fmla="*/ 394 h 404"/>
                    <a:gd name="T36" fmla="*/ 301 w 478"/>
                    <a:gd name="T37" fmla="*/ 404 h 404"/>
                    <a:gd name="T38" fmla="*/ 151 w 478"/>
                    <a:gd name="T39" fmla="*/ 268 h 404"/>
                    <a:gd name="T40" fmla="*/ 134 w 478"/>
                    <a:gd name="T41" fmla="*/ 253 h 404"/>
                    <a:gd name="T42" fmla="*/ 71 w 478"/>
                    <a:gd name="T43" fmla="*/ 205 h 404"/>
                    <a:gd name="T44" fmla="*/ 39 w 478"/>
                    <a:gd name="T45" fmla="*/ 186 h 404"/>
                    <a:gd name="T46" fmla="*/ 39 w 478"/>
                    <a:gd name="T47" fmla="*/ 186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8" h="404">
                      <a:moveTo>
                        <a:pt x="39" y="186"/>
                      </a:moveTo>
                      <a:lnTo>
                        <a:pt x="0" y="125"/>
                      </a:lnTo>
                      <a:lnTo>
                        <a:pt x="23" y="60"/>
                      </a:lnTo>
                      <a:lnTo>
                        <a:pt x="41" y="50"/>
                      </a:lnTo>
                      <a:lnTo>
                        <a:pt x="74" y="44"/>
                      </a:lnTo>
                      <a:lnTo>
                        <a:pt x="99" y="60"/>
                      </a:lnTo>
                      <a:lnTo>
                        <a:pt x="121" y="74"/>
                      </a:lnTo>
                      <a:lnTo>
                        <a:pt x="186" y="60"/>
                      </a:lnTo>
                      <a:lnTo>
                        <a:pt x="371" y="37"/>
                      </a:lnTo>
                      <a:lnTo>
                        <a:pt x="448" y="14"/>
                      </a:lnTo>
                      <a:lnTo>
                        <a:pt x="478" y="0"/>
                      </a:lnTo>
                      <a:lnTo>
                        <a:pt x="417" y="123"/>
                      </a:lnTo>
                      <a:lnTo>
                        <a:pt x="354" y="161"/>
                      </a:lnTo>
                      <a:lnTo>
                        <a:pt x="320" y="176"/>
                      </a:lnTo>
                      <a:lnTo>
                        <a:pt x="180" y="194"/>
                      </a:lnTo>
                      <a:lnTo>
                        <a:pt x="299" y="303"/>
                      </a:lnTo>
                      <a:lnTo>
                        <a:pt x="401" y="340"/>
                      </a:lnTo>
                      <a:lnTo>
                        <a:pt x="426" y="394"/>
                      </a:lnTo>
                      <a:lnTo>
                        <a:pt x="301" y="404"/>
                      </a:lnTo>
                      <a:lnTo>
                        <a:pt x="151" y="268"/>
                      </a:lnTo>
                      <a:lnTo>
                        <a:pt x="134" y="253"/>
                      </a:lnTo>
                      <a:lnTo>
                        <a:pt x="71" y="205"/>
                      </a:lnTo>
                      <a:lnTo>
                        <a:pt x="39" y="186"/>
                      </a:lnTo>
                      <a:lnTo>
                        <a:pt x="39" y="186"/>
                      </a:lnTo>
                      <a:close/>
                    </a:path>
                  </a:pathLst>
                </a:custGeom>
                <a:solidFill>
                  <a:srgbClr val="80C5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8" name="Freeform 90"/>
                <p:cNvSpPr>
                  <a:spLocks/>
                </p:cNvSpPr>
                <p:nvPr/>
              </p:nvSpPr>
              <p:spPr bwMode="auto">
                <a:xfrm>
                  <a:off x="2545" y="3791"/>
                  <a:ext cx="159" cy="93"/>
                </a:xfrm>
                <a:custGeom>
                  <a:avLst/>
                  <a:gdLst>
                    <a:gd name="T0" fmla="*/ 184 w 795"/>
                    <a:gd name="T1" fmla="*/ 0 h 469"/>
                    <a:gd name="T2" fmla="*/ 0 w 795"/>
                    <a:gd name="T3" fmla="*/ 75 h 469"/>
                    <a:gd name="T4" fmla="*/ 446 w 795"/>
                    <a:gd name="T5" fmla="*/ 469 h 469"/>
                    <a:gd name="T6" fmla="*/ 642 w 795"/>
                    <a:gd name="T7" fmla="*/ 378 h 469"/>
                    <a:gd name="T8" fmla="*/ 681 w 795"/>
                    <a:gd name="T9" fmla="*/ 334 h 469"/>
                    <a:gd name="T10" fmla="*/ 750 w 795"/>
                    <a:gd name="T11" fmla="*/ 294 h 469"/>
                    <a:gd name="T12" fmla="*/ 795 w 795"/>
                    <a:gd name="T13" fmla="*/ 242 h 469"/>
                    <a:gd name="T14" fmla="*/ 668 w 795"/>
                    <a:gd name="T15" fmla="*/ 223 h 469"/>
                    <a:gd name="T16" fmla="*/ 483 w 795"/>
                    <a:gd name="T17" fmla="*/ 318 h 469"/>
                    <a:gd name="T18" fmla="*/ 143 w 795"/>
                    <a:gd name="T19" fmla="*/ 84 h 469"/>
                    <a:gd name="T20" fmla="*/ 184 w 795"/>
                    <a:gd name="T21" fmla="*/ 0 h 469"/>
                    <a:gd name="T22" fmla="*/ 184 w 795"/>
                    <a:gd name="T23"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5" h="469">
                      <a:moveTo>
                        <a:pt x="184" y="0"/>
                      </a:moveTo>
                      <a:lnTo>
                        <a:pt x="0" y="75"/>
                      </a:lnTo>
                      <a:lnTo>
                        <a:pt x="446" y="469"/>
                      </a:lnTo>
                      <a:lnTo>
                        <a:pt x="642" y="378"/>
                      </a:lnTo>
                      <a:lnTo>
                        <a:pt x="681" y="334"/>
                      </a:lnTo>
                      <a:lnTo>
                        <a:pt x="750" y="294"/>
                      </a:lnTo>
                      <a:lnTo>
                        <a:pt x="795" y="242"/>
                      </a:lnTo>
                      <a:lnTo>
                        <a:pt x="668" y="223"/>
                      </a:lnTo>
                      <a:lnTo>
                        <a:pt x="483" y="318"/>
                      </a:lnTo>
                      <a:lnTo>
                        <a:pt x="143" y="84"/>
                      </a:lnTo>
                      <a:lnTo>
                        <a:pt x="184" y="0"/>
                      </a:lnTo>
                      <a:lnTo>
                        <a:pt x="18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39" name="Freeform 91"/>
                <p:cNvSpPr>
                  <a:spLocks/>
                </p:cNvSpPr>
                <p:nvPr/>
              </p:nvSpPr>
              <p:spPr bwMode="auto">
                <a:xfrm>
                  <a:off x="2684" y="3764"/>
                  <a:ext cx="77" cy="27"/>
                </a:xfrm>
                <a:custGeom>
                  <a:avLst/>
                  <a:gdLst>
                    <a:gd name="T0" fmla="*/ 0 w 387"/>
                    <a:gd name="T1" fmla="*/ 7 h 132"/>
                    <a:gd name="T2" fmla="*/ 3 w 387"/>
                    <a:gd name="T3" fmla="*/ 0 h 132"/>
                    <a:gd name="T4" fmla="*/ 32 w 387"/>
                    <a:gd name="T5" fmla="*/ 0 h 132"/>
                    <a:gd name="T6" fmla="*/ 101 w 387"/>
                    <a:gd name="T7" fmla="*/ 25 h 132"/>
                    <a:gd name="T8" fmla="*/ 179 w 387"/>
                    <a:gd name="T9" fmla="*/ 52 h 132"/>
                    <a:gd name="T10" fmla="*/ 258 w 387"/>
                    <a:gd name="T11" fmla="*/ 55 h 132"/>
                    <a:gd name="T12" fmla="*/ 275 w 387"/>
                    <a:gd name="T13" fmla="*/ 43 h 132"/>
                    <a:gd name="T14" fmla="*/ 311 w 387"/>
                    <a:gd name="T15" fmla="*/ 89 h 132"/>
                    <a:gd name="T16" fmla="*/ 387 w 387"/>
                    <a:gd name="T17" fmla="*/ 132 h 132"/>
                    <a:gd name="T18" fmla="*/ 232 w 387"/>
                    <a:gd name="T19" fmla="*/ 112 h 132"/>
                    <a:gd name="T20" fmla="*/ 183 w 387"/>
                    <a:gd name="T21" fmla="*/ 87 h 132"/>
                    <a:gd name="T22" fmla="*/ 18 w 387"/>
                    <a:gd name="T23" fmla="*/ 48 h 132"/>
                    <a:gd name="T24" fmla="*/ 0 w 387"/>
                    <a:gd name="T25" fmla="*/ 7 h 132"/>
                    <a:gd name="T26" fmla="*/ 0 w 387"/>
                    <a:gd name="T27"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132">
                      <a:moveTo>
                        <a:pt x="0" y="7"/>
                      </a:moveTo>
                      <a:lnTo>
                        <a:pt x="3" y="0"/>
                      </a:lnTo>
                      <a:lnTo>
                        <a:pt x="32" y="0"/>
                      </a:lnTo>
                      <a:lnTo>
                        <a:pt x="101" y="25"/>
                      </a:lnTo>
                      <a:lnTo>
                        <a:pt x="179" y="52"/>
                      </a:lnTo>
                      <a:lnTo>
                        <a:pt x="258" y="55"/>
                      </a:lnTo>
                      <a:lnTo>
                        <a:pt x="275" y="43"/>
                      </a:lnTo>
                      <a:lnTo>
                        <a:pt x="311" y="89"/>
                      </a:lnTo>
                      <a:lnTo>
                        <a:pt x="387" y="132"/>
                      </a:lnTo>
                      <a:lnTo>
                        <a:pt x="232" y="112"/>
                      </a:lnTo>
                      <a:lnTo>
                        <a:pt x="183" y="87"/>
                      </a:lnTo>
                      <a:lnTo>
                        <a:pt x="18" y="48"/>
                      </a:lnTo>
                      <a:lnTo>
                        <a:pt x="0" y="7"/>
                      </a:lnTo>
                      <a:lnTo>
                        <a:pt x="0" y="7"/>
                      </a:lnTo>
                      <a:close/>
                    </a:path>
                  </a:pathLst>
                </a:custGeom>
                <a:solidFill>
                  <a:srgbClr val="EBE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0" name="Freeform 92"/>
                <p:cNvSpPr>
                  <a:spLocks/>
                </p:cNvSpPr>
                <p:nvPr/>
              </p:nvSpPr>
              <p:spPr bwMode="auto">
                <a:xfrm>
                  <a:off x="2496" y="3620"/>
                  <a:ext cx="44" cy="53"/>
                </a:xfrm>
                <a:custGeom>
                  <a:avLst/>
                  <a:gdLst>
                    <a:gd name="T0" fmla="*/ 70 w 222"/>
                    <a:gd name="T1" fmla="*/ 0 h 269"/>
                    <a:gd name="T2" fmla="*/ 123 w 222"/>
                    <a:gd name="T3" fmla="*/ 26 h 269"/>
                    <a:gd name="T4" fmla="*/ 114 w 222"/>
                    <a:gd name="T5" fmla="*/ 127 h 269"/>
                    <a:gd name="T6" fmla="*/ 222 w 222"/>
                    <a:gd name="T7" fmla="*/ 152 h 269"/>
                    <a:gd name="T8" fmla="*/ 187 w 222"/>
                    <a:gd name="T9" fmla="*/ 190 h 269"/>
                    <a:gd name="T10" fmla="*/ 155 w 222"/>
                    <a:gd name="T11" fmla="*/ 222 h 269"/>
                    <a:gd name="T12" fmla="*/ 123 w 222"/>
                    <a:gd name="T13" fmla="*/ 250 h 269"/>
                    <a:gd name="T14" fmla="*/ 80 w 222"/>
                    <a:gd name="T15" fmla="*/ 269 h 269"/>
                    <a:gd name="T16" fmla="*/ 47 w 222"/>
                    <a:gd name="T17" fmla="*/ 261 h 269"/>
                    <a:gd name="T18" fmla="*/ 0 w 222"/>
                    <a:gd name="T19" fmla="*/ 206 h 269"/>
                    <a:gd name="T20" fmla="*/ 16 w 222"/>
                    <a:gd name="T21" fmla="*/ 130 h 269"/>
                    <a:gd name="T22" fmla="*/ 32 w 222"/>
                    <a:gd name="T23" fmla="*/ 85 h 269"/>
                    <a:gd name="T24" fmla="*/ 70 w 222"/>
                    <a:gd name="T25" fmla="*/ 0 h 269"/>
                    <a:gd name="T26" fmla="*/ 70 w 222"/>
                    <a:gd name="T2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269">
                      <a:moveTo>
                        <a:pt x="70" y="0"/>
                      </a:moveTo>
                      <a:lnTo>
                        <a:pt x="123" y="26"/>
                      </a:lnTo>
                      <a:lnTo>
                        <a:pt x="114" y="127"/>
                      </a:lnTo>
                      <a:lnTo>
                        <a:pt x="222" y="152"/>
                      </a:lnTo>
                      <a:lnTo>
                        <a:pt x="187" y="190"/>
                      </a:lnTo>
                      <a:lnTo>
                        <a:pt x="155" y="222"/>
                      </a:lnTo>
                      <a:lnTo>
                        <a:pt x="123" y="250"/>
                      </a:lnTo>
                      <a:lnTo>
                        <a:pt x="80" y="269"/>
                      </a:lnTo>
                      <a:lnTo>
                        <a:pt x="47" y="261"/>
                      </a:lnTo>
                      <a:lnTo>
                        <a:pt x="0" y="206"/>
                      </a:lnTo>
                      <a:lnTo>
                        <a:pt x="16" y="130"/>
                      </a:lnTo>
                      <a:lnTo>
                        <a:pt x="32" y="85"/>
                      </a:lnTo>
                      <a:lnTo>
                        <a:pt x="70" y="0"/>
                      </a:lnTo>
                      <a:lnTo>
                        <a:pt x="70"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1" name="Freeform 93"/>
                <p:cNvSpPr>
                  <a:spLocks/>
                </p:cNvSpPr>
                <p:nvPr/>
              </p:nvSpPr>
              <p:spPr bwMode="auto">
                <a:xfrm>
                  <a:off x="2512" y="3682"/>
                  <a:ext cx="42" cy="45"/>
                </a:xfrm>
                <a:custGeom>
                  <a:avLst/>
                  <a:gdLst>
                    <a:gd name="T0" fmla="*/ 78 w 210"/>
                    <a:gd name="T1" fmla="*/ 8 h 226"/>
                    <a:gd name="T2" fmla="*/ 146 w 210"/>
                    <a:gd name="T3" fmla="*/ 0 h 226"/>
                    <a:gd name="T4" fmla="*/ 152 w 210"/>
                    <a:gd name="T5" fmla="*/ 107 h 226"/>
                    <a:gd name="T6" fmla="*/ 210 w 210"/>
                    <a:gd name="T7" fmla="*/ 130 h 226"/>
                    <a:gd name="T8" fmla="*/ 200 w 210"/>
                    <a:gd name="T9" fmla="*/ 140 h 226"/>
                    <a:gd name="T10" fmla="*/ 173 w 210"/>
                    <a:gd name="T11" fmla="*/ 163 h 226"/>
                    <a:gd name="T12" fmla="*/ 138 w 210"/>
                    <a:gd name="T13" fmla="*/ 189 h 226"/>
                    <a:gd name="T14" fmla="*/ 103 w 210"/>
                    <a:gd name="T15" fmla="*/ 212 h 226"/>
                    <a:gd name="T16" fmla="*/ 52 w 210"/>
                    <a:gd name="T17" fmla="*/ 226 h 226"/>
                    <a:gd name="T18" fmla="*/ 21 w 210"/>
                    <a:gd name="T19" fmla="*/ 210 h 226"/>
                    <a:gd name="T20" fmla="*/ 0 w 210"/>
                    <a:gd name="T21" fmla="*/ 181 h 226"/>
                    <a:gd name="T22" fmla="*/ 7 w 210"/>
                    <a:gd name="T23" fmla="*/ 128 h 226"/>
                    <a:gd name="T24" fmla="*/ 26 w 210"/>
                    <a:gd name="T25" fmla="*/ 90 h 226"/>
                    <a:gd name="T26" fmla="*/ 49 w 210"/>
                    <a:gd name="T27" fmla="*/ 51 h 226"/>
                    <a:gd name="T28" fmla="*/ 78 w 210"/>
                    <a:gd name="T29" fmla="*/ 8 h 226"/>
                    <a:gd name="T30" fmla="*/ 78 w 210"/>
                    <a:gd name="T31" fmla="*/ 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78" y="8"/>
                      </a:moveTo>
                      <a:lnTo>
                        <a:pt x="146" y="0"/>
                      </a:lnTo>
                      <a:lnTo>
                        <a:pt x="152" y="107"/>
                      </a:lnTo>
                      <a:lnTo>
                        <a:pt x="210" y="130"/>
                      </a:lnTo>
                      <a:lnTo>
                        <a:pt x="200" y="140"/>
                      </a:lnTo>
                      <a:lnTo>
                        <a:pt x="173" y="163"/>
                      </a:lnTo>
                      <a:lnTo>
                        <a:pt x="138" y="189"/>
                      </a:lnTo>
                      <a:lnTo>
                        <a:pt x="103" y="212"/>
                      </a:lnTo>
                      <a:lnTo>
                        <a:pt x="52" y="226"/>
                      </a:lnTo>
                      <a:lnTo>
                        <a:pt x="21" y="210"/>
                      </a:lnTo>
                      <a:lnTo>
                        <a:pt x="0" y="181"/>
                      </a:lnTo>
                      <a:lnTo>
                        <a:pt x="7" y="128"/>
                      </a:lnTo>
                      <a:lnTo>
                        <a:pt x="26" y="90"/>
                      </a:lnTo>
                      <a:lnTo>
                        <a:pt x="49" y="51"/>
                      </a:lnTo>
                      <a:lnTo>
                        <a:pt x="78" y="8"/>
                      </a:lnTo>
                      <a:lnTo>
                        <a:pt x="78" y="8"/>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2" name="Freeform 94"/>
                <p:cNvSpPr>
                  <a:spLocks/>
                </p:cNvSpPr>
                <p:nvPr/>
              </p:nvSpPr>
              <p:spPr bwMode="auto">
                <a:xfrm>
                  <a:off x="2594" y="3551"/>
                  <a:ext cx="23" cy="28"/>
                </a:xfrm>
                <a:custGeom>
                  <a:avLst/>
                  <a:gdLst>
                    <a:gd name="T0" fmla="*/ 46 w 115"/>
                    <a:gd name="T1" fmla="*/ 0 h 138"/>
                    <a:gd name="T2" fmla="*/ 25 w 115"/>
                    <a:gd name="T3" fmla="*/ 22 h 138"/>
                    <a:gd name="T4" fmla="*/ 0 w 115"/>
                    <a:gd name="T5" fmla="*/ 71 h 138"/>
                    <a:gd name="T6" fmla="*/ 10 w 115"/>
                    <a:gd name="T7" fmla="*/ 118 h 138"/>
                    <a:gd name="T8" fmla="*/ 27 w 115"/>
                    <a:gd name="T9" fmla="*/ 132 h 138"/>
                    <a:gd name="T10" fmla="*/ 49 w 115"/>
                    <a:gd name="T11" fmla="*/ 138 h 138"/>
                    <a:gd name="T12" fmla="*/ 94 w 115"/>
                    <a:gd name="T13" fmla="*/ 119 h 138"/>
                    <a:gd name="T14" fmla="*/ 115 w 115"/>
                    <a:gd name="T15" fmla="*/ 101 h 138"/>
                    <a:gd name="T16" fmla="*/ 45 w 115"/>
                    <a:gd name="T17" fmla="*/ 68 h 138"/>
                    <a:gd name="T18" fmla="*/ 46 w 115"/>
                    <a:gd name="T19" fmla="*/ 0 h 138"/>
                    <a:gd name="T20" fmla="*/ 46 w 115"/>
                    <a:gd name="T2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38">
                      <a:moveTo>
                        <a:pt x="46" y="0"/>
                      </a:moveTo>
                      <a:lnTo>
                        <a:pt x="25" y="22"/>
                      </a:lnTo>
                      <a:lnTo>
                        <a:pt x="0" y="71"/>
                      </a:lnTo>
                      <a:lnTo>
                        <a:pt x="10" y="118"/>
                      </a:lnTo>
                      <a:lnTo>
                        <a:pt x="27" y="132"/>
                      </a:lnTo>
                      <a:lnTo>
                        <a:pt x="49" y="138"/>
                      </a:lnTo>
                      <a:lnTo>
                        <a:pt x="94" y="119"/>
                      </a:lnTo>
                      <a:lnTo>
                        <a:pt x="115" y="101"/>
                      </a:lnTo>
                      <a:lnTo>
                        <a:pt x="45" y="68"/>
                      </a:lnTo>
                      <a:lnTo>
                        <a:pt x="46" y="0"/>
                      </a:lnTo>
                      <a:lnTo>
                        <a:pt x="46"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3" name="Freeform 95"/>
                <p:cNvSpPr>
                  <a:spLocks/>
                </p:cNvSpPr>
                <p:nvPr/>
              </p:nvSpPr>
              <p:spPr bwMode="auto">
                <a:xfrm>
                  <a:off x="2796" y="3550"/>
                  <a:ext cx="23" cy="26"/>
                </a:xfrm>
                <a:custGeom>
                  <a:avLst/>
                  <a:gdLst>
                    <a:gd name="T0" fmla="*/ 32 w 116"/>
                    <a:gd name="T1" fmla="*/ 0 h 129"/>
                    <a:gd name="T2" fmla="*/ 17 w 116"/>
                    <a:gd name="T3" fmla="*/ 23 h 129"/>
                    <a:gd name="T4" fmla="*/ 0 w 116"/>
                    <a:gd name="T5" fmla="*/ 67 h 129"/>
                    <a:gd name="T6" fmla="*/ 8 w 116"/>
                    <a:gd name="T7" fmla="*/ 102 h 129"/>
                    <a:gd name="T8" fmla="*/ 33 w 116"/>
                    <a:gd name="T9" fmla="*/ 122 h 129"/>
                    <a:gd name="T10" fmla="*/ 60 w 116"/>
                    <a:gd name="T11" fmla="*/ 129 h 129"/>
                    <a:gd name="T12" fmla="*/ 84 w 116"/>
                    <a:gd name="T13" fmla="*/ 115 h 129"/>
                    <a:gd name="T14" fmla="*/ 106 w 116"/>
                    <a:gd name="T15" fmla="*/ 78 h 129"/>
                    <a:gd name="T16" fmla="*/ 116 w 116"/>
                    <a:gd name="T17" fmla="*/ 55 h 129"/>
                    <a:gd name="T18" fmla="*/ 36 w 116"/>
                    <a:gd name="T19" fmla="*/ 55 h 129"/>
                    <a:gd name="T20" fmla="*/ 32 w 116"/>
                    <a:gd name="T21" fmla="*/ 0 h 129"/>
                    <a:gd name="T22" fmla="*/ 32 w 116"/>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29">
                      <a:moveTo>
                        <a:pt x="32" y="0"/>
                      </a:moveTo>
                      <a:lnTo>
                        <a:pt x="17" y="23"/>
                      </a:lnTo>
                      <a:lnTo>
                        <a:pt x="0" y="67"/>
                      </a:lnTo>
                      <a:lnTo>
                        <a:pt x="8" y="102"/>
                      </a:lnTo>
                      <a:lnTo>
                        <a:pt x="33" y="122"/>
                      </a:lnTo>
                      <a:lnTo>
                        <a:pt x="60" y="129"/>
                      </a:lnTo>
                      <a:lnTo>
                        <a:pt x="84" y="115"/>
                      </a:lnTo>
                      <a:lnTo>
                        <a:pt x="106" y="78"/>
                      </a:lnTo>
                      <a:lnTo>
                        <a:pt x="116" y="55"/>
                      </a:lnTo>
                      <a:lnTo>
                        <a:pt x="36" y="55"/>
                      </a:lnTo>
                      <a:lnTo>
                        <a:pt x="32" y="0"/>
                      </a:lnTo>
                      <a:lnTo>
                        <a:pt x="32"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4" name="Freeform 96"/>
                <p:cNvSpPr>
                  <a:spLocks/>
                </p:cNvSpPr>
                <p:nvPr/>
              </p:nvSpPr>
              <p:spPr bwMode="auto">
                <a:xfrm>
                  <a:off x="2672" y="3704"/>
                  <a:ext cx="27" cy="25"/>
                </a:xfrm>
                <a:custGeom>
                  <a:avLst/>
                  <a:gdLst>
                    <a:gd name="T0" fmla="*/ 45 w 137"/>
                    <a:gd name="T1" fmla="*/ 0 h 125"/>
                    <a:gd name="T2" fmla="*/ 43 w 137"/>
                    <a:gd name="T3" fmla="*/ 48 h 125"/>
                    <a:gd name="T4" fmla="*/ 81 w 137"/>
                    <a:gd name="T5" fmla="*/ 68 h 125"/>
                    <a:gd name="T6" fmla="*/ 137 w 137"/>
                    <a:gd name="T7" fmla="*/ 62 h 125"/>
                    <a:gd name="T8" fmla="*/ 118 w 137"/>
                    <a:gd name="T9" fmla="*/ 82 h 125"/>
                    <a:gd name="T10" fmla="*/ 99 w 137"/>
                    <a:gd name="T11" fmla="*/ 99 h 125"/>
                    <a:gd name="T12" fmla="*/ 79 w 137"/>
                    <a:gd name="T13" fmla="*/ 114 h 125"/>
                    <a:gd name="T14" fmla="*/ 44 w 137"/>
                    <a:gd name="T15" fmla="*/ 125 h 125"/>
                    <a:gd name="T16" fmla="*/ 18 w 137"/>
                    <a:gd name="T17" fmla="*/ 114 h 125"/>
                    <a:gd name="T18" fmla="*/ 0 w 137"/>
                    <a:gd name="T19" fmla="*/ 50 h 125"/>
                    <a:gd name="T20" fmla="*/ 27 w 137"/>
                    <a:gd name="T21" fmla="*/ 15 h 125"/>
                    <a:gd name="T22" fmla="*/ 45 w 137"/>
                    <a:gd name="T23" fmla="*/ 0 h 125"/>
                    <a:gd name="T24" fmla="*/ 45 w 137"/>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25">
                      <a:moveTo>
                        <a:pt x="45" y="0"/>
                      </a:moveTo>
                      <a:lnTo>
                        <a:pt x="43" y="48"/>
                      </a:lnTo>
                      <a:lnTo>
                        <a:pt x="81" y="68"/>
                      </a:lnTo>
                      <a:lnTo>
                        <a:pt x="137" y="62"/>
                      </a:lnTo>
                      <a:lnTo>
                        <a:pt x="118" y="82"/>
                      </a:lnTo>
                      <a:lnTo>
                        <a:pt x="99" y="99"/>
                      </a:lnTo>
                      <a:lnTo>
                        <a:pt x="79" y="114"/>
                      </a:lnTo>
                      <a:lnTo>
                        <a:pt x="44" y="125"/>
                      </a:lnTo>
                      <a:lnTo>
                        <a:pt x="18" y="114"/>
                      </a:lnTo>
                      <a:lnTo>
                        <a:pt x="0" y="50"/>
                      </a:lnTo>
                      <a:lnTo>
                        <a:pt x="27" y="15"/>
                      </a:lnTo>
                      <a:lnTo>
                        <a:pt x="45" y="0"/>
                      </a:lnTo>
                      <a:lnTo>
                        <a:pt x="45" y="0"/>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5" name="Freeform 97"/>
                <p:cNvSpPr>
                  <a:spLocks/>
                </p:cNvSpPr>
                <p:nvPr/>
              </p:nvSpPr>
              <p:spPr bwMode="auto">
                <a:xfrm>
                  <a:off x="2555" y="3625"/>
                  <a:ext cx="47" cy="51"/>
                </a:xfrm>
                <a:custGeom>
                  <a:avLst/>
                  <a:gdLst>
                    <a:gd name="T0" fmla="*/ 44 w 231"/>
                    <a:gd name="T1" fmla="*/ 0 h 255"/>
                    <a:gd name="T2" fmla="*/ 0 w 231"/>
                    <a:gd name="T3" fmla="*/ 46 h 255"/>
                    <a:gd name="T4" fmla="*/ 16 w 231"/>
                    <a:gd name="T5" fmla="*/ 162 h 255"/>
                    <a:gd name="T6" fmla="*/ 30 w 231"/>
                    <a:gd name="T7" fmla="*/ 232 h 255"/>
                    <a:gd name="T8" fmla="*/ 87 w 231"/>
                    <a:gd name="T9" fmla="*/ 255 h 255"/>
                    <a:gd name="T10" fmla="*/ 142 w 231"/>
                    <a:gd name="T11" fmla="*/ 238 h 255"/>
                    <a:gd name="T12" fmla="*/ 220 w 231"/>
                    <a:gd name="T13" fmla="*/ 202 h 255"/>
                    <a:gd name="T14" fmla="*/ 231 w 231"/>
                    <a:gd name="T15" fmla="*/ 171 h 255"/>
                    <a:gd name="T16" fmla="*/ 220 w 231"/>
                    <a:gd name="T17" fmla="*/ 159 h 255"/>
                    <a:gd name="T18" fmla="*/ 81 w 231"/>
                    <a:gd name="T19" fmla="*/ 170 h 255"/>
                    <a:gd name="T20" fmla="*/ 44 w 231"/>
                    <a:gd name="T21" fmla="*/ 0 h 255"/>
                    <a:gd name="T22" fmla="*/ 44 w 231"/>
                    <a:gd name="T2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255">
                      <a:moveTo>
                        <a:pt x="44" y="0"/>
                      </a:moveTo>
                      <a:lnTo>
                        <a:pt x="0" y="46"/>
                      </a:lnTo>
                      <a:lnTo>
                        <a:pt x="16" y="162"/>
                      </a:lnTo>
                      <a:lnTo>
                        <a:pt x="30" y="232"/>
                      </a:lnTo>
                      <a:lnTo>
                        <a:pt x="87" y="255"/>
                      </a:lnTo>
                      <a:lnTo>
                        <a:pt x="142" y="238"/>
                      </a:lnTo>
                      <a:lnTo>
                        <a:pt x="220" y="202"/>
                      </a:lnTo>
                      <a:lnTo>
                        <a:pt x="231" y="171"/>
                      </a:lnTo>
                      <a:lnTo>
                        <a:pt x="220" y="159"/>
                      </a:lnTo>
                      <a:lnTo>
                        <a:pt x="81" y="170"/>
                      </a:lnTo>
                      <a:lnTo>
                        <a:pt x="44" y="0"/>
                      </a:lnTo>
                      <a:lnTo>
                        <a:pt x="44"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6" name="Freeform 98"/>
                <p:cNvSpPr>
                  <a:spLocks/>
                </p:cNvSpPr>
                <p:nvPr/>
              </p:nvSpPr>
              <p:spPr bwMode="auto">
                <a:xfrm>
                  <a:off x="2538" y="3568"/>
                  <a:ext cx="53" cy="45"/>
                </a:xfrm>
                <a:custGeom>
                  <a:avLst/>
                  <a:gdLst>
                    <a:gd name="T0" fmla="*/ 54 w 263"/>
                    <a:gd name="T1" fmla="*/ 0 h 223"/>
                    <a:gd name="T2" fmla="*/ 0 w 263"/>
                    <a:gd name="T3" fmla="*/ 48 h 223"/>
                    <a:gd name="T4" fmla="*/ 9 w 263"/>
                    <a:gd name="T5" fmla="*/ 111 h 223"/>
                    <a:gd name="T6" fmla="*/ 22 w 263"/>
                    <a:gd name="T7" fmla="*/ 164 h 223"/>
                    <a:gd name="T8" fmla="*/ 49 w 263"/>
                    <a:gd name="T9" fmla="*/ 206 h 223"/>
                    <a:gd name="T10" fmla="*/ 91 w 263"/>
                    <a:gd name="T11" fmla="*/ 223 h 223"/>
                    <a:gd name="T12" fmla="*/ 145 w 263"/>
                    <a:gd name="T13" fmla="*/ 217 h 223"/>
                    <a:gd name="T14" fmla="*/ 241 w 263"/>
                    <a:gd name="T15" fmla="*/ 172 h 223"/>
                    <a:gd name="T16" fmla="*/ 263 w 263"/>
                    <a:gd name="T17" fmla="*/ 130 h 223"/>
                    <a:gd name="T18" fmla="*/ 255 w 263"/>
                    <a:gd name="T19" fmla="*/ 114 h 223"/>
                    <a:gd name="T20" fmla="*/ 110 w 263"/>
                    <a:gd name="T21" fmla="*/ 144 h 223"/>
                    <a:gd name="T22" fmla="*/ 54 w 263"/>
                    <a:gd name="T23" fmla="*/ 0 h 223"/>
                    <a:gd name="T24" fmla="*/ 54 w 263"/>
                    <a:gd name="T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3" h="223">
                      <a:moveTo>
                        <a:pt x="54" y="0"/>
                      </a:moveTo>
                      <a:lnTo>
                        <a:pt x="0" y="48"/>
                      </a:lnTo>
                      <a:lnTo>
                        <a:pt x="9" y="111"/>
                      </a:lnTo>
                      <a:lnTo>
                        <a:pt x="22" y="164"/>
                      </a:lnTo>
                      <a:lnTo>
                        <a:pt x="49" y="206"/>
                      </a:lnTo>
                      <a:lnTo>
                        <a:pt x="91" y="223"/>
                      </a:lnTo>
                      <a:lnTo>
                        <a:pt x="145" y="217"/>
                      </a:lnTo>
                      <a:lnTo>
                        <a:pt x="241" y="172"/>
                      </a:lnTo>
                      <a:lnTo>
                        <a:pt x="263" y="130"/>
                      </a:lnTo>
                      <a:lnTo>
                        <a:pt x="255" y="114"/>
                      </a:lnTo>
                      <a:lnTo>
                        <a:pt x="110" y="144"/>
                      </a:lnTo>
                      <a:lnTo>
                        <a:pt x="54" y="0"/>
                      </a:lnTo>
                      <a:lnTo>
                        <a:pt x="54"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7" name="Freeform 99"/>
                <p:cNvSpPr>
                  <a:spLocks/>
                </p:cNvSpPr>
                <p:nvPr/>
              </p:nvSpPr>
              <p:spPr bwMode="auto">
                <a:xfrm>
                  <a:off x="2479" y="3520"/>
                  <a:ext cx="347" cy="40"/>
                </a:xfrm>
                <a:custGeom>
                  <a:avLst/>
                  <a:gdLst>
                    <a:gd name="T0" fmla="*/ 0 w 1738"/>
                    <a:gd name="T1" fmla="*/ 93 h 196"/>
                    <a:gd name="T2" fmla="*/ 398 w 1738"/>
                    <a:gd name="T3" fmla="*/ 36 h 196"/>
                    <a:gd name="T4" fmla="*/ 689 w 1738"/>
                    <a:gd name="T5" fmla="*/ 10 h 196"/>
                    <a:gd name="T6" fmla="*/ 1047 w 1738"/>
                    <a:gd name="T7" fmla="*/ 1 h 196"/>
                    <a:gd name="T8" fmla="*/ 1670 w 1738"/>
                    <a:gd name="T9" fmla="*/ 0 h 196"/>
                    <a:gd name="T10" fmla="*/ 1738 w 1738"/>
                    <a:gd name="T11" fmla="*/ 71 h 196"/>
                    <a:gd name="T12" fmla="*/ 1615 w 1738"/>
                    <a:gd name="T13" fmla="*/ 79 h 196"/>
                    <a:gd name="T14" fmla="*/ 1395 w 1738"/>
                    <a:gd name="T15" fmla="*/ 83 h 196"/>
                    <a:gd name="T16" fmla="*/ 812 w 1738"/>
                    <a:gd name="T17" fmla="*/ 81 h 196"/>
                    <a:gd name="T18" fmla="*/ 386 w 1738"/>
                    <a:gd name="T19" fmla="*/ 124 h 196"/>
                    <a:gd name="T20" fmla="*/ 183 w 1738"/>
                    <a:gd name="T21" fmla="*/ 161 h 196"/>
                    <a:gd name="T22" fmla="*/ 93 w 1738"/>
                    <a:gd name="T23" fmla="*/ 187 h 196"/>
                    <a:gd name="T24" fmla="*/ 18 w 1738"/>
                    <a:gd name="T25" fmla="*/ 196 h 196"/>
                    <a:gd name="T26" fmla="*/ 2 w 1738"/>
                    <a:gd name="T27" fmla="*/ 141 h 196"/>
                    <a:gd name="T28" fmla="*/ 0 w 1738"/>
                    <a:gd name="T29" fmla="*/ 93 h 196"/>
                    <a:gd name="T30" fmla="*/ 0 w 1738"/>
                    <a:gd name="T31" fmla="*/ 9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8" h="196">
                      <a:moveTo>
                        <a:pt x="0" y="93"/>
                      </a:moveTo>
                      <a:lnTo>
                        <a:pt x="398" y="36"/>
                      </a:lnTo>
                      <a:lnTo>
                        <a:pt x="689" y="10"/>
                      </a:lnTo>
                      <a:lnTo>
                        <a:pt x="1047" y="1"/>
                      </a:lnTo>
                      <a:lnTo>
                        <a:pt x="1670" y="0"/>
                      </a:lnTo>
                      <a:lnTo>
                        <a:pt x="1738" y="71"/>
                      </a:lnTo>
                      <a:lnTo>
                        <a:pt x="1615" y="79"/>
                      </a:lnTo>
                      <a:lnTo>
                        <a:pt x="1395" y="83"/>
                      </a:lnTo>
                      <a:lnTo>
                        <a:pt x="812" y="81"/>
                      </a:lnTo>
                      <a:lnTo>
                        <a:pt x="386" y="124"/>
                      </a:lnTo>
                      <a:lnTo>
                        <a:pt x="183" y="161"/>
                      </a:lnTo>
                      <a:lnTo>
                        <a:pt x="93" y="187"/>
                      </a:lnTo>
                      <a:lnTo>
                        <a:pt x="18" y="196"/>
                      </a:lnTo>
                      <a:lnTo>
                        <a:pt x="2" y="141"/>
                      </a:lnTo>
                      <a:lnTo>
                        <a:pt x="0" y="93"/>
                      </a:lnTo>
                      <a:lnTo>
                        <a:pt x="0" y="93"/>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8" name="Freeform 100"/>
                <p:cNvSpPr>
                  <a:spLocks/>
                </p:cNvSpPr>
                <p:nvPr/>
              </p:nvSpPr>
              <p:spPr bwMode="auto">
                <a:xfrm>
                  <a:off x="2546" y="3556"/>
                  <a:ext cx="51" cy="43"/>
                </a:xfrm>
                <a:custGeom>
                  <a:avLst/>
                  <a:gdLst>
                    <a:gd name="T0" fmla="*/ 0 w 254"/>
                    <a:gd name="T1" fmla="*/ 65 h 214"/>
                    <a:gd name="T2" fmla="*/ 36 w 254"/>
                    <a:gd name="T3" fmla="*/ 3 h 214"/>
                    <a:gd name="T4" fmla="*/ 173 w 254"/>
                    <a:gd name="T5" fmla="*/ 0 h 214"/>
                    <a:gd name="T6" fmla="*/ 159 w 254"/>
                    <a:gd name="T7" fmla="*/ 80 h 214"/>
                    <a:gd name="T8" fmla="*/ 111 w 254"/>
                    <a:gd name="T9" fmla="*/ 159 h 214"/>
                    <a:gd name="T10" fmla="*/ 254 w 254"/>
                    <a:gd name="T11" fmla="*/ 154 h 214"/>
                    <a:gd name="T12" fmla="*/ 220 w 254"/>
                    <a:gd name="T13" fmla="*/ 193 h 214"/>
                    <a:gd name="T14" fmla="*/ 71 w 254"/>
                    <a:gd name="T15" fmla="*/ 214 h 214"/>
                    <a:gd name="T16" fmla="*/ 0 w 254"/>
                    <a:gd name="T17" fmla="*/ 65 h 214"/>
                    <a:gd name="T18" fmla="*/ 0 w 254"/>
                    <a:gd name="T19" fmla="*/ 6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14">
                      <a:moveTo>
                        <a:pt x="0" y="65"/>
                      </a:moveTo>
                      <a:lnTo>
                        <a:pt x="36" y="3"/>
                      </a:lnTo>
                      <a:lnTo>
                        <a:pt x="173" y="0"/>
                      </a:lnTo>
                      <a:lnTo>
                        <a:pt x="159" y="80"/>
                      </a:lnTo>
                      <a:lnTo>
                        <a:pt x="111" y="159"/>
                      </a:lnTo>
                      <a:lnTo>
                        <a:pt x="254" y="154"/>
                      </a:lnTo>
                      <a:lnTo>
                        <a:pt x="220" y="193"/>
                      </a:lnTo>
                      <a:lnTo>
                        <a:pt x="71" y="214"/>
                      </a:lnTo>
                      <a:lnTo>
                        <a:pt x="0" y="65"/>
                      </a:lnTo>
                      <a:lnTo>
                        <a:pt x="0" y="65"/>
                      </a:lnTo>
                      <a:close/>
                    </a:path>
                  </a:pathLst>
                </a:custGeom>
                <a:solidFill>
                  <a:srgbClr val="FF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49" name="Freeform 101"/>
                <p:cNvSpPr>
                  <a:spLocks/>
                </p:cNvSpPr>
                <p:nvPr/>
              </p:nvSpPr>
              <p:spPr bwMode="auto">
                <a:xfrm>
                  <a:off x="2563" y="3612"/>
                  <a:ext cx="42" cy="51"/>
                </a:xfrm>
                <a:custGeom>
                  <a:avLst/>
                  <a:gdLst>
                    <a:gd name="T0" fmla="*/ 0 w 213"/>
                    <a:gd name="T1" fmla="*/ 90 h 256"/>
                    <a:gd name="T2" fmla="*/ 30 w 213"/>
                    <a:gd name="T3" fmla="*/ 25 h 256"/>
                    <a:gd name="T4" fmla="*/ 171 w 213"/>
                    <a:gd name="T5" fmla="*/ 0 h 256"/>
                    <a:gd name="T6" fmla="*/ 161 w 213"/>
                    <a:gd name="T7" fmla="*/ 101 h 256"/>
                    <a:gd name="T8" fmla="*/ 157 w 213"/>
                    <a:gd name="T9" fmla="*/ 131 h 256"/>
                    <a:gd name="T10" fmla="*/ 91 w 213"/>
                    <a:gd name="T11" fmla="*/ 191 h 256"/>
                    <a:gd name="T12" fmla="*/ 213 w 213"/>
                    <a:gd name="T13" fmla="*/ 169 h 256"/>
                    <a:gd name="T14" fmla="*/ 183 w 213"/>
                    <a:gd name="T15" fmla="*/ 225 h 256"/>
                    <a:gd name="T16" fmla="*/ 54 w 213"/>
                    <a:gd name="T17" fmla="*/ 256 h 256"/>
                    <a:gd name="T18" fmla="*/ 0 w 213"/>
                    <a:gd name="T19" fmla="*/ 90 h 256"/>
                    <a:gd name="T20" fmla="*/ 0 w 213"/>
                    <a:gd name="T21" fmla="*/ 9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6">
                      <a:moveTo>
                        <a:pt x="0" y="90"/>
                      </a:moveTo>
                      <a:lnTo>
                        <a:pt x="30" y="25"/>
                      </a:lnTo>
                      <a:lnTo>
                        <a:pt x="171" y="0"/>
                      </a:lnTo>
                      <a:lnTo>
                        <a:pt x="161" y="101"/>
                      </a:lnTo>
                      <a:lnTo>
                        <a:pt x="157" y="131"/>
                      </a:lnTo>
                      <a:lnTo>
                        <a:pt x="91" y="191"/>
                      </a:lnTo>
                      <a:lnTo>
                        <a:pt x="213" y="169"/>
                      </a:lnTo>
                      <a:lnTo>
                        <a:pt x="183" y="225"/>
                      </a:lnTo>
                      <a:lnTo>
                        <a:pt x="54" y="256"/>
                      </a:lnTo>
                      <a:lnTo>
                        <a:pt x="0" y="90"/>
                      </a:lnTo>
                      <a:lnTo>
                        <a:pt x="0" y="90"/>
                      </a:lnTo>
                      <a:close/>
                    </a:path>
                  </a:pathLst>
                </a:custGeom>
                <a:solidFill>
                  <a:srgbClr val="FF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0" name="Freeform 102"/>
                <p:cNvSpPr>
                  <a:spLocks/>
                </p:cNvSpPr>
                <p:nvPr/>
              </p:nvSpPr>
              <p:spPr bwMode="auto">
                <a:xfrm>
                  <a:off x="2588" y="3674"/>
                  <a:ext cx="96" cy="125"/>
                </a:xfrm>
                <a:custGeom>
                  <a:avLst/>
                  <a:gdLst>
                    <a:gd name="T0" fmla="*/ 45 w 478"/>
                    <a:gd name="T1" fmla="*/ 47 h 624"/>
                    <a:gd name="T2" fmla="*/ 58 w 478"/>
                    <a:gd name="T3" fmla="*/ 0 h 624"/>
                    <a:gd name="T4" fmla="*/ 75 w 478"/>
                    <a:gd name="T5" fmla="*/ 45 h 624"/>
                    <a:gd name="T6" fmla="*/ 110 w 478"/>
                    <a:gd name="T7" fmla="*/ 47 h 624"/>
                    <a:gd name="T8" fmla="*/ 137 w 478"/>
                    <a:gd name="T9" fmla="*/ 66 h 624"/>
                    <a:gd name="T10" fmla="*/ 149 w 478"/>
                    <a:gd name="T11" fmla="*/ 79 h 624"/>
                    <a:gd name="T12" fmla="*/ 208 w 478"/>
                    <a:gd name="T13" fmla="*/ 120 h 624"/>
                    <a:gd name="T14" fmla="*/ 290 w 478"/>
                    <a:gd name="T15" fmla="*/ 173 h 624"/>
                    <a:gd name="T16" fmla="*/ 297 w 478"/>
                    <a:gd name="T17" fmla="*/ 200 h 624"/>
                    <a:gd name="T18" fmla="*/ 281 w 478"/>
                    <a:gd name="T19" fmla="*/ 214 h 624"/>
                    <a:gd name="T20" fmla="*/ 265 w 478"/>
                    <a:gd name="T21" fmla="*/ 223 h 624"/>
                    <a:gd name="T22" fmla="*/ 245 w 478"/>
                    <a:gd name="T23" fmla="*/ 216 h 624"/>
                    <a:gd name="T24" fmla="*/ 227 w 478"/>
                    <a:gd name="T25" fmla="*/ 234 h 624"/>
                    <a:gd name="T26" fmla="*/ 192 w 478"/>
                    <a:gd name="T27" fmla="*/ 258 h 624"/>
                    <a:gd name="T28" fmla="*/ 183 w 478"/>
                    <a:gd name="T29" fmla="*/ 281 h 624"/>
                    <a:gd name="T30" fmla="*/ 229 w 478"/>
                    <a:gd name="T31" fmla="*/ 260 h 624"/>
                    <a:gd name="T32" fmla="*/ 276 w 478"/>
                    <a:gd name="T33" fmla="*/ 253 h 624"/>
                    <a:gd name="T34" fmla="*/ 309 w 478"/>
                    <a:gd name="T35" fmla="*/ 230 h 624"/>
                    <a:gd name="T36" fmla="*/ 341 w 478"/>
                    <a:gd name="T37" fmla="*/ 225 h 624"/>
                    <a:gd name="T38" fmla="*/ 353 w 478"/>
                    <a:gd name="T39" fmla="*/ 274 h 624"/>
                    <a:gd name="T40" fmla="*/ 370 w 478"/>
                    <a:gd name="T41" fmla="*/ 311 h 624"/>
                    <a:gd name="T42" fmla="*/ 430 w 478"/>
                    <a:gd name="T43" fmla="*/ 377 h 624"/>
                    <a:gd name="T44" fmla="*/ 478 w 478"/>
                    <a:gd name="T45" fmla="*/ 486 h 624"/>
                    <a:gd name="T46" fmla="*/ 432 w 478"/>
                    <a:gd name="T47" fmla="*/ 596 h 624"/>
                    <a:gd name="T48" fmla="*/ 409 w 478"/>
                    <a:gd name="T49" fmla="*/ 624 h 624"/>
                    <a:gd name="T50" fmla="*/ 304 w 478"/>
                    <a:gd name="T51" fmla="*/ 484 h 624"/>
                    <a:gd name="T52" fmla="*/ 243 w 478"/>
                    <a:gd name="T53" fmla="*/ 416 h 624"/>
                    <a:gd name="T54" fmla="*/ 169 w 478"/>
                    <a:gd name="T55" fmla="*/ 397 h 624"/>
                    <a:gd name="T56" fmla="*/ 110 w 478"/>
                    <a:gd name="T57" fmla="*/ 301 h 624"/>
                    <a:gd name="T58" fmla="*/ 66 w 478"/>
                    <a:gd name="T59" fmla="*/ 297 h 624"/>
                    <a:gd name="T60" fmla="*/ 7 w 478"/>
                    <a:gd name="T61" fmla="*/ 372 h 624"/>
                    <a:gd name="T62" fmla="*/ 0 w 478"/>
                    <a:gd name="T63" fmla="*/ 311 h 624"/>
                    <a:gd name="T64" fmla="*/ 0 w 478"/>
                    <a:gd name="T65" fmla="*/ 253 h 624"/>
                    <a:gd name="T66" fmla="*/ 45 w 478"/>
                    <a:gd name="T67" fmla="*/ 216 h 624"/>
                    <a:gd name="T68" fmla="*/ 71 w 478"/>
                    <a:gd name="T69" fmla="*/ 166 h 624"/>
                    <a:gd name="T70" fmla="*/ 105 w 478"/>
                    <a:gd name="T71" fmla="*/ 139 h 624"/>
                    <a:gd name="T72" fmla="*/ 45 w 478"/>
                    <a:gd name="T73" fmla="*/ 47 h 624"/>
                    <a:gd name="T74" fmla="*/ 45 w 478"/>
                    <a:gd name="T75" fmla="*/ 47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8" h="624">
                      <a:moveTo>
                        <a:pt x="45" y="47"/>
                      </a:moveTo>
                      <a:lnTo>
                        <a:pt x="58" y="0"/>
                      </a:lnTo>
                      <a:lnTo>
                        <a:pt x="75" y="45"/>
                      </a:lnTo>
                      <a:lnTo>
                        <a:pt x="110" y="47"/>
                      </a:lnTo>
                      <a:lnTo>
                        <a:pt x="137" y="66"/>
                      </a:lnTo>
                      <a:lnTo>
                        <a:pt x="149" y="79"/>
                      </a:lnTo>
                      <a:lnTo>
                        <a:pt x="208" y="120"/>
                      </a:lnTo>
                      <a:lnTo>
                        <a:pt x="290" y="173"/>
                      </a:lnTo>
                      <a:lnTo>
                        <a:pt x="297" y="200"/>
                      </a:lnTo>
                      <a:lnTo>
                        <a:pt x="281" y="214"/>
                      </a:lnTo>
                      <a:lnTo>
                        <a:pt x="265" y="223"/>
                      </a:lnTo>
                      <a:lnTo>
                        <a:pt x="245" y="216"/>
                      </a:lnTo>
                      <a:lnTo>
                        <a:pt x="227" y="234"/>
                      </a:lnTo>
                      <a:lnTo>
                        <a:pt x="192" y="258"/>
                      </a:lnTo>
                      <a:lnTo>
                        <a:pt x="183" y="281"/>
                      </a:lnTo>
                      <a:lnTo>
                        <a:pt x="229" y="260"/>
                      </a:lnTo>
                      <a:lnTo>
                        <a:pt x="276" y="253"/>
                      </a:lnTo>
                      <a:lnTo>
                        <a:pt x="309" y="230"/>
                      </a:lnTo>
                      <a:lnTo>
                        <a:pt x="341" y="225"/>
                      </a:lnTo>
                      <a:lnTo>
                        <a:pt x="353" y="274"/>
                      </a:lnTo>
                      <a:lnTo>
                        <a:pt x="370" y="311"/>
                      </a:lnTo>
                      <a:lnTo>
                        <a:pt x="430" y="377"/>
                      </a:lnTo>
                      <a:lnTo>
                        <a:pt x="478" y="486"/>
                      </a:lnTo>
                      <a:lnTo>
                        <a:pt x="432" y="596"/>
                      </a:lnTo>
                      <a:lnTo>
                        <a:pt x="409" y="624"/>
                      </a:lnTo>
                      <a:lnTo>
                        <a:pt x="304" y="484"/>
                      </a:lnTo>
                      <a:lnTo>
                        <a:pt x="243" y="416"/>
                      </a:lnTo>
                      <a:lnTo>
                        <a:pt x="169" y="397"/>
                      </a:lnTo>
                      <a:lnTo>
                        <a:pt x="110" y="301"/>
                      </a:lnTo>
                      <a:lnTo>
                        <a:pt x="66" y="297"/>
                      </a:lnTo>
                      <a:lnTo>
                        <a:pt x="7" y="372"/>
                      </a:lnTo>
                      <a:lnTo>
                        <a:pt x="0" y="311"/>
                      </a:lnTo>
                      <a:lnTo>
                        <a:pt x="0" y="253"/>
                      </a:lnTo>
                      <a:lnTo>
                        <a:pt x="45" y="216"/>
                      </a:lnTo>
                      <a:lnTo>
                        <a:pt x="71" y="166"/>
                      </a:lnTo>
                      <a:lnTo>
                        <a:pt x="105" y="139"/>
                      </a:lnTo>
                      <a:lnTo>
                        <a:pt x="45" y="47"/>
                      </a:lnTo>
                      <a:lnTo>
                        <a:pt x="45" y="47"/>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1" name="Freeform 103"/>
                <p:cNvSpPr>
                  <a:spLocks/>
                </p:cNvSpPr>
                <p:nvPr/>
              </p:nvSpPr>
              <p:spPr bwMode="auto">
                <a:xfrm>
                  <a:off x="2642" y="3680"/>
                  <a:ext cx="20" cy="26"/>
                </a:xfrm>
                <a:custGeom>
                  <a:avLst/>
                  <a:gdLst>
                    <a:gd name="T0" fmla="*/ 6 w 103"/>
                    <a:gd name="T1" fmla="*/ 96 h 129"/>
                    <a:gd name="T2" fmla="*/ 0 w 103"/>
                    <a:gd name="T3" fmla="*/ 13 h 129"/>
                    <a:gd name="T4" fmla="*/ 5 w 103"/>
                    <a:gd name="T5" fmla="*/ 3 h 129"/>
                    <a:gd name="T6" fmla="*/ 16 w 103"/>
                    <a:gd name="T7" fmla="*/ 0 h 129"/>
                    <a:gd name="T8" fmla="*/ 33 w 103"/>
                    <a:gd name="T9" fmla="*/ 39 h 129"/>
                    <a:gd name="T10" fmla="*/ 76 w 103"/>
                    <a:gd name="T11" fmla="*/ 93 h 129"/>
                    <a:gd name="T12" fmla="*/ 103 w 103"/>
                    <a:gd name="T13" fmla="*/ 129 h 129"/>
                    <a:gd name="T14" fmla="*/ 6 w 103"/>
                    <a:gd name="T15" fmla="*/ 96 h 129"/>
                    <a:gd name="T16" fmla="*/ 6 w 103"/>
                    <a:gd name="T17" fmla="*/ 9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9">
                      <a:moveTo>
                        <a:pt x="6" y="96"/>
                      </a:moveTo>
                      <a:lnTo>
                        <a:pt x="0" y="13"/>
                      </a:lnTo>
                      <a:lnTo>
                        <a:pt x="5" y="3"/>
                      </a:lnTo>
                      <a:lnTo>
                        <a:pt x="16" y="0"/>
                      </a:lnTo>
                      <a:lnTo>
                        <a:pt x="33" y="39"/>
                      </a:lnTo>
                      <a:lnTo>
                        <a:pt x="76" y="93"/>
                      </a:lnTo>
                      <a:lnTo>
                        <a:pt x="103" y="129"/>
                      </a:lnTo>
                      <a:lnTo>
                        <a:pt x="6" y="96"/>
                      </a:lnTo>
                      <a:lnTo>
                        <a:pt x="6" y="96"/>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2" name="Freeform 104"/>
                <p:cNvSpPr>
                  <a:spLocks/>
                </p:cNvSpPr>
                <p:nvPr/>
              </p:nvSpPr>
              <p:spPr bwMode="auto">
                <a:xfrm>
                  <a:off x="2840" y="3531"/>
                  <a:ext cx="114" cy="120"/>
                </a:xfrm>
                <a:custGeom>
                  <a:avLst/>
                  <a:gdLst>
                    <a:gd name="T0" fmla="*/ 26 w 570"/>
                    <a:gd name="T1" fmla="*/ 7 h 598"/>
                    <a:gd name="T2" fmla="*/ 0 w 570"/>
                    <a:gd name="T3" fmla="*/ 76 h 598"/>
                    <a:gd name="T4" fmla="*/ 45 w 570"/>
                    <a:gd name="T5" fmla="*/ 165 h 598"/>
                    <a:gd name="T6" fmla="*/ 41 w 570"/>
                    <a:gd name="T7" fmla="*/ 223 h 598"/>
                    <a:gd name="T8" fmla="*/ 25 w 570"/>
                    <a:gd name="T9" fmla="*/ 273 h 598"/>
                    <a:gd name="T10" fmla="*/ 41 w 570"/>
                    <a:gd name="T11" fmla="*/ 314 h 598"/>
                    <a:gd name="T12" fmla="*/ 70 w 570"/>
                    <a:gd name="T13" fmla="*/ 367 h 598"/>
                    <a:gd name="T14" fmla="*/ 98 w 570"/>
                    <a:gd name="T15" fmla="*/ 422 h 598"/>
                    <a:gd name="T16" fmla="*/ 105 w 570"/>
                    <a:gd name="T17" fmla="*/ 482 h 598"/>
                    <a:gd name="T18" fmla="*/ 94 w 570"/>
                    <a:gd name="T19" fmla="*/ 554 h 598"/>
                    <a:gd name="T20" fmla="*/ 118 w 570"/>
                    <a:gd name="T21" fmla="*/ 572 h 598"/>
                    <a:gd name="T22" fmla="*/ 149 w 570"/>
                    <a:gd name="T23" fmla="*/ 584 h 598"/>
                    <a:gd name="T24" fmla="*/ 187 w 570"/>
                    <a:gd name="T25" fmla="*/ 596 h 598"/>
                    <a:gd name="T26" fmla="*/ 269 w 570"/>
                    <a:gd name="T27" fmla="*/ 598 h 598"/>
                    <a:gd name="T28" fmla="*/ 369 w 570"/>
                    <a:gd name="T29" fmla="*/ 561 h 598"/>
                    <a:gd name="T30" fmla="*/ 558 w 570"/>
                    <a:gd name="T31" fmla="*/ 440 h 598"/>
                    <a:gd name="T32" fmla="*/ 570 w 570"/>
                    <a:gd name="T33" fmla="*/ 370 h 598"/>
                    <a:gd name="T34" fmla="*/ 474 w 570"/>
                    <a:gd name="T35" fmla="*/ 106 h 598"/>
                    <a:gd name="T36" fmla="*/ 327 w 570"/>
                    <a:gd name="T37" fmla="*/ 0 h 598"/>
                    <a:gd name="T38" fmla="*/ 250 w 570"/>
                    <a:gd name="T39" fmla="*/ 47 h 598"/>
                    <a:gd name="T40" fmla="*/ 309 w 570"/>
                    <a:gd name="T41" fmla="*/ 154 h 598"/>
                    <a:gd name="T42" fmla="*/ 304 w 570"/>
                    <a:gd name="T43" fmla="*/ 314 h 598"/>
                    <a:gd name="T44" fmla="*/ 220 w 570"/>
                    <a:gd name="T45" fmla="*/ 363 h 598"/>
                    <a:gd name="T46" fmla="*/ 133 w 570"/>
                    <a:gd name="T47" fmla="*/ 288 h 598"/>
                    <a:gd name="T48" fmla="*/ 103 w 570"/>
                    <a:gd name="T49" fmla="*/ 136 h 598"/>
                    <a:gd name="T50" fmla="*/ 62 w 570"/>
                    <a:gd name="T51" fmla="*/ 5 h 598"/>
                    <a:gd name="T52" fmla="*/ 26 w 570"/>
                    <a:gd name="T53" fmla="*/ 7 h 598"/>
                    <a:gd name="T54" fmla="*/ 26 w 570"/>
                    <a:gd name="T55" fmla="*/ 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0" h="598">
                      <a:moveTo>
                        <a:pt x="26" y="7"/>
                      </a:moveTo>
                      <a:lnTo>
                        <a:pt x="0" y="76"/>
                      </a:lnTo>
                      <a:lnTo>
                        <a:pt x="45" y="165"/>
                      </a:lnTo>
                      <a:lnTo>
                        <a:pt x="41" y="223"/>
                      </a:lnTo>
                      <a:lnTo>
                        <a:pt x="25" y="273"/>
                      </a:lnTo>
                      <a:lnTo>
                        <a:pt x="41" y="314"/>
                      </a:lnTo>
                      <a:lnTo>
                        <a:pt x="70" y="367"/>
                      </a:lnTo>
                      <a:lnTo>
                        <a:pt x="98" y="422"/>
                      </a:lnTo>
                      <a:lnTo>
                        <a:pt x="105" y="482"/>
                      </a:lnTo>
                      <a:lnTo>
                        <a:pt x="94" y="554"/>
                      </a:lnTo>
                      <a:lnTo>
                        <a:pt x="118" y="572"/>
                      </a:lnTo>
                      <a:lnTo>
                        <a:pt x="149" y="584"/>
                      </a:lnTo>
                      <a:lnTo>
                        <a:pt x="187" y="596"/>
                      </a:lnTo>
                      <a:lnTo>
                        <a:pt x="269" y="598"/>
                      </a:lnTo>
                      <a:lnTo>
                        <a:pt x="369" y="561"/>
                      </a:lnTo>
                      <a:lnTo>
                        <a:pt x="558" y="440"/>
                      </a:lnTo>
                      <a:lnTo>
                        <a:pt x="570" y="370"/>
                      </a:lnTo>
                      <a:lnTo>
                        <a:pt x="474" y="106"/>
                      </a:lnTo>
                      <a:lnTo>
                        <a:pt x="327" y="0"/>
                      </a:lnTo>
                      <a:lnTo>
                        <a:pt x="250" y="47"/>
                      </a:lnTo>
                      <a:lnTo>
                        <a:pt x="309" y="154"/>
                      </a:lnTo>
                      <a:lnTo>
                        <a:pt x="304" y="314"/>
                      </a:lnTo>
                      <a:lnTo>
                        <a:pt x="220" y="363"/>
                      </a:lnTo>
                      <a:lnTo>
                        <a:pt x="133" y="288"/>
                      </a:lnTo>
                      <a:lnTo>
                        <a:pt x="103" y="136"/>
                      </a:lnTo>
                      <a:lnTo>
                        <a:pt x="62" y="5"/>
                      </a:lnTo>
                      <a:lnTo>
                        <a:pt x="26" y="7"/>
                      </a:lnTo>
                      <a:lnTo>
                        <a:pt x="26" y="7"/>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3" name="Freeform 105"/>
                <p:cNvSpPr>
                  <a:spLocks/>
                </p:cNvSpPr>
                <p:nvPr/>
              </p:nvSpPr>
              <p:spPr bwMode="auto">
                <a:xfrm>
                  <a:off x="2816" y="3489"/>
                  <a:ext cx="38" cy="54"/>
                </a:xfrm>
                <a:custGeom>
                  <a:avLst/>
                  <a:gdLst>
                    <a:gd name="T0" fmla="*/ 75 w 192"/>
                    <a:gd name="T1" fmla="*/ 269 h 269"/>
                    <a:gd name="T2" fmla="*/ 0 w 192"/>
                    <a:gd name="T3" fmla="*/ 143 h 269"/>
                    <a:gd name="T4" fmla="*/ 14 w 192"/>
                    <a:gd name="T5" fmla="*/ 104 h 269"/>
                    <a:gd name="T6" fmla="*/ 30 w 192"/>
                    <a:gd name="T7" fmla="*/ 69 h 269"/>
                    <a:gd name="T8" fmla="*/ 50 w 192"/>
                    <a:gd name="T9" fmla="*/ 38 h 269"/>
                    <a:gd name="T10" fmla="*/ 73 w 192"/>
                    <a:gd name="T11" fmla="*/ 16 h 269"/>
                    <a:gd name="T12" fmla="*/ 97 w 192"/>
                    <a:gd name="T13" fmla="*/ 4 h 269"/>
                    <a:gd name="T14" fmla="*/ 137 w 192"/>
                    <a:gd name="T15" fmla="*/ 0 h 269"/>
                    <a:gd name="T16" fmla="*/ 164 w 192"/>
                    <a:gd name="T17" fmla="*/ 15 h 269"/>
                    <a:gd name="T18" fmla="*/ 187 w 192"/>
                    <a:gd name="T19" fmla="*/ 5 h 269"/>
                    <a:gd name="T20" fmla="*/ 192 w 192"/>
                    <a:gd name="T21" fmla="*/ 148 h 269"/>
                    <a:gd name="T22" fmla="*/ 179 w 192"/>
                    <a:gd name="T23" fmla="*/ 262 h 269"/>
                    <a:gd name="T24" fmla="*/ 145 w 192"/>
                    <a:gd name="T25" fmla="*/ 233 h 269"/>
                    <a:gd name="T26" fmla="*/ 64 w 192"/>
                    <a:gd name="T27" fmla="*/ 119 h 269"/>
                    <a:gd name="T28" fmla="*/ 75 w 192"/>
                    <a:gd name="T29" fmla="*/ 269 h 269"/>
                    <a:gd name="T30" fmla="*/ 75 w 192"/>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69">
                      <a:moveTo>
                        <a:pt x="75" y="269"/>
                      </a:moveTo>
                      <a:lnTo>
                        <a:pt x="0" y="143"/>
                      </a:lnTo>
                      <a:lnTo>
                        <a:pt x="14" y="104"/>
                      </a:lnTo>
                      <a:lnTo>
                        <a:pt x="30" y="69"/>
                      </a:lnTo>
                      <a:lnTo>
                        <a:pt x="50" y="38"/>
                      </a:lnTo>
                      <a:lnTo>
                        <a:pt x="73" y="16"/>
                      </a:lnTo>
                      <a:lnTo>
                        <a:pt x="97" y="4"/>
                      </a:lnTo>
                      <a:lnTo>
                        <a:pt x="137" y="0"/>
                      </a:lnTo>
                      <a:lnTo>
                        <a:pt x="164" y="15"/>
                      </a:lnTo>
                      <a:lnTo>
                        <a:pt x="187" y="5"/>
                      </a:lnTo>
                      <a:lnTo>
                        <a:pt x="192" y="148"/>
                      </a:lnTo>
                      <a:lnTo>
                        <a:pt x="179" y="262"/>
                      </a:lnTo>
                      <a:lnTo>
                        <a:pt x="145" y="233"/>
                      </a:lnTo>
                      <a:lnTo>
                        <a:pt x="64" y="119"/>
                      </a:lnTo>
                      <a:lnTo>
                        <a:pt x="75" y="269"/>
                      </a:lnTo>
                      <a:lnTo>
                        <a:pt x="75" y="269"/>
                      </a:lnTo>
                      <a:close/>
                    </a:path>
                  </a:pathLst>
                </a:custGeom>
                <a:solidFill>
                  <a:srgbClr val="994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4" name="Freeform 106"/>
                <p:cNvSpPr>
                  <a:spLocks/>
                </p:cNvSpPr>
                <p:nvPr/>
              </p:nvSpPr>
              <p:spPr bwMode="auto">
                <a:xfrm>
                  <a:off x="2874" y="3478"/>
                  <a:ext cx="105" cy="133"/>
                </a:xfrm>
                <a:custGeom>
                  <a:avLst/>
                  <a:gdLst>
                    <a:gd name="T0" fmla="*/ 22 w 524"/>
                    <a:gd name="T1" fmla="*/ 100 h 662"/>
                    <a:gd name="T2" fmla="*/ 41 w 524"/>
                    <a:gd name="T3" fmla="*/ 18 h 662"/>
                    <a:gd name="T4" fmla="*/ 82 w 524"/>
                    <a:gd name="T5" fmla="*/ 7 h 662"/>
                    <a:gd name="T6" fmla="*/ 142 w 524"/>
                    <a:gd name="T7" fmla="*/ 0 h 662"/>
                    <a:gd name="T8" fmla="*/ 157 w 524"/>
                    <a:gd name="T9" fmla="*/ 16 h 662"/>
                    <a:gd name="T10" fmla="*/ 165 w 524"/>
                    <a:gd name="T11" fmla="*/ 31 h 662"/>
                    <a:gd name="T12" fmla="*/ 205 w 524"/>
                    <a:gd name="T13" fmla="*/ 20 h 662"/>
                    <a:gd name="T14" fmla="*/ 233 w 524"/>
                    <a:gd name="T15" fmla="*/ 8 h 662"/>
                    <a:gd name="T16" fmla="*/ 288 w 524"/>
                    <a:gd name="T17" fmla="*/ 8 h 662"/>
                    <a:gd name="T18" fmla="*/ 324 w 524"/>
                    <a:gd name="T19" fmla="*/ 22 h 662"/>
                    <a:gd name="T20" fmla="*/ 384 w 524"/>
                    <a:gd name="T21" fmla="*/ 45 h 662"/>
                    <a:gd name="T22" fmla="*/ 414 w 524"/>
                    <a:gd name="T23" fmla="*/ 64 h 662"/>
                    <a:gd name="T24" fmla="*/ 434 w 524"/>
                    <a:gd name="T25" fmla="*/ 114 h 662"/>
                    <a:gd name="T26" fmla="*/ 502 w 524"/>
                    <a:gd name="T27" fmla="*/ 218 h 662"/>
                    <a:gd name="T28" fmla="*/ 511 w 524"/>
                    <a:gd name="T29" fmla="*/ 317 h 662"/>
                    <a:gd name="T30" fmla="*/ 522 w 524"/>
                    <a:gd name="T31" fmla="*/ 468 h 662"/>
                    <a:gd name="T32" fmla="*/ 524 w 524"/>
                    <a:gd name="T33" fmla="*/ 502 h 662"/>
                    <a:gd name="T34" fmla="*/ 502 w 524"/>
                    <a:gd name="T35" fmla="*/ 544 h 662"/>
                    <a:gd name="T36" fmla="*/ 477 w 524"/>
                    <a:gd name="T37" fmla="*/ 579 h 662"/>
                    <a:gd name="T38" fmla="*/ 464 w 524"/>
                    <a:gd name="T39" fmla="*/ 594 h 662"/>
                    <a:gd name="T40" fmla="*/ 361 w 524"/>
                    <a:gd name="T41" fmla="*/ 658 h 662"/>
                    <a:gd name="T42" fmla="*/ 275 w 524"/>
                    <a:gd name="T43" fmla="*/ 662 h 662"/>
                    <a:gd name="T44" fmla="*/ 198 w 524"/>
                    <a:gd name="T45" fmla="*/ 620 h 662"/>
                    <a:gd name="T46" fmla="*/ 153 w 524"/>
                    <a:gd name="T47" fmla="*/ 569 h 662"/>
                    <a:gd name="T48" fmla="*/ 135 w 524"/>
                    <a:gd name="T49" fmla="*/ 448 h 662"/>
                    <a:gd name="T50" fmla="*/ 195 w 524"/>
                    <a:gd name="T51" fmla="*/ 381 h 662"/>
                    <a:gd name="T52" fmla="*/ 181 w 524"/>
                    <a:gd name="T53" fmla="*/ 313 h 662"/>
                    <a:gd name="T54" fmla="*/ 131 w 524"/>
                    <a:gd name="T55" fmla="*/ 301 h 662"/>
                    <a:gd name="T56" fmla="*/ 76 w 524"/>
                    <a:gd name="T57" fmla="*/ 311 h 662"/>
                    <a:gd name="T58" fmla="*/ 23 w 524"/>
                    <a:gd name="T59" fmla="*/ 272 h 662"/>
                    <a:gd name="T60" fmla="*/ 0 w 524"/>
                    <a:gd name="T61" fmla="*/ 177 h 662"/>
                    <a:gd name="T62" fmla="*/ 22 w 524"/>
                    <a:gd name="T63" fmla="*/ 100 h 662"/>
                    <a:gd name="T64" fmla="*/ 22 w 524"/>
                    <a:gd name="T65" fmla="*/ 10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4" h="662">
                      <a:moveTo>
                        <a:pt x="22" y="100"/>
                      </a:moveTo>
                      <a:lnTo>
                        <a:pt x="41" y="18"/>
                      </a:lnTo>
                      <a:lnTo>
                        <a:pt x="82" y="7"/>
                      </a:lnTo>
                      <a:lnTo>
                        <a:pt x="142" y="0"/>
                      </a:lnTo>
                      <a:lnTo>
                        <a:pt x="157" y="16"/>
                      </a:lnTo>
                      <a:lnTo>
                        <a:pt x="165" y="31"/>
                      </a:lnTo>
                      <a:lnTo>
                        <a:pt x="205" y="20"/>
                      </a:lnTo>
                      <a:lnTo>
                        <a:pt x="233" y="8"/>
                      </a:lnTo>
                      <a:lnTo>
                        <a:pt x="288" y="8"/>
                      </a:lnTo>
                      <a:lnTo>
                        <a:pt x="324" y="22"/>
                      </a:lnTo>
                      <a:lnTo>
                        <a:pt x="384" y="45"/>
                      </a:lnTo>
                      <a:lnTo>
                        <a:pt x="414" y="64"/>
                      </a:lnTo>
                      <a:lnTo>
                        <a:pt x="434" y="114"/>
                      </a:lnTo>
                      <a:lnTo>
                        <a:pt x="502" y="218"/>
                      </a:lnTo>
                      <a:lnTo>
                        <a:pt x="511" y="317"/>
                      </a:lnTo>
                      <a:lnTo>
                        <a:pt x="522" y="468"/>
                      </a:lnTo>
                      <a:lnTo>
                        <a:pt x="524" y="502"/>
                      </a:lnTo>
                      <a:lnTo>
                        <a:pt x="502" y="544"/>
                      </a:lnTo>
                      <a:lnTo>
                        <a:pt x="477" y="579"/>
                      </a:lnTo>
                      <a:lnTo>
                        <a:pt x="464" y="594"/>
                      </a:lnTo>
                      <a:lnTo>
                        <a:pt x="361" y="658"/>
                      </a:lnTo>
                      <a:lnTo>
                        <a:pt x="275" y="662"/>
                      </a:lnTo>
                      <a:lnTo>
                        <a:pt x="198" y="620"/>
                      </a:lnTo>
                      <a:lnTo>
                        <a:pt x="153" y="569"/>
                      </a:lnTo>
                      <a:lnTo>
                        <a:pt x="135" y="448"/>
                      </a:lnTo>
                      <a:lnTo>
                        <a:pt x="195" y="381"/>
                      </a:lnTo>
                      <a:lnTo>
                        <a:pt x="181" y="313"/>
                      </a:lnTo>
                      <a:lnTo>
                        <a:pt x="131" y="301"/>
                      </a:lnTo>
                      <a:lnTo>
                        <a:pt x="76" y="311"/>
                      </a:lnTo>
                      <a:lnTo>
                        <a:pt x="23" y="272"/>
                      </a:lnTo>
                      <a:lnTo>
                        <a:pt x="0" y="177"/>
                      </a:lnTo>
                      <a:lnTo>
                        <a:pt x="22" y="100"/>
                      </a:lnTo>
                      <a:lnTo>
                        <a:pt x="22" y="100"/>
                      </a:lnTo>
                      <a:close/>
                    </a:path>
                  </a:pathLst>
                </a:custGeom>
                <a:solidFill>
                  <a:srgbClr val="994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5" name="Freeform 107"/>
                <p:cNvSpPr>
                  <a:spLocks/>
                </p:cNvSpPr>
                <p:nvPr/>
              </p:nvSpPr>
              <p:spPr bwMode="auto">
                <a:xfrm>
                  <a:off x="2607" y="3428"/>
                  <a:ext cx="205" cy="54"/>
                </a:xfrm>
                <a:custGeom>
                  <a:avLst/>
                  <a:gdLst>
                    <a:gd name="T0" fmla="*/ 0 w 1021"/>
                    <a:gd name="T1" fmla="*/ 226 h 268"/>
                    <a:gd name="T2" fmla="*/ 52 w 1021"/>
                    <a:gd name="T3" fmla="*/ 216 h 268"/>
                    <a:gd name="T4" fmla="*/ 90 w 1021"/>
                    <a:gd name="T5" fmla="*/ 225 h 268"/>
                    <a:gd name="T6" fmla="*/ 200 w 1021"/>
                    <a:gd name="T7" fmla="*/ 230 h 268"/>
                    <a:gd name="T8" fmla="*/ 419 w 1021"/>
                    <a:gd name="T9" fmla="*/ 213 h 268"/>
                    <a:gd name="T10" fmla="*/ 489 w 1021"/>
                    <a:gd name="T11" fmla="*/ 183 h 268"/>
                    <a:gd name="T12" fmla="*/ 511 w 1021"/>
                    <a:gd name="T13" fmla="*/ 165 h 268"/>
                    <a:gd name="T14" fmla="*/ 435 w 1021"/>
                    <a:gd name="T15" fmla="*/ 135 h 268"/>
                    <a:gd name="T16" fmla="*/ 166 w 1021"/>
                    <a:gd name="T17" fmla="*/ 76 h 268"/>
                    <a:gd name="T18" fmla="*/ 312 w 1021"/>
                    <a:gd name="T19" fmla="*/ 60 h 268"/>
                    <a:gd name="T20" fmla="*/ 499 w 1021"/>
                    <a:gd name="T21" fmla="*/ 88 h 268"/>
                    <a:gd name="T22" fmla="*/ 597 w 1021"/>
                    <a:gd name="T23" fmla="*/ 115 h 268"/>
                    <a:gd name="T24" fmla="*/ 653 w 1021"/>
                    <a:gd name="T25" fmla="*/ 129 h 268"/>
                    <a:gd name="T26" fmla="*/ 674 w 1021"/>
                    <a:gd name="T27" fmla="*/ 111 h 268"/>
                    <a:gd name="T28" fmla="*/ 676 w 1021"/>
                    <a:gd name="T29" fmla="*/ 93 h 268"/>
                    <a:gd name="T30" fmla="*/ 758 w 1021"/>
                    <a:gd name="T31" fmla="*/ 64 h 268"/>
                    <a:gd name="T32" fmla="*/ 832 w 1021"/>
                    <a:gd name="T33" fmla="*/ 53 h 268"/>
                    <a:gd name="T34" fmla="*/ 902 w 1021"/>
                    <a:gd name="T35" fmla="*/ 48 h 268"/>
                    <a:gd name="T36" fmla="*/ 921 w 1021"/>
                    <a:gd name="T37" fmla="*/ 36 h 268"/>
                    <a:gd name="T38" fmla="*/ 954 w 1021"/>
                    <a:gd name="T39" fmla="*/ 14 h 268"/>
                    <a:gd name="T40" fmla="*/ 994 w 1021"/>
                    <a:gd name="T41" fmla="*/ 0 h 268"/>
                    <a:gd name="T42" fmla="*/ 1021 w 1021"/>
                    <a:gd name="T43" fmla="*/ 2 h 268"/>
                    <a:gd name="T44" fmla="*/ 961 w 1021"/>
                    <a:gd name="T45" fmla="*/ 62 h 268"/>
                    <a:gd name="T46" fmla="*/ 859 w 1021"/>
                    <a:gd name="T47" fmla="*/ 118 h 268"/>
                    <a:gd name="T48" fmla="*/ 818 w 1021"/>
                    <a:gd name="T49" fmla="*/ 151 h 268"/>
                    <a:gd name="T50" fmla="*/ 882 w 1021"/>
                    <a:gd name="T51" fmla="*/ 167 h 268"/>
                    <a:gd name="T52" fmla="*/ 951 w 1021"/>
                    <a:gd name="T53" fmla="*/ 181 h 268"/>
                    <a:gd name="T54" fmla="*/ 929 w 1021"/>
                    <a:gd name="T55" fmla="*/ 192 h 268"/>
                    <a:gd name="T56" fmla="*/ 905 w 1021"/>
                    <a:gd name="T57" fmla="*/ 197 h 268"/>
                    <a:gd name="T58" fmla="*/ 811 w 1021"/>
                    <a:gd name="T59" fmla="*/ 204 h 268"/>
                    <a:gd name="T60" fmla="*/ 691 w 1021"/>
                    <a:gd name="T61" fmla="*/ 192 h 268"/>
                    <a:gd name="T62" fmla="*/ 557 w 1021"/>
                    <a:gd name="T63" fmla="*/ 234 h 268"/>
                    <a:gd name="T64" fmla="*/ 319 w 1021"/>
                    <a:gd name="T65" fmla="*/ 268 h 268"/>
                    <a:gd name="T66" fmla="*/ 62 w 1021"/>
                    <a:gd name="T67" fmla="*/ 268 h 268"/>
                    <a:gd name="T68" fmla="*/ 1 w 1021"/>
                    <a:gd name="T69" fmla="*/ 252 h 268"/>
                    <a:gd name="T70" fmla="*/ 0 w 1021"/>
                    <a:gd name="T71" fmla="*/ 226 h 268"/>
                    <a:gd name="T72" fmla="*/ 0 w 1021"/>
                    <a:gd name="T73" fmla="*/ 22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1" h="268">
                      <a:moveTo>
                        <a:pt x="0" y="226"/>
                      </a:moveTo>
                      <a:lnTo>
                        <a:pt x="52" y="216"/>
                      </a:lnTo>
                      <a:lnTo>
                        <a:pt x="90" y="225"/>
                      </a:lnTo>
                      <a:lnTo>
                        <a:pt x="200" y="230"/>
                      </a:lnTo>
                      <a:lnTo>
                        <a:pt x="419" y="213"/>
                      </a:lnTo>
                      <a:lnTo>
                        <a:pt x="489" y="183"/>
                      </a:lnTo>
                      <a:lnTo>
                        <a:pt x="511" y="165"/>
                      </a:lnTo>
                      <a:lnTo>
                        <a:pt x="435" y="135"/>
                      </a:lnTo>
                      <a:lnTo>
                        <a:pt x="166" y="76"/>
                      </a:lnTo>
                      <a:lnTo>
                        <a:pt x="312" y="60"/>
                      </a:lnTo>
                      <a:lnTo>
                        <a:pt x="499" y="88"/>
                      </a:lnTo>
                      <a:lnTo>
                        <a:pt x="597" y="115"/>
                      </a:lnTo>
                      <a:lnTo>
                        <a:pt x="653" y="129"/>
                      </a:lnTo>
                      <a:lnTo>
                        <a:pt x="674" y="111"/>
                      </a:lnTo>
                      <a:lnTo>
                        <a:pt x="676" y="93"/>
                      </a:lnTo>
                      <a:lnTo>
                        <a:pt x="758" y="64"/>
                      </a:lnTo>
                      <a:lnTo>
                        <a:pt x="832" y="53"/>
                      </a:lnTo>
                      <a:lnTo>
                        <a:pt x="902" y="48"/>
                      </a:lnTo>
                      <a:lnTo>
                        <a:pt x="921" y="36"/>
                      </a:lnTo>
                      <a:lnTo>
                        <a:pt x="954" y="14"/>
                      </a:lnTo>
                      <a:lnTo>
                        <a:pt x="994" y="0"/>
                      </a:lnTo>
                      <a:lnTo>
                        <a:pt x="1021" y="2"/>
                      </a:lnTo>
                      <a:lnTo>
                        <a:pt x="961" y="62"/>
                      </a:lnTo>
                      <a:lnTo>
                        <a:pt x="859" y="118"/>
                      </a:lnTo>
                      <a:lnTo>
                        <a:pt x="818" y="151"/>
                      </a:lnTo>
                      <a:lnTo>
                        <a:pt x="882" y="167"/>
                      </a:lnTo>
                      <a:lnTo>
                        <a:pt x="951" y="181"/>
                      </a:lnTo>
                      <a:lnTo>
                        <a:pt x="929" y="192"/>
                      </a:lnTo>
                      <a:lnTo>
                        <a:pt x="905" y="197"/>
                      </a:lnTo>
                      <a:lnTo>
                        <a:pt x="811" y="204"/>
                      </a:lnTo>
                      <a:lnTo>
                        <a:pt x="691" y="192"/>
                      </a:lnTo>
                      <a:lnTo>
                        <a:pt x="557" y="234"/>
                      </a:lnTo>
                      <a:lnTo>
                        <a:pt x="319" y="268"/>
                      </a:lnTo>
                      <a:lnTo>
                        <a:pt x="62" y="268"/>
                      </a:lnTo>
                      <a:lnTo>
                        <a:pt x="1" y="252"/>
                      </a:lnTo>
                      <a:lnTo>
                        <a:pt x="0" y="226"/>
                      </a:lnTo>
                      <a:lnTo>
                        <a:pt x="0" y="226"/>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6" name="Freeform 108"/>
                <p:cNvSpPr>
                  <a:spLocks/>
                </p:cNvSpPr>
                <p:nvPr/>
              </p:nvSpPr>
              <p:spPr bwMode="auto">
                <a:xfrm>
                  <a:off x="2478" y="3473"/>
                  <a:ext cx="116" cy="46"/>
                </a:xfrm>
                <a:custGeom>
                  <a:avLst/>
                  <a:gdLst>
                    <a:gd name="T0" fmla="*/ 5 w 580"/>
                    <a:gd name="T1" fmla="*/ 52 h 229"/>
                    <a:gd name="T2" fmla="*/ 139 w 580"/>
                    <a:gd name="T3" fmla="*/ 34 h 229"/>
                    <a:gd name="T4" fmla="*/ 150 w 580"/>
                    <a:gd name="T5" fmla="*/ 82 h 229"/>
                    <a:gd name="T6" fmla="*/ 242 w 580"/>
                    <a:gd name="T7" fmla="*/ 103 h 229"/>
                    <a:gd name="T8" fmla="*/ 272 w 580"/>
                    <a:gd name="T9" fmla="*/ 140 h 229"/>
                    <a:gd name="T10" fmla="*/ 341 w 580"/>
                    <a:gd name="T11" fmla="*/ 107 h 229"/>
                    <a:gd name="T12" fmla="*/ 377 w 580"/>
                    <a:gd name="T13" fmla="*/ 42 h 229"/>
                    <a:gd name="T14" fmla="*/ 458 w 580"/>
                    <a:gd name="T15" fmla="*/ 0 h 229"/>
                    <a:gd name="T16" fmla="*/ 460 w 580"/>
                    <a:gd name="T17" fmla="*/ 100 h 229"/>
                    <a:gd name="T18" fmla="*/ 580 w 580"/>
                    <a:gd name="T19" fmla="*/ 94 h 229"/>
                    <a:gd name="T20" fmla="*/ 580 w 580"/>
                    <a:gd name="T21" fmla="*/ 155 h 229"/>
                    <a:gd name="T22" fmla="*/ 368 w 580"/>
                    <a:gd name="T23" fmla="*/ 173 h 229"/>
                    <a:gd name="T24" fmla="*/ 137 w 580"/>
                    <a:gd name="T25" fmla="*/ 206 h 229"/>
                    <a:gd name="T26" fmla="*/ 0 w 580"/>
                    <a:gd name="T27" fmla="*/ 229 h 229"/>
                    <a:gd name="T28" fmla="*/ 5 w 580"/>
                    <a:gd name="T29" fmla="*/ 52 h 229"/>
                    <a:gd name="T30" fmla="*/ 5 w 580"/>
                    <a:gd name="T31" fmla="*/ 5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229">
                      <a:moveTo>
                        <a:pt x="5" y="52"/>
                      </a:moveTo>
                      <a:lnTo>
                        <a:pt x="139" y="34"/>
                      </a:lnTo>
                      <a:lnTo>
                        <a:pt x="150" y="82"/>
                      </a:lnTo>
                      <a:lnTo>
                        <a:pt x="242" y="103"/>
                      </a:lnTo>
                      <a:lnTo>
                        <a:pt x="272" y="140"/>
                      </a:lnTo>
                      <a:lnTo>
                        <a:pt x="341" y="107"/>
                      </a:lnTo>
                      <a:lnTo>
                        <a:pt x="377" y="42"/>
                      </a:lnTo>
                      <a:lnTo>
                        <a:pt x="458" y="0"/>
                      </a:lnTo>
                      <a:lnTo>
                        <a:pt x="460" y="100"/>
                      </a:lnTo>
                      <a:lnTo>
                        <a:pt x="580" y="94"/>
                      </a:lnTo>
                      <a:lnTo>
                        <a:pt x="580" y="155"/>
                      </a:lnTo>
                      <a:lnTo>
                        <a:pt x="368" y="173"/>
                      </a:lnTo>
                      <a:lnTo>
                        <a:pt x="137" y="206"/>
                      </a:lnTo>
                      <a:lnTo>
                        <a:pt x="0" y="229"/>
                      </a:lnTo>
                      <a:lnTo>
                        <a:pt x="5" y="52"/>
                      </a:lnTo>
                      <a:lnTo>
                        <a:pt x="5" y="52"/>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7" name="Freeform 109"/>
                <p:cNvSpPr>
                  <a:spLocks/>
                </p:cNvSpPr>
                <p:nvPr/>
              </p:nvSpPr>
              <p:spPr bwMode="auto">
                <a:xfrm>
                  <a:off x="2493" y="3394"/>
                  <a:ext cx="216" cy="78"/>
                </a:xfrm>
                <a:custGeom>
                  <a:avLst/>
                  <a:gdLst>
                    <a:gd name="T0" fmla="*/ 14 w 1081"/>
                    <a:gd name="T1" fmla="*/ 387 h 390"/>
                    <a:gd name="T2" fmla="*/ 0 w 1081"/>
                    <a:gd name="T3" fmla="*/ 312 h 390"/>
                    <a:gd name="T4" fmla="*/ 87 w 1081"/>
                    <a:gd name="T5" fmla="*/ 206 h 390"/>
                    <a:gd name="T6" fmla="*/ 178 w 1081"/>
                    <a:gd name="T7" fmla="*/ 179 h 390"/>
                    <a:gd name="T8" fmla="*/ 229 w 1081"/>
                    <a:gd name="T9" fmla="*/ 205 h 390"/>
                    <a:gd name="T10" fmla="*/ 312 w 1081"/>
                    <a:gd name="T11" fmla="*/ 190 h 390"/>
                    <a:gd name="T12" fmla="*/ 371 w 1081"/>
                    <a:gd name="T13" fmla="*/ 152 h 390"/>
                    <a:gd name="T14" fmla="*/ 448 w 1081"/>
                    <a:gd name="T15" fmla="*/ 120 h 390"/>
                    <a:gd name="T16" fmla="*/ 508 w 1081"/>
                    <a:gd name="T17" fmla="*/ 126 h 390"/>
                    <a:gd name="T18" fmla="*/ 634 w 1081"/>
                    <a:gd name="T19" fmla="*/ 160 h 390"/>
                    <a:gd name="T20" fmla="*/ 653 w 1081"/>
                    <a:gd name="T21" fmla="*/ 143 h 390"/>
                    <a:gd name="T22" fmla="*/ 682 w 1081"/>
                    <a:gd name="T23" fmla="*/ 106 h 390"/>
                    <a:gd name="T24" fmla="*/ 683 w 1081"/>
                    <a:gd name="T25" fmla="*/ 69 h 390"/>
                    <a:gd name="T26" fmla="*/ 645 w 1081"/>
                    <a:gd name="T27" fmla="*/ 51 h 390"/>
                    <a:gd name="T28" fmla="*/ 540 w 1081"/>
                    <a:gd name="T29" fmla="*/ 73 h 390"/>
                    <a:gd name="T30" fmla="*/ 609 w 1081"/>
                    <a:gd name="T31" fmla="*/ 15 h 390"/>
                    <a:gd name="T32" fmla="*/ 714 w 1081"/>
                    <a:gd name="T33" fmla="*/ 0 h 390"/>
                    <a:gd name="T34" fmla="*/ 794 w 1081"/>
                    <a:gd name="T35" fmla="*/ 57 h 390"/>
                    <a:gd name="T36" fmla="*/ 841 w 1081"/>
                    <a:gd name="T37" fmla="*/ 88 h 390"/>
                    <a:gd name="T38" fmla="*/ 1006 w 1081"/>
                    <a:gd name="T39" fmla="*/ 129 h 390"/>
                    <a:gd name="T40" fmla="*/ 1053 w 1081"/>
                    <a:gd name="T41" fmla="*/ 170 h 390"/>
                    <a:gd name="T42" fmla="*/ 1081 w 1081"/>
                    <a:gd name="T43" fmla="*/ 231 h 390"/>
                    <a:gd name="T44" fmla="*/ 929 w 1081"/>
                    <a:gd name="T45" fmla="*/ 202 h 390"/>
                    <a:gd name="T46" fmla="*/ 855 w 1081"/>
                    <a:gd name="T47" fmla="*/ 216 h 390"/>
                    <a:gd name="T48" fmla="*/ 869 w 1081"/>
                    <a:gd name="T49" fmla="*/ 142 h 390"/>
                    <a:gd name="T50" fmla="*/ 850 w 1081"/>
                    <a:gd name="T51" fmla="*/ 126 h 390"/>
                    <a:gd name="T52" fmla="*/ 818 w 1081"/>
                    <a:gd name="T53" fmla="*/ 119 h 390"/>
                    <a:gd name="T54" fmla="*/ 773 w 1081"/>
                    <a:gd name="T55" fmla="*/ 120 h 390"/>
                    <a:gd name="T56" fmla="*/ 708 w 1081"/>
                    <a:gd name="T57" fmla="*/ 172 h 390"/>
                    <a:gd name="T58" fmla="*/ 693 w 1081"/>
                    <a:gd name="T59" fmla="*/ 212 h 390"/>
                    <a:gd name="T60" fmla="*/ 699 w 1081"/>
                    <a:gd name="T61" fmla="*/ 231 h 390"/>
                    <a:gd name="T62" fmla="*/ 716 w 1081"/>
                    <a:gd name="T63" fmla="*/ 246 h 390"/>
                    <a:gd name="T64" fmla="*/ 950 w 1081"/>
                    <a:gd name="T65" fmla="*/ 332 h 390"/>
                    <a:gd name="T66" fmla="*/ 684 w 1081"/>
                    <a:gd name="T67" fmla="*/ 373 h 390"/>
                    <a:gd name="T68" fmla="*/ 632 w 1081"/>
                    <a:gd name="T69" fmla="*/ 297 h 390"/>
                    <a:gd name="T70" fmla="*/ 575 w 1081"/>
                    <a:gd name="T71" fmla="*/ 306 h 390"/>
                    <a:gd name="T72" fmla="*/ 560 w 1081"/>
                    <a:gd name="T73" fmla="*/ 362 h 390"/>
                    <a:gd name="T74" fmla="*/ 513 w 1081"/>
                    <a:gd name="T75" fmla="*/ 390 h 390"/>
                    <a:gd name="T76" fmla="*/ 494 w 1081"/>
                    <a:gd name="T77" fmla="*/ 307 h 390"/>
                    <a:gd name="T78" fmla="*/ 482 w 1081"/>
                    <a:gd name="T79" fmla="*/ 284 h 390"/>
                    <a:gd name="T80" fmla="*/ 464 w 1081"/>
                    <a:gd name="T81" fmla="*/ 267 h 390"/>
                    <a:gd name="T82" fmla="*/ 421 w 1081"/>
                    <a:gd name="T83" fmla="*/ 248 h 390"/>
                    <a:gd name="T84" fmla="*/ 311 w 1081"/>
                    <a:gd name="T85" fmla="*/ 275 h 390"/>
                    <a:gd name="T86" fmla="*/ 274 w 1081"/>
                    <a:gd name="T87" fmla="*/ 305 h 390"/>
                    <a:gd name="T88" fmla="*/ 261 w 1081"/>
                    <a:gd name="T89" fmla="*/ 321 h 390"/>
                    <a:gd name="T90" fmla="*/ 243 w 1081"/>
                    <a:gd name="T91" fmla="*/ 302 h 390"/>
                    <a:gd name="T92" fmla="*/ 223 w 1081"/>
                    <a:gd name="T93" fmla="*/ 286 h 390"/>
                    <a:gd name="T94" fmla="*/ 201 w 1081"/>
                    <a:gd name="T95" fmla="*/ 271 h 390"/>
                    <a:gd name="T96" fmla="*/ 155 w 1081"/>
                    <a:gd name="T97" fmla="*/ 258 h 390"/>
                    <a:gd name="T98" fmla="*/ 100 w 1081"/>
                    <a:gd name="T99" fmla="*/ 285 h 390"/>
                    <a:gd name="T100" fmla="*/ 70 w 1081"/>
                    <a:gd name="T101" fmla="*/ 315 h 390"/>
                    <a:gd name="T102" fmla="*/ 43 w 1081"/>
                    <a:gd name="T103" fmla="*/ 349 h 390"/>
                    <a:gd name="T104" fmla="*/ 14 w 1081"/>
                    <a:gd name="T105" fmla="*/ 387 h 390"/>
                    <a:gd name="T106" fmla="*/ 14 w 1081"/>
                    <a:gd name="T107" fmla="*/ 38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1" h="390">
                      <a:moveTo>
                        <a:pt x="14" y="387"/>
                      </a:moveTo>
                      <a:lnTo>
                        <a:pt x="0" y="312"/>
                      </a:lnTo>
                      <a:lnTo>
                        <a:pt x="87" y="206"/>
                      </a:lnTo>
                      <a:lnTo>
                        <a:pt x="178" y="179"/>
                      </a:lnTo>
                      <a:lnTo>
                        <a:pt x="229" y="205"/>
                      </a:lnTo>
                      <a:lnTo>
                        <a:pt x="312" y="190"/>
                      </a:lnTo>
                      <a:lnTo>
                        <a:pt x="371" y="152"/>
                      </a:lnTo>
                      <a:lnTo>
                        <a:pt x="448" y="120"/>
                      </a:lnTo>
                      <a:lnTo>
                        <a:pt x="508" y="126"/>
                      </a:lnTo>
                      <a:lnTo>
                        <a:pt x="634" y="160"/>
                      </a:lnTo>
                      <a:lnTo>
                        <a:pt x="653" y="143"/>
                      </a:lnTo>
                      <a:lnTo>
                        <a:pt x="682" y="106"/>
                      </a:lnTo>
                      <a:lnTo>
                        <a:pt x="683" y="69"/>
                      </a:lnTo>
                      <a:lnTo>
                        <a:pt x="645" y="51"/>
                      </a:lnTo>
                      <a:lnTo>
                        <a:pt x="540" y="73"/>
                      </a:lnTo>
                      <a:lnTo>
                        <a:pt x="609" y="15"/>
                      </a:lnTo>
                      <a:lnTo>
                        <a:pt x="714" y="0"/>
                      </a:lnTo>
                      <a:lnTo>
                        <a:pt x="794" y="57"/>
                      </a:lnTo>
                      <a:lnTo>
                        <a:pt x="841" y="88"/>
                      </a:lnTo>
                      <a:lnTo>
                        <a:pt x="1006" y="129"/>
                      </a:lnTo>
                      <a:lnTo>
                        <a:pt x="1053" y="170"/>
                      </a:lnTo>
                      <a:lnTo>
                        <a:pt x="1081" y="231"/>
                      </a:lnTo>
                      <a:lnTo>
                        <a:pt x="929" y="202"/>
                      </a:lnTo>
                      <a:lnTo>
                        <a:pt x="855" y="216"/>
                      </a:lnTo>
                      <a:lnTo>
                        <a:pt x="869" y="142"/>
                      </a:lnTo>
                      <a:lnTo>
                        <a:pt x="850" y="126"/>
                      </a:lnTo>
                      <a:lnTo>
                        <a:pt x="818" y="119"/>
                      </a:lnTo>
                      <a:lnTo>
                        <a:pt x="773" y="120"/>
                      </a:lnTo>
                      <a:lnTo>
                        <a:pt x="708" y="172"/>
                      </a:lnTo>
                      <a:lnTo>
                        <a:pt x="693" y="212"/>
                      </a:lnTo>
                      <a:lnTo>
                        <a:pt x="699" y="231"/>
                      </a:lnTo>
                      <a:lnTo>
                        <a:pt x="716" y="246"/>
                      </a:lnTo>
                      <a:lnTo>
                        <a:pt x="950" y="332"/>
                      </a:lnTo>
                      <a:lnTo>
                        <a:pt x="684" y="373"/>
                      </a:lnTo>
                      <a:lnTo>
                        <a:pt x="632" y="297"/>
                      </a:lnTo>
                      <a:lnTo>
                        <a:pt x="575" y="306"/>
                      </a:lnTo>
                      <a:lnTo>
                        <a:pt x="560" y="362"/>
                      </a:lnTo>
                      <a:lnTo>
                        <a:pt x="513" y="390"/>
                      </a:lnTo>
                      <a:lnTo>
                        <a:pt x="494" y="307"/>
                      </a:lnTo>
                      <a:lnTo>
                        <a:pt x="482" y="284"/>
                      </a:lnTo>
                      <a:lnTo>
                        <a:pt x="464" y="267"/>
                      </a:lnTo>
                      <a:lnTo>
                        <a:pt x="421" y="248"/>
                      </a:lnTo>
                      <a:lnTo>
                        <a:pt x="311" y="275"/>
                      </a:lnTo>
                      <a:lnTo>
                        <a:pt x="274" y="305"/>
                      </a:lnTo>
                      <a:lnTo>
                        <a:pt x="261" y="321"/>
                      </a:lnTo>
                      <a:lnTo>
                        <a:pt x="243" y="302"/>
                      </a:lnTo>
                      <a:lnTo>
                        <a:pt x="223" y="286"/>
                      </a:lnTo>
                      <a:lnTo>
                        <a:pt x="201" y="271"/>
                      </a:lnTo>
                      <a:lnTo>
                        <a:pt x="155" y="258"/>
                      </a:lnTo>
                      <a:lnTo>
                        <a:pt x="100" y="285"/>
                      </a:lnTo>
                      <a:lnTo>
                        <a:pt x="70" y="315"/>
                      </a:lnTo>
                      <a:lnTo>
                        <a:pt x="43" y="349"/>
                      </a:lnTo>
                      <a:lnTo>
                        <a:pt x="14" y="387"/>
                      </a:lnTo>
                      <a:lnTo>
                        <a:pt x="14" y="387"/>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8" name="Freeform 110"/>
                <p:cNvSpPr>
                  <a:spLocks/>
                </p:cNvSpPr>
                <p:nvPr/>
              </p:nvSpPr>
              <p:spPr bwMode="auto">
                <a:xfrm>
                  <a:off x="2614" y="3548"/>
                  <a:ext cx="195" cy="141"/>
                </a:xfrm>
                <a:custGeom>
                  <a:avLst/>
                  <a:gdLst>
                    <a:gd name="T0" fmla="*/ 27 w 973"/>
                    <a:gd name="T1" fmla="*/ 176 h 708"/>
                    <a:gd name="T2" fmla="*/ 142 w 973"/>
                    <a:gd name="T3" fmla="*/ 62 h 708"/>
                    <a:gd name="T4" fmla="*/ 406 w 973"/>
                    <a:gd name="T5" fmla="*/ 0 h 708"/>
                    <a:gd name="T6" fmla="*/ 683 w 973"/>
                    <a:gd name="T7" fmla="*/ 16 h 708"/>
                    <a:gd name="T8" fmla="*/ 859 w 973"/>
                    <a:gd name="T9" fmla="*/ 119 h 708"/>
                    <a:gd name="T10" fmla="*/ 968 w 973"/>
                    <a:gd name="T11" fmla="*/ 268 h 708"/>
                    <a:gd name="T12" fmla="*/ 973 w 973"/>
                    <a:gd name="T13" fmla="*/ 471 h 708"/>
                    <a:gd name="T14" fmla="*/ 829 w 973"/>
                    <a:gd name="T15" fmla="*/ 644 h 708"/>
                    <a:gd name="T16" fmla="*/ 664 w 973"/>
                    <a:gd name="T17" fmla="*/ 708 h 708"/>
                    <a:gd name="T18" fmla="*/ 463 w 973"/>
                    <a:gd name="T19" fmla="*/ 706 h 708"/>
                    <a:gd name="T20" fmla="*/ 261 w 973"/>
                    <a:gd name="T21" fmla="*/ 669 h 708"/>
                    <a:gd name="T22" fmla="*/ 173 w 973"/>
                    <a:gd name="T23" fmla="*/ 636 h 708"/>
                    <a:gd name="T24" fmla="*/ 122 w 973"/>
                    <a:gd name="T25" fmla="*/ 584 h 708"/>
                    <a:gd name="T26" fmla="*/ 19 w 973"/>
                    <a:gd name="T27" fmla="*/ 438 h 708"/>
                    <a:gd name="T28" fmla="*/ 0 w 973"/>
                    <a:gd name="T29" fmla="*/ 276 h 708"/>
                    <a:gd name="T30" fmla="*/ 27 w 973"/>
                    <a:gd name="T31" fmla="*/ 176 h 708"/>
                    <a:gd name="T32" fmla="*/ 27 w 973"/>
                    <a:gd name="T33" fmla="*/ 17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3" h="708">
                      <a:moveTo>
                        <a:pt x="27" y="176"/>
                      </a:moveTo>
                      <a:lnTo>
                        <a:pt x="142" y="62"/>
                      </a:lnTo>
                      <a:lnTo>
                        <a:pt x="406" y="0"/>
                      </a:lnTo>
                      <a:lnTo>
                        <a:pt x="683" y="16"/>
                      </a:lnTo>
                      <a:lnTo>
                        <a:pt x="859" y="119"/>
                      </a:lnTo>
                      <a:lnTo>
                        <a:pt x="968" y="268"/>
                      </a:lnTo>
                      <a:lnTo>
                        <a:pt x="973" y="471"/>
                      </a:lnTo>
                      <a:lnTo>
                        <a:pt x="829" y="644"/>
                      </a:lnTo>
                      <a:lnTo>
                        <a:pt x="664" y="708"/>
                      </a:lnTo>
                      <a:lnTo>
                        <a:pt x="463" y="706"/>
                      </a:lnTo>
                      <a:lnTo>
                        <a:pt x="261" y="669"/>
                      </a:lnTo>
                      <a:lnTo>
                        <a:pt x="173" y="636"/>
                      </a:lnTo>
                      <a:lnTo>
                        <a:pt x="122" y="584"/>
                      </a:lnTo>
                      <a:lnTo>
                        <a:pt x="19" y="438"/>
                      </a:lnTo>
                      <a:lnTo>
                        <a:pt x="0" y="276"/>
                      </a:lnTo>
                      <a:lnTo>
                        <a:pt x="27" y="176"/>
                      </a:lnTo>
                      <a:lnTo>
                        <a:pt x="27" y="176"/>
                      </a:lnTo>
                      <a:close/>
                    </a:path>
                  </a:pathLst>
                </a:custGeom>
                <a:solidFill>
                  <a:srgbClr val="ADEE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59" name="Freeform 111"/>
                <p:cNvSpPr>
                  <a:spLocks/>
                </p:cNvSpPr>
                <p:nvPr/>
              </p:nvSpPr>
              <p:spPr bwMode="auto">
                <a:xfrm>
                  <a:off x="2640" y="3561"/>
                  <a:ext cx="49" cy="39"/>
                </a:xfrm>
                <a:custGeom>
                  <a:avLst/>
                  <a:gdLst>
                    <a:gd name="T0" fmla="*/ 208 w 246"/>
                    <a:gd name="T1" fmla="*/ 0 h 194"/>
                    <a:gd name="T2" fmla="*/ 246 w 246"/>
                    <a:gd name="T3" fmla="*/ 186 h 194"/>
                    <a:gd name="T4" fmla="*/ 59 w 246"/>
                    <a:gd name="T5" fmla="*/ 194 h 194"/>
                    <a:gd name="T6" fmla="*/ 21 w 246"/>
                    <a:gd name="T7" fmla="*/ 194 h 194"/>
                    <a:gd name="T8" fmla="*/ 0 w 246"/>
                    <a:gd name="T9" fmla="*/ 57 h 194"/>
                    <a:gd name="T10" fmla="*/ 53 w 246"/>
                    <a:gd name="T11" fmla="*/ 22 h 194"/>
                    <a:gd name="T12" fmla="*/ 156 w 246"/>
                    <a:gd name="T13" fmla="*/ 2 h 194"/>
                    <a:gd name="T14" fmla="*/ 208 w 246"/>
                    <a:gd name="T15" fmla="*/ 0 h 194"/>
                    <a:gd name="T16" fmla="*/ 208 w 246"/>
                    <a:gd name="T1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94">
                      <a:moveTo>
                        <a:pt x="208" y="0"/>
                      </a:moveTo>
                      <a:lnTo>
                        <a:pt x="246" y="186"/>
                      </a:lnTo>
                      <a:lnTo>
                        <a:pt x="59" y="194"/>
                      </a:lnTo>
                      <a:lnTo>
                        <a:pt x="21" y="194"/>
                      </a:lnTo>
                      <a:lnTo>
                        <a:pt x="0" y="57"/>
                      </a:lnTo>
                      <a:lnTo>
                        <a:pt x="53" y="22"/>
                      </a:lnTo>
                      <a:lnTo>
                        <a:pt x="156" y="2"/>
                      </a:lnTo>
                      <a:lnTo>
                        <a:pt x="208" y="0"/>
                      </a:lnTo>
                      <a:lnTo>
                        <a:pt x="208"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0" name="Freeform 112"/>
                <p:cNvSpPr>
                  <a:spLocks/>
                </p:cNvSpPr>
                <p:nvPr/>
              </p:nvSpPr>
              <p:spPr bwMode="auto">
                <a:xfrm>
                  <a:off x="2690" y="3563"/>
                  <a:ext cx="44" cy="35"/>
                </a:xfrm>
                <a:custGeom>
                  <a:avLst/>
                  <a:gdLst>
                    <a:gd name="T0" fmla="*/ 0 w 222"/>
                    <a:gd name="T1" fmla="*/ 0 h 178"/>
                    <a:gd name="T2" fmla="*/ 30 w 222"/>
                    <a:gd name="T3" fmla="*/ 178 h 178"/>
                    <a:gd name="T4" fmla="*/ 222 w 222"/>
                    <a:gd name="T5" fmla="*/ 171 h 178"/>
                    <a:gd name="T6" fmla="*/ 207 w 222"/>
                    <a:gd name="T7" fmla="*/ 41 h 178"/>
                    <a:gd name="T8" fmla="*/ 125 w 222"/>
                    <a:gd name="T9" fmla="*/ 8 h 178"/>
                    <a:gd name="T10" fmla="*/ 0 w 222"/>
                    <a:gd name="T11" fmla="*/ 0 h 178"/>
                    <a:gd name="T12" fmla="*/ 0 w 222"/>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222" h="178">
                      <a:moveTo>
                        <a:pt x="0" y="0"/>
                      </a:moveTo>
                      <a:lnTo>
                        <a:pt x="30" y="178"/>
                      </a:lnTo>
                      <a:lnTo>
                        <a:pt x="222" y="171"/>
                      </a:lnTo>
                      <a:lnTo>
                        <a:pt x="207" y="41"/>
                      </a:lnTo>
                      <a:lnTo>
                        <a:pt x="125" y="8"/>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1" name="Freeform 113"/>
                <p:cNvSpPr>
                  <a:spLocks/>
                </p:cNvSpPr>
                <p:nvPr/>
              </p:nvSpPr>
              <p:spPr bwMode="auto">
                <a:xfrm>
                  <a:off x="2617" y="3578"/>
                  <a:ext cx="21" cy="22"/>
                </a:xfrm>
                <a:custGeom>
                  <a:avLst/>
                  <a:gdLst>
                    <a:gd name="T0" fmla="*/ 21 w 105"/>
                    <a:gd name="T1" fmla="*/ 52 h 111"/>
                    <a:gd name="T2" fmla="*/ 92 w 105"/>
                    <a:gd name="T3" fmla="*/ 0 h 111"/>
                    <a:gd name="T4" fmla="*/ 105 w 105"/>
                    <a:gd name="T5" fmla="*/ 101 h 111"/>
                    <a:gd name="T6" fmla="*/ 0 w 105"/>
                    <a:gd name="T7" fmla="*/ 111 h 111"/>
                    <a:gd name="T8" fmla="*/ 21 w 105"/>
                    <a:gd name="T9" fmla="*/ 52 h 111"/>
                    <a:gd name="T10" fmla="*/ 21 w 105"/>
                    <a:gd name="T11" fmla="*/ 52 h 111"/>
                  </a:gdLst>
                  <a:ahLst/>
                  <a:cxnLst>
                    <a:cxn ang="0">
                      <a:pos x="T0" y="T1"/>
                    </a:cxn>
                    <a:cxn ang="0">
                      <a:pos x="T2" y="T3"/>
                    </a:cxn>
                    <a:cxn ang="0">
                      <a:pos x="T4" y="T5"/>
                    </a:cxn>
                    <a:cxn ang="0">
                      <a:pos x="T6" y="T7"/>
                    </a:cxn>
                    <a:cxn ang="0">
                      <a:pos x="T8" y="T9"/>
                    </a:cxn>
                    <a:cxn ang="0">
                      <a:pos x="T10" y="T11"/>
                    </a:cxn>
                  </a:cxnLst>
                  <a:rect l="0" t="0" r="r" b="b"/>
                  <a:pathLst>
                    <a:path w="105" h="111">
                      <a:moveTo>
                        <a:pt x="21" y="52"/>
                      </a:moveTo>
                      <a:lnTo>
                        <a:pt x="92" y="0"/>
                      </a:lnTo>
                      <a:lnTo>
                        <a:pt x="105" y="101"/>
                      </a:lnTo>
                      <a:lnTo>
                        <a:pt x="0" y="111"/>
                      </a:lnTo>
                      <a:lnTo>
                        <a:pt x="21" y="52"/>
                      </a:lnTo>
                      <a:lnTo>
                        <a:pt x="21" y="52"/>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2" name="Freeform 114"/>
                <p:cNvSpPr>
                  <a:spLocks/>
                </p:cNvSpPr>
                <p:nvPr/>
              </p:nvSpPr>
              <p:spPr bwMode="auto">
                <a:xfrm>
                  <a:off x="2736" y="3572"/>
                  <a:ext cx="35" cy="29"/>
                </a:xfrm>
                <a:custGeom>
                  <a:avLst/>
                  <a:gdLst>
                    <a:gd name="T0" fmla="*/ 0 w 173"/>
                    <a:gd name="T1" fmla="*/ 0 h 144"/>
                    <a:gd name="T2" fmla="*/ 18 w 173"/>
                    <a:gd name="T3" fmla="*/ 143 h 144"/>
                    <a:gd name="T4" fmla="*/ 173 w 173"/>
                    <a:gd name="T5" fmla="*/ 144 h 144"/>
                    <a:gd name="T6" fmla="*/ 103 w 173"/>
                    <a:gd name="T7" fmla="*/ 63 h 144"/>
                    <a:gd name="T8" fmla="*/ 36 w 173"/>
                    <a:gd name="T9" fmla="*/ 19 h 144"/>
                    <a:gd name="T10" fmla="*/ 0 w 173"/>
                    <a:gd name="T11" fmla="*/ 0 h 144"/>
                    <a:gd name="T12" fmla="*/ 0 w 17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73" h="144">
                      <a:moveTo>
                        <a:pt x="0" y="0"/>
                      </a:moveTo>
                      <a:lnTo>
                        <a:pt x="18" y="143"/>
                      </a:lnTo>
                      <a:lnTo>
                        <a:pt x="173" y="144"/>
                      </a:lnTo>
                      <a:lnTo>
                        <a:pt x="103" y="63"/>
                      </a:lnTo>
                      <a:lnTo>
                        <a:pt x="36" y="19"/>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3" name="Freeform 115"/>
                <p:cNvSpPr>
                  <a:spLocks/>
                </p:cNvSpPr>
                <p:nvPr/>
              </p:nvSpPr>
              <p:spPr bwMode="auto">
                <a:xfrm>
                  <a:off x="2643" y="3604"/>
                  <a:ext cx="51" cy="36"/>
                </a:xfrm>
                <a:custGeom>
                  <a:avLst/>
                  <a:gdLst>
                    <a:gd name="T0" fmla="*/ 236 w 254"/>
                    <a:gd name="T1" fmla="*/ 0 h 178"/>
                    <a:gd name="T2" fmla="*/ 254 w 254"/>
                    <a:gd name="T3" fmla="*/ 165 h 178"/>
                    <a:gd name="T4" fmla="*/ 30 w 254"/>
                    <a:gd name="T5" fmla="*/ 178 h 178"/>
                    <a:gd name="T6" fmla="*/ 0 w 254"/>
                    <a:gd name="T7" fmla="*/ 2 h 178"/>
                    <a:gd name="T8" fmla="*/ 236 w 254"/>
                    <a:gd name="T9" fmla="*/ 0 h 178"/>
                    <a:gd name="T10" fmla="*/ 236 w 254"/>
                    <a:gd name="T11" fmla="*/ 0 h 178"/>
                  </a:gdLst>
                  <a:ahLst/>
                  <a:cxnLst>
                    <a:cxn ang="0">
                      <a:pos x="T0" y="T1"/>
                    </a:cxn>
                    <a:cxn ang="0">
                      <a:pos x="T2" y="T3"/>
                    </a:cxn>
                    <a:cxn ang="0">
                      <a:pos x="T4" y="T5"/>
                    </a:cxn>
                    <a:cxn ang="0">
                      <a:pos x="T6" y="T7"/>
                    </a:cxn>
                    <a:cxn ang="0">
                      <a:pos x="T8" y="T9"/>
                    </a:cxn>
                    <a:cxn ang="0">
                      <a:pos x="T10" y="T11"/>
                    </a:cxn>
                  </a:cxnLst>
                  <a:rect l="0" t="0" r="r" b="b"/>
                  <a:pathLst>
                    <a:path w="254" h="178">
                      <a:moveTo>
                        <a:pt x="236" y="0"/>
                      </a:moveTo>
                      <a:lnTo>
                        <a:pt x="254" y="165"/>
                      </a:lnTo>
                      <a:lnTo>
                        <a:pt x="30" y="178"/>
                      </a:lnTo>
                      <a:lnTo>
                        <a:pt x="0" y="2"/>
                      </a:lnTo>
                      <a:lnTo>
                        <a:pt x="236" y="0"/>
                      </a:lnTo>
                      <a:lnTo>
                        <a:pt x="236"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4" name="Freeform 116"/>
                <p:cNvSpPr>
                  <a:spLocks/>
                </p:cNvSpPr>
                <p:nvPr/>
              </p:nvSpPr>
              <p:spPr bwMode="auto">
                <a:xfrm>
                  <a:off x="2697" y="3603"/>
                  <a:ext cx="43" cy="34"/>
                </a:xfrm>
                <a:custGeom>
                  <a:avLst/>
                  <a:gdLst>
                    <a:gd name="T0" fmla="*/ 0 w 213"/>
                    <a:gd name="T1" fmla="*/ 0 h 171"/>
                    <a:gd name="T2" fmla="*/ 24 w 213"/>
                    <a:gd name="T3" fmla="*/ 165 h 171"/>
                    <a:gd name="T4" fmla="*/ 213 w 213"/>
                    <a:gd name="T5" fmla="*/ 171 h 171"/>
                    <a:gd name="T6" fmla="*/ 184 w 213"/>
                    <a:gd name="T7" fmla="*/ 6 h 171"/>
                    <a:gd name="T8" fmla="*/ 0 w 213"/>
                    <a:gd name="T9" fmla="*/ 0 h 171"/>
                    <a:gd name="T10" fmla="*/ 0 w 213"/>
                    <a:gd name="T11" fmla="*/ 0 h 171"/>
                  </a:gdLst>
                  <a:ahLst/>
                  <a:cxnLst>
                    <a:cxn ang="0">
                      <a:pos x="T0" y="T1"/>
                    </a:cxn>
                    <a:cxn ang="0">
                      <a:pos x="T2" y="T3"/>
                    </a:cxn>
                    <a:cxn ang="0">
                      <a:pos x="T4" y="T5"/>
                    </a:cxn>
                    <a:cxn ang="0">
                      <a:pos x="T6" y="T7"/>
                    </a:cxn>
                    <a:cxn ang="0">
                      <a:pos x="T8" y="T9"/>
                    </a:cxn>
                    <a:cxn ang="0">
                      <a:pos x="T10" y="T11"/>
                    </a:cxn>
                  </a:cxnLst>
                  <a:rect l="0" t="0" r="r" b="b"/>
                  <a:pathLst>
                    <a:path w="213" h="171">
                      <a:moveTo>
                        <a:pt x="0" y="0"/>
                      </a:moveTo>
                      <a:lnTo>
                        <a:pt x="24" y="165"/>
                      </a:lnTo>
                      <a:lnTo>
                        <a:pt x="213" y="171"/>
                      </a:lnTo>
                      <a:lnTo>
                        <a:pt x="184" y="6"/>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5" name="Freeform 117"/>
                <p:cNvSpPr>
                  <a:spLocks/>
                </p:cNvSpPr>
                <p:nvPr/>
              </p:nvSpPr>
              <p:spPr bwMode="auto">
                <a:xfrm>
                  <a:off x="2743" y="3604"/>
                  <a:ext cx="41" cy="32"/>
                </a:xfrm>
                <a:custGeom>
                  <a:avLst/>
                  <a:gdLst>
                    <a:gd name="T0" fmla="*/ 0 w 208"/>
                    <a:gd name="T1" fmla="*/ 0 h 160"/>
                    <a:gd name="T2" fmla="*/ 22 w 208"/>
                    <a:gd name="T3" fmla="*/ 160 h 160"/>
                    <a:gd name="T4" fmla="*/ 208 w 208"/>
                    <a:gd name="T5" fmla="*/ 154 h 160"/>
                    <a:gd name="T6" fmla="*/ 201 w 208"/>
                    <a:gd name="T7" fmla="*/ 41 h 160"/>
                    <a:gd name="T8" fmla="*/ 157 w 208"/>
                    <a:gd name="T9" fmla="*/ 2 h 160"/>
                    <a:gd name="T10" fmla="*/ 0 w 208"/>
                    <a:gd name="T11" fmla="*/ 0 h 160"/>
                    <a:gd name="T12" fmla="*/ 0 w 20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208" h="160">
                      <a:moveTo>
                        <a:pt x="0" y="0"/>
                      </a:moveTo>
                      <a:lnTo>
                        <a:pt x="22" y="160"/>
                      </a:lnTo>
                      <a:lnTo>
                        <a:pt x="208" y="154"/>
                      </a:lnTo>
                      <a:lnTo>
                        <a:pt x="201" y="41"/>
                      </a:lnTo>
                      <a:lnTo>
                        <a:pt x="157" y="2"/>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6" name="Freeform 118"/>
                <p:cNvSpPr>
                  <a:spLocks/>
                </p:cNvSpPr>
                <p:nvPr/>
              </p:nvSpPr>
              <p:spPr bwMode="auto">
                <a:xfrm>
                  <a:off x="2651" y="3646"/>
                  <a:ext cx="48" cy="36"/>
                </a:xfrm>
                <a:custGeom>
                  <a:avLst/>
                  <a:gdLst>
                    <a:gd name="T0" fmla="*/ 218 w 242"/>
                    <a:gd name="T1" fmla="*/ 0 h 183"/>
                    <a:gd name="T2" fmla="*/ 0 w 242"/>
                    <a:gd name="T3" fmla="*/ 5 h 183"/>
                    <a:gd name="T4" fmla="*/ 15 w 242"/>
                    <a:gd name="T5" fmla="*/ 154 h 183"/>
                    <a:gd name="T6" fmla="*/ 88 w 242"/>
                    <a:gd name="T7" fmla="*/ 171 h 183"/>
                    <a:gd name="T8" fmla="*/ 242 w 242"/>
                    <a:gd name="T9" fmla="*/ 183 h 183"/>
                    <a:gd name="T10" fmla="*/ 218 w 242"/>
                    <a:gd name="T11" fmla="*/ 0 h 183"/>
                    <a:gd name="T12" fmla="*/ 218 w 242"/>
                    <a:gd name="T13" fmla="*/ 0 h 183"/>
                  </a:gdLst>
                  <a:ahLst/>
                  <a:cxnLst>
                    <a:cxn ang="0">
                      <a:pos x="T0" y="T1"/>
                    </a:cxn>
                    <a:cxn ang="0">
                      <a:pos x="T2" y="T3"/>
                    </a:cxn>
                    <a:cxn ang="0">
                      <a:pos x="T4" y="T5"/>
                    </a:cxn>
                    <a:cxn ang="0">
                      <a:pos x="T6" y="T7"/>
                    </a:cxn>
                    <a:cxn ang="0">
                      <a:pos x="T8" y="T9"/>
                    </a:cxn>
                    <a:cxn ang="0">
                      <a:pos x="T10" y="T11"/>
                    </a:cxn>
                    <a:cxn ang="0">
                      <a:pos x="T12" y="T13"/>
                    </a:cxn>
                  </a:cxnLst>
                  <a:rect l="0" t="0" r="r" b="b"/>
                  <a:pathLst>
                    <a:path w="242" h="183">
                      <a:moveTo>
                        <a:pt x="218" y="0"/>
                      </a:moveTo>
                      <a:lnTo>
                        <a:pt x="0" y="5"/>
                      </a:lnTo>
                      <a:lnTo>
                        <a:pt x="15" y="154"/>
                      </a:lnTo>
                      <a:lnTo>
                        <a:pt x="88" y="171"/>
                      </a:lnTo>
                      <a:lnTo>
                        <a:pt x="242" y="183"/>
                      </a:lnTo>
                      <a:lnTo>
                        <a:pt x="218" y="0"/>
                      </a:lnTo>
                      <a:lnTo>
                        <a:pt x="218"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7" name="Freeform 119"/>
                <p:cNvSpPr>
                  <a:spLocks/>
                </p:cNvSpPr>
                <p:nvPr/>
              </p:nvSpPr>
              <p:spPr bwMode="auto">
                <a:xfrm>
                  <a:off x="2703" y="3643"/>
                  <a:ext cx="41" cy="38"/>
                </a:xfrm>
                <a:custGeom>
                  <a:avLst/>
                  <a:gdLst>
                    <a:gd name="T0" fmla="*/ 0 w 204"/>
                    <a:gd name="T1" fmla="*/ 2 h 191"/>
                    <a:gd name="T2" fmla="*/ 21 w 204"/>
                    <a:gd name="T3" fmla="*/ 191 h 191"/>
                    <a:gd name="T4" fmla="*/ 124 w 204"/>
                    <a:gd name="T5" fmla="*/ 191 h 191"/>
                    <a:gd name="T6" fmla="*/ 204 w 204"/>
                    <a:gd name="T7" fmla="*/ 167 h 191"/>
                    <a:gd name="T8" fmla="*/ 189 w 204"/>
                    <a:gd name="T9" fmla="*/ 0 h 191"/>
                    <a:gd name="T10" fmla="*/ 0 w 204"/>
                    <a:gd name="T11" fmla="*/ 2 h 191"/>
                    <a:gd name="T12" fmla="*/ 0 w 204"/>
                    <a:gd name="T13" fmla="*/ 2 h 191"/>
                  </a:gdLst>
                  <a:ahLst/>
                  <a:cxnLst>
                    <a:cxn ang="0">
                      <a:pos x="T0" y="T1"/>
                    </a:cxn>
                    <a:cxn ang="0">
                      <a:pos x="T2" y="T3"/>
                    </a:cxn>
                    <a:cxn ang="0">
                      <a:pos x="T4" y="T5"/>
                    </a:cxn>
                    <a:cxn ang="0">
                      <a:pos x="T6" y="T7"/>
                    </a:cxn>
                    <a:cxn ang="0">
                      <a:pos x="T8" y="T9"/>
                    </a:cxn>
                    <a:cxn ang="0">
                      <a:pos x="T10" y="T11"/>
                    </a:cxn>
                    <a:cxn ang="0">
                      <a:pos x="T12" y="T13"/>
                    </a:cxn>
                  </a:cxnLst>
                  <a:rect l="0" t="0" r="r" b="b"/>
                  <a:pathLst>
                    <a:path w="204" h="191">
                      <a:moveTo>
                        <a:pt x="0" y="2"/>
                      </a:moveTo>
                      <a:lnTo>
                        <a:pt x="21" y="191"/>
                      </a:lnTo>
                      <a:lnTo>
                        <a:pt x="124" y="191"/>
                      </a:lnTo>
                      <a:lnTo>
                        <a:pt x="204" y="167"/>
                      </a:lnTo>
                      <a:lnTo>
                        <a:pt x="189" y="0"/>
                      </a:lnTo>
                      <a:lnTo>
                        <a:pt x="0" y="2"/>
                      </a:lnTo>
                      <a:lnTo>
                        <a:pt x="0" y="2"/>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8" name="Freeform 120"/>
                <p:cNvSpPr>
                  <a:spLocks/>
                </p:cNvSpPr>
                <p:nvPr/>
              </p:nvSpPr>
              <p:spPr bwMode="auto">
                <a:xfrm>
                  <a:off x="2748" y="3641"/>
                  <a:ext cx="31" cy="35"/>
                </a:xfrm>
                <a:custGeom>
                  <a:avLst/>
                  <a:gdLst>
                    <a:gd name="T0" fmla="*/ 0 w 154"/>
                    <a:gd name="T1" fmla="*/ 11 h 173"/>
                    <a:gd name="T2" fmla="*/ 7 w 154"/>
                    <a:gd name="T3" fmla="*/ 173 h 173"/>
                    <a:gd name="T4" fmla="*/ 62 w 154"/>
                    <a:gd name="T5" fmla="*/ 161 h 173"/>
                    <a:gd name="T6" fmla="*/ 115 w 154"/>
                    <a:gd name="T7" fmla="*/ 120 h 173"/>
                    <a:gd name="T8" fmla="*/ 154 w 154"/>
                    <a:gd name="T9" fmla="*/ 0 h 173"/>
                    <a:gd name="T10" fmla="*/ 0 w 154"/>
                    <a:gd name="T11" fmla="*/ 11 h 173"/>
                    <a:gd name="T12" fmla="*/ 0 w 154"/>
                    <a:gd name="T13" fmla="*/ 11 h 173"/>
                  </a:gdLst>
                  <a:ahLst/>
                  <a:cxnLst>
                    <a:cxn ang="0">
                      <a:pos x="T0" y="T1"/>
                    </a:cxn>
                    <a:cxn ang="0">
                      <a:pos x="T2" y="T3"/>
                    </a:cxn>
                    <a:cxn ang="0">
                      <a:pos x="T4" y="T5"/>
                    </a:cxn>
                    <a:cxn ang="0">
                      <a:pos x="T6" y="T7"/>
                    </a:cxn>
                    <a:cxn ang="0">
                      <a:pos x="T8" y="T9"/>
                    </a:cxn>
                    <a:cxn ang="0">
                      <a:pos x="T10" y="T11"/>
                    </a:cxn>
                    <a:cxn ang="0">
                      <a:pos x="T12" y="T13"/>
                    </a:cxn>
                  </a:cxnLst>
                  <a:rect l="0" t="0" r="r" b="b"/>
                  <a:pathLst>
                    <a:path w="154" h="173">
                      <a:moveTo>
                        <a:pt x="0" y="11"/>
                      </a:moveTo>
                      <a:lnTo>
                        <a:pt x="7" y="173"/>
                      </a:lnTo>
                      <a:lnTo>
                        <a:pt x="62" y="161"/>
                      </a:lnTo>
                      <a:lnTo>
                        <a:pt x="115" y="120"/>
                      </a:lnTo>
                      <a:lnTo>
                        <a:pt x="154" y="0"/>
                      </a:lnTo>
                      <a:lnTo>
                        <a:pt x="0" y="11"/>
                      </a:lnTo>
                      <a:lnTo>
                        <a:pt x="0" y="11"/>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69" name="Freeform 121"/>
                <p:cNvSpPr>
                  <a:spLocks/>
                </p:cNvSpPr>
                <p:nvPr/>
              </p:nvSpPr>
              <p:spPr bwMode="auto">
                <a:xfrm>
                  <a:off x="2614" y="3605"/>
                  <a:ext cx="28" cy="34"/>
                </a:xfrm>
                <a:custGeom>
                  <a:avLst/>
                  <a:gdLst>
                    <a:gd name="T0" fmla="*/ 125 w 141"/>
                    <a:gd name="T1" fmla="*/ 0 h 169"/>
                    <a:gd name="T2" fmla="*/ 141 w 141"/>
                    <a:gd name="T3" fmla="*/ 161 h 169"/>
                    <a:gd name="T4" fmla="*/ 39 w 141"/>
                    <a:gd name="T5" fmla="*/ 169 h 169"/>
                    <a:gd name="T6" fmla="*/ 0 w 141"/>
                    <a:gd name="T7" fmla="*/ 72 h 169"/>
                    <a:gd name="T8" fmla="*/ 6 w 141"/>
                    <a:gd name="T9" fmla="*/ 2 h 169"/>
                    <a:gd name="T10" fmla="*/ 125 w 141"/>
                    <a:gd name="T11" fmla="*/ 0 h 169"/>
                    <a:gd name="T12" fmla="*/ 125 w 14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41" h="169">
                      <a:moveTo>
                        <a:pt x="125" y="0"/>
                      </a:moveTo>
                      <a:lnTo>
                        <a:pt x="141" y="161"/>
                      </a:lnTo>
                      <a:lnTo>
                        <a:pt x="39" y="169"/>
                      </a:lnTo>
                      <a:lnTo>
                        <a:pt x="0" y="72"/>
                      </a:lnTo>
                      <a:lnTo>
                        <a:pt x="6" y="2"/>
                      </a:lnTo>
                      <a:lnTo>
                        <a:pt x="125" y="0"/>
                      </a:lnTo>
                      <a:lnTo>
                        <a:pt x="125"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0" name="Freeform 122"/>
                <p:cNvSpPr>
                  <a:spLocks/>
                </p:cNvSpPr>
                <p:nvPr/>
              </p:nvSpPr>
              <p:spPr bwMode="auto">
                <a:xfrm>
                  <a:off x="2626" y="3646"/>
                  <a:ext cx="23" cy="27"/>
                </a:xfrm>
                <a:custGeom>
                  <a:avLst/>
                  <a:gdLst>
                    <a:gd name="T0" fmla="*/ 0 w 113"/>
                    <a:gd name="T1" fmla="*/ 4 h 131"/>
                    <a:gd name="T2" fmla="*/ 86 w 113"/>
                    <a:gd name="T3" fmla="*/ 0 h 131"/>
                    <a:gd name="T4" fmla="*/ 113 w 113"/>
                    <a:gd name="T5" fmla="*/ 131 h 131"/>
                    <a:gd name="T6" fmla="*/ 42 w 113"/>
                    <a:gd name="T7" fmla="*/ 72 h 131"/>
                    <a:gd name="T8" fmla="*/ 0 w 113"/>
                    <a:gd name="T9" fmla="*/ 4 h 131"/>
                    <a:gd name="T10" fmla="*/ 0 w 113"/>
                    <a:gd name="T11" fmla="*/ 4 h 131"/>
                  </a:gdLst>
                  <a:ahLst/>
                  <a:cxnLst>
                    <a:cxn ang="0">
                      <a:pos x="T0" y="T1"/>
                    </a:cxn>
                    <a:cxn ang="0">
                      <a:pos x="T2" y="T3"/>
                    </a:cxn>
                    <a:cxn ang="0">
                      <a:pos x="T4" y="T5"/>
                    </a:cxn>
                    <a:cxn ang="0">
                      <a:pos x="T6" y="T7"/>
                    </a:cxn>
                    <a:cxn ang="0">
                      <a:pos x="T8" y="T9"/>
                    </a:cxn>
                    <a:cxn ang="0">
                      <a:pos x="T10" y="T11"/>
                    </a:cxn>
                  </a:cxnLst>
                  <a:rect l="0" t="0" r="r" b="b"/>
                  <a:pathLst>
                    <a:path w="113" h="131">
                      <a:moveTo>
                        <a:pt x="0" y="4"/>
                      </a:moveTo>
                      <a:lnTo>
                        <a:pt x="86" y="0"/>
                      </a:lnTo>
                      <a:lnTo>
                        <a:pt x="113" y="131"/>
                      </a:lnTo>
                      <a:lnTo>
                        <a:pt x="42" y="72"/>
                      </a:lnTo>
                      <a:lnTo>
                        <a:pt x="0" y="4"/>
                      </a:lnTo>
                      <a:lnTo>
                        <a:pt x="0" y="4"/>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1" name="Freeform 123"/>
                <p:cNvSpPr>
                  <a:spLocks/>
                </p:cNvSpPr>
                <p:nvPr/>
              </p:nvSpPr>
              <p:spPr bwMode="auto">
                <a:xfrm>
                  <a:off x="2637" y="3571"/>
                  <a:ext cx="46" cy="45"/>
                </a:xfrm>
                <a:custGeom>
                  <a:avLst/>
                  <a:gdLst>
                    <a:gd name="T0" fmla="*/ 114 w 230"/>
                    <a:gd name="T1" fmla="*/ 0 h 224"/>
                    <a:gd name="T2" fmla="*/ 77 w 230"/>
                    <a:gd name="T3" fmla="*/ 76 h 224"/>
                    <a:gd name="T4" fmla="*/ 0 w 230"/>
                    <a:gd name="T5" fmla="*/ 119 h 224"/>
                    <a:gd name="T6" fmla="*/ 68 w 230"/>
                    <a:gd name="T7" fmla="*/ 146 h 224"/>
                    <a:gd name="T8" fmla="*/ 45 w 230"/>
                    <a:gd name="T9" fmla="*/ 224 h 224"/>
                    <a:gd name="T10" fmla="*/ 107 w 230"/>
                    <a:gd name="T11" fmla="*/ 181 h 224"/>
                    <a:gd name="T12" fmla="*/ 148 w 230"/>
                    <a:gd name="T13" fmla="*/ 219 h 224"/>
                    <a:gd name="T14" fmla="*/ 164 w 230"/>
                    <a:gd name="T15" fmla="*/ 149 h 224"/>
                    <a:gd name="T16" fmla="*/ 230 w 230"/>
                    <a:gd name="T17" fmla="*/ 119 h 224"/>
                    <a:gd name="T18" fmla="*/ 136 w 230"/>
                    <a:gd name="T19" fmla="*/ 74 h 224"/>
                    <a:gd name="T20" fmla="*/ 114 w 230"/>
                    <a:gd name="T21" fmla="*/ 0 h 224"/>
                    <a:gd name="T22" fmla="*/ 114 w 230"/>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224">
                      <a:moveTo>
                        <a:pt x="114" y="0"/>
                      </a:moveTo>
                      <a:lnTo>
                        <a:pt x="77" y="76"/>
                      </a:lnTo>
                      <a:lnTo>
                        <a:pt x="0" y="119"/>
                      </a:lnTo>
                      <a:lnTo>
                        <a:pt x="68" y="146"/>
                      </a:lnTo>
                      <a:lnTo>
                        <a:pt x="45" y="224"/>
                      </a:lnTo>
                      <a:lnTo>
                        <a:pt x="107" y="181"/>
                      </a:lnTo>
                      <a:lnTo>
                        <a:pt x="148" y="219"/>
                      </a:lnTo>
                      <a:lnTo>
                        <a:pt x="164" y="149"/>
                      </a:lnTo>
                      <a:lnTo>
                        <a:pt x="230" y="119"/>
                      </a:lnTo>
                      <a:lnTo>
                        <a:pt x="136" y="74"/>
                      </a:lnTo>
                      <a:lnTo>
                        <a:pt x="114" y="0"/>
                      </a:lnTo>
                      <a:lnTo>
                        <a:pt x="114" y="0"/>
                      </a:lnTo>
                      <a:close/>
                    </a:path>
                  </a:pathLst>
                </a:custGeom>
                <a:solidFill>
                  <a:srgbClr val="FFFA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2" name="Freeform 124"/>
                <p:cNvSpPr>
                  <a:spLocks/>
                </p:cNvSpPr>
                <p:nvPr/>
              </p:nvSpPr>
              <p:spPr bwMode="auto">
                <a:xfrm>
                  <a:off x="2586" y="3735"/>
                  <a:ext cx="30" cy="40"/>
                </a:xfrm>
                <a:custGeom>
                  <a:avLst/>
                  <a:gdLst>
                    <a:gd name="T0" fmla="*/ 76 w 151"/>
                    <a:gd name="T1" fmla="*/ 13 h 200"/>
                    <a:gd name="T2" fmla="*/ 50 w 151"/>
                    <a:gd name="T3" fmla="*/ 48 h 200"/>
                    <a:gd name="T4" fmla="*/ 69 w 151"/>
                    <a:gd name="T5" fmla="*/ 72 h 200"/>
                    <a:gd name="T6" fmla="*/ 40 w 151"/>
                    <a:gd name="T7" fmla="*/ 119 h 200"/>
                    <a:gd name="T8" fmla="*/ 15 w 151"/>
                    <a:gd name="T9" fmla="*/ 158 h 200"/>
                    <a:gd name="T10" fmla="*/ 0 w 151"/>
                    <a:gd name="T11" fmla="*/ 189 h 200"/>
                    <a:gd name="T12" fmla="*/ 6 w 151"/>
                    <a:gd name="T13" fmla="*/ 200 h 200"/>
                    <a:gd name="T14" fmla="*/ 20 w 151"/>
                    <a:gd name="T15" fmla="*/ 190 h 200"/>
                    <a:gd name="T16" fmla="*/ 140 w 151"/>
                    <a:gd name="T17" fmla="*/ 66 h 200"/>
                    <a:gd name="T18" fmla="*/ 151 w 151"/>
                    <a:gd name="T19" fmla="*/ 29 h 200"/>
                    <a:gd name="T20" fmla="*/ 124 w 151"/>
                    <a:gd name="T21" fmla="*/ 0 h 200"/>
                    <a:gd name="T22" fmla="*/ 76 w 151"/>
                    <a:gd name="T23" fmla="*/ 13 h 200"/>
                    <a:gd name="T24" fmla="*/ 76 w 151"/>
                    <a:gd name="T25" fmla="*/ 1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200">
                      <a:moveTo>
                        <a:pt x="76" y="13"/>
                      </a:moveTo>
                      <a:lnTo>
                        <a:pt x="50" y="48"/>
                      </a:lnTo>
                      <a:lnTo>
                        <a:pt x="69" y="72"/>
                      </a:lnTo>
                      <a:lnTo>
                        <a:pt x="40" y="119"/>
                      </a:lnTo>
                      <a:lnTo>
                        <a:pt x="15" y="158"/>
                      </a:lnTo>
                      <a:lnTo>
                        <a:pt x="0" y="189"/>
                      </a:lnTo>
                      <a:lnTo>
                        <a:pt x="6" y="200"/>
                      </a:lnTo>
                      <a:lnTo>
                        <a:pt x="20" y="190"/>
                      </a:lnTo>
                      <a:lnTo>
                        <a:pt x="140" y="66"/>
                      </a:lnTo>
                      <a:lnTo>
                        <a:pt x="151" y="29"/>
                      </a:lnTo>
                      <a:lnTo>
                        <a:pt x="124" y="0"/>
                      </a:lnTo>
                      <a:lnTo>
                        <a:pt x="76" y="13"/>
                      </a:lnTo>
                      <a:lnTo>
                        <a:pt x="76" y="13"/>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3" name="Freeform 125"/>
                <p:cNvSpPr>
                  <a:spLocks/>
                </p:cNvSpPr>
                <p:nvPr/>
              </p:nvSpPr>
              <p:spPr bwMode="auto">
                <a:xfrm>
                  <a:off x="2630" y="3681"/>
                  <a:ext cx="13" cy="18"/>
                </a:xfrm>
                <a:custGeom>
                  <a:avLst/>
                  <a:gdLst>
                    <a:gd name="T0" fmla="*/ 0 w 67"/>
                    <a:gd name="T1" fmla="*/ 40 h 91"/>
                    <a:gd name="T2" fmla="*/ 39 w 67"/>
                    <a:gd name="T3" fmla="*/ 0 h 91"/>
                    <a:gd name="T4" fmla="*/ 67 w 67"/>
                    <a:gd name="T5" fmla="*/ 91 h 91"/>
                    <a:gd name="T6" fmla="*/ 0 w 67"/>
                    <a:gd name="T7" fmla="*/ 40 h 91"/>
                    <a:gd name="T8" fmla="*/ 0 w 67"/>
                    <a:gd name="T9" fmla="*/ 40 h 91"/>
                  </a:gdLst>
                  <a:ahLst/>
                  <a:cxnLst>
                    <a:cxn ang="0">
                      <a:pos x="T0" y="T1"/>
                    </a:cxn>
                    <a:cxn ang="0">
                      <a:pos x="T2" y="T3"/>
                    </a:cxn>
                    <a:cxn ang="0">
                      <a:pos x="T4" y="T5"/>
                    </a:cxn>
                    <a:cxn ang="0">
                      <a:pos x="T6" y="T7"/>
                    </a:cxn>
                    <a:cxn ang="0">
                      <a:pos x="T8" y="T9"/>
                    </a:cxn>
                  </a:cxnLst>
                  <a:rect l="0" t="0" r="r" b="b"/>
                  <a:pathLst>
                    <a:path w="67" h="91">
                      <a:moveTo>
                        <a:pt x="0" y="40"/>
                      </a:moveTo>
                      <a:lnTo>
                        <a:pt x="39" y="0"/>
                      </a:lnTo>
                      <a:lnTo>
                        <a:pt x="67" y="91"/>
                      </a:lnTo>
                      <a:lnTo>
                        <a:pt x="0" y="40"/>
                      </a:lnTo>
                      <a:lnTo>
                        <a:pt x="0" y="4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4" name="Freeform 126"/>
                <p:cNvSpPr>
                  <a:spLocks/>
                </p:cNvSpPr>
                <p:nvPr/>
              </p:nvSpPr>
              <p:spPr bwMode="auto">
                <a:xfrm>
                  <a:off x="2670" y="3657"/>
                  <a:ext cx="344" cy="241"/>
                </a:xfrm>
                <a:custGeom>
                  <a:avLst/>
                  <a:gdLst>
                    <a:gd name="T0" fmla="*/ 795 w 1721"/>
                    <a:gd name="T1" fmla="*/ 186 h 1205"/>
                    <a:gd name="T2" fmla="*/ 826 w 1721"/>
                    <a:gd name="T3" fmla="*/ 233 h 1205"/>
                    <a:gd name="T4" fmla="*/ 988 w 1721"/>
                    <a:gd name="T5" fmla="*/ 277 h 1205"/>
                    <a:gd name="T6" fmla="*/ 1040 w 1721"/>
                    <a:gd name="T7" fmla="*/ 423 h 1205"/>
                    <a:gd name="T8" fmla="*/ 944 w 1721"/>
                    <a:gd name="T9" fmla="*/ 633 h 1205"/>
                    <a:gd name="T10" fmla="*/ 869 w 1721"/>
                    <a:gd name="T11" fmla="*/ 587 h 1205"/>
                    <a:gd name="T12" fmla="*/ 795 w 1721"/>
                    <a:gd name="T13" fmla="*/ 524 h 1205"/>
                    <a:gd name="T14" fmla="*/ 761 w 1721"/>
                    <a:gd name="T15" fmla="*/ 617 h 1205"/>
                    <a:gd name="T16" fmla="*/ 798 w 1721"/>
                    <a:gd name="T17" fmla="*/ 876 h 1205"/>
                    <a:gd name="T18" fmla="*/ 769 w 1721"/>
                    <a:gd name="T19" fmla="*/ 970 h 1205"/>
                    <a:gd name="T20" fmla="*/ 721 w 1721"/>
                    <a:gd name="T21" fmla="*/ 1013 h 1205"/>
                    <a:gd name="T22" fmla="*/ 647 w 1721"/>
                    <a:gd name="T23" fmla="*/ 1043 h 1205"/>
                    <a:gd name="T24" fmla="*/ 627 w 1721"/>
                    <a:gd name="T25" fmla="*/ 1001 h 1205"/>
                    <a:gd name="T26" fmla="*/ 551 w 1721"/>
                    <a:gd name="T27" fmla="*/ 1093 h 1205"/>
                    <a:gd name="T28" fmla="*/ 496 w 1721"/>
                    <a:gd name="T29" fmla="*/ 1112 h 1205"/>
                    <a:gd name="T30" fmla="*/ 496 w 1721"/>
                    <a:gd name="T31" fmla="*/ 1067 h 1205"/>
                    <a:gd name="T32" fmla="*/ 508 w 1721"/>
                    <a:gd name="T33" fmla="*/ 1018 h 1205"/>
                    <a:gd name="T34" fmla="*/ 459 w 1721"/>
                    <a:gd name="T35" fmla="*/ 976 h 1205"/>
                    <a:gd name="T36" fmla="*/ 256 w 1721"/>
                    <a:gd name="T37" fmla="*/ 941 h 1205"/>
                    <a:gd name="T38" fmla="*/ 238 w 1721"/>
                    <a:gd name="T39" fmla="*/ 902 h 1205"/>
                    <a:gd name="T40" fmla="*/ 274 w 1721"/>
                    <a:gd name="T41" fmla="*/ 806 h 1205"/>
                    <a:gd name="T42" fmla="*/ 171 w 1721"/>
                    <a:gd name="T43" fmla="*/ 864 h 1205"/>
                    <a:gd name="T44" fmla="*/ 100 w 1721"/>
                    <a:gd name="T45" fmla="*/ 884 h 1205"/>
                    <a:gd name="T46" fmla="*/ 100 w 1721"/>
                    <a:gd name="T47" fmla="*/ 849 h 1205"/>
                    <a:gd name="T48" fmla="*/ 115 w 1721"/>
                    <a:gd name="T49" fmla="*/ 746 h 1205"/>
                    <a:gd name="T50" fmla="*/ 26 w 1721"/>
                    <a:gd name="T51" fmla="*/ 767 h 1205"/>
                    <a:gd name="T52" fmla="*/ 14 w 1721"/>
                    <a:gd name="T53" fmla="*/ 840 h 1205"/>
                    <a:gd name="T54" fmla="*/ 71 w 1721"/>
                    <a:gd name="T55" fmla="*/ 899 h 1205"/>
                    <a:gd name="T56" fmla="*/ 141 w 1721"/>
                    <a:gd name="T57" fmla="*/ 918 h 1205"/>
                    <a:gd name="T58" fmla="*/ 288 w 1721"/>
                    <a:gd name="T59" fmla="*/ 1066 h 1205"/>
                    <a:gd name="T60" fmla="*/ 630 w 1721"/>
                    <a:gd name="T61" fmla="*/ 1205 h 1205"/>
                    <a:gd name="T62" fmla="*/ 880 w 1721"/>
                    <a:gd name="T63" fmla="*/ 1205 h 1205"/>
                    <a:gd name="T64" fmla="*/ 1076 w 1721"/>
                    <a:gd name="T65" fmla="*/ 1172 h 1205"/>
                    <a:gd name="T66" fmla="*/ 1085 w 1721"/>
                    <a:gd name="T67" fmla="*/ 990 h 1205"/>
                    <a:gd name="T68" fmla="*/ 1097 w 1721"/>
                    <a:gd name="T69" fmla="*/ 777 h 1205"/>
                    <a:gd name="T70" fmla="*/ 1144 w 1721"/>
                    <a:gd name="T71" fmla="*/ 612 h 1205"/>
                    <a:gd name="T72" fmla="*/ 1224 w 1721"/>
                    <a:gd name="T73" fmla="*/ 492 h 1205"/>
                    <a:gd name="T74" fmla="*/ 1220 w 1721"/>
                    <a:gd name="T75" fmla="*/ 334 h 1205"/>
                    <a:gd name="T76" fmla="*/ 1283 w 1721"/>
                    <a:gd name="T77" fmla="*/ 265 h 1205"/>
                    <a:gd name="T78" fmla="*/ 1359 w 1721"/>
                    <a:gd name="T79" fmla="*/ 208 h 1205"/>
                    <a:gd name="T80" fmla="*/ 1620 w 1721"/>
                    <a:gd name="T81" fmla="*/ 148 h 1205"/>
                    <a:gd name="T82" fmla="*/ 1721 w 1721"/>
                    <a:gd name="T83" fmla="*/ 93 h 1205"/>
                    <a:gd name="T84" fmla="*/ 1447 w 1721"/>
                    <a:gd name="T85" fmla="*/ 119 h 1205"/>
                    <a:gd name="T86" fmla="*/ 1215 w 1721"/>
                    <a:gd name="T87" fmla="*/ 139 h 1205"/>
                    <a:gd name="T88" fmla="*/ 1266 w 1721"/>
                    <a:gd name="T89" fmla="*/ 46 h 1205"/>
                    <a:gd name="T90" fmla="*/ 1279 w 1721"/>
                    <a:gd name="T91" fmla="*/ 0 h 1205"/>
                    <a:gd name="T92" fmla="*/ 1158 w 1721"/>
                    <a:gd name="T93" fmla="*/ 37 h 1205"/>
                    <a:gd name="T94" fmla="*/ 1056 w 1721"/>
                    <a:gd name="T95" fmla="*/ 89 h 1205"/>
                    <a:gd name="T96" fmla="*/ 979 w 1721"/>
                    <a:gd name="T97" fmla="*/ 169 h 1205"/>
                    <a:gd name="T98" fmla="*/ 950 w 1721"/>
                    <a:gd name="T99" fmla="*/ 142 h 1205"/>
                    <a:gd name="T100" fmla="*/ 889 w 1721"/>
                    <a:gd name="T101" fmla="*/ 163 h 1205"/>
                    <a:gd name="T102" fmla="*/ 842 w 1721"/>
                    <a:gd name="T103" fmla="*/ 125 h 1205"/>
                    <a:gd name="T104" fmla="*/ 815 w 1721"/>
                    <a:gd name="T105" fmla="*/ 169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1" h="1205">
                      <a:moveTo>
                        <a:pt x="815" y="169"/>
                      </a:moveTo>
                      <a:lnTo>
                        <a:pt x="795" y="186"/>
                      </a:lnTo>
                      <a:lnTo>
                        <a:pt x="800" y="210"/>
                      </a:lnTo>
                      <a:lnTo>
                        <a:pt x="826" y="233"/>
                      </a:lnTo>
                      <a:lnTo>
                        <a:pt x="921" y="254"/>
                      </a:lnTo>
                      <a:lnTo>
                        <a:pt x="988" y="277"/>
                      </a:lnTo>
                      <a:lnTo>
                        <a:pt x="1032" y="357"/>
                      </a:lnTo>
                      <a:lnTo>
                        <a:pt x="1040" y="423"/>
                      </a:lnTo>
                      <a:lnTo>
                        <a:pt x="1002" y="556"/>
                      </a:lnTo>
                      <a:lnTo>
                        <a:pt x="944" y="633"/>
                      </a:lnTo>
                      <a:lnTo>
                        <a:pt x="915" y="642"/>
                      </a:lnTo>
                      <a:lnTo>
                        <a:pt x="869" y="587"/>
                      </a:lnTo>
                      <a:lnTo>
                        <a:pt x="832" y="519"/>
                      </a:lnTo>
                      <a:lnTo>
                        <a:pt x="795" y="524"/>
                      </a:lnTo>
                      <a:lnTo>
                        <a:pt x="768" y="572"/>
                      </a:lnTo>
                      <a:lnTo>
                        <a:pt x="761" y="617"/>
                      </a:lnTo>
                      <a:lnTo>
                        <a:pt x="771" y="678"/>
                      </a:lnTo>
                      <a:lnTo>
                        <a:pt x="798" y="876"/>
                      </a:lnTo>
                      <a:lnTo>
                        <a:pt x="785" y="946"/>
                      </a:lnTo>
                      <a:lnTo>
                        <a:pt x="769" y="970"/>
                      </a:lnTo>
                      <a:lnTo>
                        <a:pt x="747" y="993"/>
                      </a:lnTo>
                      <a:lnTo>
                        <a:pt x="721" y="1013"/>
                      </a:lnTo>
                      <a:lnTo>
                        <a:pt x="692" y="1030"/>
                      </a:lnTo>
                      <a:lnTo>
                        <a:pt x="647" y="1043"/>
                      </a:lnTo>
                      <a:lnTo>
                        <a:pt x="634" y="1022"/>
                      </a:lnTo>
                      <a:lnTo>
                        <a:pt x="627" y="1001"/>
                      </a:lnTo>
                      <a:lnTo>
                        <a:pt x="571" y="1052"/>
                      </a:lnTo>
                      <a:lnTo>
                        <a:pt x="551" y="1093"/>
                      </a:lnTo>
                      <a:lnTo>
                        <a:pt x="531" y="1118"/>
                      </a:lnTo>
                      <a:lnTo>
                        <a:pt x="496" y="1112"/>
                      </a:lnTo>
                      <a:lnTo>
                        <a:pt x="476" y="1090"/>
                      </a:lnTo>
                      <a:lnTo>
                        <a:pt x="496" y="1067"/>
                      </a:lnTo>
                      <a:lnTo>
                        <a:pt x="515" y="1037"/>
                      </a:lnTo>
                      <a:lnTo>
                        <a:pt x="508" y="1018"/>
                      </a:lnTo>
                      <a:lnTo>
                        <a:pt x="489" y="996"/>
                      </a:lnTo>
                      <a:lnTo>
                        <a:pt x="459" y="976"/>
                      </a:lnTo>
                      <a:lnTo>
                        <a:pt x="421" y="960"/>
                      </a:lnTo>
                      <a:lnTo>
                        <a:pt x="256" y="941"/>
                      </a:lnTo>
                      <a:lnTo>
                        <a:pt x="226" y="933"/>
                      </a:lnTo>
                      <a:lnTo>
                        <a:pt x="238" y="902"/>
                      </a:lnTo>
                      <a:lnTo>
                        <a:pt x="271" y="842"/>
                      </a:lnTo>
                      <a:lnTo>
                        <a:pt x="274" y="806"/>
                      </a:lnTo>
                      <a:lnTo>
                        <a:pt x="212" y="839"/>
                      </a:lnTo>
                      <a:lnTo>
                        <a:pt x="171" y="864"/>
                      </a:lnTo>
                      <a:lnTo>
                        <a:pt x="136" y="884"/>
                      </a:lnTo>
                      <a:lnTo>
                        <a:pt x="100" y="884"/>
                      </a:lnTo>
                      <a:lnTo>
                        <a:pt x="97" y="869"/>
                      </a:lnTo>
                      <a:lnTo>
                        <a:pt x="100" y="849"/>
                      </a:lnTo>
                      <a:lnTo>
                        <a:pt x="124" y="766"/>
                      </a:lnTo>
                      <a:lnTo>
                        <a:pt x="115" y="746"/>
                      </a:lnTo>
                      <a:lnTo>
                        <a:pt x="80" y="745"/>
                      </a:lnTo>
                      <a:lnTo>
                        <a:pt x="26" y="767"/>
                      </a:lnTo>
                      <a:lnTo>
                        <a:pt x="0" y="810"/>
                      </a:lnTo>
                      <a:lnTo>
                        <a:pt x="14" y="840"/>
                      </a:lnTo>
                      <a:lnTo>
                        <a:pt x="37" y="869"/>
                      </a:lnTo>
                      <a:lnTo>
                        <a:pt x="71" y="899"/>
                      </a:lnTo>
                      <a:lnTo>
                        <a:pt x="118" y="925"/>
                      </a:lnTo>
                      <a:lnTo>
                        <a:pt x="141" y="918"/>
                      </a:lnTo>
                      <a:lnTo>
                        <a:pt x="171" y="993"/>
                      </a:lnTo>
                      <a:lnTo>
                        <a:pt x="288" y="1066"/>
                      </a:lnTo>
                      <a:lnTo>
                        <a:pt x="419" y="1152"/>
                      </a:lnTo>
                      <a:lnTo>
                        <a:pt x="630" y="1205"/>
                      </a:lnTo>
                      <a:lnTo>
                        <a:pt x="727" y="1205"/>
                      </a:lnTo>
                      <a:lnTo>
                        <a:pt x="880" y="1205"/>
                      </a:lnTo>
                      <a:lnTo>
                        <a:pt x="1010" y="1186"/>
                      </a:lnTo>
                      <a:lnTo>
                        <a:pt x="1076" y="1172"/>
                      </a:lnTo>
                      <a:lnTo>
                        <a:pt x="1149" y="1138"/>
                      </a:lnTo>
                      <a:lnTo>
                        <a:pt x="1085" y="990"/>
                      </a:lnTo>
                      <a:lnTo>
                        <a:pt x="1091" y="817"/>
                      </a:lnTo>
                      <a:lnTo>
                        <a:pt x="1097" y="777"/>
                      </a:lnTo>
                      <a:lnTo>
                        <a:pt x="1120" y="694"/>
                      </a:lnTo>
                      <a:lnTo>
                        <a:pt x="1144" y="612"/>
                      </a:lnTo>
                      <a:lnTo>
                        <a:pt x="1156" y="575"/>
                      </a:lnTo>
                      <a:lnTo>
                        <a:pt x="1224" y="492"/>
                      </a:lnTo>
                      <a:lnTo>
                        <a:pt x="1226" y="395"/>
                      </a:lnTo>
                      <a:lnTo>
                        <a:pt x="1220" y="334"/>
                      </a:lnTo>
                      <a:lnTo>
                        <a:pt x="1257" y="289"/>
                      </a:lnTo>
                      <a:lnTo>
                        <a:pt x="1283" y="265"/>
                      </a:lnTo>
                      <a:lnTo>
                        <a:pt x="1309" y="243"/>
                      </a:lnTo>
                      <a:lnTo>
                        <a:pt x="1359" y="208"/>
                      </a:lnTo>
                      <a:lnTo>
                        <a:pt x="1424" y="186"/>
                      </a:lnTo>
                      <a:lnTo>
                        <a:pt x="1620" y="148"/>
                      </a:lnTo>
                      <a:lnTo>
                        <a:pt x="1707" y="117"/>
                      </a:lnTo>
                      <a:lnTo>
                        <a:pt x="1721" y="93"/>
                      </a:lnTo>
                      <a:lnTo>
                        <a:pt x="1576" y="89"/>
                      </a:lnTo>
                      <a:lnTo>
                        <a:pt x="1447" y="119"/>
                      </a:lnTo>
                      <a:lnTo>
                        <a:pt x="1236" y="190"/>
                      </a:lnTo>
                      <a:lnTo>
                        <a:pt x="1215" y="139"/>
                      </a:lnTo>
                      <a:lnTo>
                        <a:pt x="1245" y="68"/>
                      </a:lnTo>
                      <a:lnTo>
                        <a:pt x="1266" y="46"/>
                      </a:lnTo>
                      <a:lnTo>
                        <a:pt x="1291" y="11"/>
                      </a:lnTo>
                      <a:lnTo>
                        <a:pt x="1279" y="0"/>
                      </a:lnTo>
                      <a:lnTo>
                        <a:pt x="1230" y="13"/>
                      </a:lnTo>
                      <a:lnTo>
                        <a:pt x="1158" y="37"/>
                      </a:lnTo>
                      <a:lnTo>
                        <a:pt x="1121" y="51"/>
                      </a:lnTo>
                      <a:lnTo>
                        <a:pt x="1056" y="89"/>
                      </a:lnTo>
                      <a:lnTo>
                        <a:pt x="1030" y="169"/>
                      </a:lnTo>
                      <a:lnTo>
                        <a:pt x="979" y="169"/>
                      </a:lnTo>
                      <a:lnTo>
                        <a:pt x="972" y="156"/>
                      </a:lnTo>
                      <a:lnTo>
                        <a:pt x="950" y="142"/>
                      </a:lnTo>
                      <a:lnTo>
                        <a:pt x="920" y="155"/>
                      </a:lnTo>
                      <a:lnTo>
                        <a:pt x="889" y="163"/>
                      </a:lnTo>
                      <a:lnTo>
                        <a:pt x="862" y="141"/>
                      </a:lnTo>
                      <a:lnTo>
                        <a:pt x="842" y="125"/>
                      </a:lnTo>
                      <a:lnTo>
                        <a:pt x="815" y="169"/>
                      </a:lnTo>
                      <a:lnTo>
                        <a:pt x="815" y="169"/>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5" name="Freeform 127"/>
                <p:cNvSpPr>
                  <a:spLocks/>
                </p:cNvSpPr>
                <p:nvPr/>
              </p:nvSpPr>
              <p:spPr bwMode="auto">
                <a:xfrm>
                  <a:off x="2548" y="3413"/>
                  <a:ext cx="73" cy="38"/>
                </a:xfrm>
                <a:custGeom>
                  <a:avLst/>
                  <a:gdLst>
                    <a:gd name="T0" fmla="*/ 0 w 364"/>
                    <a:gd name="T1" fmla="*/ 166 h 190"/>
                    <a:gd name="T2" fmla="*/ 15 w 364"/>
                    <a:gd name="T3" fmla="*/ 119 h 190"/>
                    <a:gd name="T4" fmla="*/ 44 w 364"/>
                    <a:gd name="T5" fmla="*/ 78 h 190"/>
                    <a:gd name="T6" fmla="*/ 82 w 364"/>
                    <a:gd name="T7" fmla="*/ 45 h 190"/>
                    <a:gd name="T8" fmla="*/ 126 w 364"/>
                    <a:gd name="T9" fmla="*/ 19 h 190"/>
                    <a:gd name="T10" fmla="*/ 226 w 364"/>
                    <a:gd name="T11" fmla="*/ 0 h 190"/>
                    <a:gd name="T12" fmla="*/ 319 w 364"/>
                    <a:gd name="T13" fmla="*/ 28 h 190"/>
                    <a:gd name="T14" fmla="*/ 343 w 364"/>
                    <a:gd name="T15" fmla="*/ 50 h 190"/>
                    <a:gd name="T16" fmla="*/ 364 w 364"/>
                    <a:gd name="T17" fmla="*/ 76 h 190"/>
                    <a:gd name="T18" fmla="*/ 356 w 364"/>
                    <a:gd name="T19" fmla="*/ 94 h 190"/>
                    <a:gd name="T20" fmla="*/ 332 w 364"/>
                    <a:gd name="T21" fmla="*/ 95 h 190"/>
                    <a:gd name="T22" fmla="*/ 280 w 364"/>
                    <a:gd name="T23" fmla="*/ 71 h 190"/>
                    <a:gd name="T24" fmla="*/ 238 w 364"/>
                    <a:gd name="T25" fmla="*/ 53 h 190"/>
                    <a:gd name="T26" fmla="*/ 133 w 364"/>
                    <a:gd name="T27" fmla="*/ 55 h 190"/>
                    <a:gd name="T28" fmla="*/ 78 w 364"/>
                    <a:gd name="T29" fmla="*/ 77 h 190"/>
                    <a:gd name="T30" fmla="*/ 58 w 364"/>
                    <a:gd name="T31" fmla="*/ 101 h 190"/>
                    <a:gd name="T32" fmla="*/ 34 w 364"/>
                    <a:gd name="T33" fmla="*/ 179 h 190"/>
                    <a:gd name="T34" fmla="*/ 11 w 364"/>
                    <a:gd name="T35" fmla="*/ 190 h 190"/>
                    <a:gd name="T36" fmla="*/ 0 w 364"/>
                    <a:gd name="T37" fmla="*/ 166 h 190"/>
                    <a:gd name="T38" fmla="*/ 0 w 364"/>
                    <a:gd name="T39" fmla="*/ 16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4" h="190">
                      <a:moveTo>
                        <a:pt x="0" y="166"/>
                      </a:moveTo>
                      <a:lnTo>
                        <a:pt x="15" y="119"/>
                      </a:lnTo>
                      <a:lnTo>
                        <a:pt x="44" y="78"/>
                      </a:lnTo>
                      <a:lnTo>
                        <a:pt x="82" y="45"/>
                      </a:lnTo>
                      <a:lnTo>
                        <a:pt x="126" y="19"/>
                      </a:lnTo>
                      <a:lnTo>
                        <a:pt x="226" y="0"/>
                      </a:lnTo>
                      <a:lnTo>
                        <a:pt x="319" y="28"/>
                      </a:lnTo>
                      <a:lnTo>
                        <a:pt x="343" y="50"/>
                      </a:lnTo>
                      <a:lnTo>
                        <a:pt x="364" y="76"/>
                      </a:lnTo>
                      <a:lnTo>
                        <a:pt x="356" y="94"/>
                      </a:lnTo>
                      <a:lnTo>
                        <a:pt x="332" y="95"/>
                      </a:lnTo>
                      <a:lnTo>
                        <a:pt x="280" y="71"/>
                      </a:lnTo>
                      <a:lnTo>
                        <a:pt x="238" y="53"/>
                      </a:lnTo>
                      <a:lnTo>
                        <a:pt x="133" y="55"/>
                      </a:lnTo>
                      <a:lnTo>
                        <a:pt x="78" y="77"/>
                      </a:lnTo>
                      <a:lnTo>
                        <a:pt x="58" y="101"/>
                      </a:lnTo>
                      <a:lnTo>
                        <a:pt x="34" y="179"/>
                      </a:lnTo>
                      <a:lnTo>
                        <a:pt x="11" y="190"/>
                      </a:lnTo>
                      <a:lnTo>
                        <a:pt x="0" y="166"/>
                      </a:lnTo>
                      <a:lnTo>
                        <a:pt x="0"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6" name="Freeform 128"/>
                <p:cNvSpPr>
                  <a:spLocks/>
                </p:cNvSpPr>
                <p:nvPr/>
              </p:nvSpPr>
              <p:spPr bwMode="auto">
                <a:xfrm>
                  <a:off x="2602" y="3390"/>
                  <a:ext cx="58" cy="22"/>
                </a:xfrm>
                <a:custGeom>
                  <a:avLst/>
                  <a:gdLst>
                    <a:gd name="T0" fmla="*/ 270 w 288"/>
                    <a:gd name="T1" fmla="*/ 50 h 112"/>
                    <a:gd name="T2" fmla="*/ 288 w 288"/>
                    <a:gd name="T3" fmla="*/ 91 h 112"/>
                    <a:gd name="T4" fmla="*/ 274 w 288"/>
                    <a:gd name="T5" fmla="*/ 112 h 112"/>
                    <a:gd name="T6" fmla="*/ 243 w 288"/>
                    <a:gd name="T7" fmla="*/ 108 h 112"/>
                    <a:gd name="T8" fmla="*/ 210 w 288"/>
                    <a:gd name="T9" fmla="*/ 70 h 112"/>
                    <a:gd name="T10" fmla="*/ 175 w 288"/>
                    <a:gd name="T11" fmla="*/ 40 h 112"/>
                    <a:gd name="T12" fmla="*/ 136 w 288"/>
                    <a:gd name="T13" fmla="*/ 28 h 112"/>
                    <a:gd name="T14" fmla="*/ 55 w 288"/>
                    <a:gd name="T15" fmla="*/ 54 h 112"/>
                    <a:gd name="T16" fmla="*/ 21 w 288"/>
                    <a:gd name="T17" fmla="*/ 88 h 112"/>
                    <a:gd name="T18" fmla="*/ 4 w 288"/>
                    <a:gd name="T19" fmla="*/ 92 h 112"/>
                    <a:gd name="T20" fmla="*/ 0 w 288"/>
                    <a:gd name="T21" fmla="*/ 75 h 112"/>
                    <a:gd name="T22" fmla="*/ 22 w 288"/>
                    <a:gd name="T23" fmla="*/ 45 h 112"/>
                    <a:gd name="T24" fmla="*/ 52 w 288"/>
                    <a:gd name="T25" fmla="*/ 24 h 112"/>
                    <a:gd name="T26" fmla="*/ 129 w 288"/>
                    <a:gd name="T27" fmla="*/ 0 h 112"/>
                    <a:gd name="T28" fmla="*/ 207 w 288"/>
                    <a:gd name="T29" fmla="*/ 10 h 112"/>
                    <a:gd name="T30" fmla="*/ 270 w 288"/>
                    <a:gd name="T31" fmla="*/ 50 h 112"/>
                    <a:gd name="T32" fmla="*/ 270 w 288"/>
                    <a:gd name="T33"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12">
                      <a:moveTo>
                        <a:pt x="270" y="50"/>
                      </a:moveTo>
                      <a:lnTo>
                        <a:pt x="288" y="91"/>
                      </a:lnTo>
                      <a:lnTo>
                        <a:pt x="274" y="112"/>
                      </a:lnTo>
                      <a:lnTo>
                        <a:pt x="243" y="108"/>
                      </a:lnTo>
                      <a:lnTo>
                        <a:pt x="210" y="70"/>
                      </a:lnTo>
                      <a:lnTo>
                        <a:pt x="175" y="40"/>
                      </a:lnTo>
                      <a:lnTo>
                        <a:pt x="136" y="28"/>
                      </a:lnTo>
                      <a:lnTo>
                        <a:pt x="55" y="54"/>
                      </a:lnTo>
                      <a:lnTo>
                        <a:pt x="21" y="88"/>
                      </a:lnTo>
                      <a:lnTo>
                        <a:pt x="4" y="92"/>
                      </a:lnTo>
                      <a:lnTo>
                        <a:pt x="0" y="75"/>
                      </a:lnTo>
                      <a:lnTo>
                        <a:pt x="22" y="45"/>
                      </a:lnTo>
                      <a:lnTo>
                        <a:pt x="52" y="24"/>
                      </a:lnTo>
                      <a:lnTo>
                        <a:pt x="129" y="0"/>
                      </a:lnTo>
                      <a:lnTo>
                        <a:pt x="207" y="10"/>
                      </a:lnTo>
                      <a:lnTo>
                        <a:pt x="270" y="50"/>
                      </a:lnTo>
                      <a:lnTo>
                        <a:pt x="27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7" name="Freeform 129"/>
                <p:cNvSpPr>
                  <a:spLocks/>
                </p:cNvSpPr>
                <p:nvPr/>
              </p:nvSpPr>
              <p:spPr bwMode="auto">
                <a:xfrm>
                  <a:off x="2646" y="3408"/>
                  <a:ext cx="62" cy="26"/>
                </a:xfrm>
                <a:custGeom>
                  <a:avLst/>
                  <a:gdLst>
                    <a:gd name="T0" fmla="*/ 0 w 311"/>
                    <a:gd name="T1" fmla="*/ 41 h 127"/>
                    <a:gd name="T2" fmla="*/ 14 w 311"/>
                    <a:gd name="T3" fmla="*/ 23 h 127"/>
                    <a:gd name="T4" fmla="*/ 32 w 311"/>
                    <a:gd name="T5" fmla="*/ 11 h 127"/>
                    <a:gd name="T6" fmla="*/ 79 w 311"/>
                    <a:gd name="T7" fmla="*/ 0 h 127"/>
                    <a:gd name="T8" fmla="*/ 176 w 311"/>
                    <a:gd name="T9" fmla="*/ 4 h 127"/>
                    <a:gd name="T10" fmla="*/ 237 w 311"/>
                    <a:gd name="T11" fmla="*/ 25 h 127"/>
                    <a:gd name="T12" fmla="*/ 291 w 311"/>
                    <a:gd name="T13" fmla="*/ 58 h 127"/>
                    <a:gd name="T14" fmla="*/ 311 w 311"/>
                    <a:gd name="T15" fmla="*/ 110 h 127"/>
                    <a:gd name="T16" fmla="*/ 301 w 311"/>
                    <a:gd name="T17" fmla="*/ 127 h 127"/>
                    <a:gd name="T18" fmla="*/ 277 w 311"/>
                    <a:gd name="T19" fmla="*/ 116 h 127"/>
                    <a:gd name="T20" fmla="*/ 257 w 311"/>
                    <a:gd name="T21" fmla="*/ 100 h 127"/>
                    <a:gd name="T22" fmla="*/ 231 w 311"/>
                    <a:gd name="T23" fmla="*/ 79 h 127"/>
                    <a:gd name="T24" fmla="*/ 204 w 311"/>
                    <a:gd name="T25" fmla="*/ 58 h 127"/>
                    <a:gd name="T26" fmla="*/ 183 w 311"/>
                    <a:gd name="T27" fmla="*/ 47 h 127"/>
                    <a:gd name="T28" fmla="*/ 98 w 311"/>
                    <a:gd name="T29" fmla="*/ 26 h 127"/>
                    <a:gd name="T30" fmla="*/ 19 w 311"/>
                    <a:gd name="T31" fmla="*/ 54 h 127"/>
                    <a:gd name="T32" fmla="*/ 3 w 311"/>
                    <a:gd name="T33" fmla="*/ 57 h 127"/>
                    <a:gd name="T34" fmla="*/ 0 w 311"/>
                    <a:gd name="T35" fmla="*/ 41 h 127"/>
                    <a:gd name="T36" fmla="*/ 0 w 311"/>
                    <a:gd name="T37" fmla="*/ 4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127">
                      <a:moveTo>
                        <a:pt x="0" y="41"/>
                      </a:moveTo>
                      <a:lnTo>
                        <a:pt x="14" y="23"/>
                      </a:lnTo>
                      <a:lnTo>
                        <a:pt x="32" y="11"/>
                      </a:lnTo>
                      <a:lnTo>
                        <a:pt x="79" y="0"/>
                      </a:lnTo>
                      <a:lnTo>
                        <a:pt x="176" y="4"/>
                      </a:lnTo>
                      <a:lnTo>
                        <a:pt x="237" y="25"/>
                      </a:lnTo>
                      <a:lnTo>
                        <a:pt x="291" y="58"/>
                      </a:lnTo>
                      <a:lnTo>
                        <a:pt x="311" y="110"/>
                      </a:lnTo>
                      <a:lnTo>
                        <a:pt x="301" y="127"/>
                      </a:lnTo>
                      <a:lnTo>
                        <a:pt x="277" y="116"/>
                      </a:lnTo>
                      <a:lnTo>
                        <a:pt x="257" y="100"/>
                      </a:lnTo>
                      <a:lnTo>
                        <a:pt x="231" y="79"/>
                      </a:lnTo>
                      <a:lnTo>
                        <a:pt x="204" y="58"/>
                      </a:lnTo>
                      <a:lnTo>
                        <a:pt x="183" y="47"/>
                      </a:lnTo>
                      <a:lnTo>
                        <a:pt x="98" y="26"/>
                      </a:lnTo>
                      <a:lnTo>
                        <a:pt x="19" y="54"/>
                      </a:lnTo>
                      <a:lnTo>
                        <a:pt x="3" y="57"/>
                      </a:lnTo>
                      <a:lnTo>
                        <a:pt x="0" y="41"/>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8" name="Freeform 130"/>
                <p:cNvSpPr>
                  <a:spLocks/>
                </p:cNvSpPr>
                <p:nvPr/>
              </p:nvSpPr>
              <p:spPr bwMode="auto">
                <a:xfrm>
                  <a:off x="2632" y="3432"/>
                  <a:ext cx="115" cy="18"/>
                </a:xfrm>
                <a:custGeom>
                  <a:avLst/>
                  <a:gdLst>
                    <a:gd name="T0" fmla="*/ 8 w 578"/>
                    <a:gd name="T1" fmla="*/ 52 h 94"/>
                    <a:gd name="T2" fmla="*/ 35 w 578"/>
                    <a:gd name="T3" fmla="*/ 40 h 94"/>
                    <a:gd name="T4" fmla="*/ 78 w 578"/>
                    <a:gd name="T5" fmla="*/ 22 h 94"/>
                    <a:gd name="T6" fmla="*/ 151 w 578"/>
                    <a:gd name="T7" fmla="*/ 0 h 94"/>
                    <a:gd name="T8" fmla="*/ 364 w 578"/>
                    <a:gd name="T9" fmla="*/ 21 h 94"/>
                    <a:gd name="T10" fmla="*/ 569 w 578"/>
                    <a:gd name="T11" fmla="*/ 70 h 94"/>
                    <a:gd name="T12" fmla="*/ 578 w 578"/>
                    <a:gd name="T13" fmla="*/ 85 h 94"/>
                    <a:gd name="T14" fmla="*/ 563 w 578"/>
                    <a:gd name="T15" fmla="*/ 94 h 94"/>
                    <a:gd name="T16" fmla="*/ 466 w 578"/>
                    <a:gd name="T17" fmla="*/ 71 h 94"/>
                    <a:gd name="T18" fmla="*/ 311 w 578"/>
                    <a:gd name="T19" fmla="*/ 44 h 94"/>
                    <a:gd name="T20" fmla="*/ 154 w 578"/>
                    <a:gd name="T21" fmla="*/ 40 h 94"/>
                    <a:gd name="T22" fmla="*/ 85 w 578"/>
                    <a:gd name="T23" fmla="*/ 57 h 94"/>
                    <a:gd name="T24" fmla="*/ 17 w 578"/>
                    <a:gd name="T25" fmla="*/ 75 h 94"/>
                    <a:gd name="T26" fmla="*/ 0 w 578"/>
                    <a:gd name="T27" fmla="*/ 68 h 94"/>
                    <a:gd name="T28" fmla="*/ 8 w 578"/>
                    <a:gd name="T29" fmla="*/ 52 h 94"/>
                    <a:gd name="T30" fmla="*/ 8 w 578"/>
                    <a:gd name="T31"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94">
                      <a:moveTo>
                        <a:pt x="8" y="52"/>
                      </a:moveTo>
                      <a:lnTo>
                        <a:pt x="35" y="40"/>
                      </a:lnTo>
                      <a:lnTo>
                        <a:pt x="78" y="22"/>
                      </a:lnTo>
                      <a:lnTo>
                        <a:pt x="151" y="0"/>
                      </a:lnTo>
                      <a:lnTo>
                        <a:pt x="364" y="21"/>
                      </a:lnTo>
                      <a:lnTo>
                        <a:pt x="569" y="70"/>
                      </a:lnTo>
                      <a:lnTo>
                        <a:pt x="578" y="85"/>
                      </a:lnTo>
                      <a:lnTo>
                        <a:pt x="563" y="94"/>
                      </a:lnTo>
                      <a:lnTo>
                        <a:pt x="466" y="71"/>
                      </a:lnTo>
                      <a:lnTo>
                        <a:pt x="311" y="44"/>
                      </a:lnTo>
                      <a:lnTo>
                        <a:pt x="154" y="40"/>
                      </a:lnTo>
                      <a:lnTo>
                        <a:pt x="85" y="57"/>
                      </a:lnTo>
                      <a:lnTo>
                        <a:pt x="17" y="75"/>
                      </a:lnTo>
                      <a:lnTo>
                        <a:pt x="0" y="68"/>
                      </a:lnTo>
                      <a:lnTo>
                        <a:pt x="8" y="52"/>
                      </a:lnTo>
                      <a:lnTo>
                        <a:pt x="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79" name="Freeform 131"/>
                <p:cNvSpPr>
                  <a:spLocks/>
                </p:cNvSpPr>
                <p:nvPr/>
              </p:nvSpPr>
              <p:spPr bwMode="auto">
                <a:xfrm>
                  <a:off x="2616" y="3428"/>
                  <a:ext cx="197" cy="57"/>
                </a:xfrm>
                <a:custGeom>
                  <a:avLst/>
                  <a:gdLst>
                    <a:gd name="T0" fmla="*/ 13 w 987"/>
                    <a:gd name="T1" fmla="*/ 254 h 282"/>
                    <a:gd name="T2" fmla="*/ 298 w 987"/>
                    <a:gd name="T3" fmla="*/ 246 h 282"/>
                    <a:gd name="T4" fmla="*/ 580 w 987"/>
                    <a:gd name="T5" fmla="*/ 201 h 282"/>
                    <a:gd name="T6" fmla="*/ 685 w 987"/>
                    <a:gd name="T7" fmla="*/ 164 h 282"/>
                    <a:gd name="T8" fmla="*/ 780 w 987"/>
                    <a:gd name="T9" fmla="*/ 115 h 282"/>
                    <a:gd name="T10" fmla="*/ 826 w 987"/>
                    <a:gd name="T11" fmla="*/ 88 h 282"/>
                    <a:gd name="T12" fmla="*/ 871 w 987"/>
                    <a:gd name="T13" fmla="*/ 60 h 282"/>
                    <a:gd name="T14" fmla="*/ 917 w 987"/>
                    <a:gd name="T15" fmla="*/ 31 h 282"/>
                    <a:gd name="T16" fmla="*/ 966 w 987"/>
                    <a:gd name="T17" fmla="*/ 3 h 282"/>
                    <a:gd name="T18" fmla="*/ 987 w 987"/>
                    <a:gd name="T19" fmla="*/ 0 h 282"/>
                    <a:gd name="T20" fmla="*/ 982 w 987"/>
                    <a:gd name="T21" fmla="*/ 20 h 282"/>
                    <a:gd name="T22" fmla="*/ 965 w 987"/>
                    <a:gd name="T23" fmla="*/ 47 h 282"/>
                    <a:gd name="T24" fmla="*/ 948 w 987"/>
                    <a:gd name="T25" fmla="*/ 68 h 282"/>
                    <a:gd name="T26" fmla="*/ 924 w 987"/>
                    <a:gd name="T27" fmla="*/ 89 h 282"/>
                    <a:gd name="T28" fmla="*/ 896 w 987"/>
                    <a:gd name="T29" fmla="*/ 110 h 282"/>
                    <a:gd name="T30" fmla="*/ 833 w 987"/>
                    <a:gd name="T31" fmla="*/ 145 h 282"/>
                    <a:gd name="T32" fmla="*/ 760 w 987"/>
                    <a:gd name="T33" fmla="*/ 178 h 282"/>
                    <a:gd name="T34" fmla="*/ 684 w 987"/>
                    <a:gd name="T35" fmla="*/ 206 h 282"/>
                    <a:gd name="T36" fmla="*/ 604 w 987"/>
                    <a:gd name="T37" fmla="*/ 229 h 282"/>
                    <a:gd name="T38" fmla="*/ 527 w 987"/>
                    <a:gd name="T39" fmla="*/ 247 h 282"/>
                    <a:gd name="T40" fmla="*/ 388 w 987"/>
                    <a:gd name="T41" fmla="*/ 271 h 282"/>
                    <a:gd name="T42" fmla="*/ 200 w 987"/>
                    <a:gd name="T43" fmla="*/ 282 h 282"/>
                    <a:gd name="T44" fmla="*/ 13 w 987"/>
                    <a:gd name="T45" fmla="*/ 278 h 282"/>
                    <a:gd name="T46" fmla="*/ 0 w 987"/>
                    <a:gd name="T47" fmla="*/ 267 h 282"/>
                    <a:gd name="T48" fmla="*/ 13 w 987"/>
                    <a:gd name="T49" fmla="*/ 254 h 282"/>
                    <a:gd name="T50" fmla="*/ 13 w 987"/>
                    <a:gd name="T51" fmla="*/ 25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7" h="282">
                      <a:moveTo>
                        <a:pt x="13" y="254"/>
                      </a:moveTo>
                      <a:lnTo>
                        <a:pt x="298" y="246"/>
                      </a:lnTo>
                      <a:lnTo>
                        <a:pt x="580" y="201"/>
                      </a:lnTo>
                      <a:lnTo>
                        <a:pt x="685" y="164"/>
                      </a:lnTo>
                      <a:lnTo>
                        <a:pt x="780" y="115"/>
                      </a:lnTo>
                      <a:lnTo>
                        <a:pt x="826" y="88"/>
                      </a:lnTo>
                      <a:lnTo>
                        <a:pt x="871" y="60"/>
                      </a:lnTo>
                      <a:lnTo>
                        <a:pt x="917" y="31"/>
                      </a:lnTo>
                      <a:lnTo>
                        <a:pt x="966" y="3"/>
                      </a:lnTo>
                      <a:lnTo>
                        <a:pt x="987" y="0"/>
                      </a:lnTo>
                      <a:lnTo>
                        <a:pt x="982" y="20"/>
                      </a:lnTo>
                      <a:lnTo>
                        <a:pt x="965" y="47"/>
                      </a:lnTo>
                      <a:lnTo>
                        <a:pt x="948" y="68"/>
                      </a:lnTo>
                      <a:lnTo>
                        <a:pt x="924" y="89"/>
                      </a:lnTo>
                      <a:lnTo>
                        <a:pt x="896" y="110"/>
                      </a:lnTo>
                      <a:lnTo>
                        <a:pt x="833" y="145"/>
                      </a:lnTo>
                      <a:lnTo>
                        <a:pt x="760" y="178"/>
                      </a:lnTo>
                      <a:lnTo>
                        <a:pt x="684" y="206"/>
                      </a:lnTo>
                      <a:lnTo>
                        <a:pt x="604" y="229"/>
                      </a:lnTo>
                      <a:lnTo>
                        <a:pt x="527" y="247"/>
                      </a:lnTo>
                      <a:lnTo>
                        <a:pt x="388" y="271"/>
                      </a:lnTo>
                      <a:lnTo>
                        <a:pt x="200" y="282"/>
                      </a:lnTo>
                      <a:lnTo>
                        <a:pt x="13" y="278"/>
                      </a:lnTo>
                      <a:lnTo>
                        <a:pt x="0" y="267"/>
                      </a:lnTo>
                      <a:lnTo>
                        <a:pt x="13" y="254"/>
                      </a:lnTo>
                      <a:lnTo>
                        <a:pt x="13"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0" name="Freeform 132"/>
                <p:cNvSpPr>
                  <a:spLocks/>
                </p:cNvSpPr>
                <p:nvPr/>
              </p:nvSpPr>
              <p:spPr bwMode="auto">
                <a:xfrm>
                  <a:off x="2709" y="3416"/>
                  <a:ext cx="92" cy="25"/>
                </a:xfrm>
                <a:custGeom>
                  <a:avLst/>
                  <a:gdLst>
                    <a:gd name="T0" fmla="*/ 0 w 460"/>
                    <a:gd name="T1" fmla="*/ 120 h 128"/>
                    <a:gd name="T2" fmla="*/ 34 w 460"/>
                    <a:gd name="T3" fmla="*/ 99 h 128"/>
                    <a:gd name="T4" fmla="*/ 69 w 460"/>
                    <a:gd name="T5" fmla="*/ 80 h 128"/>
                    <a:gd name="T6" fmla="*/ 143 w 460"/>
                    <a:gd name="T7" fmla="*/ 45 h 128"/>
                    <a:gd name="T8" fmla="*/ 220 w 460"/>
                    <a:gd name="T9" fmla="*/ 17 h 128"/>
                    <a:gd name="T10" fmla="*/ 296 w 460"/>
                    <a:gd name="T11" fmla="*/ 0 h 128"/>
                    <a:gd name="T12" fmla="*/ 452 w 460"/>
                    <a:gd name="T13" fmla="*/ 16 h 128"/>
                    <a:gd name="T14" fmla="*/ 460 w 460"/>
                    <a:gd name="T15" fmla="*/ 31 h 128"/>
                    <a:gd name="T16" fmla="*/ 445 w 460"/>
                    <a:gd name="T17" fmla="*/ 39 h 128"/>
                    <a:gd name="T18" fmla="*/ 286 w 460"/>
                    <a:gd name="T19" fmla="*/ 34 h 128"/>
                    <a:gd name="T20" fmla="*/ 132 w 460"/>
                    <a:gd name="T21" fmla="*/ 83 h 128"/>
                    <a:gd name="T22" fmla="*/ 81 w 460"/>
                    <a:gd name="T23" fmla="*/ 106 h 128"/>
                    <a:gd name="T24" fmla="*/ 31 w 460"/>
                    <a:gd name="T25" fmla="*/ 128 h 128"/>
                    <a:gd name="T26" fmla="*/ 0 w 460"/>
                    <a:gd name="T27" fmla="*/ 120 h 128"/>
                    <a:gd name="T28" fmla="*/ 0 w 460"/>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128">
                      <a:moveTo>
                        <a:pt x="0" y="120"/>
                      </a:moveTo>
                      <a:lnTo>
                        <a:pt x="34" y="99"/>
                      </a:lnTo>
                      <a:lnTo>
                        <a:pt x="69" y="80"/>
                      </a:lnTo>
                      <a:lnTo>
                        <a:pt x="143" y="45"/>
                      </a:lnTo>
                      <a:lnTo>
                        <a:pt x="220" y="17"/>
                      </a:lnTo>
                      <a:lnTo>
                        <a:pt x="296" y="0"/>
                      </a:lnTo>
                      <a:lnTo>
                        <a:pt x="452" y="16"/>
                      </a:lnTo>
                      <a:lnTo>
                        <a:pt x="460" y="31"/>
                      </a:lnTo>
                      <a:lnTo>
                        <a:pt x="445" y="39"/>
                      </a:lnTo>
                      <a:lnTo>
                        <a:pt x="286" y="34"/>
                      </a:lnTo>
                      <a:lnTo>
                        <a:pt x="132" y="83"/>
                      </a:lnTo>
                      <a:lnTo>
                        <a:pt x="81" y="106"/>
                      </a:lnTo>
                      <a:lnTo>
                        <a:pt x="31" y="128"/>
                      </a:lnTo>
                      <a:lnTo>
                        <a:pt x="0" y="120"/>
                      </a:lnTo>
                      <a:lnTo>
                        <a:pt x="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1" name="Freeform 133"/>
                <p:cNvSpPr>
                  <a:spLocks/>
                </p:cNvSpPr>
                <p:nvPr/>
              </p:nvSpPr>
              <p:spPr bwMode="auto">
                <a:xfrm>
                  <a:off x="2780" y="3420"/>
                  <a:ext cx="27" cy="14"/>
                </a:xfrm>
                <a:custGeom>
                  <a:avLst/>
                  <a:gdLst>
                    <a:gd name="T0" fmla="*/ 7 w 139"/>
                    <a:gd name="T1" fmla="*/ 28 h 67"/>
                    <a:gd name="T2" fmla="*/ 24 w 139"/>
                    <a:gd name="T3" fmla="*/ 12 h 67"/>
                    <a:gd name="T4" fmla="*/ 41 w 139"/>
                    <a:gd name="T5" fmla="*/ 0 h 67"/>
                    <a:gd name="T6" fmla="*/ 127 w 139"/>
                    <a:gd name="T7" fmla="*/ 1 h 67"/>
                    <a:gd name="T8" fmla="*/ 139 w 139"/>
                    <a:gd name="T9" fmla="*/ 12 h 67"/>
                    <a:gd name="T10" fmla="*/ 127 w 139"/>
                    <a:gd name="T11" fmla="*/ 25 h 67"/>
                    <a:gd name="T12" fmla="*/ 80 w 139"/>
                    <a:gd name="T13" fmla="*/ 42 h 67"/>
                    <a:gd name="T14" fmla="*/ 32 w 139"/>
                    <a:gd name="T15" fmla="*/ 67 h 67"/>
                    <a:gd name="T16" fmla="*/ 0 w 139"/>
                    <a:gd name="T17" fmla="*/ 61 h 67"/>
                    <a:gd name="T18" fmla="*/ 7 w 139"/>
                    <a:gd name="T19" fmla="*/ 28 h 67"/>
                    <a:gd name="T20" fmla="*/ 7 w 139"/>
                    <a:gd name="T2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67">
                      <a:moveTo>
                        <a:pt x="7" y="28"/>
                      </a:moveTo>
                      <a:lnTo>
                        <a:pt x="24" y="12"/>
                      </a:lnTo>
                      <a:lnTo>
                        <a:pt x="41" y="0"/>
                      </a:lnTo>
                      <a:lnTo>
                        <a:pt x="127" y="1"/>
                      </a:lnTo>
                      <a:lnTo>
                        <a:pt x="139" y="12"/>
                      </a:lnTo>
                      <a:lnTo>
                        <a:pt x="127" y="25"/>
                      </a:lnTo>
                      <a:lnTo>
                        <a:pt x="80" y="42"/>
                      </a:lnTo>
                      <a:lnTo>
                        <a:pt x="32" y="67"/>
                      </a:lnTo>
                      <a:lnTo>
                        <a:pt x="0" y="61"/>
                      </a:lnTo>
                      <a:lnTo>
                        <a:pt x="7" y="28"/>
                      </a:lnTo>
                      <a:lnTo>
                        <a:pt x="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2" name="Freeform 134"/>
                <p:cNvSpPr>
                  <a:spLocks/>
                </p:cNvSpPr>
                <p:nvPr/>
              </p:nvSpPr>
              <p:spPr bwMode="auto">
                <a:xfrm>
                  <a:off x="2776" y="3452"/>
                  <a:ext cx="23" cy="9"/>
                </a:xfrm>
                <a:custGeom>
                  <a:avLst/>
                  <a:gdLst>
                    <a:gd name="T0" fmla="*/ 17 w 118"/>
                    <a:gd name="T1" fmla="*/ 0 h 47"/>
                    <a:gd name="T2" fmla="*/ 62 w 118"/>
                    <a:gd name="T3" fmla="*/ 15 h 47"/>
                    <a:gd name="T4" fmla="*/ 109 w 118"/>
                    <a:gd name="T5" fmla="*/ 24 h 47"/>
                    <a:gd name="T6" fmla="*/ 118 w 118"/>
                    <a:gd name="T7" fmla="*/ 38 h 47"/>
                    <a:gd name="T8" fmla="*/ 104 w 118"/>
                    <a:gd name="T9" fmla="*/ 47 h 47"/>
                    <a:gd name="T10" fmla="*/ 6 w 118"/>
                    <a:gd name="T11" fmla="*/ 22 h 47"/>
                    <a:gd name="T12" fmla="*/ 0 w 118"/>
                    <a:gd name="T13" fmla="*/ 5 h 47"/>
                    <a:gd name="T14" fmla="*/ 17 w 118"/>
                    <a:gd name="T15" fmla="*/ 0 h 47"/>
                    <a:gd name="T16" fmla="*/ 17 w 118"/>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7">
                      <a:moveTo>
                        <a:pt x="17" y="0"/>
                      </a:moveTo>
                      <a:lnTo>
                        <a:pt x="62" y="15"/>
                      </a:lnTo>
                      <a:lnTo>
                        <a:pt x="109" y="24"/>
                      </a:lnTo>
                      <a:lnTo>
                        <a:pt x="118" y="38"/>
                      </a:lnTo>
                      <a:lnTo>
                        <a:pt x="104" y="47"/>
                      </a:lnTo>
                      <a:lnTo>
                        <a:pt x="6" y="22"/>
                      </a:lnTo>
                      <a:lnTo>
                        <a:pt x="0" y="5"/>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3" name="Freeform 135"/>
                <p:cNvSpPr>
                  <a:spLocks/>
                </p:cNvSpPr>
                <p:nvPr/>
              </p:nvSpPr>
              <p:spPr bwMode="auto">
                <a:xfrm>
                  <a:off x="2743" y="3465"/>
                  <a:ext cx="49" cy="8"/>
                </a:xfrm>
                <a:custGeom>
                  <a:avLst/>
                  <a:gdLst>
                    <a:gd name="T0" fmla="*/ 13 w 243"/>
                    <a:gd name="T1" fmla="*/ 9 h 44"/>
                    <a:gd name="T2" fmla="*/ 115 w 243"/>
                    <a:gd name="T3" fmla="*/ 2 h 44"/>
                    <a:gd name="T4" fmla="*/ 229 w 243"/>
                    <a:gd name="T5" fmla="*/ 0 h 44"/>
                    <a:gd name="T6" fmla="*/ 243 w 243"/>
                    <a:gd name="T7" fmla="*/ 10 h 44"/>
                    <a:gd name="T8" fmla="*/ 234 w 243"/>
                    <a:gd name="T9" fmla="*/ 24 h 44"/>
                    <a:gd name="T10" fmla="*/ 115 w 243"/>
                    <a:gd name="T11" fmla="*/ 44 h 44"/>
                    <a:gd name="T12" fmla="*/ 13 w 243"/>
                    <a:gd name="T13" fmla="*/ 33 h 44"/>
                    <a:gd name="T14" fmla="*/ 0 w 243"/>
                    <a:gd name="T15" fmla="*/ 20 h 44"/>
                    <a:gd name="T16" fmla="*/ 13 w 243"/>
                    <a:gd name="T17" fmla="*/ 9 h 44"/>
                    <a:gd name="T18" fmla="*/ 13 w 243"/>
                    <a:gd name="T19"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4">
                      <a:moveTo>
                        <a:pt x="13" y="9"/>
                      </a:moveTo>
                      <a:lnTo>
                        <a:pt x="115" y="2"/>
                      </a:lnTo>
                      <a:lnTo>
                        <a:pt x="229" y="0"/>
                      </a:lnTo>
                      <a:lnTo>
                        <a:pt x="243" y="10"/>
                      </a:lnTo>
                      <a:lnTo>
                        <a:pt x="234" y="24"/>
                      </a:lnTo>
                      <a:lnTo>
                        <a:pt x="115" y="44"/>
                      </a:lnTo>
                      <a:lnTo>
                        <a:pt x="13" y="33"/>
                      </a:lnTo>
                      <a:lnTo>
                        <a:pt x="0" y="20"/>
                      </a:lnTo>
                      <a:lnTo>
                        <a:pt x="13" y="9"/>
                      </a:lnTo>
                      <a:lnTo>
                        <a:pt x="1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4" name="Freeform 136"/>
                <p:cNvSpPr>
                  <a:spLocks/>
                </p:cNvSpPr>
                <p:nvPr/>
              </p:nvSpPr>
              <p:spPr bwMode="auto">
                <a:xfrm>
                  <a:off x="2633" y="3443"/>
                  <a:ext cx="69" cy="15"/>
                </a:xfrm>
                <a:custGeom>
                  <a:avLst/>
                  <a:gdLst>
                    <a:gd name="T0" fmla="*/ 15 w 347"/>
                    <a:gd name="T1" fmla="*/ 0 h 75"/>
                    <a:gd name="T2" fmla="*/ 87 w 347"/>
                    <a:gd name="T3" fmla="*/ 14 h 75"/>
                    <a:gd name="T4" fmla="*/ 213 w 347"/>
                    <a:gd name="T5" fmla="*/ 26 h 75"/>
                    <a:gd name="T6" fmla="*/ 335 w 347"/>
                    <a:gd name="T7" fmla="*/ 51 h 75"/>
                    <a:gd name="T8" fmla="*/ 347 w 347"/>
                    <a:gd name="T9" fmla="*/ 64 h 75"/>
                    <a:gd name="T10" fmla="*/ 333 w 347"/>
                    <a:gd name="T11" fmla="*/ 75 h 75"/>
                    <a:gd name="T12" fmla="*/ 169 w 347"/>
                    <a:gd name="T13" fmla="*/ 61 h 75"/>
                    <a:gd name="T14" fmla="*/ 8 w 347"/>
                    <a:gd name="T15" fmla="*/ 23 h 75"/>
                    <a:gd name="T16" fmla="*/ 0 w 347"/>
                    <a:gd name="T17" fmla="*/ 8 h 75"/>
                    <a:gd name="T18" fmla="*/ 15 w 347"/>
                    <a:gd name="T19" fmla="*/ 0 h 75"/>
                    <a:gd name="T20" fmla="*/ 15 w 347"/>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75">
                      <a:moveTo>
                        <a:pt x="15" y="0"/>
                      </a:moveTo>
                      <a:lnTo>
                        <a:pt x="87" y="14"/>
                      </a:lnTo>
                      <a:lnTo>
                        <a:pt x="213" y="26"/>
                      </a:lnTo>
                      <a:lnTo>
                        <a:pt x="335" y="51"/>
                      </a:lnTo>
                      <a:lnTo>
                        <a:pt x="347" y="64"/>
                      </a:lnTo>
                      <a:lnTo>
                        <a:pt x="333" y="75"/>
                      </a:lnTo>
                      <a:lnTo>
                        <a:pt x="169" y="61"/>
                      </a:lnTo>
                      <a:lnTo>
                        <a:pt x="8" y="23"/>
                      </a:lnTo>
                      <a:lnTo>
                        <a:pt x="0" y="8"/>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5" name="Freeform 137"/>
                <p:cNvSpPr>
                  <a:spLocks/>
                </p:cNvSpPr>
                <p:nvPr/>
              </p:nvSpPr>
              <p:spPr bwMode="auto">
                <a:xfrm>
                  <a:off x="2636" y="3452"/>
                  <a:ext cx="57" cy="16"/>
                </a:xfrm>
                <a:custGeom>
                  <a:avLst/>
                  <a:gdLst>
                    <a:gd name="T0" fmla="*/ 275 w 284"/>
                    <a:gd name="T1" fmla="*/ 24 h 82"/>
                    <a:gd name="T2" fmla="*/ 216 w 284"/>
                    <a:gd name="T3" fmla="*/ 49 h 82"/>
                    <a:gd name="T4" fmla="*/ 154 w 284"/>
                    <a:gd name="T5" fmla="*/ 65 h 82"/>
                    <a:gd name="T6" fmla="*/ 14 w 284"/>
                    <a:gd name="T7" fmla="*/ 82 h 82"/>
                    <a:gd name="T8" fmla="*/ 0 w 284"/>
                    <a:gd name="T9" fmla="*/ 71 h 82"/>
                    <a:gd name="T10" fmla="*/ 9 w 284"/>
                    <a:gd name="T11" fmla="*/ 57 h 82"/>
                    <a:gd name="T12" fmla="*/ 148 w 284"/>
                    <a:gd name="T13" fmla="*/ 33 h 82"/>
                    <a:gd name="T14" fmla="*/ 267 w 284"/>
                    <a:gd name="T15" fmla="*/ 0 h 82"/>
                    <a:gd name="T16" fmla="*/ 284 w 284"/>
                    <a:gd name="T17" fmla="*/ 8 h 82"/>
                    <a:gd name="T18" fmla="*/ 275 w 284"/>
                    <a:gd name="T19" fmla="*/ 24 h 82"/>
                    <a:gd name="T20" fmla="*/ 275 w 284"/>
                    <a:gd name="T21" fmla="*/ 2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82">
                      <a:moveTo>
                        <a:pt x="275" y="24"/>
                      </a:moveTo>
                      <a:lnTo>
                        <a:pt x="216" y="49"/>
                      </a:lnTo>
                      <a:lnTo>
                        <a:pt x="154" y="65"/>
                      </a:lnTo>
                      <a:lnTo>
                        <a:pt x="14" y="82"/>
                      </a:lnTo>
                      <a:lnTo>
                        <a:pt x="0" y="71"/>
                      </a:lnTo>
                      <a:lnTo>
                        <a:pt x="9" y="57"/>
                      </a:lnTo>
                      <a:lnTo>
                        <a:pt x="148" y="33"/>
                      </a:lnTo>
                      <a:lnTo>
                        <a:pt x="267" y="0"/>
                      </a:lnTo>
                      <a:lnTo>
                        <a:pt x="284" y="8"/>
                      </a:lnTo>
                      <a:lnTo>
                        <a:pt x="275" y="24"/>
                      </a:lnTo>
                      <a:lnTo>
                        <a:pt x="27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6" name="Freeform 138"/>
                <p:cNvSpPr>
                  <a:spLocks/>
                </p:cNvSpPr>
                <p:nvPr/>
              </p:nvSpPr>
              <p:spPr bwMode="auto">
                <a:xfrm>
                  <a:off x="2605" y="3453"/>
                  <a:ext cx="28" cy="17"/>
                </a:xfrm>
                <a:custGeom>
                  <a:avLst/>
                  <a:gdLst>
                    <a:gd name="T0" fmla="*/ 124 w 142"/>
                    <a:gd name="T1" fmla="*/ 76 h 83"/>
                    <a:gd name="T2" fmla="*/ 102 w 142"/>
                    <a:gd name="T3" fmla="*/ 54 h 83"/>
                    <a:gd name="T4" fmla="*/ 74 w 142"/>
                    <a:gd name="T5" fmla="*/ 40 h 83"/>
                    <a:gd name="T6" fmla="*/ 34 w 142"/>
                    <a:gd name="T7" fmla="*/ 40 h 83"/>
                    <a:gd name="T8" fmla="*/ 30 w 142"/>
                    <a:gd name="T9" fmla="*/ 70 h 83"/>
                    <a:gd name="T10" fmla="*/ 14 w 142"/>
                    <a:gd name="T11" fmla="*/ 83 h 83"/>
                    <a:gd name="T12" fmla="*/ 0 w 142"/>
                    <a:gd name="T13" fmla="*/ 65 h 83"/>
                    <a:gd name="T14" fmla="*/ 15 w 142"/>
                    <a:gd name="T15" fmla="*/ 9 h 83"/>
                    <a:gd name="T16" fmla="*/ 72 w 142"/>
                    <a:gd name="T17" fmla="*/ 0 h 83"/>
                    <a:gd name="T18" fmla="*/ 114 w 142"/>
                    <a:gd name="T19" fmla="*/ 20 h 83"/>
                    <a:gd name="T20" fmla="*/ 142 w 142"/>
                    <a:gd name="T21" fmla="*/ 60 h 83"/>
                    <a:gd name="T22" fmla="*/ 141 w 142"/>
                    <a:gd name="T23" fmla="*/ 77 h 83"/>
                    <a:gd name="T24" fmla="*/ 124 w 142"/>
                    <a:gd name="T25" fmla="*/ 76 h 83"/>
                    <a:gd name="T26" fmla="*/ 124 w 142"/>
                    <a:gd name="T27"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83">
                      <a:moveTo>
                        <a:pt x="124" y="76"/>
                      </a:moveTo>
                      <a:lnTo>
                        <a:pt x="102" y="54"/>
                      </a:lnTo>
                      <a:lnTo>
                        <a:pt x="74" y="40"/>
                      </a:lnTo>
                      <a:lnTo>
                        <a:pt x="34" y="40"/>
                      </a:lnTo>
                      <a:lnTo>
                        <a:pt x="30" y="70"/>
                      </a:lnTo>
                      <a:lnTo>
                        <a:pt x="14" y="83"/>
                      </a:lnTo>
                      <a:lnTo>
                        <a:pt x="0" y="65"/>
                      </a:lnTo>
                      <a:lnTo>
                        <a:pt x="15" y="9"/>
                      </a:lnTo>
                      <a:lnTo>
                        <a:pt x="72" y="0"/>
                      </a:lnTo>
                      <a:lnTo>
                        <a:pt x="114" y="20"/>
                      </a:lnTo>
                      <a:lnTo>
                        <a:pt x="142" y="60"/>
                      </a:lnTo>
                      <a:lnTo>
                        <a:pt x="141" y="77"/>
                      </a:lnTo>
                      <a:lnTo>
                        <a:pt x="124" y="76"/>
                      </a:lnTo>
                      <a:lnTo>
                        <a:pt x="124"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7" name="Freeform 139"/>
                <p:cNvSpPr>
                  <a:spLocks/>
                </p:cNvSpPr>
                <p:nvPr/>
              </p:nvSpPr>
              <p:spPr bwMode="auto">
                <a:xfrm>
                  <a:off x="2600" y="3464"/>
                  <a:ext cx="25" cy="17"/>
                </a:xfrm>
                <a:custGeom>
                  <a:avLst/>
                  <a:gdLst>
                    <a:gd name="T0" fmla="*/ 39 w 125"/>
                    <a:gd name="T1" fmla="*/ 44 h 85"/>
                    <a:gd name="T2" fmla="*/ 69 w 125"/>
                    <a:gd name="T3" fmla="*/ 60 h 85"/>
                    <a:gd name="T4" fmla="*/ 81 w 125"/>
                    <a:gd name="T5" fmla="*/ 73 h 85"/>
                    <a:gd name="T6" fmla="*/ 67 w 125"/>
                    <a:gd name="T7" fmla="*/ 85 h 85"/>
                    <a:gd name="T8" fmla="*/ 0 w 125"/>
                    <a:gd name="T9" fmla="*/ 52 h 85"/>
                    <a:gd name="T10" fmla="*/ 4 w 125"/>
                    <a:gd name="T11" fmla="*/ 26 h 85"/>
                    <a:gd name="T12" fmla="*/ 38 w 125"/>
                    <a:gd name="T13" fmla="*/ 11 h 85"/>
                    <a:gd name="T14" fmla="*/ 110 w 125"/>
                    <a:gd name="T15" fmla="*/ 0 h 85"/>
                    <a:gd name="T16" fmla="*/ 125 w 125"/>
                    <a:gd name="T17" fmla="*/ 8 h 85"/>
                    <a:gd name="T18" fmla="*/ 115 w 125"/>
                    <a:gd name="T19" fmla="*/ 23 h 85"/>
                    <a:gd name="T20" fmla="*/ 39 w 125"/>
                    <a:gd name="T21" fmla="*/ 44 h 85"/>
                    <a:gd name="T22" fmla="*/ 39 w 125"/>
                    <a:gd name="T23" fmla="*/ 4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85">
                      <a:moveTo>
                        <a:pt x="39" y="44"/>
                      </a:moveTo>
                      <a:lnTo>
                        <a:pt x="69" y="60"/>
                      </a:lnTo>
                      <a:lnTo>
                        <a:pt x="81" y="73"/>
                      </a:lnTo>
                      <a:lnTo>
                        <a:pt x="67" y="85"/>
                      </a:lnTo>
                      <a:lnTo>
                        <a:pt x="0" y="52"/>
                      </a:lnTo>
                      <a:lnTo>
                        <a:pt x="4" y="26"/>
                      </a:lnTo>
                      <a:lnTo>
                        <a:pt x="38" y="11"/>
                      </a:lnTo>
                      <a:lnTo>
                        <a:pt x="110" y="0"/>
                      </a:lnTo>
                      <a:lnTo>
                        <a:pt x="125" y="8"/>
                      </a:lnTo>
                      <a:lnTo>
                        <a:pt x="115" y="23"/>
                      </a:lnTo>
                      <a:lnTo>
                        <a:pt x="39" y="44"/>
                      </a:lnTo>
                      <a:lnTo>
                        <a:pt x="3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8" name="Freeform 140"/>
                <p:cNvSpPr>
                  <a:spLocks/>
                </p:cNvSpPr>
                <p:nvPr/>
              </p:nvSpPr>
              <p:spPr bwMode="auto">
                <a:xfrm>
                  <a:off x="2481" y="3509"/>
                  <a:ext cx="334" cy="22"/>
                </a:xfrm>
                <a:custGeom>
                  <a:avLst/>
                  <a:gdLst>
                    <a:gd name="T0" fmla="*/ 0 w 1673"/>
                    <a:gd name="T1" fmla="*/ 85 h 109"/>
                    <a:gd name="T2" fmla="*/ 122 w 1673"/>
                    <a:gd name="T3" fmla="*/ 55 h 109"/>
                    <a:gd name="T4" fmla="*/ 247 w 1673"/>
                    <a:gd name="T5" fmla="*/ 33 h 109"/>
                    <a:gd name="T6" fmla="*/ 374 w 1673"/>
                    <a:gd name="T7" fmla="*/ 17 h 109"/>
                    <a:gd name="T8" fmla="*/ 630 w 1673"/>
                    <a:gd name="T9" fmla="*/ 0 h 109"/>
                    <a:gd name="T10" fmla="*/ 1648 w 1673"/>
                    <a:gd name="T11" fmla="*/ 11 h 109"/>
                    <a:gd name="T12" fmla="*/ 1673 w 1673"/>
                    <a:gd name="T13" fmla="*/ 24 h 109"/>
                    <a:gd name="T14" fmla="*/ 1666 w 1673"/>
                    <a:gd name="T15" fmla="*/ 36 h 109"/>
                    <a:gd name="T16" fmla="*/ 597 w 1673"/>
                    <a:gd name="T17" fmla="*/ 41 h 109"/>
                    <a:gd name="T18" fmla="*/ 299 w 1673"/>
                    <a:gd name="T19" fmla="*/ 77 h 109"/>
                    <a:gd name="T20" fmla="*/ 152 w 1673"/>
                    <a:gd name="T21" fmla="*/ 99 h 109"/>
                    <a:gd name="T22" fmla="*/ 0 w 1673"/>
                    <a:gd name="T23" fmla="*/ 109 h 109"/>
                    <a:gd name="T24" fmla="*/ 0 w 1673"/>
                    <a:gd name="T25" fmla="*/ 85 h 109"/>
                    <a:gd name="T26" fmla="*/ 0 w 1673"/>
                    <a:gd name="T27"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3" h="109">
                      <a:moveTo>
                        <a:pt x="0" y="85"/>
                      </a:moveTo>
                      <a:lnTo>
                        <a:pt x="122" y="55"/>
                      </a:lnTo>
                      <a:lnTo>
                        <a:pt x="247" y="33"/>
                      </a:lnTo>
                      <a:lnTo>
                        <a:pt x="374" y="17"/>
                      </a:lnTo>
                      <a:lnTo>
                        <a:pt x="630" y="0"/>
                      </a:lnTo>
                      <a:lnTo>
                        <a:pt x="1648" y="11"/>
                      </a:lnTo>
                      <a:lnTo>
                        <a:pt x="1673" y="24"/>
                      </a:lnTo>
                      <a:lnTo>
                        <a:pt x="1666" y="36"/>
                      </a:lnTo>
                      <a:lnTo>
                        <a:pt x="597" y="41"/>
                      </a:lnTo>
                      <a:lnTo>
                        <a:pt x="299" y="77"/>
                      </a:lnTo>
                      <a:lnTo>
                        <a:pt x="152" y="99"/>
                      </a:lnTo>
                      <a:lnTo>
                        <a:pt x="0" y="109"/>
                      </a:lnTo>
                      <a:lnTo>
                        <a:pt x="0" y="85"/>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89" name="Freeform 141"/>
                <p:cNvSpPr>
                  <a:spLocks/>
                </p:cNvSpPr>
                <p:nvPr/>
              </p:nvSpPr>
              <p:spPr bwMode="auto">
                <a:xfrm>
                  <a:off x="2479" y="3523"/>
                  <a:ext cx="339" cy="29"/>
                </a:xfrm>
                <a:custGeom>
                  <a:avLst/>
                  <a:gdLst>
                    <a:gd name="T0" fmla="*/ 0 w 1693"/>
                    <a:gd name="T1" fmla="*/ 117 h 146"/>
                    <a:gd name="T2" fmla="*/ 97 w 1693"/>
                    <a:gd name="T3" fmla="*/ 90 h 146"/>
                    <a:gd name="T4" fmla="*/ 197 w 1693"/>
                    <a:gd name="T5" fmla="*/ 68 h 146"/>
                    <a:gd name="T6" fmla="*/ 404 w 1693"/>
                    <a:gd name="T7" fmla="*/ 37 h 146"/>
                    <a:gd name="T8" fmla="*/ 831 w 1693"/>
                    <a:gd name="T9" fmla="*/ 13 h 146"/>
                    <a:gd name="T10" fmla="*/ 1667 w 1693"/>
                    <a:gd name="T11" fmla="*/ 0 h 146"/>
                    <a:gd name="T12" fmla="*/ 1693 w 1693"/>
                    <a:gd name="T13" fmla="*/ 19 h 146"/>
                    <a:gd name="T14" fmla="*/ 1693 w 1693"/>
                    <a:gd name="T15" fmla="*/ 40 h 146"/>
                    <a:gd name="T16" fmla="*/ 861 w 1693"/>
                    <a:gd name="T17" fmla="*/ 52 h 146"/>
                    <a:gd name="T18" fmla="*/ 426 w 1693"/>
                    <a:gd name="T19" fmla="*/ 83 h 146"/>
                    <a:gd name="T20" fmla="*/ 39 w 1693"/>
                    <a:gd name="T21" fmla="*/ 146 h 146"/>
                    <a:gd name="T22" fmla="*/ 7 w 1693"/>
                    <a:gd name="T23" fmla="*/ 134 h 146"/>
                    <a:gd name="T24" fmla="*/ 0 w 1693"/>
                    <a:gd name="T25" fmla="*/ 117 h 146"/>
                    <a:gd name="T26" fmla="*/ 0 w 1693"/>
                    <a:gd name="T27"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3" h="146">
                      <a:moveTo>
                        <a:pt x="0" y="117"/>
                      </a:moveTo>
                      <a:lnTo>
                        <a:pt x="97" y="90"/>
                      </a:lnTo>
                      <a:lnTo>
                        <a:pt x="197" y="68"/>
                      </a:lnTo>
                      <a:lnTo>
                        <a:pt x="404" y="37"/>
                      </a:lnTo>
                      <a:lnTo>
                        <a:pt x="831" y="13"/>
                      </a:lnTo>
                      <a:lnTo>
                        <a:pt x="1667" y="0"/>
                      </a:lnTo>
                      <a:lnTo>
                        <a:pt x="1693" y="19"/>
                      </a:lnTo>
                      <a:lnTo>
                        <a:pt x="1693" y="40"/>
                      </a:lnTo>
                      <a:lnTo>
                        <a:pt x="861" y="52"/>
                      </a:lnTo>
                      <a:lnTo>
                        <a:pt x="426" y="83"/>
                      </a:lnTo>
                      <a:lnTo>
                        <a:pt x="39" y="146"/>
                      </a:lnTo>
                      <a:lnTo>
                        <a:pt x="7" y="134"/>
                      </a:lnTo>
                      <a:lnTo>
                        <a:pt x="0" y="117"/>
                      </a:lnTo>
                      <a:lnTo>
                        <a:pt x="0"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0" name="Freeform 142"/>
                <p:cNvSpPr>
                  <a:spLocks/>
                </p:cNvSpPr>
                <p:nvPr/>
              </p:nvSpPr>
              <p:spPr bwMode="auto">
                <a:xfrm>
                  <a:off x="2699" y="3574"/>
                  <a:ext cx="16" cy="69"/>
                </a:xfrm>
                <a:custGeom>
                  <a:avLst/>
                  <a:gdLst>
                    <a:gd name="T0" fmla="*/ 0 w 81"/>
                    <a:gd name="T1" fmla="*/ 300 h 341"/>
                    <a:gd name="T2" fmla="*/ 11 w 81"/>
                    <a:gd name="T3" fmla="*/ 209 h 341"/>
                    <a:gd name="T4" fmla="*/ 39 w 81"/>
                    <a:gd name="T5" fmla="*/ 122 h 341"/>
                    <a:gd name="T6" fmla="*/ 59 w 81"/>
                    <a:gd name="T7" fmla="*/ 13 h 341"/>
                    <a:gd name="T8" fmla="*/ 71 w 81"/>
                    <a:gd name="T9" fmla="*/ 0 h 341"/>
                    <a:gd name="T10" fmla="*/ 81 w 81"/>
                    <a:gd name="T11" fmla="*/ 10 h 341"/>
                    <a:gd name="T12" fmla="*/ 69 w 81"/>
                    <a:gd name="T13" fmla="*/ 157 h 341"/>
                    <a:gd name="T14" fmla="*/ 64 w 81"/>
                    <a:gd name="T15" fmla="*/ 304 h 341"/>
                    <a:gd name="T16" fmla="*/ 55 w 81"/>
                    <a:gd name="T17" fmla="*/ 331 h 341"/>
                    <a:gd name="T18" fmla="*/ 33 w 81"/>
                    <a:gd name="T19" fmla="*/ 341 h 341"/>
                    <a:gd name="T20" fmla="*/ 0 w 81"/>
                    <a:gd name="T21" fmla="*/ 300 h 341"/>
                    <a:gd name="T22" fmla="*/ 0 w 81"/>
                    <a:gd name="T23" fmla="*/ 30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341">
                      <a:moveTo>
                        <a:pt x="0" y="300"/>
                      </a:moveTo>
                      <a:lnTo>
                        <a:pt x="11" y="209"/>
                      </a:lnTo>
                      <a:lnTo>
                        <a:pt x="39" y="122"/>
                      </a:lnTo>
                      <a:lnTo>
                        <a:pt x="59" y="13"/>
                      </a:lnTo>
                      <a:lnTo>
                        <a:pt x="71" y="0"/>
                      </a:lnTo>
                      <a:lnTo>
                        <a:pt x="81" y="10"/>
                      </a:lnTo>
                      <a:lnTo>
                        <a:pt x="69" y="157"/>
                      </a:lnTo>
                      <a:lnTo>
                        <a:pt x="64" y="304"/>
                      </a:lnTo>
                      <a:lnTo>
                        <a:pt x="55" y="331"/>
                      </a:lnTo>
                      <a:lnTo>
                        <a:pt x="33" y="341"/>
                      </a:lnTo>
                      <a:lnTo>
                        <a:pt x="0" y="300"/>
                      </a:lnTo>
                      <a:lnTo>
                        <a:pt x="0" y="3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1" name="Freeform 143"/>
                <p:cNvSpPr>
                  <a:spLocks/>
                </p:cNvSpPr>
                <p:nvPr/>
              </p:nvSpPr>
              <p:spPr bwMode="auto">
                <a:xfrm>
                  <a:off x="2596" y="3699"/>
                  <a:ext cx="52" cy="21"/>
                </a:xfrm>
                <a:custGeom>
                  <a:avLst/>
                  <a:gdLst>
                    <a:gd name="T0" fmla="*/ 0 w 261"/>
                    <a:gd name="T1" fmla="*/ 90 h 105"/>
                    <a:gd name="T2" fmla="*/ 13 w 261"/>
                    <a:gd name="T3" fmla="*/ 46 h 105"/>
                    <a:gd name="T4" fmla="*/ 39 w 261"/>
                    <a:gd name="T5" fmla="*/ 15 h 105"/>
                    <a:gd name="T6" fmla="*/ 75 w 261"/>
                    <a:gd name="T7" fmla="*/ 0 h 105"/>
                    <a:gd name="T8" fmla="*/ 119 w 261"/>
                    <a:gd name="T9" fmla="*/ 4 h 105"/>
                    <a:gd name="T10" fmla="*/ 254 w 261"/>
                    <a:gd name="T11" fmla="*/ 48 h 105"/>
                    <a:gd name="T12" fmla="*/ 261 w 261"/>
                    <a:gd name="T13" fmla="*/ 64 h 105"/>
                    <a:gd name="T14" fmla="*/ 244 w 261"/>
                    <a:gd name="T15" fmla="*/ 70 h 105"/>
                    <a:gd name="T16" fmla="*/ 210 w 261"/>
                    <a:gd name="T17" fmla="*/ 60 h 105"/>
                    <a:gd name="T18" fmla="*/ 133 w 261"/>
                    <a:gd name="T19" fmla="*/ 51 h 105"/>
                    <a:gd name="T20" fmla="*/ 68 w 261"/>
                    <a:gd name="T21" fmla="*/ 49 h 105"/>
                    <a:gd name="T22" fmla="*/ 23 w 261"/>
                    <a:gd name="T23" fmla="*/ 96 h 105"/>
                    <a:gd name="T24" fmla="*/ 8 w 261"/>
                    <a:gd name="T25" fmla="*/ 105 h 105"/>
                    <a:gd name="T26" fmla="*/ 0 w 261"/>
                    <a:gd name="T27" fmla="*/ 90 h 105"/>
                    <a:gd name="T28" fmla="*/ 0 w 261"/>
                    <a:gd name="T29"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105">
                      <a:moveTo>
                        <a:pt x="0" y="90"/>
                      </a:moveTo>
                      <a:lnTo>
                        <a:pt x="13" y="46"/>
                      </a:lnTo>
                      <a:lnTo>
                        <a:pt x="39" y="15"/>
                      </a:lnTo>
                      <a:lnTo>
                        <a:pt x="75" y="0"/>
                      </a:lnTo>
                      <a:lnTo>
                        <a:pt x="119" y="4"/>
                      </a:lnTo>
                      <a:lnTo>
                        <a:pt x="254" y="48"/>
                      </a:lnTo>
                      <a:lnTo>
                        <a:pt x="261" y="64"/>
                      </a:lnTo>
                      <a:lnTo>
                        <a:pt x="244" y="70"/>
                      </a:lnTo>
                      <a:lnTo>
                        <a:pt x="210" y="60"/>
                      </a:lnTo>
                      <a:lnTo>
                        <a:pt x="133" y="51"/>
                      </a:lnTo>
                      <a:lnTo>
                        <a:pt x="68" y="49"/>
                      </a:lnTo>
                      <a:lnTo>
                        <a:pt x="23" y="96"/>
                      </a:lnTo>
                      <a:lnTo>
                        <a:pt x="8" y="105"/>
                      </a:lnTo>
                      <a:lnTo>
                        <a:pt x="0" y="90"/>
                      </a:lnTo>
                      <a:lnTo>
                        <a:pt x="0"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2" name="Freeform 144"/>
                <p:cNvSpPr>
                  <a:spLocks/>
                </p:cNvSpPr>
                <p:nvPr/>
              </p:nvSpPr>
              <p:spPr bwMode="auto">
                <a:xfrm>
                  <a:off x="2596" y="3673"/>
                  <a:ext cx="20" cy="34"/>
                </a:xfrm>
                <a:custGeom>
                  <a:avLst/>
                  <a:gdLst>
                    <a:gd name="T0" fmla="*/ 67 w 100"/>
                    <a:gd name="T1" fmla="*/ 170 h 173"/>
                    <a:gd name="T2" fmla="*/ 35 w 100"/>
                    <a:gd name="T3" fmla="*/ 130 h 173"/>
                    <a:gd name="T4" fmla="*/ 0 w 100"/>
                    <a:gd name="T5" fmla="*/ 16 h 173"/>
                    <a:gd name="T6" fmla="*/ 13 w 100"/>
                    <a:gd name="T7" fmla="*/ 0 h 173"/>
                    <a:gd name="T8" fmla="*/ 22 w 100"/>
                    <a:gd name="T9" fmla="*/ 9 h 173"/>
                    <a:gd name="T10" fmla="*/ 30 w 100"/>
                    <a:gd name="T11" fmla="*/ 54 h 173"/>
                    <a:gd name="T12" fmla="*/ 50 w 100"/>
                    <a:gd name="T13" fmla="*/ 88 h 173"/>
                    <a:gd name="T14" fmla="*/ 100 w 100"/>
                    <a:gd name="T15" fmla="*/ 145 h 173"/>
                    <a:gd name="T16" fmla="*/ 96 w 100"/>
                    <a:gd name="T17" fmla="*/ 173 h 173"/>
                    <a:gd name="T18" fmla="*/ 67 w 100"/>
                    <a:gd name="T19" fmla="*/ 170 h 173"/>
                    <a:gd name="T20" fmla="*/ 67 w 100"/>
                    <a:gd name="T21" fmla="*/ 17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73">
                      <a:moveTo>
                        <a:pt x="67" y="170"/>
                      </a:moveTo>
                      <a:lnTo>
                        <a:pt x="35" y="130"/>
                      </a:lnTo>
                      <a:lnTo>
                        <a:pt x="0" y="16"/>
                      </a:lnTo>
                      <a:lnTo>
                        <a:pt x="13" y="0"/>
                      </a:lnTo>
                      <a:lnTo>
                        <a:pt x="22" y="9"/>
                      </a:lnTo>
                      <a:lnTo>
                        <a:pt x="30" y="54"/>
                      </a:lnTo>
                      <a:lnTo>
                        <a:pt x="50" y="88"/>
                      </a:lnTo>
                      <a:lnTo>
                        <a:pt x="100" y="145"/>
                      </a:lnTo>
                      <a:lnTo>
                        <a:pt x="96" y="173"/>
                      </a:lnTo>
                      <a:lnTo>
                        <a:pt x="67" y="170"/>
                      </a:lnTo>
                      <a:lnTo>
                        <a:pt x="67"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3" name="Freeform 145"/>
                <p:cNvSpPr>
                  <a:spLocks/>
                </p:cNvSpPr>
                <p:nvPr/>
              </p:nvSpPr>
              <p:spPr bwMode="auto">
                <a:xfrm>
                  <a:off x="2603" y="3672"/>
                  <a:ext cx="61" cy="39"/>
                </a:xfrm>
                <a:custGeom>
                  <a:avLst/>
                  <a:gdLst>
                    <a:gd name="T0" fmla="*/ 18 w 303"/>
                    <a:gd name="T1" fmla="*/ 0 h 194"/>
                    <a:gd name="T2" fmla="*/ 58 w 303"/>
                    <a:gd name="T3" fmla="*/ 26 h 194"/>
                    <a:gd name="T4" fmla="*/ 99 w 303"/>
                    <a:gd name="T5" fmla="*/ 57 h 194"/>
                    <a:gd name="T6" fmla="*/ 137 w 303"/>
                    <a:gd name="T7" fmla="*/ 80 h 194"/>
                    <a:gd name="T8" fmla="*/ 176 w 303"/>
                    <a:gd name="T9" fmla="*/ 102 h 194"/>
                    <a:gd name="T10" fmla="*/ 255 w 303"/>
                    <a:gd name="T11" fmla="*/ 146 h 194"/>
                    <a:gd name="T12" fmla="*/ 278 w 303"/>
                    <a:gd name="T13" fmla="*/ 160 h 194"/>
                    <a:gd name="T14" fmla="*/ 299 w 303"/>
                    <a:gd name="T15" fmla="*/ 173 h 194"/>
                    <a:gd name="T16" fmla="*/ 303 w 303"/>
                    <a:gd name="T17" fmla="*/ 190 h 194"/>
                    <a:gd name="T18" fmla="*/ 286 w 303"/>
                    <a:gd name="T19" fmla="*/ 194 h 194"/>
                    <a:gd name="T20" fmla="*/ 234 w 303"/>
                    <a:gd name="T21" fmla="*/ 165 h 194"/>
                    <a:gd name="T22" fmla="*/ 189 w 303"/>
                    <a:gd name="T23" fmla="*/ 139 h 194"/>
                    <a:gd name="T24" fmla="*/ 140 w 303"/>
                    <a:gd name="T25" fmla="*/ 109 h 194"/>
                    <a:gd name="T26" fmla="*/ 92 w 303"/>
                    <a:gd name="T27" fmla="*/ 79 h 194"/>
                    <a:gd name="T28" fmla="*/ 49 w 303"/>
                    <a:gd name="T29" fmla="*/ 51 h 194"/>
                    <a:gd name="T30" fmla="*/ 3 w 303"/>
                    <a:gd name="T31" fmla="*/ 18 h 194"/>
                    <a:gd name="T32" fmla="*/ 0 w 303"/>
                    <a:gd name="T33" fmla="*/ 1 h 194"/>
                    <a:gd name="T34" fmla="*/ 18 w 303"/>
                    <a:gd name="T35" fmla="*/ 0 h 194"/>
                    <a:gd name="T36" fmla="*/ 18 w 303"/>
                    <a:gd name="T3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3" h="194">
                      <a:moveTo>
                        <a:pt x="18" y="0"/>
                      </a:moveTo>
                      <a:lnTo>
                        <a:pt x="58" y="26"/>
                      </a:lnTo>
                      <a:lnTo>
                        <a:pt x="99" y="57"/>
                      </a:lnTo>
                      <a:lnTo>
                        <a:pt x="137" y="80"/>
                      </a:lnTo>
                      <a:lnTo>
                        <a:pt x="176" y="102"/>
                      </a:lnTo>
                      <a:lnTo>
                        <a:pt x="255" y="146"/>
                      </a:lnTo>
                      <a:lnTo>
                        <a:pt x="278" y="160"/>
                      </a:lnTo>
                      <a:lnTo>
                        <a:pt x="299" y="173"/>
                      </a:lnTo>
                      <a:lnTo>
                        <a:pt x="303" y="190"/>
                      </a:lnTo>
                      <a:lnTo>
                        <a:pt x="286" y="194"/>
                      </a:lnTo>
                      <a:lnTo>
                        <a:pt x="234" y="165"/>
                      </a:lnTo>
                      <a:lnTo>
                        <a:pt x="189" y="139"/>
                      </a:lnTo>
                      <a:lnTo>
                        <a:pt x="140" y="109"/>
                      </a:lnTo>
                      <a:lnTo>
                        <a:pt x="92" y="79"/>
                      </a:lnTo>
                      <a:lnTo>
                        <a:pt x="49" y="51"/>
                      </a:lnTo>
                      <a:lnTo>
                        <a:pt x="3" y="18"/>
                      </a:lnTo>
                      <a:lnTo>
                        <a:pt x="0" y="1"/>
                      </a:lnTo>
                      <a:lnTo>
                        <a:pt x="18"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4" name="Freeform 146"/>
                <p:cNvSpPr>
                  <a:spLocks/>
                </p:cNvSpPr>
                <p:nvPr/>
              </p:nvSpPr>
              <p:spPr bwMode="auto">
                <a:xfrm>
                  <a:off x="2663" y="3708"/>
                  <a:ext cx="29" cy="71"/>
                </a:xfrm>
                <a:custGeom>
                  <a:avLst/>
                  <a:gdLst>
                    <a:gd name="T0" fmla="*/ 23 w 142"/>
                    <a:gd name="T1" fmla="*/ 10 h 352"/>
                    <a:gd name="T2" fmla="*/ 40 w 142"/>
                    <a:gd name="T3" fmla="*/ 86 h 352"/>
                    <a:gd name="T4" fmla="*/ 63 w 142"/>
                    <a:gd name="T5" fmla="*/ 160 h 352"/>
                    <a:gd name="T6" fmla="*/ 90 w 142"/>
                    <a:gd name="T7" fmla="*/ 234 h 352"/>
                    <a:gd name="T8" fmla="*/ 114 w 142"/>
                    <a:gd name="T9" fmla="*/ 286 h 352"/>
                    <a:gd name="T10" fmla="*/ 142 w 142"/>
                    <a:gd name="T11" fmla="*/ 335 h 352"/>
                    <a:gd name="T12" fmla="*/ 139 w 142"/>
                    <a:gd name="T13" fmla="*/ 352 h 352"/>
                    <a:gd name="T14" fmla="*/ 123 w 142"/>
                    <a:gd name="T15" fmla="*/ 350 h 352"/>
                    <a:gd name="T16" fmla="*/ 81 w 142"/>
                    <a:gd name="T17" fmla="*/ 289 h 352"/>
                    <a:gd name="T18" fmla="*/ 41 w 142"/>
                    <a:gd name="T19" fmla="*/ 192 h 352"/>
                    <a:gd name="T20" fmla="*/ 0 w 142"/>
                    <a:gd name="T21" fmla="*/ 15 h 352"/>
                    <a:gd name="T22" fmla="*/ 9 w 142"/>
                    <a:gd name="T23" fmla="*/ 0 h 352"/>
                    <a:gd name="T24" fmla="*/ 23 w 142"/>
                    <a:gd name="T25" fmla="*/ 10 h 352"/>
                    <a:gd name="T26" fmla="*/ 23 w 142"/>
                    <a:gd name="T27"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352">
                      <a:moveTo>
                        <a:pt x="23" y="10"/>
                      </a:moveTo>
                      <a:lnTo>
                        <a:pt x="40" y="86"/>
                      </a:lnTo>
                      <a:lnTo>
                        <a:pt x="63" y="160"/>
                      </a:lnTo>
                      <a:lnTo>
                        <a:pt x="90" y="234"/>
                      </a:lnTo>
                      <a:lnTo>
                        <a:pt x="114" y="286"/>
                      </a:lnTo>
                      <a:lnTo>
                        <a:pt x="142" y="335"/>
                      </a:lnTo>
                      <a:lnTo>
                        <a:pt x="139" y="352"/>
                      </a:lnTo>
                      <a:lnTo>
                        <a:pt x="123" y="350"/>
                      </a:lnTo>
                      <a:lnTo>
                        <a:pt x="81" y="289"/>
                      </a:lnTo>
                      <a:lnTo>
                        <a:pt x="41" y="192"/>
                      </a:lnTo>
                      <a:lnTo>
                        <a:pt x="0" y="15"/>
                      </a:lnTo>
                      <a:lnTo>
                        <a:pt x="9" y="0"/>
                      </a:lnTo>
                      <a:lnTo>
                        <a:pt x="23" y="10"/>
                      </a:lnTo>
                      <a:lnTo>
                        <a:pt x="2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5" name="Freeform 147"/>
                <p:cNvSpPr>
                  <a:spLocks/>
                </p:cNvSpPr>
                <p:nvPr/>
              </p:nvSpPr>
              <p:spPr bwMode="auto">
                <a:xfrm>
                  <a:off x="2584" y="3716"/>
                  <a:ext cx="41" cy="34"/>
                </a:xfrm>
                <a:custGeom>
                  <a:avLst/>
                  <a:gdLst>
                    <a:gd name="T0" fmla="*/ 194 w 209"/>
                    <a:gd name="T1" fmla="*/ 26 h 171"/>
                    <a:gd name="T2" fmla="*/ 98 w 209"/>
                    <a:gd name="T3" fmla="*/ 21 h 171"/>
                    <a:gd name="T4" fmla="*/ 53 w 209"/>
                    <a:gd name="T5" fmla="*/ 34 h 171"/>
                    <a:gd name="T6" fmla="*/ 36 w 209"/>
                    <a:gd name="T7" fmla="*/ 76 h 171"/>
                    <a:gd name="T8" fmla="*/ 53 w 209"/>
                    <a:gd name="T9" fmla="*/ 155 h 171"/>
                    <a:gd name="T10" fmla="*/ 47 w 209"/>
                    <a:gd name="T11" fmla="*/ 171 h 171"/>
                    <a:gd name="T12" fmla="*/ 31 w 209"/>
                    <a:gd name="T13" fmla="*/ 165 h 171"/>
                    <a:gd name="T14" fmla="*/ 0 w 209"/>
                    <a:gd name="T15" fmla="*/ 78 h 171"/>
                    <a:gd name="T16" fmla="*/ 6 w 209"/>
                    <a:gd name="T17" fmla="*/ 49 h 171"/>
                    <a:gd name="T18" fmla="*/ 22 w 209"/>
                    <a:gd name="T19" fmla="*/ 27 h 171"/>
                    <a:gd name="T20" fmla="*/ 47 w 209"/>
                    <a:gd name="T21" fmla="*/ 11 h 171"/>
                    <a:gd name="T22" fmla="*/ 77 w 209"/>
                    <a:gd name="T23" fmla="*/ 0 h 171"/>
                    <a:gd name="T24" fmla="*/ 200 w 209"/>
                    <a:gd name="T25" fmla="*/ 3 h 171"/>
                    <a:gd name="T26" fmla="*/ 209 w 209"/>
                    <a:gd name="T27" fmla="*/ 17 h 171"/>
                    <a:gd name="T28" fmla="*/ 194 w 209"/>
                    <a:gd name="T29" fmla="*/ 26 h 171"/>
                    <a:gd name="T30" fmla="*/ 194 w 209"/>
                    <a:gd name="T31" fmla="*/ 2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171">
                      <a:moveTo>
                        <a:pt x="194" y="26"/>
                      </a:moveTo>
                      <a:lnTo>
                        <a:pt x="98" y="21"/>
                      </a:lnTo>
                      <a:lnTo>
                        <a:pt x="53" y="34"/>
                      </a:lnTo>
                      <a:lnTo>
                        <a:pt x="36" y="76"/>
                      </a:lnTo>
                      <a:lnTo>
                        <a:pt x="53" y="155"/>
                      </a:lnTo>
                      <a:lnTo>
                        <a:pt x="47" y="171"/>
                      </a:lnTo>
                      <a:lnTo>
                        <a:pt x="31" y="165"/>
                      </a:lnTo>
                      <a:lnTo>
                        <a:pt x="0" y="78"/>
                      </a:lnTo>
                      <a:lnTo>
                        <a:pt x="6" y="49"/>
                      </a:lnTo>
                      <a:lnTo>
                        <a:pt x="22" y="27"/>
                      </a:lnTo>
                      <a:lnTo>
                        <a:pt x="47" y="11"/>
                      </a:lnTo>
                      <a:lnTo>
                        <a:pt x="77" y="0"/>
                      </a:lnTo>
                      <a:lnTo>
                        <a:pt x="200" y="3"/>
                      </a:lnTo>
                      <a:lnTo>
                        <a:pt x="209" y="17"/>
                      </a:lnTo>
                      <a:lnTo>
                        <a:pt x="194" y="26"/>
                      </a:lnTo>
                      <a:lnTo>
                        <a:pt x="19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6" name="Freeform 148"/>
                <p:cNvSpPr>
                  <a:spLocks/>
                </p:cNvSpPr>
                <p:nvPr/>
              </p:nvSpPr>
              <p:spPr bwMode="auto">
                <a:xfrm>
                  <a:off x="2584" y="3733"/>
                  <a:ext cx="20" cy="34"/>
                </a:xfrm>
                <a:custGeom>
                  <a:avLst/>
                  <a:gdLst>
                    <a:gd name="T0" fmla="*/ 103 w 103"/>
                    <a:gd name="T1" fmla="*/ 26 h 168"/>
                    <a:gd name="T2" fmla="*/ 81 w 103"/>
                    <a:gd name="T3" fmla="*/ 58 h 168"/>
                    <a:gd name="T4" fmla="*/ 58 w 103"/>
                    <a:gd name="T5" fmla="*/ 89 h 168"/>
                    <a:gd name="T6" fmla="*/ 18 w 103"/>
                    <a:gd name="T7" fmla="*/ 157 h 168"/>
                    <a:gd name="T8" fmla="*/ 0 w 103"/>
                    <a:gd name="T9" fmla="*/ 168 h 168"/>
                    <a:gd name="T10" fmla="*/ 0 w 103"/>
                    <a:gd name="T11" fmla="*/ 140 h 168"/>
                    <a:gd name="T12" fmla="*/ 33 w 103"/>
                    <a:gd name="T13" fmla="*/ 69 h 168"/>
                    <a:gd name="T14" fmla="*/ 53 w 103"/>
                    <a:gd name="T15" fmla="*/ 30 h 168"/>
                    <a:gd name="T16" fmla="*/ 74 w 103"/>
                    <a:gd name="T17" fmla="*/ 0 h 168"/>
                    <a:gd name="T18" fmla="*/ 97 w 103"/>
                    <a:gd name="T19" fmla="*/ 0 h 168"/>
                    <a:gd name="T20" fmla="*/ 103 w 103"/>
                    <a:gd name="T21" fmla="*/ 26 h 168"/>
                    <a:gd name="T22" fmla="*/ 103 w 103"/>
                    <a:gd name="T23" fmla="*/ 2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68">
                      <a:moveTo>
                        <a:pt x="103" y="26"/>
                      </a:moveTo>
                      <a:lnTo>
                        <a:pt x="81" y="58"/>
                      </a:lnTo>
                      <a:lnTo>
                        <a:pt x="58" y="89"/>
                      </a:lnTo>
                      <a:lnTo>
                        <a:pt x="18" y="157"/>
                      </a:lnTo>
                      <a:lnTo>
                        <a:pt x="0" y="168"/>
                      </a:lnTo>
                      <a:lnTo>
                        <a:pt x="0" y="140"/>
                      </a:lnTo>
                      <a:lnTo>
                        <a:pt x="33" y="69"/>
                      </a:lnTo>
                      <a:lnTo>
                        <a:pt x="53" y="30"/>
                      </a:lnTo>
                      <a:lnTo>
                        <a:pt x="74" y="0"/>
                      </a:lnTo>
                      <a:lnTo>
                        <a:pt x="97" y="0"/>
                      </a:lnTo>
                      <a:lnTo>
                        <a:pt x="103" y="26"/>
                      </a:lnTo>
                      <a:lnTo>
                        <a:pt x="10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7" name="Freeform 149"/>
                <p:cNvSpPr>
                  <a:spLocks/>
                </p:cNvSpPr>
                <p:nvPr/>
              </p:nvSpPr>
              <p:spPr bwMode="auto">
                <a:xfrm>
                  <a:off x="2591" y="3740"/>
                  <a:ext cx="28" cy="30"/>
                </a:xfrm>
                <a:custGeom>
                  <a:avLst/>
                  <a:gdLst>
                    <a:gd name="T0" fmla="*/ 0 w 141"/>
                    <a:gd name="T1" fmla="*/ 135 h 152"/>
                    <a:gd name="T2" fmla="*/ 26 w 141"/>
                    <a:gd name="T3" fmla="*/ 96 h 152"/>
                    <a:gd name="T4" fmla="*/ 52 w 141"/>
                    <a:gd name="T5" fmla="*/ 67 h 152"/>
                    <a:gd name="T6" fmla="*/ 102 w 141"/>
                    <a:gd name="T7" fmla="*/ 0 h 152"/>
                    <a:gd name="T8" fmla="*/ 127 w 141"/>
                    <a:gd name="T9" fmla="*/ 6 h 152"/>
                    <a:gd name="T10" fmla="*/ 141 w 141"/>
                    <a:gd name="T11" fmla="*/ 33 h 152"/>
                    <a:gd name="T12" fmla="*/ 115 w 141"/>
                    <a:gd name="T13" fmla="*/ 66 h 152"/>
                    <a:gd name="T14" fmla="*/ 83 w 141"/>
                    <a:gd name="T15" fmla="*/ 93 h 152"/>
                    <a:gd name="T16" fmla="*/ 50 w 141"/>
                    <a:gd name="T17" fmla="*/ 120 h 152"/>
                    <a:gd name="T18" fmla="*/ 21 w 141"/>
                    <a:gd name="T19" fmla="*/ 149 h 152"/>
                    <a:gd name="T20" fmla="*/ 3 w 141"/>
                    <a:gd name="T21" fmla="*/ 152 h 152"/>
                    <a:gd name="T22" fmla="*/ 0 w 141"/>
                    <a:gd name="T23" fmla="*/ 135 h 152"/>
                    <a:gd name="T24" fmla="*/ 0 w 141"/>
                    <a:gd name="T25" fmla="*/ 13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52">
                      <a:moveTo>
                        <a:pt x="0" y="135"/>
                      </a:moveTo>
                      <a:lnTo>
                        <a:pt x="26" y="96"/>
                      </a:lnTo>
                      <a:lnTo>
                        <a:pt x="52" y="67"/>
                      </a:lnTo>
                      <a:lnTo>
                        <a:pt x="102" y="0"/>
                      </a:lnTo>
                      <a:lnTo>
                        <a:pt x="127" y="6"/>
                      </a:lnTo>
                      <a:lnTo>
                        <a:pt x="141" y="33"/>
                      </a:lnTo>
                      <a:lnTo>
                        <a:pt x="115" y="66"/>
                      </a:lnTo>
                      <a:lnTo>
                        <a:pt x="83" y="93"/>
                      </a:lnTo>
                      <a:lnTo>
                        <a:pt x="50" y="120"/>
                      </a:lnTo>
                      <a:lnTo>
                        <a:pt x="21" y="149"/>
                      </a:lnTo>
                      <a:lnTo>
                        <a:pt x="3" y="152"/>
                      </a:lnTo>
                      <a:lnTo>
                        <a:pt x="0" y="135"/>
                      </a:lnTo>
                      <a:lnTo>
                        <a:pt x="0"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8" name="Freeform 150"/>
                <p:cNvSpPr>
                  <a:spLocks/>
                </p:cNvSpPr>
                <p:nvPr/>
              </p:nvSpPr>
              <p:spPr bwMode="auto">
                <a:xfrm>
                  <a:off x="2595" y="3730"/>
                  <a:ext cx="43" cy="32"/>
                </a:xfrm>
                <a:custGeom>
                  <a:avLst/>
                  <a:gdLst>
                    <a:gd name="T0" fmla="*/ 19 w 217"/>
                    <a:gd name="T1" fmla="*/ 0 h 162"/>
                    <a:gd name="T2" fmla="*/ 66 w 217"/>
                    <a:gd name="T3" fmla="*/ 2 h 162"/>
                    <a:gd name="T4" fmla="*/ 99 w 217"/>
                    <a:gd name="T5" fmla="*/ 16 h 162"/>
                    <a:gd name="T6" fmla="*/ 119 w 217"/>
                    <a:gd name="T7" fmla="*/ 43 h 162"/>
                    <a:gd name="T8" fmla="*/ 152 w 217"/>
                    <a:gd name="T9" fmla="*/ 102 h 162"/>
                    <a:gd name="T10" fmla="*/ 180 w 217"/>
                    <a:gd name="T11" fmla="*/ 122 h 162"/>
                    <a:gd name="T12" fmla="*/ 210 w 217"/>
                    <a:gd name="T13" fmla="*/ 140 h 162"/>
                    <a:gd name="T14" fmla="*/ 217 w 217"/>
                    <a:gd name="T15" fmla="*/ 156 h 162"/>
                    <a:gd name="T16" fmla="*/ 201 w 217"/>
                    <a:gd name="T17" fmla="*/ 162 h 162"/>
                    <a:gd name="T18" fmla="*/ 158 w 217"/>
                    <a:gd name="T19" fmla="*/ 149 h 162"/>
                    <a:gd name="T20" fmla="*/ 120 w 217"/>
                    <a:gd name="T21" fmla="*/ 133 h 162"/>
                    <a:gd name="T22" fmla="*/ 99 w 217"/>
                    <a:gd name="T23" fmla="*/ 84 h 162"/>
                    <a:gd name="T24" fmla="*/ 85 w 217"/>
                    <a:gd name="T25" fmla="*/ 60 h 162"/>
                    <a:gd name="T26" fmla="*/ 62 w 217"/>
                    <a:gd name="T27" fmla="*/ 49 h 162"/>
                    <a:gd name="T28" fmla="*/ 11 w 217"/>
                    <a:gd name="T29" fmla="*/ 31 h 162"/>
                    <a:gd name="T30" fmla="*/ 0 w 217"/>
                    <a:gd name="T31" fmla="*/ 12 h 162"/>
                    <a:gd name="T32" fmla="*/ 19 w 217"/>
                    <a:gd name="T33" fmla="*/ 0 h 162"/>
                    <a:gd name="T34" fmla="*/ 19 w 217"/>
                    <a:gd name="T3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162">
                      <a:moveTo>
                        <a:pt x="19" y="0"/>
                      </a:moveTo>
                      <a:lnTo>
                        <a:pt x="66" y="2"/>
                      </a:lnTo>
                      <a:lnTo>
                        <a:pt x="99" y="16"/>
                      </a:lnTo>
                      <a:lnTo>
                        <a:pt x="119" y="43"/>
                      </a:lnTo>
                      <a:lnTo>
                        <a:pt x="152" y="102"/>
                      </a:lnTo>
                      <a:lnTo>
                        <a:pt x="180" y="122"/>
                      </a:lnTo>
                      <a:lnTo>
                        <a:pt x="210" y="140"/>
                      </a:lnTo>
                      <a:lnTo>
                        <a:pt x="217" y="156"/>
                      </a:lnTo>
                      <a:lnTo>
                        <a:pt x="201" y="162"/>
                      </a:lnTo>
                      <a:lnTo>
                        <a:pt x="158" y="149"/>
                      </a:lnTo>
                      <a:lnTo>
                        <a:pt x="120" y="133"/>
                      </a:lnTo>
                      <a:lnTo>
                        <a:pt x="99" y="84"/>
                      </a:lnTo>
                      <a:lnTo>
                        <a:pt x="85" y="60"/>
                      </a:lnTo>
                      <a:lnTo>
                        <a:pt x="62" y="49"/>
                      </a:lnTo>
                      <a:lnTo>
                        <a:pt x="11" y="31"/>
                      </a:lnTo>
                      <a:lnTo>
                        <a:pt x="0" y="12"/>
                      </a:lnTo>
                      <a:lnTo>
                        <a:pt x="19" y="0"/>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799" name="Freeform 151"/>
                <p:cNvSpPr>
                  <a:spLocks/>
                </p:cNvSpPr>
                <p:nvPr/>
              </p:nvSpPr>
              <p:spPr bwMode="auto">
                <a:xfrm>
                  <a:off x="2638" y="3763"/>
                  <a:ext cx="33" cy="41"/>
                </a:xfrm>
                <a:custGeom>
                  <a:avLst/>
                  <a:gdLst>
                    <a:gd name="T0" fmla="*/ 26 w 169"/>
                    <a:gd name="T1" fmla="*/ 0 h 205"/>
                    <a:gd name="T2" fmla="*/ 79 w 169"/>
                    <a:gd name="T3" fmla="*/ 41 h 205"/>
                    <a:gd name="T4" fmla="*/ 144 w 169"/>
                    <a:gd name="T5" fmla="*/ 141 h 205"/>
                    <a:gd name="T6" fmla="*/ 166 w 169"/>
                    <a:gd name="T7" fmla="*/ 167 h 205"/>
                    <a:gd name="T8" fmla="*/ 169 w 169"/>
                    <a:gd name="T9" fmla="*/ 192 h 205"/>
                    <a:gd name="T10" fmla="*/ 151 w 169"/>
                    <a:gd name="T11" fmla="*/ 205 h 205"/>
                    <a:gd name="T12" fmla="*/ 96 w 169"/>
                    <a:gd name="T13" fmla="*/ 143 h 205"/>
                    <a:gd name="T14" fmla="*/ 47 w 169"/>
                    <a:gd name="T15" fmla="*/ 76 h 205"/>
                    <a:gd name="T16" fmla="*/ 3 w 169"/>
                    <a:gd name="T17" fmla="*/ 29 h 205"/>
                    <a:gd name="T18" fmla="*/ 0 w 169"/>
                    <a:gd name="T19" fmla="*/ 4 h 205"/>
                    <a:gd name="T20" fmla="*/ 26 w 169"/>
                    <a:gd name="T21" fmla="*/ 0 h 205"/>
                    <a:gd name="T22" fmla="*/ 26 w 169"/>
                    <a:gd name="T2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5">
                      <a:moveTo>
                        <a:pt x="26" y="0"/>
                      </a:moveTo>
                      <a:lnTo>
                        <a:pt x="79" y="41"/>
                      </a:lnTo>
                      <a:lnTo>
                        <a:pt x="144" y="141"/>
                      </a:lnTo>
                      <a:lnTo>
                        <a:pt x="166" y="167"/>
                      </a:lnTo>
                      <a:lnTo>
                        <a:pt x="169" y="192"/>
                      </a:lnTo>
                      <a:lnTo>
                        <a:pt x="151" y="205"/>
                      </a:lnTo>
                      <a:lnTo>
                        <a:pt x="96" y="143"/>
                      </a:lnTo>
                      <a:lnTo>
                        <a:pt x="47" y="76"/>
                      </a:lnTo>
                      <a:lnTo>
                        <a:pt x="3" y="29"/>
                      </a:lnTo>
                      <a:lnTo>
                        <a:pt x="0" y="4"/>
                      </a:lnTo>
                      <a:lnTo>
                        <a:pt x="26" y="0"/>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0" name="Freeform 152"/>
                <p:cNvSpPr>
                  <a:spLocks/>
                </p:cNvSpPr>
                <p:nvPr/>
              </p:nvSpPr>
              <p:spPr bwMode="auto">
                <a:xfrm>
                  <a:off x="2665" y="3769"/>
                  <a:ext cx="60" cy="52"/>
                </a:xfrm>
                <a:custGeom>
                  <a:avLst/>
                  <a:gdLst>
                    <a:gd name="T0" fmla="*/ 288 w 299"/>
                    <a:gd name="T1" fmla="*/ 70 h 258"/>
                    <a:gd name="T2" fmla="*/ 212 w 299"/>
                    <a:gd name="T3" fmla="*/ 55 h 258"/>
                    <a:gd name="T4" fmla="*/ 134 w 299"/>
                    <a:gd name="T5" fmla="*/ 50 h 258"/>
                    <a:gd name="T6" fmla="*/ 97 w 299"/>
                    <a:gd name="T7" fmla="*/ 86 h 258"/>
                    <a:gd name="T8" fmla="*/ 74 w 299"/>
                    <a:gd name="T9" fmla="*/ 136 h 258"/>
                    <a:gd name="T10" fmla="*/ 24 w 299"/>
                    <a:gd name="T11" fmla="*/ 247 h 258"/>
                    <a:gd name="T12" fmla="*/ 13 w 299"/>
                    <a:gd name="T13" fmla="*/ 258 h 258"/>
                    <a:gd name="T14" fmla="*/ 0 w 299"/>
                    <a:gd name="T15" fmla="*/ 247 h 258"/>
                    <a:gd name="T16" fmla="*/ 5 w 299"/>
                    <a:gd name="T17" fmla="*/ 174 h 258"/>
                    <a:gd name="T18" fmla="*/ 28 w 299"/>
                    <a:gd name="T19" fmla="*/ 106 h 258"/>
                    <a:gd name="T20" fmla="*/ 66 w 299"/>
                    <a:gd name="T21" fmla="*/ 42 h 258"/>
                    <a:gd name="T22" fmla="*/ 90 w 299"/>
                    <a:gd name="T23" fmla="*/ 16 h 258"/>
                    <a:gd name="T24" fmla="*/ 123 w 299"/>
                    <a:gd name="T25" fmla="*/ 0 h 258"/>
                    <a:gd name="T26" fmla="*/ 206 w 299"/>
                    <a:gd name="T27" fmla="*/ 17 h 258"/>
                    <a:gd name="T28" fmla="*/ 245 w 299"/>
                    <a:gd name="T29" fmla="*/ 36 h 258"/>
                    <a:gd name="T30" fmla="*/ 288 w 299"/>
                    <a:gd name="T31" fmla="*/ 46 h 258"/>
                    <a:gd name="T32" fmla="*/ 299 w 299"/>
                    <a:gd name="T33" fmla="*/ 58 h 258"/>
                    <a:gd name="T34" fmla="*/ 288 w 299"/>
                    <a:gd name="T35" fmla="*/ 70 h 258"/>
                    <a:gd name="T36" fmla="*/ 288 w 299"/>
                    <a:gd name="T37" fmla="*/ 7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9" h="258">
                      <a:moveTo>
                        <a:pt x="288" y="70"/>
                      </a:moveTo>
                      <a:lnTo>
                        <a:pt x="212" y="55"/>
                      </a:lnTo>
                      <a:lnTo>
                        <a:pt x="134" y="50"/>
                      </a:lnTo>
                      <a:lnTo>
                        <a:pt x="97" y="86"/>
                      </a:lnTo>
                      <a:lnTo>
                        <a:pt x="74" y="136"/>
                      </a:lnTo>
                      <a:lnTo>
                        <a:pt x="24" y="247"/>
                      </a:lnTo>
                      <a:lnTo>
                        <a:pt x="13" y="258"/>
                      </a:lnTo>
                      <a:lnTo>
                        <a:pt x="0" y="247"/>
                      </a:lnTo>
                      <a:lnTo>
                        <a:pt x="5" y="174"/>
                      </a:lnTo>
                      <a:lnTo>
                        <a:pt x="28" y="106"/>
                      </a:lnTo>
                      <a:lnTo>
                        <a:pt x="66" y="42"/>
                      </a:lnTo>
                      <a:lnTo>
                        <a:pt x="90" y="16"/>
                      </a:lnTo>
                      <a:lnTo>
                        <a:pt x="123" y="0"/>
                      </a:lnTo>
                      <a:lnTo>
                        <a:pt x="206" y="17"/>
                      </a:lnTo>
                      <a:lnTo>
                        <a:pt x="245" y="36"/>
                      </a:lnTo>
                      <a:lnTo>
                        <a:pt x="288" y="46"/>
                      </a:lnTo>
                      <a:lnTo>
                        <a:pt x="299" y="58"/>
                      </a:lnTo>
                      <a:lnTo>
                        <a:pt x="288" y="70"/>
                      </a:lnTo>
                      <a:lnTo>
                        <a:pt x="288"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1" name="Freeform 153"/>
                <p:cNvSpPr>
                  <a:spLocks/>
                </p:cNvSpPr>
                <p:nvPr/>
              </p:nvSpPr>
              <p:spPr bwMode="auto">
                <a:xfrm>
                  <a:off x="2671" y="3814"/>
                  <a:ext cx="55" cy="29"/>
                </a:xfrm>
                <a:custGeom>
                  <a:avLst/>
                  <a:gdLst>
                    <a:gd name="T0" fmla="*/ 23 w 275"/>
                    <a:gd name="T1" fmla="*/ 19 h 147"/>
                    <a:gd name="T2" fmla="*/ 55 w 275"/>
                    <a:gd name="T3" fmla="*/ 72 h 147"/>
                    <a:gd name="T4" fmla="*/ 81 w 275"/>
                    <a:gd name="T5" fmla="*/ 91 h 147"/>
                    <a:gd name="T6" fmla="*/ 111 w 275"/>
                    <a:gd name="T7" fmla="*/ 87 h 147"/>
                    <a:gd name="T8" fmla="*/ 145 w 275"/>
                    <a:gd name="T9" fmla="*/ 60 h 147"/>
                    <a:gd name="T10" fmla="*/ 200 w 275"/>
                    <a:gd name="T11" fmla="*/ 27 h 147"/>
                    <a:gd name="T12" fmla="*/ 257 w 275"/>
                    <a:gd name="T13" fmla="*/ 0 h 147"/>
                    <a:gd name="T14" fmla="*/ 275 w 275"/>
                    <a:gd name="T15" fmla="*/ 3 h 147"/>
                    <a:gd name="T16" fmla="*/ 270 w 275"/>
                    <a:gd name="T17" fmla="*/ 19 h 147"/>
                    <a:gd name="T18" fmla="*/ 231 w 275"/>
                    <a:gd name="T19" fmla="*/ 50 h 147"/>
                    <a:gd name="T20" fmla="*/ 196 w 275"/>
                    <a:gd name="T21" fmla="*/ 87 h 147"/>
                    <a:gd name="T22" fmla="*/ 163 w 275"/>
                    <a:gd name="T23" fmla="*/ 125 h 147"/>
                    <a:gd name="T24" fmla="*/ 144 w 275"/>
                    <a:gd name="T25" fmla="*/ 144 h 147"/>
                    <a:gd name="T26" fmla="*/ 99 w 275"/>
                    <a:gd name="T27" fmla="*/ 147 h 147"/>
                    <a:gd name="T28" fmla="*/ 55 w 275"/>
                    <a:gd name="T29" fmla="*/ 116 h 147"/>
                    <a:gd name="T30" fmla="*/ 0 w 275"/>
                    <a:gd name="T31" fmla="*/ 28 h 147"/>
                    <a:gd name="T32" fmla="*/ 7 w 275"/>
                    <a:gd name="T33" fmla="*/ 12 h 147"/>
                    <a:gd name="T34" fmla="*/ 23 w 275"/>
                    <a:gd name="T35" fmla="*/ 19 h 147"/>
                    <a:gd name="T36" fmla="*/ 23 w 275"/>
                    <a:gd name="T37"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 h="147">
                      <a:moveTo>
                        <a:pt x="23" y="19"/>
                      </a:moveTo>
                      <a:lnTo>
                        <a:pt x="55" y="72"/>
                      </a:lnTo>
                      <a:lnTo>
                        <a:pt x="81" y="91"/>
                      </a:lnTo>
                      <a:lnTo>
                        <a:pt x="111" y="87"/>
                      </a:lnTo>
                      <a:lnTo>
                        <a:pt x="145" y="60"/>
                      </a:lnTo>
                      <a:lnTo>
                        <a:pt x="200" y="27"/>
                      </a:lnTo>
                      <a:lnTo>
                        <a:pt x="257" y="0"/>
                      </a:lnTo>
                      <a:lnTo>
                        <a:pt x="275" y="3"/>
                      </a:lnTo>
                      <a:lnTo>
                        <a:pt x="270" y="19"/>
                      </a:lnTo>
                      <a:lnTo>
                        <a:pt x="231" y="50"/>
                      </a:lnTo>
                      <a:lnTo>
                        <a:pt x="196" y="87"/>
                      </a:lnTo>
                      <a:lnTo>
                        <a:pt x="163" y="125"/>
                      </a:lnTo>
                      <a:lnTo>
                        <a:pt x="144" y="144"/>
                      </a:lnTo>
                      <a:lnTo>
                        <a:pt x="99" y="147"/>
                      </a:lnTo>
                      <a:lnTo>
                        <a:pt x="55" y="116"/>
                      </a:lnTo>
                      <a:lnTo>
                        <a:pt x="0" y="28"/>
                      </a:lnTo>
                      <a:lnTo>
                        <a:pt x="7" y="12"/>
                      </a:lnTo>
                      <a:lnTo>
                        <a:pt x="23" y="19"/>
                      </a:lnTo>
                      <a:lnTo>
                        <a:pt x="2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2" name="Freeform 154"/>
                <p:cNvSpPr>
                  <a:spLocks/>
                </p:cNvSpPr>
                <p:nvPr/>
              </p:nvSpPr>
              <p:spPr bwMode="auto">
                <a:xfrm>
                  <a:off x="2731" y="3786"/>
                  <a:ext cx="58" cy="15"/>
                </a:xfrm>
                <a:custGeom>
                  <a:avLst/>
                  <a:gdLst>
                    <a:gd name="T0" fmla="*/ 14 w 291"/>
                    <a:gd name="T1" fmla="*/ 0 h 72"/>
                    <a:gd name="T2" fmla="*/ 137 w 291"/>
                    <a:gd name="T3" fmla="*/ 9 h 72"/>
                    <a:gd name="T4" fmla="*/ 268 w 291"/>
                    <a:gd name="T5" fmla="*/ 20 h 72"/>
                    <a:gd name="T6" fmla="*/ 291 w 291"/>
                    <a:gd name="T7" fmla="*/ 49 h 72"/>
                    <a:gd name="T8" fmla="*/ 283 w 291"/>
                    <a:gd name="T9" fmla="*/ 65 h 72"/>
                    <a:gd name="T10" fmla="*/ 264 w 291"/>
                    <a:gd name="T11" fmla="*/ 72 h 72"/>
                    <a:gd name="T12" fmla="*/ 154 w 291"/>
                    <a:gd name="T13" fmla="*/ 53 h 72"/>
                    <a:gd name="T14" fmla="*/ 45 w 291"/>
                    <a:gd name="T15" fmla="*/ 28 h 72"/>
                    <a:gd name="T16" fmla="*/ 13 w 291"/>
                    <a:gd name="T17" fmla="*/ 24 h 72"/>
                    <a:gd name="T18" fmla="*/ 0 w 291"/>
                    <a:gd name="T19" fmla="*/ 12 h 72"/>
                    <a:gd name="T20" fmla="*/ 14 w 291"/>
                    <a:gd name="T21" fmla="*/ 0 h 72"/>
                    <a:gd name="T22" fmla="*/ 14 w 291"/>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1" h="72">
                      <a:moveTo>
                        <a:pt x="14" y="0"/>
                      </a:moveTo>
                      <a:lnTo>
                        <a:pt x="137" y="9"/>
                      </a:lnTo>
                      <a:lnTo>
                        <a:pt x="268" y="20"/>
                      </a:lnTo>
                      <a:lnTo>
                        <a:pt x="291" y="49"/>
                      </a:lnTo>
                      <a:lnTo>
                        <a:pt x="283" y="65"/>
                      </a:lnTo>
                      <a:lnTo>
                        <a:pt x="264" y="72"/>
                      </a:lnTo>
                      <a:lnTo>
                        <a:pt x="154" y="53"/>
                      </a:lnTo>
                      <a:lnTo>
                        <a:pt x="45" y="28"/>
                      </a:lnTo>
                      <a:lnTo>
                        <a:pt x="13" y="24"/>
                      </a:lnTo>
                      <a:lnTo>
                        <a:pt x="0" y="12"/>
                      </a:lnTo>
                      <a:lnTo>
                        <a:pt x="14"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3" name="Freeform 155"/>
                <p:cNvSpPr>
                  <a:spLocks/>
                </p:cNvSpPr>
                <p:nvPr/>
              </p:nvSpPr>
              <p:spPr bwMode="auto">
                <a:xfrm>
                  <a:off x="2787" y="3685"/>
                  <a:ext cx="40" cy="144"/>
                </a:xfrm>
                <a:custGeom>
                  <a:avLst/>
                  <a:gdLst>
                    <a:gd name="T0" fmla="*/ 198 w 198"/>
                    <a:gd name="T1" fmla="*/ 18 h 718"/>
                    <a:gd name="T2" fmla="*/ 177 w 198"/>
                    <a:gd name="T3" fmla="*/ 54 h 718"/>
                    <a:gd name="T4" fmla="*/ 141 w 198"/>
                    <a:gd name="T5" fmla="*/ 100 h 718"/>
                    <a:gd name="T6" fmla="*/ 102 w 198"/>
                    <a:gd name="T7" fmla="*/ 154 h 718"/>
                    <a:gd name="T8" fmla="*/ 74 w 198"/>
                    <a:gd name="T9" fmla="*/ 213 h 718"/>
                    <a:gd name="T10" fmla="*/ 42 w 198"/>
                    <a:gd name="T11" fmla="*/ 408 h 718"/>
                    <a:gd name="T12" fmla="*/ 52 w 198"/>
                    <a:gd name="T13" fmla="*/ 606 h 718"/>
                    <a:gd name="T14" fmla="*/ 50 w 198"/>
                    <a:gd name="T15" fmla="*/ 704 h 718"/>
                    <a:gd name="T16" fmla="*/ 38 w 198"/>
                    <a:gd name="T17" fmla="*/ 718 h 718"/>
                    <a:gd name="T18" fmla="*/ 26 w 198"/>
                    <a:gd name="T19" fmla="*/ 705 h 718"/>
                    <a:gd name="T20" fmla="*/ 0 w 198"/>
                    <a:gd name="T21" fmla="*/ 585 h 718"/>
                    <a:gd name="T22" fmla="*/ 0 w 198"/>
                    <a:gd name="T23" fmla="*/ 455 h 718"/>
                    <a:gd name="T24" fmla="*/ 19 w 198"/>
                    <a:gd name="T25" fmla="*/ 325 h 718"/>
                    <a:gd name="T26" fmla="*/ 50 w 198"/>
                    <a:gd name="T27" fmla="*/ 205 h 718"/>
                    <a:gd name="T28" fmla="*/ 72 w 198"/>
                    <a:gd name="T29" fmla="*/ 158 h 718"/>
                    <a:gd name="T30" fmla="*/ 106 w 198"/>
                    <a:gd name="T31" fmla="*/ 100 h 718"/>
                    <a:gd name="T32" fmla="*/ 143 w 198"/>
                    <a:gd name="T33" fmla="*/ 44 h 718"/>
                    <a:gd name="T34" fmla="*/ 177 w 198"/>
                    <a:gd name="T35" fmla="*/ 5 h 718"/>
                    <a:gd name="T36" fmla="*/ 194 w 198"/>
                    <a:gd name="T37" fmla="*/ 0 h 718"/>
                    <a:gd name="T38" fmla="*/ 198 w 198"/>
                    <a:gd name="T39" fmla="*/ 18 h 718"/>
                    <a:gd name="T40" fmla="*/ 198 w 198"/>
                    <a:gd name="T41" fmla="*/ 18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718">
                      <a:moveTo>
                        <a:pt x="198" y="18"/>
                      </a:moveTo>
                      <a:lnTo>
                        <a:pt x="177" y="54"/>
                      </a:lnTo>
                      <a:lnTo>
                        <a:pt x="141" y="100"/>
                      </a:lnTo>
                      <a:lnTo>
                        <a:pt x="102" y="154"/>
                      </a:lnTo>
                      <a:lnTo>
                        <a:pt x="74" y="213"/>
                      </a:lnTo>
                      <a:lnTo>
                        <a:pt x="42" y="408"/>
                      </a:lnTo>
                      <a:lnTo>
                        <a:pt x="52" y="606"/>
                      </a:lnTo>
                      <a:lnTo>
                        <a:pt x="50" y="704"/>
                      </a:lnTo>
                      <a:lnTo>
                        <a:pt x="38" y="718"/>
                      </a:lnTo>
                      <a:lnTo>
                        <a:pt x="26" y="705"/>
                      </a:lnTo>
                      <a:lnTo>
                        <a:pt x="0" y="585"/>
                      </a:lnTo>
                      <a:lnTo>
                        <a:pt x="0" y="455"/>
                      </a:lnTo>
                      <a:lnTo>
                        <a:pt x="19" y="325"/>
                      </a:lnTo>
                      <a:lnTo>
                        <a:pt x="50" y="205"/>
                      </a:lnTo>
                      <a:lnTo>
                        <a:pt x="72" y="158"/>
                      </a:lnTo>
                      <a:lnTo>
                        <a:pt x="106" y="100"/>
                      </a:lnTo>
                      <a:lnTo>
                        <a:pt x="143" y="44"/>
                      </a:lnTo>
                      <a:lnTo>
                        <a:pt x="177" y="5"/>
                      </a:lnTo>
                      <a:lnTo>
                        <a:pt x="194" y="0"/>
                      </a:lnTo>
                      <a:lnTo>
                        <a:pt x="198" y="18"/>
                      </a:lnTo>
                      <a:lnTo>
                        <a:pt x="19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4" name="Freeform 156"/>
                <p:cNvSpPr>
                  <a:spLocks/>
                </p:cNvSpPr>
                <p:nvPr/>
              </p:nvSpPr>
              <p:spPr bwMode="auto">
                <a:xfrm>
                  <a:off x="2719" y="3845"/>
                  <a:ext cx="60" cy="33"/>
                </a:xfrm>
                <a:custGeom>
                  <a:avLst/>
                  <a:gdLst>
                    <a:gd name="T0" fmla="*/ 247 w 299"/>
                    <a:gd name="T1" fmla="*/ 101 h 168"/>
                    <a:gd name="T2" fmla="*/ 251 w 299"/>
                    <a:gd name="T3" fmla="*/ 89 h 168"/>
                    <a:gd name="T4" fmla="*/ 235 w 299"/>
                    <a:gd name="T5" fmla="*/ 79 h 168"/>
                    <a:gd name="T6" fmla="*/ 201 w 299"/>
                    <a:gd name="T7" fmla="*/ 67 h 168"/>
                    <a:gd name="T8" fmla="*/ 153 w 299"/>
                    <a:gd name="T9" fmla="*/ 46 h 168"/>
                    <a:gd name="T10" fmla="*/ 110 w 299"/>
                    <a:gd name="T11" fmla="*/ 34 h 168"/>
                    <a:gd name="T12" fmla="*/ 13 w 299"/>
                    <a:gd name="T13" fmla="*/ 26 h 168"/>
                    <a:gd name="T14" fmla="*/ 0 w 299"/>
                    <a:gd name="T15" fmla="*/ 13 h 168"/>
                    <a:gd name="T16" fmla="*/ 13 w 299"/>
                    <a:gd name="T17" fmla="*/ 1 h 168"/>
                    <a:gd name="T18" fmla="*/ 119 w 299"/>
                    <a:gd name="T19" fmla="*/ 0 h 168"/>
                    <a:gd name="T20" fmla="*/ 223 w 299"/>
                    <a:gd name="T21" fmla="*/ 27 h 168"/>
                    <a:gd name="T22" fmla="*/ 281 w 299"/>
                    <a:gd name="T23" fmla="*/ 64 h 168"/>
                    <a:gd name="T24" fmla="*/ 299 w 299"/>
                    <a:gd name="T25" fmla="*/ 121 h 168"/>
                    <a:gd name="T26" fmla="*/ 284 w 299"/>
                    <a:gd name="T27" fmla="*/ 146 h 168"/>
                    <a:gd name="T28" fmla="*/ 263 w 299"/>
                    <a:gd name="T29" fmla="*/ 163 h 168"/>
                    <a:gd name="T30" fmla="*/ 240 w 299"/>
                    <a:gd name="T31" fmla="*/ 168 h 168"/>
                    <a:gd name="T32" fmla="*/ 153 w 299"/>
                    <a:gd name="T33" fmla="*/ 151 h 168"/>
                    <a:gd name="T34" fmla="*/ 131 w 299"/>
                    <a:gd name="T35" fmla="*/ 138 h 168"/>
                    <a:gd name="T36" fmla="*/ 126 w 299"/>
                    <a:gd name="T37" fmla="*/ 115 h 168"/>
                    <a:gd name="T38" fmla="*/ 137 w 299"/>
                    <a:gd name="T39" fmla="*/ 94 h 168"/>
                    <a:gd name="T40" fmla="*/ 163 w 299"/>
                    <a:gd name="T41" fmla="*/ 88 h 168"/>
                    <a:gd name="T42" fmla="*/ 247 w 299"/>
                    <a:gd name="T43" fmla="*/ 101 h 168"/>
                    <a:gd name="T44" fmla="*/ 247 w 299"/>
                    <a:gd name="T45"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9" h="168">
                      <a:moveTo>
                        <a:pt x="247" y="101"/>
                      </a:moveTo>
                      <a:lnTo>
                        <a:pt x="251" y="89"/>
                      </a:lnTo>
                      <a:lnTo>
                        <a:pt x="235" y="79"/>
                      </a:lnTo>
                      <a:lnTo>
                        <a:pt x="201" y="67"/>
                      </a:lnTo>
                      <a:lnTo>
                        <a:pt x="153" y="46"/>
                      </a:lnTo>
                      <a:lnTo>
                        <a:pt x="110" y="34"/>
                      </a:lnTo>
                      <a:lnTo>
                        <a:pt x="13" y="26"/>
                      </a:lnTo>
                      <a:lnTo>
                        <a:pt x="0" y="13"/>
                      </a:lnTo>
                      <a:lnTo>
                        <a:pt x="13" y="1"/>
                      </a:lnTo>
                      <a:lnTo>
                        <a:pt x="119" y="0"/>
                      </a:lnTo>
                      <a:lnTo>
                        <a:pt x="223" y="27"/>
                      </a:lnTo>
                      <a:lnTo>
                        <a:pt x="281" y="64"/>
                      </a:lnTo>
                      <a:lnTo>
                        <a:pt x="299" y="121"/>
                      </a:lnTo>
                      <a:lnTo>
                        <a:pt x="284" y="146"/>
                      </a:lnTo>
                      <a:lnTo>
                        <a:pt x="263" y="163"/>
                      </a:lnTo>
                      <a:lnTo>
                        <a:pt x="240" y="168"/>
                      </a:lnTo>
                      <a:lnTo>
                        <a:pt x="153" y="151"/>
                      </a:lnTo>
                      <a:lnTo>
                        <a:pt x="131" y="138"/>
                      </a:lnTo>
                      <a:lnTo>
                        <a:pt x="126" y="115"/>
                      </a:lnTo>
                      <a:lnTo>
                        <a:pt x="137" y="94"/>
                      </a:lnTo>
                      <a:lnTo>
                        <a:pt x="163" y="88"/>
                      </a:lnTo>
                      <a:lnTo>
                        <a:pt x="247" y="101"/>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5" name="Freeform 157"/>
                <p:cNvSpPr>
                  <a:spLocks/>
                </p:cNvSpPr>
                <p:nvPr/>
              </p:nvSpPr>
              <p:spPr bwMode="auto">
                <a:xfrm>
                  <a:off x="2722" y="3842"/>
                  <a:ext cx="159" cy="60"/>
                </a:xfrm>
                <a:custGeom>
                  <a:avLst/>
                  <a:gdLst>
                    <a:gd name="T0" fmla="*/ 18 w 793"/>
                    <a:gd name="T1" fmla="*/ 109 h 300"/>
                    <a:gd name="T2" fmla="*/ 67 w 793"/>
                    <a:gd name="T3" fmla="*/ 138 h 300"/>
                    <a:gd name="T4" fmla="*/ 114 w 793"/>
                    <a:gd name="T5" fmla="*/ 168 h 300"/>
                    <a:gd name="T6" fmla="*/ 161 w 793"/>
                    <a:gd name="T7" fmla="*/ 196 h 300"/>
                    <a:gd name="T8" fmla="*/ 216 w 793"/>
                    <a:gd name="T9" fmla="*/ 221 h 300"/>
                    <a:gd name="T10" fmla="*/ 267 w 793"/>
                    <a:gd name="T11" fmla="*/ 237 h 300"/>
                    <a:gd name="T12" fmla="*/ 322 w 793"/>
                    <a:gd name="T13" fmla="*/ 248 h 300"/>
                    <a:gd name="T14" fmla="*/ 428 w 793"/>
                    <a:gd name="T15" fmla="*/ 233 h 300"/>
                    <a:gd name="T16" fmla="*/ 471 w 793"/>
                    <a:gd name="T17" fmla="*/ 208 h 300"/>
                    <a:gd name="T18" fmla="*/ 513 w 793"/>
                    <a:gd name="T19" fmla="*/ 178 h 300"/>
                    <a:gd name="T20" fmla="*/ 554 w 793"/>
                    <a:gd name="T21" fmla="*/ 145 h 300"/>
                    <a:gd name="T22" fmla="*/ 595 w 793"/>
                    <a:gd name="T23" fmla="*/ 110 h 300"/>
                    <a:gd name="T24" fmla="*/ 637 w 793"/>
                    <a:gd name="T25" fmla="*/ 77 h 300"/>
                    <a:gd name="T26" fmla="*/ 679 w 793"/>
                    <a:gd name="T27" fmla="*/ 46 h 300"/>
                    <a:gd name="T28" fmla="*/ 722 w 793"/>
                    <a:gd name="T29" fmla="*/ 20 h 300"/>
                    <a:gd name="T30" fmla="*/ 769 w 793"/>
                    <a:gd name="T31" fmla="*/ 0 h 300"/>
                    <a:gd name="T32" fmla="*/ 793 w 793"/>
                    <a:gd name="T33" fmla="*/ 9 h 300"/>
                    <a:gd name="T34" fmla="*/ 785 w 793"/>
                    <a:gd name="T35" fmla="*/ 33 h 300"/>
                    <a:gd name="T36" fmla="*/ 734 w 793"/>
                    <a:gd name="T37" fmla="*/ 66 h 300"/>
                    <a:gd name="T38" fmla="*/ 680 w 793"/>
                    <a:gd name="T39" fmla="*/ 100 h 300"/>
                    <a:gd name="T40" fmla="*/ 633 w 793"/>
                    <a:gd name="T41" fmla="*/ 138 h 300"/>
                    <a:gd name="T42" fmla="*/ 587 w 793"/>
                    <a:gd name="T43" fmla="*/ 178 h 300"/>
                    <a:gd name="T44" fmla="*/ 542 w 793"/>
                    <a:gd name="T45" fmla="*/ 218 h 300"/>
                    <a:gd name="T46" fmla="*/ 495 w 793"/>
                    <a:gd name="T47" fmla="*/ 256 h 300"/>
                    <a:gd name="T48" fmla="*/ 453 w 793"/>
                    <a:gd name="T49" fmla="*/ 285 h 300"/>
                    <a:gd name="T50" fmla="*/ 393 w 793"/>
                    <a:gd name="T51" fmla="*/ 300 h 300"/>
                    <a:gd name="T52" fmla="*/ 327 w 793"/>
                    <a:gd name="T53" fmla="*/ 295 h 300"/>
                    <a:gd name="T54" fmla="*/ 203 w 793"/>
                    <a:gd name="T55" fmla="*/ 258 h 300"/>
                    <a:gd name="T56" fmla="*/ 153 w 793"/>
                    <a:gd name="T57" fmla="*/ 236 h 300"/>
                    <a:gd name="T58" fmla="*/ 95 w 793"/>
                    <a:gd name="T59" fmla="*/ 203 h 300"/>
                    <a:gd name="T60" fmla="*/ 41 w 793"/>
                    <a:gd name="T61" fmla="*/ 164 h 300"/>
                    <a:gd name="T62" fmla="*/ 3 w 793"/>
                    <a:gd name="T63" fmla="*/ 128 h 300"/>
                    <a:gd name="T64" fmla="*/ 0 w 793"/>
                    <a:gd name="T65" fmla="*/ 110 h 300"/>
                    <a:gd name="T66" fmla="*/ 18 w 793"/>
                    <a:gd name="T67" fmla="*/ 109 h 300"/>
                    <a:gd name="T68" fmla="*/ 18 w 793"/>
                    <a:gd name="T69" fmla="*/ 10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3" h="300">
                      <a:moveTo>
                        <a:pt x="18" y="109"/>
                      </a:moveTo>
                      <a:lnTo>
                        <a:pt x="67" y="138"/>
                      </a:lnTo>
                      <a:lnTo>
                        <a:pt x="114" y="168"/>
                      </a:lnTo>
                      <a:lnTo>
                        <a:pt x="161" y="196"/>
                      </a:lnTo>
                      <a:lnTo>
                        <a:pt x="216" y="221"/>
                      </a:lnTo>
                      <a:lnTo>
                        <a:pt x="267" y="237"/>
                      </a:lnTo>
                      <a:lnTo>
                        <a:pt x="322" y="248"/>
                      </a:lnTo>
                      <a:lnTo>
                        <a:pt x="428" y="233"/>
                      </a:lnTo>
                      <a:lnTo>
                        <a:pt x="471" y="208"/>
                      </a:lnTo>
                      <a:lnTo>
                        <a:pt x="513" y="178"/>
                      </a:lnTo>
                      <a:lnTo>
                        <a:pt x="554" y="145"/>
                      </a:lnTo>
                      <a:lnTo>
                        <a:pt x="595" y="110"/>
                      </a:lnTo>
                      <a:lnTo>
                        <a:pt x="637" y="77"/>
                      </a:lnTo>
                      <a:lnTo>
                        <a:pt x="679" y="46"/>
                      </a:lnTo>
                      <a:lnTo>
                        <a:pt x="722" y="20"/>
                      </a:lnTo>
                      <a:lnTo>
                        <a:pt x="769" y="0"/>
                      </a:lnTo>
                      <a:lnTo>
                        <a:pt x="793" y="9"/>
                      </a:lnTo>
                      <a:lnTo>
                        <a:pt x="785" y="33"/>
                      </a:lnTo>
                      <a:lnTo>
                        <a:pt x="734" y="66"/>
                      </a:lnTo>
                      <a:lnTo>
                        <a:pt x="680" y="100"/>
                      </a:lnTo>
                      <a:lnTo>
                        <a:pt x="633" y="138"/>
                      </a:lnTo>
                      <a:lnTo>
                        <a:pt x="587" y="178"/>
                      </a:lnTo>
                      <a:lnTo>
                        <a:pt x="542" y="218"/>
                      </a:lnTo>
                      <a:lnTo>
                        <a:pt x="495" y="256"/>
                      </a:lnTo>
                      <a:lnTo>
                        <a:pt x="453" y="285"/>
                      </a:lnTo>
                      <a:lnTo>
                        <a:pt x="393" y="300"/>
                      </a:lnTo>
                      <a:lnTo>
                        <a:pt x="327" y="295"/>
                      </a:lnTo>
                      <a:lnTo>
                        <a:pt x="203" y="258"/>
                      </a:lnTo>
                      <a:lnTo>
                        <a:pt x="153" y="236"/>
                      </a:lnTo>
                      <a:lnTo>
                        <a:pt x="95" y="203"/>
                      </a:lnTo>
                      <a:lnTo>
                        <a:pt x="41" y="164"/>
                      </a:lnTo>
                      <a:lnTo>
                        <a:pt x="3" y="128"/>
                      </a:lnTo>
                      <a:lnTo>
                        <a:pt x="0" y="110"/>
                      </a:lnTo>
                      <a:lnTo>
                        <a:pt x="18" y="109"/>
                      </a:lnTo>
                      <a:lnTo>
                        <a:pt x="18"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6" name="Freeform 158"/>
                <p:cNvSpPr>
                  <a:spLocks/>
                </p:cNvSpPr>
                <p:nvPr/>
              </p:nvSpPr>
              <p:spPr bwMode="auto">
                <a:xfrm>
                  <a:off x="2887" y="3716"/>
                  <a:ext cx="24" cy="42"/>
                </a:xfrm>
                <a:custGeom>
                  <a:avLst/>
                  <a:gdLst>
                    <a:gd name="T0" fmla="*/ 25 w 118"/>
                    <a:gd name="T1" fmla="*/ 32 h 210"/>
                    <a:gd name="T2" fmla="*/ 0 w 118"/>
                    <a:gd name="T3" fmla="*/ 22 h 210"/>
                    <a:gd name="T4" fmla="*/ 1 w 118"/>
                    <a:gd name="T5" fmla="*/ 8 h 210"/>
                    <a:gd name="T6" fmla="*/ 29 w 118"/>
                    <a:gd name="T7" fmla="*/ 0 h 210"/>
                    <a:gd name="T8" fmla="*/ 42 w 118"/>
                    <a:gd name="T9" fmla="*/ 16 h 210"/>
                    <a:gd name="T10" fmla="*/ 100 w 118"/>
                    <a:gd name="T11" fmla="*/ 97 h 210"/>
                    <a:gd name="T12" fmla="*/ 118 w 118"/>
                    <a:gd name="T13" fmla="*/ 196 h 210"/>
                    <a:gd name="T14" fmla="*/ 107 w 118"/>
                    <a:gd name="T15" fmla="*/ 210 h 210"/>
                    <a:gd name="T16" fmla="*/ 94 w 118"/>
                    <a:gd name="T17" fmla="*/ 200 h 210"/>
                    <a:gd name="T18" fmla="*/ 73 w 118"/>
                    <a:gd name="T19" fmla="*/ 160 h 210"/>
                    <a:gd name="T20" fmla="*/ 50 w 118"/>
                    <a:gd name="T21" fmla="*/ 122 h 210"/>
                    <a:gd name="T22" fmla="*/ 25 w 118"/>
                    <a:gd name="T23" fmla="*/ 32 h 210"/>
                    <a:gd name="T24" fmla="*/ 25 w 118"/>
                    <a:gd name="T25" fmla="*/ 3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10">
                      <a:moveTo>
                        <a:pt x="25" y="32"/>
                      </a:moveTo>
                      <a:lnTo>
                        <a:pt x="0" y="22"/>
                      </a:lnTo>
                      <a:lnTo>
                        <a:pt x="1" y="8"/>
                      </a:lnTo>
                      <a:lnTo>
                        <a:pt x="29" y="0"/>
                      </a:lnTo>
                      <a:lnTo>
                        <a:pt x="42" y="16"/>
                      </a:lnTo>
                      <a:lnTo>
                        <a:pt x="100" y="97"/>
                      </a:lnTo>
                      <a:lnTo>
                        <a:pt x="118" y="196"/>
                      </a:lnTo>
                      <a:lnTo>
                        <a:pt x="107" y="210"/>
                      </a:lnTo>
                      <a:lnTo>
                        <a:pt x="94" y="200"/>
                      </a:lnTo>
                      <a:lnTo>
                        <a:pt x="73" y="160"/>
                      </a:lnTo>
                      <a:lnTo>
                        <a:pt x="50" y="122"/>
                      </a:lnTo>
                      <a:lnTo>
                        <a:pt x="25" y="32"/>
                      </a:lnTo>
                      <a:lnTo>
                        <a:pt x="2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7" name="Freeform 159"/>
                <p:cNvSpPr>
                  <a:spLocks/>
                </p:cNvSpPr>
                <p:nvPr/>
              </p:nvSpPr>
              <p:spPr bwMode="auto">
                <a:xfrm>
                  <a:off x="2916" y="3672"/>
                  <a:ext cx="114" cy="35"/>
                </a:xfrm>
                <a:custGeom>
                  <a:avLst/>
                  <a:gdLst>
                    <a:gd name="T0" fmla="*/ 2 w 571"/>
                    <a:gd name="T1" fmla="*/ 156 h 176"/>
                    <a:gd name="T2" fmla="*/ 18 w 571"/>
                    <a:gd name="T3" fmla="*/ 141 h 176"/>
                    <a:gd name="T4" fmla="*/ 76 w 571"/>
                    <a:gd name="T5" fmla="*/ 100 h 176"/>
                    <a:gd name="T6" fmla="*/ 146 w 571"/>
                    <a:gd name="T7" fmla="*/ 56 h 176"/>
                    <a:gd name="T8" fmla="*/ 231 w 571"/>
                    <a:gd name="T9" fmla="*/ 15 h 176"/>
                    <a:gd name="T10" fmla="*/ 397 w 571"/>
                    <a:gd name="T11" fmla="*/ 0 h 176"/>
                    <a:gd name="T12" fmla="*/ 559 w 571"/>
                    <a:gd name="T13" fmla="*/ 10 h 176"/>
                    <a:gd name="T14" fmla="*/ 571 w 571"/>
                    <a:gd name="T15" fmla="*/ 22 h 176"/>
                    <a:gd name="T16" fmla="*/ 557 w 571"/>
                    <a:gd name="T17" fmla="*/ 34 h 176"/>
                    <a:gd name="T18" fmla="*/ 470 w 571"/>
                    <a:gd name="T19" fmla="*/ 30 h 176"/>
                    <a:gd name="T20" fmla="*/ 245 w 571"/>
                    <a:gd name="T21" fmla="*/ 66 h 176"/>
                    <a:gd name="T22" fmla="*/ 156 w 571"/>
                    <a:gd name="T23" fmla="*/ 97 h 176"/>
                    <a:gd name="T24" fmla="*/ 73 w 571"/>
                    <a:gd name="T25" fmla="*/ 139 h 176"/>
                    <a:gd name="T26" fmla="*/ 17 w 571"/>
                    <a:gd name="T27" fmla="*/ 176 h 176"/>
                    <a:gd name="T28" fmla="*/ 0 w 571"/>
                    <a:gd name="T29" fmla="*/ 174 h 176"/>
                    <a:gd name="T30" fmla="*/ 2 w 571"/>
                    <a:gd name="T31" fmla="*/ 156 h 176"/>
                    <a:gd name="T32" fmla="*/ 2 w 571"/>
                    <a:gd name="T33"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1" h="176">
                      <a:moveTo>
                        <a:pt x="2" y="156"/>
                      </a:moveTo>
                      <a:lnTo>
                        <a:pt x="18" y="141"/>
                      </a:lnTo>
                      <a:lnTo>
                        <a:pt x="76" y="100"/>
                      </a:lnTo>
                      <a:lnTo>
                        <a:pt x="146" y="56"/>
                      </a:lnTo>
                      <a:lnTo>
                        <a:pt x="231" y="15"/>
                      </a:lnTo>
                      <a:lnTo>
                        <a:pt x="397" y="0"/>
                      </a:lnTo>
                      <a:lnTo>
                        <a:pt x="559" y="10"/>
                      </a:lnTo>
                      <a:lnTo>
                        <a:pt x="571" y="22"/>
                      </a:lnTo>
                      <a:lnTo>
                        <a:pt x="557" y="34"/>
                      </a:lnTo>
                      <a:lnTo>
                        <a:pt x="470" y="30"/>
                      </a:lnTo>
                      <a:lnTo>
                        <a:pt x="245" y="66"/>
                      </a:lnTo>
                      <a:lnTo>
                        <a:pt x="156" y="97"/>
                      </a:lnTo>
                      <a:lnTo>
                        <a:pt x="73" y="139"/>
                      </a:lnTo>
                      <a:lnTo>
                        <a:pt x="17" y="176"/>
                      </a:lnTo>
                      <a:lnTo>
                        <a:pt x="0" y="174"/>
                      </a:lnTo>
                      <a:lnTo>
                        <a:pt x="2" y="156"/>
                      </a:lnTo>
                      <a:lnTo>
                        <a:pt x="2"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8" name="Freeform 160"/>
                <p:cNvSpPr>
                  <a:spLocks/>
                </p:cNvSpPr>
                <p:nvPr/>
              </p:nvSpPr>
              <p:spPr bwMode="auto">
                <a:xfrm>
                  <a:off x="2873" y="3655"/>
                  <a:ext cx="54" cy="41"/>
                </a:xfrm>
                <a:custGeom>
                  <a:avLst/>
                  <a:gdLst>
                    <a:gd name="T0" fmla="*/ 46 w 272"/>
                    <a:gd name="T1" fmla="*/ 149 h 204"/>
                    <a:gd name="T2" fmla="*/ 71 w 272"/>
                    <a:gd name="T3" fmla="*/ 158 h 204"/>
                    <a:gd name="T4" fmla="*/ 62 w 272"/>
                    <a:gd name="T5" fmla="*/ 185 h 204"/>
                    <a:gd name="T6" fmla="*/ 34 w 272"/>
                    <a:gd name="T7" fmla="*/ 203 h 204"/>
                    <a:gd name="T8" fmla="*/ 6 w 272"/>
                    <a:gd name="T9" fmla="*/ 204 h 204"/>
                    <a:gd name="T10" fmla="*/ 0 w 272"/>
                    <a:gd name="T11" fmla="*/ 171 h 204"/>
                    <a:gd name="T12" fmla="*/ 6 w 272"/>
                    <a:gd name="T13" fmla="*/ 126 h 204"/>
                    <a:gd name="T14" fmla="*/ 20 w 272"/>
                    <a:gd name="T15" fmla="*/ 95 h 204"/>
                    <a:gd name="T16" fmla="*/ 39 w 272"/>
                    <a:gd name="T17" fmla="*/ 77 h 204"/>
                    <a:gd name="T18" fmla="*/ 64 w 272"/>
                    <a:gd name="T19" fmla="*/ 61 h 204"/>
                    <a:gd name="T20" fmla="*/ 131 w 272"/>
                    <a:gd name="T21" fmla="*/ 31 h 204"/>
                    <a:gd name="T22" fmla="*/ 203 w 272"/>
                    <a:gd name="T23" fmla="*/ 9 h 204"/>
                    <a:gd name="T24" fmla="*/ 258 w 272"/>
                    <a:gd name="T25" fmla="*/ 0 h 204"/>
                    <a:gd name="T26" fmla="*/ 272 w 272"/>
                    <a:gd name="T27" fmla="*/ 10 h 204"/>
                    <a:gd name="T28" fmla="*/ 263 w 272"/>
                    <a:gd name="T29" fmla="*/ 24 h 204"/>
                    <a:gd name="T30" fmla="*/ 216 w 272"/>
                    <a:gd name="T31" fmla="*/ 35 h 204"/>
                    <a:gd name="T32" fmla="*/ 90 w 272"/>
                    <a:gd name="T33" fmla="*/ 98 h 204"/>
                    <a:gd name="T34" fmla="*/ 56 w 272"/>
                    <a:gd name="T35" fmla="*/ 124 h 204"/>
                    <a:gd name="T36" fmla="*/ 46 w 272"/>
                    <a:gd name="T37" fmla="*/ 149 h 204"/>
                    <a:gd name="T38" fmla="*/ 46 w 272"/>
                    <a:gd name="T39" fmla="*/ 14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204">
                      <a:moveTo>
                        <a:pt x="46" y="149"/>
                      </a:moveTo>
                      <a:lnTo>
                        <a:pt x="71" y="158"/>
                      </a:lnTo>
                      <a:lnTo>
                        <a:pt x="62" y="185"/>
                      </a:lnTo>
                      <a:lnTo>
                        <a:pt x="34" y="203"/>
                      </a:lnTo>
                      <a:lnTo>
                        <a:pt x="6" y="204"/>
                      </a:lnTo>
                      <a:lnTo>
                        <a:pt x="0" y="171"/>
                      </a:lnTo>
                      <a:lnTo>
                        <a:pt x="6" y="126"/>
                      </a:lnTo>
                      <a:lnTo>
                        <a:pt x="20" y="95"/>
                      </a:lnTo>
                      <a:lnTo>
                        <a:pt x="39" y="77"/>
                      </a:lnTo>
                      <a:lnTo>
                        <a:pt x="64" y="61"/>
                      </a:lnTo>
                      <a:lnTo>
                        <a:pt x="131" y="31"/>
                      </a:lnTo>
                      <a:lnTo>
                        <a:pt x="203" y="9"/>
                      </a:lnTo>
                      <a:lnTo>
                        <a:pt x="258" y="0"/>
                      </a:lnTo>
                      <a:lnTo>
                        <a:pt x="272" y="10"/>
                      </a:lnTo>
                      <a:lnTo>
                        <a:pt x="263" y="24"/>
                      </a:lnTo>
                      <a:lnTo>
                        <a:pt x="216" y="35"/>
                      </a:lnTo>
                      <a:lnTo>
                        <a:pt x="90" y="98"/>
                      </a:lnTo>
                      <a:lnTo>
                        <a:pt x="56" y="124"/>
                      </a:lnTo>
                      <a:lnTo>
                        <a:pt x="46" y="149"/>
                      </a:lnTo>
                      <a:lnTo>
                        <a:pt x="4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09" name="Freeform 161"/>
                <p:cNvSpPr>
                  <a:spLocks/>
                </p:cNvSpPr>
                <p:nvPr/>
              </p:nvSpPr>
              <p:spPr bwMode="auto">
                <a:xfrm>
                  <a:off x="2822" y="3649"/>
                  <a:ext cx="76" cy="48"/>
                </a:xfrm>
                <a:custGeom>
                  <a:avLst/>
                  <a:gdLst>
                    <a:gd name="T0" fmla="*/ 48 w 380"/>
                    <a:gd name="T1" fmla="*/ 172 h 237"/>
                    <a:gd name="T2" fmla="*/ 71 w 380"/>
                    <a:gd name="T3" fmla="*/ 193 h 237"/>
                    <a:gd name="T4" fmla="*/ 97 w 380"/>
                    <a:gd name="T5" fmla="*/ 206 h 237"/>
                    <a:gd name="T6" fmla="*/ 154 w 380"/>
                    <a:gd name="T7" fmla="*/ 213 h 237"/>
                    <a:gd name="T8" fmla="*/ 166 w 380"/>
                    <a:gd name="T9" fmla="*/ 225 h 237"/>
                    <a:gd name="T10" fmla="*/ 154 w 380"/>
                    <a:gd name="T11" fmla="*/ 237 h 237"/>
                    <a:gd name="T12" fmla="*/ 75 w 380"/>
                    <a:gd name="T13" fmla="*/ 231 h 237"/>
                    <a:gd name="T14" fmla="*/ 7 w 380"/>
                    <a:gd name="T15" fmla="*/ 191 h 237"/>
                    <a:gd name="T16" fmla="*/ 0 w 380"/>
                    <a:gd name="T17" fmla="*/ 148 h 237"/>
                    <a:gd name="T18" fmla="*/ 7 w 380"/>
                    <a:gd name="T19" fmla="*/ 106 h 237"/>
                    <a:gd name="T20" fmla="*/ 33 w 380"/>
                    <a:gd name="T21" fmla="*/ 74 h 237"/>
                    <a:gd name="T22" fmla="*/ 71 w 380"/>
                    <a:gd name="T23" fmla="*/ 56 h 237"/>
                    <a:gd name="T24" fmla="*/ 156 w 380"/>
                    <a:gd name="T25" fmla="*/ 35 h 237"/>
                    <a:gd name="T26" fmla="*/ 260 w 380"/>
                    <a:gd name="T27" fmla="*/ 8 h 237"/>
                    <a:gd name="T28" fmla="*/ 366 w 380"/>
                    <a:gd name="T29" fmla="*/ 0 h 237"/>
                    <a:gd name="T30" fmla="*/ 380 w 380"/>
                    <a:gd name="T31" fmla="*/ 12 h 237"/>
                    <a:gd name="T32" fmla="*/ 368 w 380"/>
                    <a:gd name="T33" fmla="*/ 24 h 237"/>
                    <a:gd name="T34" fmla="*/ 163 w 380"/>
                    <a:gd name="T35" fmla="*/ 58 h 237"/>
                    <a:gd name="T36" fmla="*/ 39 w 380"/>
                    <a:gd name="T37" fmla="*/ 121 h 237"/>
                    <a:gd name="T38" fmla="*/ 40 w 380"/>
                    <a:gd name="T39" fmla="*/ 147 h 237"/>
                    <a:gd name="T40" fmla="*/ 48 w 380"/>
                    <a:gd name="T41" fmla="*/ 172 h 237"/>
                    <a:gd name="T42" fmla="*/ 48 w 380"/>
                    <a:gd name="T43" fmla="*/ 17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0" h="237">
                      <a:moveTo>
                        <a:pt x="48" y="172"/>
                      </a:moveTo>
                      <a:lnTo>
                        <a:pt x="71" y="193"/>
                      </a:lnTo>
                      <a:lnTo>
                        <a:pt x="97" y="206"/>
                      </a:lnTo>
                      <a:lnTo>
                        <a:pt x="154" y="213"/>
                      </a:lnTo>
                      <a:lnTo>
                        <a:pt x="166" y="225"/>
                      </a:lnTo>
                      <a:lnTo>
                        <a:pt x="154" y="237"/>
                      </a:lnTo>
                      <a:lnTo>
                        <a:pt x="75" y="231"/>
                      </a:lnTo>
                      <a:lnTo>
                        <a:pt x="7" y="191"/>
                      </a:lnTo>
                      <a:lnTo>
                        <a:pt x="0" y="148"/>
                      </a:lnTo>
                      <a:lnTo>
                        <a:pt x="7" y="106"/>
                      </a:lnTo>
                      <a:lnTo>
                        <a:pt x="33" y="74"/>
                      </a:lnTo>
                      <a:lnTo>
                        <a:pt x="71" y="56"/>
                      </a:lnTo>
                      <a:lnTo>
                        <a:pt x="156" y="35"/>
                      </a:lnTo>
                      <a:lnTo>
                        <a:pt x="260" y="8"/>
                      </a:lnTo>
                      <a:lnTo>
                        <a:pt x="366" y="0"/>
                      </a:lnTo>
                      <a:lnTo>
                        <a:pt x="380" y="12"/>
                      </a:lnTo>
                      <a:lnTo>
                        <a:pt x="368" y="24"/>
                      </a:lnTo>
                      <a:lnTo>
                        <a:pt x="163" y="58"/>
                      </a:lnTo>
                      <a:lnTo>
                        <a:pt x="39" y="121"/>
                      </a:lnTo>
                      <a:lnTo>
                        <a:pt x="40" y="147"/>
                      </a:lnTo>
                      <a:lnTo>
                        <a:pt x="48" y="172"/>
                      </a:lnTo>
                      <a:lnTo>
                        <a:pt x="48"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0" name="Freeform 162"/>
                <p:cNvSpPr>
                  <a:spLocks/>
                </p:cNvSpPr>
                <p:nvPr/>
              </p:nvSpPr>
              <p:spPr bwMode="auto">
                <a:xfrm>
                  <a:off x="2908" y="3613"/>
                  <a:ext cx="74" cy="33"/>
                </a:xfrm>
                <a:custGeom>
                  <a:avLst/>
                  <a:gdLst>
                    <a:gd name="T0" fmla="*/ 262 w 368"/>
                    <a:gd name="T1" fmla="*/ 63 h 166"/>
                    <a:gd name="T2" fmla="*/ 232 w 368"/>
                    <a:gd name="T3" fmla="*/ 72 h 166"/>
                    <a:gd name="T4" fmla="*/ 152 w 368"/>
                    <a:gd name="T5" fmla="*/ 101 h 166"/>
                    <a:gd name="T6" fmla="*/ 73 w 368"/>
                    <a:gd name="T7" fmla="*/ 135 h 166"/>
                    <a:gd name="T8" fmla="*/ 18 w 368"/>
                    <a:gd name="T9" fmla="*/ 166 h 166"/>
                    <a:gd name="T10" fmla="*/ 0 w 368"/>
                    <a:gd name="T11" fmla="*/ 161 h 166"/>
                    <a:gd name="T12" fmla="*/ 5 w 368"/>
                    <a:gd name="T13" fmla="*/ 145 h 166"/>
                    <a:gd name="T14" fmla="*/ 25 w 368"/>
                    <a:gd name="T15" fmla="*/ 129 h 166"/>
                    <a:gd name="T16" fmla="*/ 87 w 368"/>
                    <a:gd name="T17" fmla="*/ 85 h 166"/>
                    <a:gd name="T18" fmla="*/ 163 w 368"/>
                    <a:gd name="T19" fmla="*/ 40 h 166"/>
                    <a:gd name="T20" fmla="*/ 253 w 368"/>
                    <a:gd name="T21" fmla="*/ 0 h 166"/>
                    <a:gd name="T22" fmla="*/ 286 w 368"/>
                    <a:gd name="T23" fmla="*/ 4 h 166"/>
                    <a:gd name="T24" fmla="*/ 319 w 368"/>
                    <a:gd name="T25" fmla="*/ 29 h 166"/>
                    <a:gd name="T26" fmla="*/ 368 w 368"/>
                    <a:gd name="T27" fmla="*/ 90 h 166"/>
                    <a:gd name="T28" fmla="*/ 363 w 368"/>
                    <a:gd name="T29" fmla="*/ 119 h 166"/>
                    <a:gd name="T30" fmla="*/ 333 w 368"/>
                    <a:gd name="T31" fmla="*/ 115 h 166"/>
                    <a:gd name="T32" fmla="*/ 301 w 368"/>
                    <a:gd name="T33" fmla="*/ 84 h 166"/>
                    <a:gd name="T34" fmla="*/ 262 w 368"/>
                    <a:gd name="T35" fmla="*/ 63 h 166"/>
                    <a:gd name="T36" fmla="*/ 262 w 368"/>
                    <a:gd name="T37" fmla="*/ 6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8" h="166">
                      <a:moveTo>
                        <a:pt x="262" y="63"/>
                      </a:moveTo>
                      <a:lnTo>
                        <a:pt x="232" y="72"/>
                      </a:lnTo>
                      <a:lnTo>
                        <a:pt x="152" y="101"/>
                      </a:lnTo>
                      <a:lnTo>
                        <a:pt x="73" y="135"/>
                      </a:lnTo>
                      <a:lnTo>
                        <a:pt x="18" y="166"/>
                      </a:lnTo>
                      <a:lnTo>
                        <a:pt x="0" y="161"/>
                      </a:lnTo>
                      <a:lnTo>
                        <a:pt x="5" y="145"/>
                      </a:lnTo>
                      <a:lnTo>
                        <a:pt x="25" y="129"/>
                      </a:lnTo>
                      <a:lnTo>
                        <a:pt x="87" y="85"/>
                      </a:lnTo>
                      <a:lnTo>
                        <a:pt x="163" y="40"/>
                      </a:lnTo>
                      <a:lnTo>
                        <a:pt x="253" y="0"/>
                      </a:lnTo>
                      <a:lnTo>
                        <a:pt x="286" y="4"/>
                      </a:lnTo>
                      <a:lnTo>
                        <a:pt x="319" y="29"/>
                      </a:lnTo>
                      <a:lnTo>
                        <a:pt x="368" y="90"/>
                      </a:lnTo>
                      <a:lnTo>
                        <a:pt x="363" y="119"/>
                      </a:lnTo>
                      <a:lnTo>
                        <a:pt x="333" y="115"/>
                      </a:lnTo>
                      <a:lnTo>
                        <a:pt x="301" y="84"/>
                      </a:lnTo>
                      <a:lnTo>
                        <a:pt x="262" y="63"/>
                      </a:lnTo>
                      <a:lnTo>
                        <a:pt x="262"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1" name="Freeform 163"/>
                <p:cNvSpPr>
                  <a:spLocks/>
                </p:cNvSpPr>
                <p:nvPr/>
              </p:nvSpPr>
              <p:spPr bwMode="auto">
                <a:xfrm>
                  <a:off x="2932" y="3634"/>
                  <a:ext cx="117" cy="48"/>
                </a:xfrm>
                <a:custGeom>
                  <a:avLst/>
                  <a:gdLst>
                    <a:gd name="T0" fmla="*/ 5 w 583"/>
                    <a:gd name="T1" fmla="*/ 53 h 242"/>
                    <a:gd name="T2" fmla="*/ 38 w 583"/>
                    <a:gd name="T3" fmla="*/ 37 h 242"/>
                    <a:gd name="T4" fmla="*/ 74 w 583"/>
                    <a:gd name="T5" fmla="*/ 23 h 242"/>
                    <a:gd name="T6" fmla="*/ 165 w 583"/>
                    <a:gd name="T7" fmla="*/ 0 h 242"/>
                    <a:gd name="T8" fmla="*/ 248 w 583"/>
                    <a:gd name="T9" fmla="*/ 1 h 242"/>
                    <a:gd name="T10" fmla="*/ 330 w 583"/>
                    <a:gd name="T11" fmla="*/ 24 h 242"/>
                    <a:gd name="T12" fmla="*/ 411 w 583"/>
                    <a:gd name="T13" fmla="*/ 69 h 242"/>
                    <a:gd name="T14" fmla="*/ 457 w 583"/>
                    <a:gd name="T15" fmla="*/ 102 h 242"/>
                    <a:gd name="T16" fmla="*/ 505 w 583"/>
                    <a:gd name="T17" fmla="*/ 137 h 242"/>
                    <a:gd name="T18" fmla="*/ 547 w 583"/>
                    <a:gd name="T19" fmla="*/ 179 h 242"/>
                    <a:gd name="T20" fmla="*/ 582 w 583"/>
                    <a:gd name="T21" fmla="*/ 225 h 242"/>
                    <a:gd name="T22" fmla="*/ 583 w 583"/>
                    <a:gd name="T23" fmla="*/ 242 h 242"/>
                    <a:gd name="T24" fmla="*/ 566 w 583"/>
                    <a:gd name="T25" fmla="*/ 241 h 242"/>
                    <a:gd name="T26" fmla="*/ 517 w 583"/>
                    <a:gd name="T27" fmla="*/ 212 h 242"/>
                    <a:gd name="T28" fmla="*/ 470 w 583"/>
                    <a:gd name="T29" fmla="*/ 181 h 242"/>
                    <a:gd name="T30" fmla="*/ 423 w 583"/>
                    <a:gd name="T31" fmla="*/ 149 h 242"/>
                    <a:gd name="T32" fmla="*/ 377 w 583"/>
                    <a:gd name="T33" fmla="*/ 117 h 242"/>
                    <a:gd name="T34" fmla="*/ 344 w 583"/>
                    <a:gd name="T35" fmla="*/ 95 h 242"/>
                    <a:gd name="T36" fmla="*/ 309 w 583"/>
                    <a:gd name="T37" fmla="*/ 75 h 242"/>
                    <a:gd name="T38" fmla="*/ 241 w 583"/>
                    <a:gd name="T39" fmla="*/ 47 h 242"/>
                    <a:gd name="T40" fmla="*/ 168 w 583"/>
                    <a:gd name="T41" fmla="*/ 36 h 242"/>
                    <a:gd name="T42" fmla="*/ 90 w 583"/>
                    <a:gd name="T43" fmla="*/ 46 h 242"/>
                    <a:gd name="T44" fmla="*/ 17 w 583"/>
                    <a:gd name="T45" fmla="*/ 75 h 242"/>
                    <a:gd name="T46" fmla="*/ 0 w 583"/>
                    <a:gd name="T47" fmla="*/ 69 h 242"/>
                    <a:gd name="T48" fmla="*/ 5 w 583"/>
                    <a:gd name="T49" fmla="*/ 53 h 242"/>
                    <a:gd name="T50" fmla="*/ 5 w 583"/>
                    <a:gd name="T51" fmla="*/ 5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3" h="242">
                      <a:moveTo>
                        <a:pt x="5" y="53"/>
                      </a:moveTo>
                      <a:lnTo>
                        <a:pt x="38" y="37"/>
                      </a:lnTo>
                      <a:lnTo>
                        <a:pt x="74" y="23"/>
                      </a:lnTo>
                      <a:lnTo>
                        <a:pt x="165" y="0"/>
                      </a:lnTo>
                      <a:lnTo>
                        <a:pt x="248" y="1"/>
                      </a:lnTo>
                      <a:lnTo>
                        <a:pt x="330" y="24"/>
                      </a:lnTo>
                      <a:lnTo>
                        <a:pt x="411" y="69"/>
                      </a:lnTo>
                      <a:lnTo>
                        <a:pt x="457" y="102"/>
                      </a:lnTo>
                      <a:lnTo>
                        <a:pt x="505" y="137"/>
                      </a:lnTo>
                      <a:lnTo>
                        <a:pt x="547" y="179"/>
                      </a:lnTo>
                      <a:lnTo>
                        <a:pt x="582" y="225"/>
                      </a:lnTo>
                      <a:lnTo>
                        <a:pt x="583" y="242"/>
                      </a:lnTo>
                      <a:lnTo>
                        <a:pt x="566" y="241"/>
                      </a:lnTo>
                      <a:lnTo>
                        <a:pt x="517" y="212"/>
                      </a:lnTo>
                      <a:lnTo>
                        <a:pt x="470" y="181"/>
                      </a:lnTo>
                      <a:lnTo>
                        <a:pt x="423" y="149"/>
                      </a:lnTo>
                      <a:lnTo>
                        <a:pt x="377" y="117"/>
                      </a:lnTo>
                      <a:lnTo>
                        <a:pt x="344" y="95"/>
                      </a:lnTo>
                      <a:lnTo>
                        <a:pt x="309" y="75"/>
                      </a:lnTo>
                      <a:lnTo>
                        <a:pt x="241" y="47"/>
                      </a:lnTo>
                      <a:lnTo>
                        <a:pt x="168" y="36"/>
                      </a:lnTo>
                      <a:lnTo>
                        <a:pt x="90" y="46"/>
                      </a:lnTo>
                      <a:lnTo>
                        <a:pt x="17" y="75"/>
                      </a:lnTo>
                      <a:lnTo>
                        <a:pt x="0" y="69"/>
                      </a:lnTo>
                      <a:lnTo>
                        <a:pt x="5" y="53"/>
                      </a:lnTo>
                      <a:lnTo>
                        <a:pt x="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2" name="Freeform 164"/>
                <p:cNvSpPr>
                  <a:spLocks/>
                </p:cNvSpPr>
                <p:nvPr/>
              </p:nvSpPr>
              <p:spPr bwMode="auto">
                <a:xfrm>
                  <a:off x="2671" y="3848"/>
                  <a:ext cx="100" cy="57"/>
                </a:xfrm>
                <a:custGeom>
                  <a:avLst/>
                  <a:gdLst>
                    <a:gd name="T0" fmla="*/ 74 w 500"/>
                    <a:gd name="T1" fmla="*/ 137 h 285"/>
                    <a:gd name="T2" fmla="*/ 111 w 500"/>
                    <a:gd name="T3" fmla="*/ 159 h 285"/>
                    <a:gd name="T4" fmla="*/ 151 w 500"/>
                    <a:gd name="T5" fmla="*/ 178 h 285"/>
                    <a:gd name="T6" fmla="*/ 235 w 500"/>
                    <a:gd name="T7" fmla="*/ 203 h 285"/>
                    <a:gd name="T8" fmla="*/ 326 w 500"/>
                    <a:gd name="T9" fmla="*/ 226 h 285"/>
                    <a:gd name="T10" fmla="*/ 416 w 500"/>
                    <a:gd name="T11" fmla="*/ 248 h 285"/>
                    <a:gd name="T12" fmla="*/ 490 w 500"/>
                    <a:gd name="T13" fmla="*/ 261 h 285"/>
                    <a:gd name="T14" fmla="*/ 500 w 500"/>
                    <a:gd name="T15" fmla="*/ 273 h 285"/>
                    <a:gd name="T16" fmla="*/ 488 w 500"/>
                    <a:gd name="T17" fmla="*/ 285 h 285"/>
                    <a:gd name="T18" fmla="*/ 243 w 500"/>
                    <a:gd name="T19" fmla="*/ 271 h 285"/>
                    <a:gd name="T20" fmla="*/ 110 w 500"/>
                    <a:gd name="T21" fmla="*/ 240 h 285"/>
                    <a:gd name="T22" fmla="*/ 23 w 500"/>
                    <a:gd name="T23" fmla="*/ 189 h 285"/>
                    <a:gd name="T24" fmla="*/ 0 w 500"/>
                    <a:gd name="T25" fmla="*/ 121 h 285"/>
                    <a:gd name="T26" fmla="*/ 9 w 500"/>
                    <a:gd name="T27" fmla="*/ 48 h 285"/>
                    <a:gd name="T28" fmla="*/ 26 w 500"/>
                    <a:gd name="T29" fmla="*/ 30 h 285"/>
                    <a:gd name="T30" fmla="*/ 49 w 500"/>
                    <a:gd name="T31" fmla="*/ 17 h 285"/>
                    <a:gd name="T32" fmla="*/ 99 w 500"/>
                    <a:gd name="T33" fmla="*/ 0 h 285"/>
                    <a:gd name="T34" fmla="*/ 118 w 500"/>
                    <a:gd name="T35" fmla="*/ 2 h 285"/>
                    <a:gd name="T36" fmla="*/ 101 w 500"/>
                    <a:gd name="T37" fmla="*/ 25 h 285"/>
                    <a:gd name="T38" fmla="*/ 74 w 500"/>
                    <a:gd name="T39" fmla="*/ 52 h 285"/>
                    <a:gd name="T40" fmla="*/ 57 w 500"/>
                    <a:gd name="T41" fmla="*/ 69 h 285"/>
                    <a:gd name="T42" fmla="*/ 58 w 500"/>
                    <a:gd name="T43" fmla="*/ 105 h 285"/>
                    <a:gd name="T44" fmla="*/ 74 w 500"/>
                    <a:gd name="T45" fmla="*/ 137 h 285"/>
                    <a:gd name="T46" fmla="*/ 74 w 500"/>
                    <a:gd name="T47" fmla="*/ 1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0" h="285">
                      <a:moveTo>
                        <a:pt x="74" y="137"/>
                      </a:moveTo>
                      <a:lnTo>
                        <a:pt x="111" y="159"/>
                      </a:lnTo>
                      <a:lnTo>
                        <a:pt x="151" y="178"/>
                      </a:lnTo>
                      <a:lnTo>
                        <a:pt x="235" y="203"/>
                      </a:lnTo>
                      <a:lnTo>
                        <a:pt x="326" y="226"/>
                      </a:lnTo>
                      <a:lnTo>
                        <a:pt x="416" y="248"/>
                      </a:lnTo>
                      <a:lnTo>
                        <a:pt x="490" y="261"/>
                      </a:lnTo>
                      <a:lnTo>
                        <a:pt x="500" y="273"/>
                      </a:lnTo>
                      <a:lnTo>
                        <a:pt x="488" y="285"/>
                      </a:lnTo>
                      <a:lnTo>
                        <a:pt x="243" y="271"/>
                      </a:lnTo>
                      <a:lnTo>
                        <a:pt x="110" y="240"/>
                      </a:lnTo>
                      <a:lnTo>
                        <a:pt x="23" y="189"/>
                      </a:lnTo>
                      <a:lnTo>
                        <a:pt x="0" y="121"/>
                      </a:lnTo>
                      <a:lnTo>
                        <a:pt x="9" y="48"/>
                      </a:lnTo>
                      <a:lnTo>
                        <a:pt x="26" y="30"/>
                      </a:lnTo>
                      <a:lnTo>
                        <a:pt x="49" y="17"/>
                      </a:lnTo>
                      <a:lnTo>
                        <a:pt x="99" y="0"/>
                      </a:lnTo>
                      <a:lnTo>
                        <a:pt x="118" y="2"/>
                      </a:lnTo>
                      <a:lnTo>
                        <a:pt x="101" y="25"/>
                      </a:lnTo>
                      <a:lnTo>
                        <a:pt x="74" y="52"/>
                      </a:lnTo>
                      <a:lnTo>
                        <a:pt x="57" y="69"/>
                      </a:lnTo>
                      <a:lnTo>
                        <a:pt x="58" y="105"/>
                      </a:lnTo>
                      <a:lnTo>
                        <a:pt x="74" y="137"/>
                      </a:lnTo>
                      <a:lnTo>
                        <a:pt x="74"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3" name="Freeform 165"/>
                <p:cNvSpPr>
                  <a:spLocks/>
                </p:cNvSpPr>
                <p:nvPr/>
              </p:nvSpPr>
              <p:spPr bwMode="auto">
                <a:xfrm>
                  <a:off x="2582" y="3761"/>
                  <a:ext cx="51" cy="33"/>
                </a:xfrm>
                <a:custGeom>
                  <a:avLst/>
                  <a:gdLst>
                    <a:gd name="T0" fmla="*/ 238 w 252"/>
                    <a:gd name="T1" fmla="*/ 28 h 163"/>
                    <a:gd name="T2" fmla="*/ 167 w 252"/>
                    <a:gd name="T3" fmla="*/ 55 h 163"/>
                    <a:gd name="T4" fmla="*/ 120 w 252"/>
                    <a:gd name="T5" fmla="*/ 119 h 163"/>
                    <a:gd name="T6" fmla="*/ 104 w 252"/>
                    <a:gd name="T7" fmla="*/ 144 h 163"/>
                    <a:gd name="T8" fmla="*/ 61 w 252"/>
                    <a:gd name="T9" fmla="*/ 157 h 163"/>
                    <a:gd name="T10" fmla="*/ 15 w 252"/>
                    <a:gd name="T11" fmla="*/ 163 h 163"/>
                    <a:gd name="T12" fmla="*/ 0 w 252"/>
                    <a:gd name="T13" fmla="*/ 154 h 163"/>
                    <a:gd name="T14" fmla="*/ 11 w 252"/>
                    <a:gd name="T15" fmla="*/ 139 h 163"/>
                    <a:gd name="T16" fmla="*/ 67 w 252"/>
                    <a:gd name="T17" fmla="*/ 101 h 163"/>
                    <a:gd name="T18" fmla="*/ 94 w 252"/>
                    <a:gd name="T19" fmla="*/ 66 h 163"/>
                    <a:gd name="T20" fmla="*/ 124 w 252"/>
                    <a:gd name="T21" fmla="*/ 37 h 163"/>
                    <a:gd name="T22" fmla="*/ 161 w 252"/>
                    <a:gd name="T23" fmla="*/ 14 h 163"/>
                    <a:gd name="T24" fmla="*/ 200 w 252"/>
                    <a:gd name="T25" fmla="*/ 0 h 163"/>
                    <a:gd name="T26" fmla="*/ 242 w 252"/>
                    <a:gd name="T27" fmla="*/ 4 h 163"/>
                    <a:gd name="T28" fmla="*/ 252 w 252"/>
                    <a:gd name="T29" fmla="*/ 18 h 163"/>
                    <a:gd name="T30" fmla="*/ 238 w 252"/>
                    <a:gd name="T31" fmla="*/ 28 h 163"/>
                    <a:gd name="T32" fmla="*/ 238 w 252"/>
                    <a:gd name="T33" fmla="*/ 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163">
                      <a:moveTo>
                        <a:pt x="238" y="28"/>
                      </a:moveTo>
                      <a:lnTo>
                        <a:pt x="167" y="55"/>
                      </a:lnTo>
                      <a:lnTo>
                        <a:pt x="120" y="119"/>
                      </a:lnTo>
                      <a:lnTo>
                        <a:pt x="104" y="144"/>
                      </a:lnTo>
                      <a:lnTo>
                        <a:pt x="61" y="157"/>
                      </a:lnTo>
                      <a:lnTo>
                        <a:pt x="15" y="163"/>
                      </a:lnTo>
                      <a:lnTo>
                        <a:pt x="0" y="154"/>
                      </a:lnTo>
                      <a:lnTo>
                        <a:pt x="11" y="139"/>
                      </a:lnTo>
                      <a:lnTo>
                        <a:pt x="67" y="101"/>
                      </a:lnTo>
                      <a:lnTo>
                        <a:pt x="94" y="66"/>
                      </a:lnTo>
                      <a:lnTo>
                        <a:pt x="124" y="37"/>
                      </a:lnTo>
                      <a:lnTo>
                        <a:pt x="161" y="14"/>
                      </a:lnTo>
                      <a:lnTo>
                        <a:pt x="200" y="0"/>
                      </a:lnTo>
                      <a:lnTo>
                        <a:pt x="242" y="4"/>
                      </a:lnTo>
                      <a:lnTo>
                        <a:pt x="252" y="18"/>
                      </a:lnTo>
                      <a:lnTo>
                        <a:pt x="238" y="28"/>
                      </a:lnTo>
                      <a:lnTo>
                        <a:pt x="238"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4" name="Freeform 166"/>
                <p:cNvSpPr>
                  <a:spLocks/>
                </p:cNvSpPr>
                <p:nvPr/>
              </p:nvSpPr>
              <p:spPr bwMode="auto">
                <a:xfrm>
                  <a:off x="2593" y="3796"/>
                  <a:ext cx="50" cy="40"/>
                </a:xfrm>
                <a:custGeom>
                  <a:avLst/>
                  <a:gdLst>
                    <a:gd name="T0" fmla="*/ 17 w 253"/>
                    <a:gd name="T1" fmla="*/ 0 h 198"/>
                    <a:gd name="T2" fmla="*/ 50 w 253"/>
                    <a:gd name="T3" fmla="*/ 19 h 198"/>
                    <a:gd name="T4" fmla="*/ 86 w 253"/>
                    <a:gd name="T5" fmla="*/ 45 h 198"/>
                    <a:gd name="T6" fmla="*/ 120 w 253"/>
                    <a:gd name="T7" fmla="*/ 69 h 198"/>
                    <a:gd name="T8" fmla="*/ 151 w 253"/>
                    <a:gd name="T9" fmla="*/ 92 h 198"/>
                    <a:gd name="T10" fmla="*/ 201 w 253"/>
                    <a:gd name="T11" fmla="*/ 134 h 198"/>
                    <a:gd name="T12" fmla="*/ 225 w 253"/>
                    <a:gd name="T13" fmla="*/ 156 h 198"/>
                    <a:gd name="T14" fmla="*/ 249 w 253"/>
                    <a:gd name="T15" fmla="*/ 178 h 198"/>
                    <a:gd name="T16" fmla="*/ 253 w 253"/>
                    <a:gd name="T17" fmla="*/ 194 h 198"/>
                    <a:gd name="T18" fmla="*/ 236 w 253"/>
                    <a:gd name="T19" fmla="*/ 198 h 198"/>
                    <a:gd name="T20" fmla="*/ 176 w 253"/>
                    <a:gd name="T21" fmla="*/ 171 h 198"/>
                    <a:gd name="T22" fmla="*/ 119 w 253"/>
                    <a:gd name="T23" fmla="*/ 137 h 198"/>
                    <a:gd name="T24" fmla="*/ 94 w 253"/>
                    <a:gd name="T25" fmla="*/ 115 h 198"/>
                    <a:gd name="T26" fmla="*/ 59 w 253"/>
                    <a:gd name="T27" fmla="*/ 81 h 198"/>
                    <a:gd name="T28" fmla="*/ 26 w 253"/>
                    <a:gd name="T29" fmla="*/ 45 h 198"/>
                    <a:gd name="T30" fmla="*/ 2 w 253"/>
                    <a:gd name="T31" fmla="*/ 18 h 198"/>
                    <a:gd name="T32" fmla="*/ 0 w 253"/>
                    <a:gd name="T33" fmla="*/ 1 h 198"/>
                    <a:gd name="T34" fmla="*/ 17 w 253"/>
                    <a:gd name="T35" fmla="*/ 0 h 198"/>
                    <a:gd name="T36" fmla="*/ 17 w 253"/>
                    <a:gd name="T37"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3" h="198">
                      <a:moveTo>
                        <a:pt x="17" y="0"/>
                      </a:moveTo>
                      <a:lnTo>
                        <a:pt x="50" y="19"/>
                      </a:lnTo>
                      <a:lnTo>
                        <a:pt x="86" y="45"/>
                      </a:lnTo>
                      <a:lnTo>
                        <a:pt x="120" y="69"/>
                      </a:lnTo>
                      <a:lnTo>
                        <a:pt x="151" y="92"/>
                      </a:lnTo>
                      <a:lnTo>
                        <a:pt x="201" y="134"/>
                      </a:lnTo>
                      <a:lnTo>
                        <a:pt x="225" y="156"/>
                      </a:lnTo>
                      <a:lnTo>
                        <a:pt x="249" y="178"/>
                      </a:lnTo>
                      <a:lnTo>
                        <a:pt x="253" y="194"/>
                      </a:lnTo>
                      <a:lnTo>
                        <a:pt x="236" y="198"/>
                      </a:lnTo>
                      <a:lnTo>
                        <a:pt x="176" y="171"/>
                      </a:lnTo>
                      <a:lnTo>
                        <a:pt x="119" y="137"/>
                      </a:lnTo>
                      <a:lnTo>
                        <a:pt x="94" y="115"/>
                      </a:lnTo>
                      <a:lnTo>
                        <a:pt x="59" y="81"/>
                      </a:lnTo>
                      <a:lnTo>
                        <a:pt x="26" y="45"/>
                      </a:lnTo>
                      <a:lnTo>
                        <a:pt x="2" y="18"/>
                      </a:lnTo>
                      <a:lnTo>
                        <a:pt x="0" y="1"/>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5" name="Freeform 167"/>
                <p:cNvSpPr>
                  <a:spLocks/>
                </p:cNvSpPr>
                <p:nvPr/>
              </p:nvSpPr>
              <p:spPr bwMode="auto">
                <a:xfrm>
                  <a:off x="2570" y="3789"/>
                  <a:ext cx="17" cy="18"/>
                </a:xfrm>
                <a:custGeom>
                  <a:avLst/>
                  <a:gdLst>
                    <a:gd name="T0" fmla="*/ 86 w 86"/>
                    <a:gd name="T1" fmla="*/ 18 h 92"/>
                    <a:gd name="T2" fmla="*/ 17 w 86"/>
                    <a:gd name="T3" fmla="*/ 92 h 92"/>
                    <a:gd name="T4" fmla="*/ 0 w 86"/>
                    <a:gd name="T5" fmla="*/ 91 h 92"/>
                    <a:gd name="T6" fmla="*/ 1 w 86"/>
                    <a:gd name="T7" fmla="*/ 75 h 92"/>
                    <a:gd name="T8" fmla="*/ 37 w 86"/>
                    <a:gd name="T9" fmla="*/ 39 h 92"/>
                    <a:gd name="T10" fmla="*/ 64 w 86"/>
                    <a:gd name="T11" fmla="*/ 3 h 92"/>
                    <a:gd name="T12" fmla="*/ 83 w 86"/>
                    <a:gd name="T13" fmla="*/ 0 h 92"/>
                    <a:gd name="T14" fmla="*/ 86 w 86"/>
                    <a:gd name="T15" fmla="*/ 18 h 92"/>
                    <a:gd name="T16" fmla="*/ 86 w 86"/>
                    <a:gd name="T17"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92">
                      <a:moveTo>
                        <a:pt x="86" y="18"/>
                      </a:moveTo>
                      <a:lnTo>
                        <a:pt x="17" y="92"/>
                      </a:lnTo>
                      <a:lnTo>
                        <a:pt x="0" y="91"/>
                      </a:lnTo>
                      <a:lnTo>
                        <a:pt x="1" y="75"/>
                      </a:lnTo>
                      <a:lnTo>
                        <a:pt x="37" y="39"/>
                      </a:lnTo>
                      <a:lnTo>
                        <a:pt x="64" y="3"/>
                      </a:lnTo>
                      <a:lnTo>
                        <a:pt x="83" y="0"/>
                      </a:lnTo>
                      <a:lnTo>
                        <a:pt x="86" y="18"/>
                      </a:lnTo>
                      <a:lnTo>
                        <a:pt x="8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6" name="Freeform 168"/>
                <p:cNvSpPr>
                  <a:spLocks/>
                </p:cNvSpPr>
                <p:nvPr/>
              </p:nvSpPr>
              <p:spPr bwMode="auto">
                <a:xfrm>
                  <a:off x="2536" y="3792"/>
                  <a:ext cx="75" cy="68"/>
                </a:xfrm>
                <a:custGeom>
                  <a:avLst/>
                  <a:gdLst>
                    <a:gd name="T0" fmla="*/ 81 w 375"/>
                    <a:gd name="T1" fmla="*/ 71 h 340"/>
                    <a:gd name="T2" fmla="*/ 116 w 375"/>
                    <a:gd name="T3" fmla="*/ 98 h 340"/>
                    <a:gd name="T4" fmla="*/ 149 w 375"/>
                    <a:gd name="T5" fmla="*/ 126 h 340"/>
                    <a:gd name="T6" fmla="*/ 181 w 375"/>
                    <a:gd name="T7" fmla="*/ 154 h 340"/>
                    <a:gd name="T8" fmla="*/ 212 w 375"/>
                    <a:gd name="T9" fmla="*/ 184 h 340"/>
                    <a:gd name="T10" fmla="*/ 264 w 375"/>
                    <a:gd name="T11" fmla="*/ 234 h 340"/>
                    <a:gd name="T12" fmla="*/ 291 w 375"/>
                    <a:gd name="T13" fmla="*/ 260 h 340"/>
                    <a:gd name="T14" fmla="*/ 317 w 375"/>
                    <a:gd name="T15" fmla="*/ 283 h 340"/>
                    <a:gd name="T16" fmla="*/ 369 w 375"/>
                    <a:gd name="T17" fmla="*/ 320 h 340"/>
                    <a:gd name="T18" fmla="*/ 375 w 375"/>
                    <a:gd name="T19" fmla="*/ 336 h 340"/>
                    <a:gd name="T20" fmla="*/ 358 w 375"/>
                    <a:gd name="T21" fmla="*/ 340 h 340"/>
                    <a:gd name="T22" fmla="*/ 320 w 375"/>
                    <a:gd name="T23" fmla="*/ 321 h 340"/>
                    <a:gd name="T24" fmla="*/ 265 w 375"/>
                    <a:gd name="T25" fmla="*/ 286 h 340"/>
                    <a:gd name="T26" fmla="*/ 212 w 375"/>
                    <a:gd name="T27" fmla="*/ 249 h 340"/>
                    <a:gd name="T28" fmla="*/ 178 w 375"/>
                    <a:gd name="T29" fmla="*/ 223 h 340"/>
                    <a:gd name="T30" fmla="*/ 136 w 375"/>
                    <a:gd name="T31" fmla="*/ 184 h 340"/>
                    <a:gd name="T32" fmla="*/ 96 w 375"/>
                    <a:gd name="T33" fmla="*/ 148 h 340"/>
                    <a:gd name="T34" fmla="*/ 55 w 375"/>
                    <a:gd name="T35" fmla="*/ 112 h 340"/>
                    <a:gd name="T36" fmla="*/ 11 w 375"/>
                    <a:gd name="T37" fmla="*/ 76 h 340"/>
                    <a:gd name="T38" fmla="*/ 0 w 375"/>
                    <a:gd name="T39" fmla="*/ 52 h 340"/>
                    <a:gd name="T40" fmla="*/ 22 w 375"/>
                    <a:gd name="T41" fmla="*/ 37 h 340"/>
                    <a:gd name="T42" fmla="*/ 103 w 375"/>
                    <a:gd name="T43" fmla="*/ 27 h 340"/>
                    <a:gd name="T44" fmla="*/ 182 w 375"/>
                    <a:gd name="T45" fmla="*/ 0 h 340"/>
                    <a:gd name="T46" fmla="*/ 200 w 375"/>
                    <a:gd name="T47" fmla="*/ 3 h 340"/>
                    <a:gd name="T48" fmla="*/ 197 w 375"/>
                    <a:gd name="T49" fmla="*/ 19 h 340"/>
                    <a:gd name="T50" fmla="*/ 174 w 375"/>
                    <a:gd name="T51" fmla="*/ 37 h 340"/>
                    <a:gd name="T52" fmla="*/ 143 w 375"/>
                    <a:gd name="T53" fmla="*/ 53 h 340"/>
                    <a:gd name="T54" fmla="*/ 81 w 375"/>
                    <a:gd name="T55" fmla="*/ 71 h 340"/>
                    <a:gd name="T56" fmla="*/ 81 w 375"/>
                    <a:gd name="T57" fmla="*/ 7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 h="340">
                      <a:moveTo>
                        <a:pt x="81" y="71"/>
                      </a:moveTo>
                      <a:lnTo>
                        <a:pt x="116" y="98"/>
                      </a:lnTo>
                      <a:lnTo>
                        <a:pt x="149" y="126"/>
                      </a:lnTo>
                      <a:lnTo>
                        <a:pt x="181" y="154"/>
                      </a:lnTo>
                      <a:lnTo>
                        <a:pt x="212" y="184"/>
                      </a:lnTo>
                      <a:lnTo>
                        <a:pt x="264" y="234"/>
                      </a:lnTo>
                      <a:lnTo>
                        <a:pt x="291" y="260"/>
                      </a:lnTo>
                      <a:lnTo>
                        <a:pt x="317" y="283"/>
                      </a:lnTo>
                      <a:lnTo>
                        <a:pt x="369" y="320"/>
                      </a:lnTo>
                      <a:lnTo>
                        <a:pt x="375" y="336"/>
                      </a:lnTo>
                      <a:lnTo>
                        <a:pt x="358" y="340"/>
                      </a:lnTo>
                      <a:lnTo>
                        <a:pt x="320" y="321"/>
                      </a:lnTo>
                      <a:lnTo>
                        <a:pt x="265" y="286"/>
                      </a:lnTo>
                      <a:lnTo>
                        <a:pt x="212" y="249"/>
                      </a:lnTo>
                      <a:lnTo>
                        <a:pt x="178" y="223"/>
                      </a:lnTo>
                      <a:lnTo>
                        <a:pt x="136" y="184"/>
                      </a:lnTo>
                      <a:lnTo>
                        <a:pt x="96" y="148"/>
                      </a:lnTo>
                      <a:lnTo>
                        <a:pt x="55" y="112"/>
                      </a:lnTo>
                      <a:lnTo>
                        <a:pt x="11" y="76"/>
                      </a:lnTo>
                      <a:lnTo>
                        <a:pt x="0" y="52"/>
                      </a:lnTo>
                      <a:lnTo>
                        <a:pt x="22" y="37"/>
                      </a:lnTo>
                      <a:lnTo>
                        <a:pt x="103" y="27"/>
                      </a:lnTo>
                      <a:lnTo>
                        <a:pt x="182" y="0"/>
                      </a:lnTo>
                      <a:lnTo>
                        <a:pt x="200" y="3"/>
                      </a:lnTo>
                      <a:lnTo>
                        <a:pt x="197" y="19"/>
                      </a:lnTo>
                      <a:lnTo>
                        <a:pt x="174" y="37"/>
                      </a:lnTo>
                      <a:lnTo>
                        <a:pt x="143" y="53"/>
                      </a:lnTo>
                      <a:lnTo>
                        <a:pt x="81" y="71"/>
                      </a:lnTo>
                      <a:lnTo>
                        <a:pt x="81"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7" name="Freeform 169"/>
                <p:cNvSpPr>
                  <a:spLocks/>
                </p:cNvSpPr>
                <p:nvPr/>
              </p:nvSpPr>
              <p:spPr bwMode="auto">
                <a:xfrm>
                  <a:off x="2573" y="3808"/>
                  <a:ext cx="72" cy="49"/>
                </a:xfrm>
                <a:custGeom>
                  <a:avLst/>
                  <a:gdLst>
                    <a:gd name="T0" fmla="*/ 22 w 359"/>
                    <a:gd name="T1" fmla="*/ 0 h 247"/>
                    <a:gd name="T2" fmla="*/ 59 w 359"/>
                    <a:gd name="T3" fmla="*/ 25 h 247"/>
                    <a:gd name="T4" fmla="*/ 95 w 359"/>
                    <a:gd name="T5" fmla="*/ 52 h 247"/>
                    <a:gd name="T6" fmla="*/ 133 w 359"/>
                    <a:gd name="T7" fmla="*/ 75 h 247"/>
                    <a:gd name="T8" fmla="*/ 171 w 359"/>
                    <a:gd name="T9" fmla="*/ 97 h 247"/>
                    <a:gd name="T10" fmla="*/ 246 w 359"/>
                    <a:gd name="T11" fmla="*/ 142 h 247"/>
                    <a:gd name="T12" fmla="*/ 273 w 359"/>
                    <a:gd name="T13" fmla="*/ 161 h 247"/>
                    <a:gd name="T14" fmla="*/ 322 w 359"/>
                    <a:gd name="T15" fmla="*/ 202 h 247"/>
                    <a:gd name="T16" fmla="*/ 358 w 359"/>
                    <a:gd name="T17" fmla="*/ 237 h 247"/>
                    <a:gd name="T18" fmla="*/ 359 w 359"/>
                    <a:gd name="T19" fmla="*/ 247 h 247"/>
                    <a:gd name="T20" fmla="*/ 341 w 359"/>
                    <a:gd name="T21" fmla="*/ 244 h 247"/>
                    <a:gd name="T22" fmla="*/ 256 w 359"/>
                    <a:gd name="T23" fmla="*/ 209 h 247"/>
                    <a:gd name="T24" fmla="*/ 209 w 359"/>
                    <a:gd name="T25" fmla="*/ 182 h 247"/>
                    <a:gd name="T26" fmla="*/ 161 w 359"/>
                    <a:gd name="T27" fmla="*/ 152 h 247"/>
                    <a:gd name="T28" fmla="*/ 114 w 359"/>
                    <a:gd name="T29" fmla="*/ 120 h 247"/>
                    <a:gd name="T30" fmla="*/ 72 w 359"/>
                    <a:gd name="T31" fmla="*/ 86 h 247"/>
                    <a:gd name="T32" fmla="*/ 33 w 359"/>
                    <a:gd name="T33" fmla="*/ 54 h 247"/>
                    <a:gd name="T34" fmla="*/ 3 w 359"/>
                    <a:gd name="T35" fmla="*/ 24 h 247"/>
                    <a:gd name="T36" fmla="*/ 0 w 359"/>
                    <a:gd name="T37" fmla="*/ 2 h 247"/>
                    <a:gd name="T38" fmla="*/ 22 w 359"/>
                    <a:gd name="T39" fmla="*/ 0 h 247"/>
                    <a:gd name="T40" fmla="*/ 22 w 359"/>
                    <a:gd name="T4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 h="247">
                      <a:moveTo>
                        <a:pt x="22" y="0"/>
                      </a:moveTo>
                      <a:lnTo>
                        <a:pt x="59" y="25"/>
                      </a:lnTo>
                      <a:lnTo>
                        <a:pt x="95" y="52"/>
                      </a:lnTo>
                      <a:lnTo>
                        <a:pt x="133" y="75"/>
                      </a:lnTo>
                      <a:lnTo>
                        <a:pt x="171" y="97"/>
                      </a:lnTo>
                      <a:lnTo>
                        <a:pt x="246" y="142"/>
                      </a:lnTo>
                      <a:lnTo>
                        <a:pt x="273" y="161"/>
                      </a:lnTo>
                      <a:lnTo>
                        <a:pt x="322" y="202"/>
                      </a:lnTo>
                      <a:lnTo>
                        <a:pt x="358" y="237"/>
                      </a:lnTo>
                      <a:lnTo>
                        <a:pt x="359" y="247"/>
                      </a:lnTo>
                      <a:lnTo>
                        <a:pt x="341" y="244"/>
                      </a:lnTo>
                      <a:lnTo>
                        <a:pt x="256" y="209"/>
                      </a:lnTo>
                      <a:lnTo>
                        <a:pt x="209" y="182"/>
                      </a:lnTo>
                      <a:lnTo>
                        <a:pt x="161" y="152"/>
                      </a:lnTo>
                      <a:lnTo>
                        <a:pt x="114" y="120"/>
                      </a:lnTo>
                      <a:lnTo>
                        <a:pt x="72" y="86"/>
                      </a:lnTo>
                      <a:lnTo>
                        <a:pt x="33" y="54"/>
                      </a:lnTo>
                      <a:lnTo>
                        <a:pt x="3" y="24"/>
                      </a:lnTo>
                      <a:lnTo>
                        <a:pt x="0" y="2"/>
                      </a:lnTo>
                      <a:lnTo>
                        <a:pt x="22" y="0"/>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8" name="Freeform 170"/>
                <p:cNvSpPr>
                  <a:spLocks/>
                </p:cNvSpPr>
                <p:nvPr/>
              </p:nvSpPr>
              <p:spPr bwMode="auto">
                <a:xfrm>
                  <a:off x="2677" y="3751"/>
                  <a:ext cx="59" cy="21"/>
                </a:xfrm>
                <a:custGeom>
                  <a:avLst/>
                  <a:gdLst>
                    <a:gd name="T0" fmla="*/ 5 w 295"/>
                    <a:gd name="T1" fmla="*/ 24 h 103"/>
                    <a:gd name="T2" fmla="*/ 67 w 295"/>
                    <a:gd name="T3" fmla="*/ 0 h 103"/>
                    <a:gd name="T4" fmla="*/ 119 w 295"/>
                    <a:gd name="T5" fmla="*/ 11 h 103"/>
                    <a:gd name="T6" fmla="*/ 164 w 295"/>
                    <a:gd name="T7" fmla="*/ 34 h 103"/>
                    <a:gd name="T8" fmla="*/ 201 w 295"/>
                    <a:gd name="T9" fmla="*/ 51 h 103"/>
                    <a:gd name="T10" fmla="*/ 279 w 295"/>
                    <a:gd name="T11" fmla="*/ 57 h 103"/>
                    <a:gd name="T12" fmla="*/ 295 w 295"/>
                    <a:gd name="T13" fmla="*/ 64 h 103"/>
                    <a:gd name="T14" fmla="*/ 287 w 295"/>
                    <a:gd name="T15" fmla="*/ 79 h 103"/>
                    <a:gd name="T16" fmla="*/ 238 w 295"/>
                    <a:gd name="T17" fmla="*/ 100 h 103"/>
                    <a:gd name="T18" fmla="*/ 200 w 295"/>
                    <a:gd name="T19" fmla="*/ 103 h 103"/>
                    <a:gd name="T20" fmla="*/ 119 w 295"/>
                    <a:gd name="T21" fmla="*/ 69 h 103"/>
                    <a:gd name="T22" fmla="*/ 69 w 295"/>
                    <a:gd name="T23" fmla="*/ 43 h 103"/>
                    <a:gd name="T24" fmla="*/ 17 w 295"/>
                    <a:gd name="T25" fmla="*/ 44 h 103"/>
                    <a:gd name="T26" fmla="*/ 0 w 295"/>
                    <a:gd name="T27" fmla="*/ 40 h 103"/>
                    <a:gd name="T28" fmla="*/ 5 w 295"/>
                    <a:gd name="T29" fmla="*/ 24 h 103"/>
                    <a:gd name="T30" fmla="*/ 5 w 295"/>
                    <a:gd name="T31" fmla="*/ 2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5" h="103">
                      <a:moveTo>
                        <a:pt x="5" y="24"/>
                      </a:moveTo>
                      <a:lnTo>
                        <a:pt x="67" y="0"/>
                      </a:lnTo>
                      <a:lnTo>
                        <a:pt x="119" y="11"/>
                      </a:lnTo>
                      <a:lnTo>
                        <a:pt x="164" y="34"/>
                      </a:lnTo>
                      <a:lnTo>
                        <a:pt x="201" y="51"/>
                      </a:lnTo>
                      <a:lnTo>
                        <a:pt x="279" y="57"/>
                      </a:lnTo>
                      <a:lnTo>
                        <a:pt x="295" y="64"/>
                      </a:lnTo>
                      <a:lnTo>
                        <a:pt x="287" y="79"/>
                      </a:lnTo>
                      <a:lnTo>
                        <a:pt x="238" y="100"/>
                      </a:lnTo>
                      <a:lnTo>
                        <a:pt x="200" y="103"/>
                      </a:lnTo>
                      <a:lnTo>
                        <a:pt x="119" y="69"/>
                      </a:lnTo>
                      <a:lnTo>
                        <a:pt x="69" y="43"/>
                      </a:lnTo>
                      <a:lnTo>
                        <a:pt x="17" y="44"/>
                      </a:lnTo>
                      <a:lnTo>
                        <a:pt x="0" y="40"/>
                      </a:lnTo>
                      <a:lnTo>
                        <a:pt x="5" y="24"/>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19" name="Freeform 171"/>
                <p:cNvSpPr>
                  <a:spLocks/>
                </p:cNvSpPr>
                <p:nvPr/>
              </p:nvSpPr>
              <p:spPr bwMode="auto">
                <a:xfrm>
                  <a:off x="2738" y="3766"/>
                  <a:ext cx="44" cy="31"/>
                </a:xfrm>
                <a:custGeom>
                  <a:avLst/>
                  <a:gdLst>
                    <a:gd name="T0" fmla="*/ 18 w 220"/>
                    <a:gd name="T1" fmla="*/ 1 h 157"/>
                    <a:gd name="T2" fmla="*/ 33 w 220"/>
                    <a:gd name="T3" fmla="*/ 15 h 157"/>
                    <a:gd name="T4" fmla="*/ 58 w 220"/>
                    <a:gd name="T5" fmla="*/ 36 h 157"/>
                    <a:gd name="T6" fmla="*/ 81 w 220"/>
                    <a:gd name="T7" fmla="*/ 57 h 157"/>
                    <a:gd name="T8" fmla="*/ 93 w 220"/>
                    <a:gd name="T9" fmla="*/ 67 h 157"/>
                    <a:gd name="T10" fmla="*/ 119 w 220"/>
                    <a:gd name="T11" fmla="*/ 85 h 157"/>
                    <a:gd name="T12" fmla="*/ 153 w 220"/>
                    <a:gd name="T13" fmla="*/ 106 h 157"/>
                    <a:gd name="T14" fmla="*/ 188 w 220"/>
                    <a:gd name="T15" fmla="*/ 128 h 157"/>
                    <a:gd name="T16" fmla="*/ 215 w 220"/>
                    <a:gd name="T17" fmla="*/ 145 h 157"/>
                    <a:gd name="T18" fmla="*/ 220 w 220"/>
                    <a:gd name="T19" fmla="*/ 154 h 157"/>
                    <a:gd name="T20" fmla="*/ 210 w 220"/>
                    <a:gd name="T21" fmla="*/ 157 h 157"/>
                    <a:gd name="T22" fmla="*/ 167 w 220"/>
                    <a:gd name="T23" fmla="*/ 150 h 157"/>
                    <a:gd name="T24" fmla="*/ 115 w 220"/>
                    <a:gd name="T25" fmla="*/ 118 h 157"/>
                    <a:gd name="T26" fmla="*/ 64 w 220"/>
                    <a:gd name="T27" fmla="*/ 87 h 157"/>
                    <a:gd name="T28" fmla="*/ 0 w 220"/>
                    <a:gd name="T29" fmla="*/ 18 h 157"/>
                    <a:gd name="T30" fmla="*/ 1 w 220"/>
                    <a:gd name="T31" fmla="*/ 0 h 157"/>
                    <a:gd name="T32" fmla="*/ 18 w 220"/>
                    <a:gd name="T33" fmla="*/ 1 h 157"/>
                    <a:gd name="T34" fmla="*/ 18 w 220"/>
                    <a:gd name="T35"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157">
                      <a:moveTo>
                        <a:pt x="18" y="1"/>
                      </a:moveTo>
                      <a:lnTo>
                        <a:pt x="33" y="15"/>
                      </a:lnTo>
                      <a:lnTo>
                        <a:pt x="58" y="36"/>
                      </a:lnTo>
                      <a:lnTo>
                        <a:pt x="81" y="57"/>
                      </a:lnTo>
                      <a:lnTo>
                        <a:pt x="93" y="67"/>
                      </a:lnTo>
                      <a:lnTo>
                        <a:pt x="119" y="85"/>
                      </a:lnTo>
                      <a:lnTo>
                        <a:pt x="153" y="106"/>
                      </a:lnTo>
                      <a:lnTo>
                        <a:pt x="188" y="128"/>
                      </a:lnTo>
                      <a:lnTo>
                        <a:pt x="215" y="145"/>
                      </a:lnTo>
                      <a:lnTo>
                        <a:pt x="220" y="154"/>
                      </a:lnTo>
                      <a:lnTo>
                        <a:pt x="210" y="157"/>
                      </a:lnTo>
                      <a:lnTo>
                        <a:pt x="167" y="150"/>
                      </a:lnTo>
                      <a:lnTo>
                        <a:pt x="115" y="118"/>
                      </a:lnTo>
                      <a:lnTo>
                        <a:pt x="64" y="87"/>
                      </a:lnTo>
                      <a:lnTo>
                        <a:pt x="0" y="18"/>
                      </a:lnTo>
                      <a:lnTo>
                        <a:pt x="1" y="0"/>
                      </a:lnTo>
                      <a:lnTo>
                        <a:pt x="18" y="1"/>
                      </a:lnTo>
                      <a:lnTo>
                        <a:pt x="1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0" name="Freeform 172"/>
                <p:cNvSpPr>
                  <a:spLocks/>
                </p:cNvSpPr>
                <p:nvPr/>
              </p:nvSpPr>
              <p:spPr bwMode="auto">
                <a:xfrm>
                  <a:off x="2645" y="3828"/>
                  <a:ext cx="26" cy="13"/>
                </a:xfrm>
                <a:custGeom>
                  <a:avLst/>
                  <a:gdLst>
                    <a:gd name="T0" fmla="*/ 53 w 129"/>
                    <a:gd name="T1" fmla="*/ 66 h 66"/>
                    <a:gd name="T2" fmla="*/ 4 w 129"/>
                    <a:gd name="T3" fmla="*/ 37 h 66"/>
                    <a:gd name="T4" fmla="*/ 0 w 129"/>
                    <a:gd name="T5" fmla="*/ 25 h 66"/>
                    <a:gd name="T6" fmla="*/ 23 w 129"/>
                    <a:gd name="T7" fmla="*/ 17 h 66"/>
                    <a:gd name="T8" fmla="*/ 59 w 129"/>
                    <a:gd name="T9" fmla="*/ 9 h 66"/>
                    <a:gd name="T10" fmla="*/ 112 w 129"/>
                    <a:gd name="T11" fmla="*/ 0 h 66"/>
                    <a:gd name="T12" fmla="*/ 129 w 129"/>
                    <a:gd name="T13" fmla="*/ 7 h 66"/>
                    <a:gd name="T14" fmla="*/ 123 w 129"/>
                    <a:gd name="T15" fmla="*/ 22 h 66"/>
                    <a:gd name="T16" fmla="*/ 53 w 129"/>
                    <a:gd name="T17" fmla="*/ 66 h 66"/>
                    <a:gd name="T18" fmla="*/ 53 w 129"/>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66">
                      <a:moveTo>
                        <a:pt x="53" y="66"/>
                      </a:moveTo>
                      <a:lnTo>
                        <a:pt x="4" y="37"/>
                      </a:lnTo>
                      <a:lnTo>
                        <a:pt x="0" y="25"/>
                      </a:lnTo>
                      <a:lnTo>
                        <a:pt x="23" y="17"/>
                      </a:lnTo>
                      <a:lnTo>
                        <a:pt x="59" y="9"/>
                      </a:lnTo>
                      <a:lnTo>
                        <a:pt x="112" y="0"/>
                      </a:lnTo>
                      <a:lnTo>
                        <a:pt x="129" y="7"/>
                      </a:lnTo>
                      <a:lnTo>
                        <a:pt x="123" y="22"/>
                      </a:lnTo>
                      <a:lnTo>
                        <a:pt x="53" y="66"/>
                      </a:lnTo>
                      <a:lnTo>
                        <a:pt x="53"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1" name="Freeform 173"/>
                <p:cNvSpPr>
                  <a:spLocks/>
                </p:cNvSpPr>
                <p:nvPr/>
              </p:nvSpPr>
              <p:spPr bwMode="auto">
                <a:xfrm>
                  <a:off x="2643" y="3836"/>
                  <a:ext cx="35" cy="21"/>
                </a:xfrm>
                <a:custGeom>
                  <a:avLst/>
                  <a:gdLst>
                    <a:gd name="T0" fmla="*/ 16 w 179"/>
                    <a:gd name="T1" fmla="*/ 75 h 101"/>
                    <a:gd name="T2" fmla="*/ 163 w 179"/>
                    <a:gd name="T3" fmla="*/ 0 h 101"/>
                    <a:gd name="T4" fmla="*/ 179 w 179"/>
                    <a:gd name="T5" fmla="*/ 4 h 101"/>
                    <a:gd name="T6" fmla="*/ 174 w 179"/>
                    <a:gd name="T7" fmla="*/ 22 h 101"/>
                    <a:gd name="T8" fmla="*/ 153 w 179"/>
                    <a:gd name="T9" fmla="*/ 37 h 101"/>
                    <a:gd name="T10" fmla="*/ 123 w 179"/>
                    <a:gd name="T11" fmla="*/ 59 h 101"/>
                    <a:gd name="T12" fmla="*/ 93 w 179"/>
                    <a:gd name="T13" fmla="*/ 78 h 101"/>
                    <a:gd name="T14" fmla="*/ 74 w 179"/>
                    <a:gd name="T15" fmla="*/ 90 h 101"/>
                    <a:gd name="T16" fmla="*/ 20 w 179"/>
                    <a:gd name="T17" fmla="*/ 101 h 101"/>
                    <a:gd name="T18" fmla="*/ 0 w 179"/>
                    <a:gd name="T19" fmla="*/ 95 h 101"/>
                    <a:gd name="T20" fmla="*/ 16 w 179"/>
                    <a:gd name="T21" fmla="*/ 75 h 101"/>
                    <a:gd name="T22" fmla="*/ 16 w 179"/>
                    <a:gd name="T2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101">
                      <a:moveTo>
                        <a:pt x="16" y="75"/>
                      </a:moveTo>
                      <a:lnTo>
                        <a:pt x="163" y="0"/>
                      </a:lnTo>
                      <a:lnTo>
                        <a:pt x="179" y="4"/>
                      </a:lnTo>
                      <a:lnTo>
                        <a:pt x="174" y="22"/>
                      </a:lnTo>
                      <a:lnTo>
                        <a:pt x="153" y="37"/>
                      </a:lnTo>
                      <a:lnTo>
                        <a:pt x="123" y="59"/>
                      </a:lnTo>
                      <a:lnTo>
                        <a:pt x="93" y="78"/>
                      </a:lnTo>
                      <a:lnTo>
                        <a:pt x="74" y="90"/>
                      </a:lnTo>
                      <a:lnTo>
                        <a:pt x="20" y="101"/>
                      </a:lnTo>
                      <a:lnTo>
                        <a:pt x="0" y="95"/>
                      </a:lnTo>
                      <a:lnTo>
                        <a:pt x="16" y="75"/>
                      </a:lnTo>
                      <a:lnTo>
                        <a:pt x="16"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2" name="Freeform 174"/>
                <p:cNvSpPr>
                  <a:spLocks/>
                </p:cNvSpPr>
                <p:nvPr/>
              </p:nvSpPr>
              <p:spPr bwMode="auto">
                <a:xfrm>
                  <a:off x="2632" y="3858"/>
                  <a:ext cx="46" cy="27"/>
                </a:xfrm>
                <a:custGeom>
                  <a:avLst/>
                  <a:gdLst>
                    <a:gd name="T0" fmla="*/ 11 w 231"/>
                    <a:gd name="T1" fmla="*/ 92 h 133"/>
                    <a:gd name="T2" fmla="*/ 104 w 231"/>
                    <a:gd name="T3" fmla="*/ 43 h 133"/>
                    <a:gd name="T4" fmla="*/ 213 w 231"/>
                    <a:gd name="T5" fmla="*/ 0 h 133"/>
                    <a:gd name="T6" fmla="*/ 231 w 231"/>
                    <a:gd name="T7" fmla="*/ 5 h 133"/>
                    <a:gd name="T8" fmla="*/ 225 w 231"/>
                    <a:gd name="T9" fmla="*/ 21 h 133"/>
                    <a:gd name="T10" fmla="*/ 174 w 231"/>
                    <a:gd name="T11" fmla="*/ 62 h 133"/>
                    <a:gd name="T12" fmla="*/ 142 w 231"/>
                    <a:gd name="T13" fmla="*/ 85 h 133"/>
                    <a:gd name="T14" fmla="*/ 103 w 231"/>
                    <a:gd name="T15" fmla="*/ 104 h 133"/>
                    <a:gd name="T16" fmla="*/ 30 w 231"/>
                    <a:gd name="T17" fmla="*/ 133 h 133"/>
                    <a:gd name="T18" fmla="*/ 0 w 231"/>
                    <a:gd name="T19" fmla="*/ 122 h 133"/>
                    <a:gd name="T20" fmla="*/ 11 w 231"/>
                    <a:gd name="T21" fmla="*/ 92 h 133"/>
                    <a:gd name="T22" fmla="*/ 11 w 231"/>
                    <a:gd name="T2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33">
                      <a:moveTo>
                        <a:pt x="11" y="92"/>
                      </a:moveTo>
                      <a:lnTo>
                        <a:pt x="104" y="43"/>
                      </a:lnTo>
                      <a:lnTo>
                        <a:pt x="213" y="0"/>
                      </a:lnTo>
                      <a:lnTo>
                        <a:pt x="231" y="5"/>
                      </a:lnTo>
                      <a:lnTo>
                        <a:pt x="225" y="21"/>
                      </a:lnTo>
                      <a:lnTo>
                        <a:pt x="174" y="62"/>
                      </a:lnTo>
                      <a:lnTo>
                        <a:pt x="142" y="85"/>
                      </a:lnTo>
                      <a:lnTo>
                        <a:pt x="103" y="104"/>
                      </a:lnTo>
                      <a:lnTo>
                        <a:pt x="30" y="133"/>
                      </a:lnTo>
                      <a:lnTo>
                        <a:pt x="0" y="122"/>
                      </a:lnTo>
                      <a:lnTo>
                        <a:pt x="11" y="92"/>
                      </a:lnTo>
                      <a:lnTo>
                        <a:pt x="11"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3" name="Freeform 175"/>
                <p:cNvSpPr>
                  <a:spLocks/>
                </p:cNvSpPr>
                <p:nvPr/>
              </p:nvSpPr>
              <p:spPr bwMode="auto">
                <a:xfrm>
                  <a:off x="2705" y="3710"/>
                  <a:ext cx="87" cy="49"/>
                </a:xfrm>
                <a:custGeom>
                  <a:avLst/>
                  <a:gdLst>
                    <a:gd name="T0" fmla="*/ 6 w 434"/>
                    <a:gd name="T1" fmla="*/ 37 h 245"/>
                    <a:gd name="T2" fmla="*/ 53 w 434"/>
                    <a:gd name="T3" fmla="*/ 12 h 245"/>
                    <a:gd name="T4" fmla="*/ 105 w 434"/>
                    <a:gd name="T5" fmla="*/ 9 h 245"/>
                    <a:gd name="T6" fmla="*/ 210 w 434"/>
                    <a:gd name="T7" fmla="*/ 22 h 245"/>
                    <a:gd name="T8" fmla="*/ 361 w 434"/>
                    <a:gd name="T9" fmla="*/ 14 h 245"/>
                    <a:gd name="T10" fmla="*/ 419 w 434"/>
                    <a:gd name="T11" fmla="*/ 0 h 245"/>
                    <a:gd name="T12" fmla="*/ 434 w 434"/>
                    <a:gd name="T13" fmla="*/ 7 h 245"/>
                    <a:gd name="T14" fmla="*/ 426 w 434"/>
                    <a:gd name="T15" fmla="*/ 23 h 245"/>
                    <a:gd name="T16" fmla="*/ 381 w 434"/>
                    <a:gd name="T17" fmla="*/ 40 h 245"/>
                    <a:gd name="T18" fmla="*/ 320 w 434"/>
                    <a:gd name="T19" fmla="*/ 55 h 245"/>
                    <a:gd name="T20" fmla="*/ 208 w 434"/>
                    <a:gd name="T21" fmla="*/ 68 h 245"/>
                    <a:gd name="T22" fmla="*/ 123 w 434"/>
                    <a:gd name="T23" fmla="*/ 48 h 245"/>
                    <a:gd name="T24" fmla="*/ 45 w 434"/>
                    <a:gd name="T25" fmla="*/ 62 h 245"/>
                    <a:gd name="T26" fmla="*/ 34 w 434"/>
                    <a:gd name="T27" fmla="*/ 120 h 245"/>
                    <a:gd name="T28" fmla="*/ 47 w 434"/>
                    <a:gd name="T29" fmla="*/ 159 h 245"/>
                    <a:gd name="T30" fmla="*/ 75 w 434"/>
                    <a:gd name="T31" fmla="*/ 190 h 245"/>
                    <a:gd name="T32" fmla="*/ 112 w 434"/>
                    <a:gd name="T33" fmla="*/ 223 h 245"/>
                    <a:gd name="T34" fmla="*/ 119 w 434"/>
                    <a:gd name="T35" fmla="*/ 239 h 245"/>
                    <a:gd name="T36" fmla="*/ 103 w 434"/>
                    <a:gd name="T37" fmla="*/ 245 h 245"/>
                    <a:gd name="T38" fmla="*/ 51 w 434"/>
                    <a:gd name="T39" fmla="*/ 217 h 245"/>
                    <a:gd name="T40" fmla="*/ 16 w 434"/>
                    <a:gd name="T41" fmla="*/ 161 h 245"/>
                    <a:gd name="T42" fmla="*/ 0 w 434"/>
                    <a:gd name="T43" fmla="*/ 96 h 245"/>
                    <a:gd name="T44" fmla="*/ 6 w 434"/>
                    <a:gd name="T45" fmla="*/ 37 h 245"/>
                    <a:gd name="T46" fmla="*/ 6 w 434"/>
                    <a:gd name="T47" fmla="*/ 3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4" h="245">
                      <a:moveTo>
                        <a:pt x="6" y="37"/>
                      </a:moveTo>
                      <a:lnTo>
                        <a:pt x="53" y="12"/>
                      </a:lnTo>
                      <a:lnTo>
                        <a:pt x="105" y="9"/>
                      </a:lnTo>
                      <a:lnTo>
                        <a:pt x="210" y="22"/>
                      </a:lnTo>
                      <a:lnTo>
                        <a:pt x="361" y="14"/>
                      </a:lnTo>
                      <a:lnTo>
                        <a:pt x="419" y="0"/>
                      </a:lnTo>
                      <a:lnTo>
                        <a:pt x="434" y="7"/>
                      </a:lnTo>
                      <a:lnTo>
                        <a:pt x="426" y="23"/>
                      </a:lnTo>
                      <a:lnTo>
                        <a:pt x="381" y="40"/>
                      </a:lnTo>
                      <a:lnTo>
                        <a:pt x="320" y="55"/>
                      </a:lnTo>
                      <a:lnTo>
                        <a:pt x="208" y="68"/>
                      </a:lnTo>
                      <a:lnTo>
                        <a:pt x="123" y="48"/>
                      </a:lnTo>
                      <a:lnTo>
                        <a:pt x="45" y="62"/>
                      </a:lnTo>
                      <a:lnTo>
                        <a:pt x="34" y="120"/>
                      </a:lnTo>
                      <a:lnTo>
                        <a:pt x="47" y="159"/>
                      </a:lnTo>
                      <a:lnTo>
                        <a:pt x="75" y="190"/>
                      </a:lnTo>
                      <a:lnTo>
                        <a:pt x="112" y="223"/>
                      </a:lnTo>
                      <a:lnTo>
                        <a:pt x="119" y="239"/>
                      </a:lnTo>
                      <a:lnTo>
                        <a:pt x="103" y="245"/>
                      </a:lnTo>
                      <a:lnTo>
                        <a:pt x="51" y="217"/>
                      </a:lnTo>
                      <a:lnTo>
                        <a:pt x="16" y="161"/>
                      </a:lnTo>
                      <a:lnTo>
                        <a:pt x="0" y="96"/>
                      </a:lnTo>
                      <a:lnTo>
                        <a:pt x="6" y="37"/>
                      </a:lnTo>
                      <a:lnTo>
                        <a:pt x="6"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4" name="Freeform 176"/>
                <p:cNvSpPr>
                  <a:spLocks/>
                </p:cNvSpPr>
                <p:nvPr/>
              </p:nvSpPr>
              <p:spPr bwMode="auto">
                <a:xfrm>
                  <a:off x="2723" y="3722"/>
                  <a:ext cx="66" cy="58"/>
                </a:xfrm>
                <a:custGeom>
                  <a:avLst/>
                  <a:gdLst>
                    <a:gd name="T0" fmla="*/ 84 w 332"/>
                    <a:gd name="T1" fmla="*/ 69 h 294"/>
                    <a:gd name="T2" fmla="*/ 124 w 332"/>
                    <a:gd name="T3" fmla="*/ 82 h 294"/>
                    <a:gd name="T4" fmla="*/ 160 w 332"/>
                    <a:gd name="T5" fmla="*/ 109 h 294"/>
                    <a:gd name="T6" fmla="*/ 195 w 332"/>
                    <a:gd name="T7" fmla="*/ 146 h 294"/>
                    <a:gd name="T8" fmla="*/ 230 w 332"/>
                    <a:gd name="T9" fmla="*/ 187 h 294"/>
                    <a:gd name="T10" fmla="*/ 294 w 332"/>
                    <a:gd name="T11" fmla="*/ 249 h 294"/>
                    <a:gd name="T12" fmla="*/ 328 w 332"/>
                    <a:gd name="T13" fmla="*/ 274 h 294"/>
                    <a:gd name="T14" fmla="*/ 332 w 332"/>
                    <a:gd name="T15" fmla="*/ 291 h 294"/>
                    <a:gd name="T16" fmla="*/ 316 w 332"/>
                    <a:gd name="T17" fmla="*/ 294 h 294"/>
                    <a:gd name="T18" fmla="*/ 258 w 332"/>
                    <a:gd name="T19" fmla="*/ 258 h 294"/>
                    <a:gd name="T20" fmla="*/ 206 w 332"/>
                    <a:gd name="T21" fmla="*/ 213 h 294"/>
                    <a:gd name="T22" fmla="*/ 154 w 332"/>
                    <a:gd name="T23" fmla="*/ 166 h 294"/>
                    <a:gd name="T24" fmla="*/ 129 w 332"/>
                    <a:gd name="T25" fmla="*/ 145 h 294"/>
                    <a:gd name="T26" fmla="*/ 101 w 332"/>
                    <a:gd name="T27" fmla="*/ 127 h 294"/>
                    <a:gd name="T28" fmla="*/ 52 w 332"/>
                    <a:gd name="T29" fmla="*/ 106 h 294"/>
                    <a:gd name="T30" fmla="*/ 38 w 332"/>
                    <a:gd name="T31" fmla="*/ 78 h 294"/>
                    <a:gd name="T32" fmla="*/ 35 w 332"/>
                    <a:gd name="T33" fmla="*/ 45 h 294"/>
                    <a:gd name="T34" fmla="*/ 10 w 332"/>
                    <a:gd name="T35" fmla="*/ 24 h 294"/>
                    <a:gd name="T36" fmla="*/ 0 w 332"/>
                    <a:gd name="T37" fmla="*/ 10 h 294"/>
                    <a:gd name="T38" fmla="*/ 13 w 332"/>
                    <a:gd name="T39" fmla="*/ 0 h 294"/>
                    <a:gd name="T40" fmla="*/ 60 w 332"/>
                    <a:gd name="T41" fmla="*/ 23 h 294"/>
                    <a:gd name="T42" fmla="*/ 84 w 332"/>
                    <a:gd name="T43" fmla="*/ 69 h 294"/>
                    <a:gd name="T44" fmla="*/ 84 w 332"/>
                    <a:gd name="T45" fmla="*/ 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294">
                      <a:moveTo>
                        <a:pt x="84" y="69"/>
                      </a:moveTo>
                      <a:lnTo>
                        <a:pt x="124" y="82"/>
                      </a:lnTo>
                      <a:lnTo>
                        <a:pt x="160" y="109"/>
                      </a:lnTo>
                      <a:lnTo>
                        <a:pt x="195" y="146"/>
                      </a:lnTo>
                      <a:lnTo>
                        <a:pt x="230" y="187"/>
                      </a:lnTo>
                      <a:lnTo>
                        <a:pt x="294" y="249"/>
                      </a:lnTo>
                      <a:lnTo>
                        <a:pt x="328" y="274"/>
                      </a:lnTo>
                      <a:lnTo>
                        <a:pt x="332" y="291"/>
                      </a:lnTo>
                      <a:lnTo>
                        <a:pt x="316" y="294"/>
                      </a:lnTo>
                      <a:lnTo>
                        <a:pt x="258" y="258"/>
                      </a:lnTo>
                      <a:lnTo>
                        <a:pt x="206" y="213"/>
                      </a:lnTo>
                      <a:lnTo>
                        <a:pt x="154" y="166"/>
                      </a:lnTo>
                      <a:lnTo>
                        <a:pt x="129" y="145"/>
                      </a:lnTo>
                      <a:lnTo>
                        <a:pt x="101" y="127"/>
                      </a:lnTo>
                      <a:lnTo>
                        <a:pt x="52" y="106"/>
                      </a:lnTo>
                      <a:lnTo>
                        <a:pt x="38" y="78"/>
                      </a:lnTo>
                      <a:lnTo>
                        <a:pt x="35" y="45"/>
                      </a:lnTo>
                      <a:lnTo>
                        <a:pt x="10" y="24"/>
                      </a:lnTo>
                      <a:lnTo>
                        <a:pt x="0" y="10"/>
                      </a:lnTo>
                      <a:lnTo>
                        <a:pt x="13" y="0"/>
                      </a:lnTo>
                      <a:lnTo>
                        <a:pt x="60" y="23"/>
                      </a:lnTo>
                      <a:lnTo>
                        <a:pt x="84" y="69"/>
                      </a:lnTo>
                      <a:lnTo>
                        <a:pt x="8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5" name="Freeform 177"/>
                <p:cNvSpPr>
                  <a:spLocks/>
                </p:cNvSpPr>
                <p:nvPr/>
              </p:nvSpPr>
              <p:spPr bwMode="auto">
                <a:xfrm>
                  <a:off x="2737" y="3725"/>
                  <a:ext cx="63" cy="15"/>
                </a:xfrm>
                <a:custGeom>
                  <a:avLst/>
                  <a:gdLst>
                    <a:gd name="T0" fmla="*/ 8 w 315"/>
                    <a:gd name="T1" fmla="*/ 53 h 76"/>
                    <a:gd name="T2" fmla="*/ 88 w 315"/>
                    <a:gd name="T3" fmla="*/ 28 h 76"/>
                    <a:gd name="T4" fmla="*/ 174 w 315"/>
                    <a:gd name="T5" fmla="*/ 17 h 76"/>
                    <a:gd name="T6" fmla="*/ 298 w 315"/>
                    <a:gd name="T7" fmla="*/ 0 h 76"/>
                    <a:gd name="T8" fmla="*/ 315 w 315"/>
                    <a:gd name="T9" fmla="*/ 7 h 76"/>
                    <a:gd name="T10" fmla="*/ 308 w 315"/>
                    <a:gd name="T11" fmla="*/ 22 h 76"/>
                    <a:gd name="T12" fmla="*/ 245 w 315"/>
                    <a:gd name="T13" fmla="*/ 53 h 76"/>
                    <a:gd name="T14" fmla="*/ 179 w 315"/>
                    <a:gd name="T15" fmla="*/ 73 h 76"/>
                    <a:gd name="T16" fmla="*/ 16 w 315"/>
                    <a:gd name="T17" fmla="*/ 76 h 76"/>
                    <a:gd name="T18" fmla="*/ 0 w 315"/>
                    <a:gd name="T19" fmla="*/ 68 h 76"/>
                    <a:gd name="T20" fmla="*/ 8 w 315"/>
                    <a:gd name="T21" fmla="*/ 53 h 76"/>
                    <a:gd name="T22" fmla="*/ 8 w 315"/>
                    <a:gd name="T23"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 h="76">
                      <a:moveTo>
                        <a:pt x="8" y="53"/>
                      </a:moveTo>
                      <a:lnTo>
                        <a:pt x="88" y="28"/>
                      </a:lnTo>
                      <a:lnTo>
                        <a:pt x="174" y="17"/>
                      </a:lnTo>
                      <a:lnTo>
                        <a:pt x="298" y="0"/>
                      </a:lnTo>
                      <a:lnTo>
                        <a:pt x="315" y="7"/>
                      </a:lnTo>
                      <a:lnTo>
                        <a:pt x="308" y="22"/>
                      </a:lnTo>
                      <a:lnTo>
                        <a:pt x="245" y="53"/>
                      </a:lnTo>
                      <a:lnTo>
                        <a:pt x="179" y="73"/>
                      </a:lnTo>
                      <a:lnTo>
                        <a:pt x="16" y="76"/>
                      </a:lnTo>
                      <a:lnTo>
                        <a:pt x="0" y="68"/>
                      </a:lnTo>
                      <a:lnTo>
                        <a:pt x="8" y="53"/>
                      </a:lnTo>
                      <a:lnTo>
                        <a:pt x="8"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6" name="Freeform 178"/>
                <p:cNvSpPr>
                  <a:spLocks/>
                </p:cNvSpPr>
                <p:nvPr/>
              </p:nvSpPr>
              <p:spPr bwMode="auto">
                <a:xfrm>
                  <a:off x="2869" y="3456"/>
                  <a:ext cx="61" cy="96"/>
                </a:xfrm>
                <a:custGeom>
                  <a:avLst/>
                  <a:gdLst>
                    <a:gd name="T0" fmla="*/ 256 w 302"/>
                    <a:gd name="T1" fmla="*/ 90 h 477"/>
                    <a:gd name="T2" fmla="*/ 122 w 302"/>
                    <a:gd name="T3" fmla="*/ 105 h 477"/>
                    <a:gd name="T4" fmla="*/ 92 w 302"/>
                    <a:gd name="T5" fmla="*/ 151 h 477"/>
                    <a:gd name="T6" fmla="*/ 67 w 302"/>
                    <a:gd name="T7" fmla="*/ 238 h 477"/>
                    <a:gd name="T8" fmla="*/ 34 w 302"/>
                    <a:gd name="T9" fmla="*/ 388 h 477"/>
                    <a:gd name="T10" fmla="*/ 34 w 302"/>
                    <a:gd name="T11" fmla="*/ 426 h 477"/>
                    <a:gd name="T12" fmla="*/ 33 w 302"/>
                    <a:gd name="T13" fmla="*/ 463 h 477"/>
                    <a:gd name="T14" fmla="*/ 22 w 302"/>
                    <a:gd name="T15" fmla="*/ 477 h 477"/>
                    <a:gd name="T16" fmla="*/ 10 w 302"/>
                    <a:gd name="T17" fmla="*/ 465 h 477"/>
                    <a:gd name="T18" fmla="*/ 0 w 302"/>
                    <a:gd name="T19" fmla="*/ 346 h 477"/>
                    <a:gd name="T20" fmla="*/ 13 w 302"/>
                    <a:gd name="T21" fmla="*/ 225 h 477"/>
                    <a:gd name="T22" fmla="*/ 26 w 302"/>
                    <a:gd name="T23" fmla="*/ 187 h 477"/>
                    <a:gd name="T24" fmla="*/ 43 w 302"/>
                    <a:gd name="T25" fmla="*/ 149 h 477"/>
                    <a:gd name="T26" fmla="*/ 67 w 302"/>
                    <a:gd name="T27" fmla="*/ 112 h 477"/>
                    <a:gd name="T28" fmla="*/ 96 w 302"/>
                    <a:gd name="T29" fmla="*/ 76 h 477"/>
                    <a:gd name="T30" fmla="*/ 130 w 302"/>
                    <a:gd name="T31" fmla="*/ 46 h 477"/>
                    <a:gd name="T32" fmla="*/ 168 w 302"/>
                    <a:gd name="T33" fmla="*/ 22 h 477"/>
                    <a:gd name="T34" fmla="*/ 208 w 302"/>
                    <a:gd name="T35" fmla="*/ 5 h 477"/>
                    <a:gd name="T36" fmla="*/ 251 w 302"/>
                    <a:gd name="T37" fmla="*/ 0 h 477"/>
                    <a:gd name="T38" fmla="*/ 296 w 302"/>
                    <a:gd name="T39" fmla="*/ 21 h 477"/>
                    <a:gd name="T40" fmla="*/ 302 w 302"/>
                    <a:gd name="T41" fmla="*/ 70 h 477"/>
                    <a:gd name="T42" fmla="*/ 283 w 302"/>
                    <a:gd name="T43" fmla="*/ 85 h 477"/>
                    <a:gd name="T44" fmla="*/ 256 w 302"/>
                    <a:gd name="T45" fmla="*/ 90 h 477"/>
                    <a:gd name="T46" fmla="*/ 256 w 302"/>
                    <a:gd name="T47" fmla="*/ 9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2" h="477">
                      <a:moveTo>
                        <a:pt x="256" y="90"/>
                      </a:moveTo>
                      <a:lnTo>
                        <a:pt x="122" y="105"/>
                      </a:lnTo>
                      <a:lnTo>
                        <a:pt x="92" y="151"/>
                      </a:lnTo>
                      <a:lnTo>
                        <a:pt x="67" y="238"/>
                      </a:lnTo>
                      <a:lnTo>
                        <a:pt x="34" y="388"/>
                      </a:lnTo>
                      <a:lnTo>
                        <a:pt x="34" y="426"/>
                      </a:lnTo>
                      <a:lnTo>
                        <a:pt x="33" y="463"/>
                      </a:lnTo>
                      <a:lnTo>
                        <a:pt x="22" y="477"/>
                      </a:lnTo>
                      <a:lnTo>
                        <a:pt x="10" y="465"/>
                      </a:lnTo>
                      <a:lnTo>
                        <a:pt x="0" y="346"/>
                      </a:lnTo>
                      <a:lnTo>
                        <a:pt x="13" y="225"/>
                      </a:lnTo>
                      <a:lnTo>
                        <a:pt x="26" y="187"/>
                      </a:lnTo>
                      <a:lnTo>
                        <a:pt x="43" y="149"/>
                      </a:lnTo>
                      <a:lnTo>
                        <a:pt x="67" y="112"/>
                      </a:lnTo>
                      <a:lnTo>
                        <a:pt x="96" y="76"/>
                      </a:lnTo>
                      <a:lnTo>
                        <a:pt x="130" y="46"/>
                      </a:lnTo>
                      <a:lnTo>
                        <a:pt x="168" y="22"/>
                      </a:lnTo>
                      <a:lnTo>
                        <a:pt x="208" y="5"/>
                      </a:lnTo>
                      <a:lnTo>
                        <a:pt x="251" y="0"/>
                      </a:lnTo>
                      <a:lnTo>
                        <a:pt x="296" y="21"/>
                      </a:lnTo>
                      <a:lnTo>
                        <a:pt x="302" y="70"/>
                      </a:lnTo>
                      <a:lnTo>
                        <a:pt x="283" y="85"/>
                      </a:lnTo>
                      <a:lnTo>
                        <a:pt x="256" y="90"/>
                      </a:lnTo>
                      <a:lnTo>
                        <a:pt x="256"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7" name="Freeform 179"/>
                <p:cNvSpPr>
                  <a:spLocks/>
                </p:cNvSpPr>
                <p:nvPr/>
              </p:nvSpPr>
              <p:spPr bwMode="auto">
                <a:xfrm>
                  <a:off x="2914" y="3465"/>
                  <a:ext cx="78" cy="146"/>
                </a:xfrm>
                <a:custGeom>
                  <a:avLst/>
                  <a:gdLst>
                    <a:gd name="T0" fmla="*/ 7 w 391"/>
                    <a:gd name="T1" fmla="*/ 33 h 730"/>
                    <a:gd name="T2" fmla="*/ 45 w 391"/>
                    <a:gd name="T3" fmla="*/ 13 h 730"/>
                    <a:gd name="T4" fmla="*/ 96 w 391"/>
                    <a:gd name="T5" fmla="*/ 0 h 730"/>
                    <a:gd name="T6" fmla="*/ 190 w 391"/>
                    <a:gd name="T7" fmla="*/ 7 h 730"/>
                    <a:gd name="T8" fmla="*/ 286 w 391"/>
                    <a:gd name="T9" fmla="*/ 80 h 730"/>
                    <a:gd name="T10" fmla="*/ 351 w 391"/>
                    <a:gd name="T11" fmla="*/ 182 h 730"/>
                    <a:gd name="T12" fmla="*/ 386 w 391"/>
                    <a:gd name="T13" fmla="*/ 304 h 730"/>
                    <a:gd name="T14" fmla="*/ 391 w 391"/>
                    <a:gd name="T15" fmla="*/ 431 h 730"/>
                    <a:gd name="T16" fmla="*/ 383 w 391"/>
                    <a:gd name="T17" fmla="*/ 492 h 730"/>
                    <a:gd name="T18" fmla="*/ 366 w 391"/>
                    <a:gd name="T19" fmla="*/ 550 h 730"/>
                    <a:gd name="T20" fmla="*/ 344 w 391"/>
                    <a:gd name="T21" fmla="*/ 602 h 730"/>
                    <a:gd name="T22" fmla="*/ 316 w 391"/>
                    <a:gd name="T23" fmla="*/ 648 h 730"/>
                    <a:gd name="T24" fmla="*/ 279 w 391"/>
                    <a:gd name="T25" fmla="*/ 685 h 730"/>
                    <a:gd name="T26" fmla="*/ 236 w 391"/>
                    <a:gd name="T27" fmla="*/ 712 h 730"/>
                    <a:gd name="T28" fmla="*/ 186 w 391"/>
                    <a:gd name="T29" fmla="*/ 727 h 730"/>
                    <a:gd name="T30" fmla="*/ 131 w 391"/>
                    <a:gd name="T31" fmla="*/ 730 h 730"/>
                    <a:gd name="T32" fmla="*/ 116 w 391"/>
                    <a:gd name="T33" fmla="*/ 719 h 730"/>
                    <a:gd name="T34" fmla="*/ 126 w 391"/>
                    <a:gd name="T35" fmla="*/ 706 h 730"/>
                    <a:gd name="T36" fmla="*/ 254 w 391"/>
                    <a:gd name="T37" fmla="*/ 637 h 730"/>
                    <a:gd name="T38" fmla="*/ 301 w 391"/>
                    <a:gd name="T39" fmla="*/ 559 h 730"/>
                    <a:gd name="T40" fmla="*/ 324 w 391"/>
                    <a:gd name="T41" fmla="*/ 458 h 730"/>
                    <a:gd name="T42" fmla="*/ 319 w 391"/>
                    <a:gd name="T43" fmla="*/ 262 h 730"/>
                    <a:gd name="T44" fmla="*/ 301 w 391"/>
                    <a:gd name="T45" fmla="*/ 195 h 730"/>
                    <a:gd name="T46" fmla="*/ 269 w 391"/>
                    <a:gd name="T47" fmla="*/ 137 h 730"/>
                    <a:gd name="T48" fmla="*/ 250 w 391"/>
                    <a:gd name="T49" fmla="*/ 111 h 730"/>
                    <a:gd name="T50" fmla="*/ 227 w 391"/>
                    <a:gd name="T51" fmla="*/ 88 h 730"/>
                    <a:gd name="T52" fmla="*/ 199 w 391"/>
                    <a:gd name="T53" fmla="*/ 67 h 730"/>
                    <a:gd name="T54" fmla="*/ 169 w 391"/>
                    <a:gd name="T55" fmla="*/ 51 h 730"/>
                    <a:gd name="T56" fmla="*/ 90 w 391"/>
                    <a:gd name="T57" fmla="*/ 38 h 730"/>
                    <a:gd name="T58" fmla="*/ 16 w 391"/>
                    <a:gd name="T59" fmla="*/ 55 h 730"/>
                    <a:gd name="T60" fmla="*/ 0 w 391"/>
                    <a:gd name="T61" fmla="*/ 50 h 730"/>
                    <a:gd name="T62" fmla="*/ 7 w 391"/>
                    <a:gd name="T63" fmla="*/ 33 h 730"/>
                    <a:gd name="T64" fmla="*/ 7 w 391"/>
                    <a:gd name="T65" fmla="*/ 3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1" h="730">
                      <a:moveTo>
                        <a:pt x="7" y="33"/>
                      </a:moveTo>
                      <a:lnTo>
                        <a:pt x="45" y="13"/>
                      </a:lnTo>
                      <a:lnTo>
                        <a:pt x="96" y="0"/>
                      </a:lnTo>
                      <a:lnTo>
                        <a:pt x="190" y="7"/>
                      </a:lnTo>
                      <a:lnTo>
                        <a:pt x="286" y="80"/>
                      </a:lnTo>
                      <a:lnTo>
                        <a:pt x="351" y="182"/>
                      </a:lnTo>
                      <a:lnTo>
                        <a:pt x="386" y="304"/>
                      </a:lnTo>
                      <a:lnTo>
                        <a:pt x="391" y="431"/>
                      </a:lnTo>
                      <a:lnTo>
                        <a:pt x="383" y="492"/>
                      </a:lnTo>
                      <a:lnTo>
                        <a:pt x="366" y="550"/>
                      </a:lnTo>
                      <a:lnTo>
                        <a:pt x="344" y="602"/>
                      </a:lnTo>
                      <a:lnTo>
                        <a:pt x="316" y="648"/>
                      </a:lnTo>
                      <a:lnTo>
                        <a:pt x="279" y="685"/>
                      </a:lnTo>
                      <a:lnTo>
                        <a:pt x="236" y="712"/>
                      </a:lnTo>
                      <a:lnTo>
                        <a:pt x="186" y="727"/>
                      </a:lnTo>
                      <a:lnTo>
                        <a:pt x="131" y="730"/>
                      </a:lnTo>
                      <a:lnTo>
                        <a:pt x="116" y="719"/>
                      </a:lnTo>
                      <a:lnTo>
                        <a:pt x="126" y="706"/>
                      </a:lnTo>
                      <a:lnTo>
                        <a:pt x="254" y="637"/>
                      </a:lnTo>
                      <a:lnTo>
                        <a:pt x="301" y="559"/>
                      </a:lnTo>
                      <a:lnTo>
                        <a:pt x="324" y="458"/>
                      </a:lnTo>
                      <a:lnTo>
                        <a:pt x="319" y="262"/>
                      </a:lnTo>
                      <a:lnTo>
                        <a:pt x="301" y="195"/>
                      </a:lnTo>
                      <a:lnTo>
                        <a:pt x="269" y="137"/>
                      </a:lnTo>
                      <a:lnTo>
                        <a:pt x="250" y="111"/>
                      </a:lnTo>
                      <a:lnTo>
                        <a:pt x="227" y="88"/>
                      </a:lnTo>
                      <a:lnTo>
                        <a:pt x="199" y="67"/>
                      </a:lnTo>
                      <a:lnTo>
                        <a:pt x="169" y="51"/>
                      </a:lnTo>
                      <a:lnTo>
                        <a:pt x="90" y="38"/>
                      </a:lnTo>
                      <a:lnTo>
                        <a:pt x="16" y="55"/>
                      </a:lnTo>
                      <a:lnTo>
                        <a:pt x="0" y="50"/>
                      </a:lnTo>
                      <a:lnTo>
                        <a:pt x="7" y="33"/>
                      </a:lnTo>
                      <a:lnTo>
                        <a:pt x="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8" name="Freeform 180"/>
                <p:cNvSpPr>
                  <a:spLocks/>
                </p:cNvSpPr>
                <p:nvPr/>
              </p:nvSpPr>
              <p:spPr bwMode="auto">
                <a:xfrm>
                  <a:off x="2891" y="3534"/>
                  <a:ext cx="28" cy="33"/>
                </a:xfrm>
                <a:custGeom>
                  <a:avLst/>
                  <a:gdLst>
                    <a:gd name="T0" fmla="*/ 105 w 139"/>
                    <a:gd name="T1" fmla="*/ 160 h 165"/>
                    <a:gd name="T2" fmla="*/ 76 w 139"/>
                    <a:gd name="T3" fmla="*/ 165 h 165"/>
                    <a:gd name="T4" fmla="*/ 60 w 139"/>
                    <a:gd name="T5" fmla="*/ 158 h 165"/>
                    <a:gd name="T6" fmla="*/ 66 w 139"/>
                    <a:gd name="T7" fmla="*/ 134 h 165"/>
                    <a:gd name="T8" fmla="*/ 89 w 139"/>
                    <a:gd name="T9" fmla="*/ 83 h 165"/>
                    <a:gd name="T10" fmla="*/ 87 w 139"/>
                    <a:gd name="T11" fmla="*/ 51 h 165"/>
                    <a:gd name="T12" fmla="*/ 67 w 139"/>
                    <a:gd name="T13" fmla="*/ 28 h 165"/>
                    <a:gd name="T14" fmla="*/ 15 w 139"/>
                    <a:gd name="T15" fmla="*/ 31 h 165"/>
                    <a:gd name="T16" fmla="*/ 0 w 139"/>
                    <a:gd name="T17" fmla="*/ 24 h 165"/>
                    <a:gd name="T18" fmla="*/ 7 w 139"/>
                    <a:gd name="T19" fmla="*/ 9 h 165"/>
                    <a:gd name="T20" fmla="*/ 84 w 139"/>
                    <a:gd name="T21" fmla="*/ 0 h 165"/>
                    <a:gd name="T22" fmla="*/ 129 w 139"/>
                    <a:gd name="T23" fmla="*/ 39 h 165"/>
                    <a:gd name="T24" fmla="*/ 139 w 139"/>
                    <a:gd name="T25" fmla="*/ 100 h 165"/>
                    <a:gd name="T26" fmla="*/ 127 w 139"/>
                    <a:gd name="T27" fmla="*/ 133 h 165"/>
                    <a:gd name="T28" fmla="*/ 105 w 139"/>
                    <a:gd name="T29" fmla="*/ 160 h 165"/>
                    <a:gd name="T30" fmla="*/ 105 w 139"/>
                    <a:gd name="T31" fmla="*/ 16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5">
                      <a:moveTo>
                        <a:pt x="105" y="160"/>
                      </a:moveTo>
                      <a:lnTo>
                        <a:pt x="76" y="165"/>
                      </a:lnTo>
                      <a:lnTo>
                        <a:pt x="60" y="158"/>
                      </a:lnTo>
                      <a:lnTo>
                        <a:pt x="66" y="134"/>
                      </a:lnTo>
                      <a:lnTo>
                        <a:pt x="89" y="83"/>
                      </a:lnTo>
                      <a:lnTo>
                        <a:pt x="87" y="51"/>
                      </a:lnTo>
                      <a:lnTo>
                        <a:pt x="67" y="28"/>
                      </a:lnTo>
                      <a:lnTo>
                        <a:pt x="15" y="31"/>
                      </a:lnTo>
                      <a:lnTo>
                        <a:pt x="0" y="24"/>
                      </a:lnTo>
                      <a:lnTo>
                        <a:pt x="7" y="9"/>
                      </a:lnTo>
                      <a:lnTo>
                        <a:pt x="84" y="0"/>
                      </a:lnTo>
                      <a:lnTo>
                        <a:pt x="129" y="39"/>
                      </a:lnTo>
                      <a:lnTo>
                        <a:pt x="139" y="100"/>
                      </a:lnTo>
                      <a:lnTo>
                        <a:pt x="127" y="133"/>
                      </a:lnTo>
                      <a:lnTo>
                        <a:pt x="105" y="160"/>
                      </a:lnTo>
                      <a:lnTo>
                        <a:pt x="10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29" name="Freeform 181"/>
                <p:cNvSpPr>
                  <a:spLocks/>
                </p:cNvSpPr>
                <p:nvPr/>
              </p:nvSpPr>
              <p:spPr bwMode="auto">
                <a:xfrm>
                  <a:off x="2870" y="3500"/>
                  <a:ext cx="18" cy="86"/>
                </a:xfrm>
                <a:custGeom>
                  <a:avLst/>
                  <a:gdLst>
                    <a:gd name="T0" fmla="*/ 60 w 90"/>
                    <a:gd name="T1" fmla="*/ 14 h 432"/>
                    <a:gd name="T2" fmla="*/ 44 w 90"/>
                    <a:gd name="T3" fmla="*/ 76 h 432"/>
                    <a:gd name="T4" fmla="*/ 50 w 90"/>
                    <a:gd name="T5" fmla="*/ 153 h 432"/>
                    <a:gd name="T6" fmla="*/ 74 w 90"/>
                    <a:gd name="T7" fmla="*/ 247 h 432"/>
                    <a:gd name="T8" fmla="*/ 90 w 90"/>
                    <a:gd name="T9" fmla="*/ 403 h 432"/>
                    <a:gd name="T10" fmla="*/ 72 w 90"/>
                    <a:gd name="T11" fmla="*/ 420 h 432"/>
                    <a:gd name="T12" fmla="*/ 42 w 90"/>
                    <a:gd name="T13" fmla="*/ 432 h 432"/>
                    <a:gd name="T14" fmla="*/ 13 w 90"/>
                    <a:gd name="T15" fmla="*/ 420 h 432"/>
                    <a:gd name="T16" fmla="*/ 0 w 90"/>
                    <a:gd name="T17" fmla="*/ 368 h 432"/>
                    <a:gd name="T18" fmla="*/ 13 w 90"/>
                    <a:gd name="T19" fmla="*/ 357 h 432"/>
                    <a:gd name="T20" fmla="*/ 24 w 90"/>
                    <a:gd name="T21" fmla="*/ 368 h 432"/>
                    <a:gd name="T22" fmla="*/ 25 w 90"/>
                    <a:gd name="T23" fmla="*/ 403 h 432"/>
                    <a:gd name="T24" fmla="*/ 47 w 90"/>
                    <a:gd name="T25" fmla="*/ 380 h 432"/>
                    <a:gd name="T26" fmla="*/ 51 w 90"/>
                    <a:gd name="T27" fmla="*/ 345 h 432"/>
                    <a:gd name="T28" fmla="*/ 42 w 90"/>
                    <a:gd name="T29" fmla="*/ 310 h 432"/>
                    <a:gd name="T30" fmla="*/ 36 w 90"/>
                    <a:gd name="T31" fmla="*/ 195 h 432"/>
                    <a:gd name="T32" fmla="*/ 20 w 90"/>
                    <a:gd name="T33" fmla="*/ 71 h 432"/>
                    <a:gd name="T34" fmla="*/ 37 w 90"/>
                    <a:gd name="T35" fmla="*/ 9 h 432"/>
                    <a:gd name="T36" fmla="*/ 51 w 90"/>
                    <a:gd name="T37" fmla="*/ 0 h 432"/>
                    <a:gd name="T38" fmla="*/ 60 w 90"/>
                    <a:gd name="T39" fmla="*/ 14 h 432"/>
                    <a:gd name="T40" fmla="*/ 60 w 90"/>
                    <a:gd name="T41" fmla="*/ 1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432">
                      <a:moveTo>
                        <a:pt x="60" y="14"/>
                      </a:moveTo>
                      <a:lnTo>
                        <a:pt x="44" y="76"/>
                      </a:lnTo>
                      <a:lnTo>
                        <a:pt x="50" y="153"/>
                      </a:lnTo>
                      <a:lnTo>
                        <a:pt x="74" y="247"/>
                      </a:lnTo>
                      <a:lnTo>
                        <a:pt x="90" y="403"/>
                      </a:lnTo>
                      <a:lnTo>
                        <a:pt x="72" y="420"/>
                      </a:lnTo>
                      <a:lnTo>
                        <a:pt x="42" y="432"/>
                      </a:lnTo>
                      <a:lnTo>
                        <a:pt x="13" y="420"/>
                      </a:lnTo>
                      <a:lnTo>
                        <a:pt x="0" y="368"/>
                      </a:lnTo>
                      <a:lnTo>
                        <a:pt x="13" y="357"/>
                      </a:lnTo>
                      <a:lnTo>
                        <a:pt x="24" y="368"/>
                      </a:lnTo>
                      <a:lnTo>
                        <a:pt x="25" y="403"/>
                      </a:lnTo>
                      <a:lnTo>
                        <a:pt x="47" y="380"/>
                      </a:lnTo>
                      <a:lnTo>
                        <a:pt x="51" y="345"/>
                      </a:lnTo>
                      <a:lnTo>
                        <a:pt x="42" y="310"/>
                      </a:lnTo>
                      <a:lnTo>
                        <a:pt x="36" y="195"/>
                      </a:lnTo>
                      <a:lnTo>
                        <a:pt x="20" y="71"/>
                      </a:lnTo>
                      <a:lnTo>
                        <a:pt x="37" y="9"/>
                      </a:lnTo>
                      <a:lnTo>
                        <a:pt x="51" y="0"/>
                      </a:lnTo>
                      <a:lnTo>
                        <a:pt x="60" y="14"/>
                      </a:lnTo>
                      <a:lnTo>
                        <a:pt x="6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0" name="Freeform 182"/>
                <p:cNvSpPr>
                  <a:spLocks/>
                </p:cNvSpPr>
                <p:nvPr/>
              </p:nvSpPr>
              <p:spPr bwMode="auto">
                <a:xfrm>
                  <a:off x="2851" y="3451"/>
                  <a:ext cx="54" cy="130"/>
                </a:xfrm>
                <a:custGeom>
                  <a:avLst/>
                  <a:gdLst>
                    <a:gd name="T0" fmla="*/ 271 w 271"/>
                    <a:gd name="T1" fmla="*/ 17 h 649"/>
                    <a:gd name="T2" fmla="*/ 240 w 271"/>
                    <a:gd name="T3" fmla="*/ 42 h 649"/>
                    <a:gd name="T4" fmla="*/ 194 w 271"/>
                    <a:gd name="T5" fmla="*/ 54 h 649"/>
                    <a:gd name="T6" fmla="*/ 100 w 271"/>
                    <a:gd name="T7" fmla="*/ 96 h 649"/>
                    <a:gd name="T8" fmla="*/ 55 w 271"/>
                    <a:gd name="T9" fmla="*/ 166 h 649"/>
                    <a:gd name="T10" fmla="*/ 41 w 271"/>
                    <a:gd name="T11" fmla="*/ 242 h 649"/>
                    <a:gd name="T12" fmla="*/ 50 w 271"/>
                    <a:gd name="T13" fmla="*/ 402 h 649"/>
                    <a:gd name="T14" fmla="*/ 65 w 271"/>
                    <a:gd name="T15" fmla="*/ 531 h 649"/>
                    <a:gd name="T16" fmla="*/ 78 w 271"/>
                    <a:gd name="T17" fmla="*/ 561 h 649"/>
                    <a:gd name="T18" fmla="*/ 97 w 271"/>
                    <a:gd name="T19" fmla="*/ 605 h 649"/>
                    <a:gd name="T20" fmla="*/ 107 w 271"/>
                    <a:gd name="T21" fmla="*/ 642 h 649"/>
                    <a:gd name="T22" fmla="*/ 93 w 271"/>
                    <a:gd name="T23" fmla="*/ 649 h 649"/>
                    <a:gd name="T24" fmla="*/ 54 w 271"/>
                    <a:gd name="T25" fmla="*/ 608 h 649"/>
                    <a:gd name="T26" fmla="*/ 24 w 271"/>
                    <a:gd name="T27" fmla="*/ 543 h 649"/>
                    <a:gd name="T28" fmla="*/ 0 w 271"/>
                    <a:gd name="T29" fmla="*/ 370 h 649"/>
                    <a:gd name="T30" fmla="*/ 4 w 271"/>
                    <a:gd name="T31" fmla="*/ 275 h 649"/>
                    <a:gd name="T32" fmla="*/ 19 w 271"/>
                    <a:gd name="T33" fmla="*/ 186 h 649"/>
                    <a:gd name="T34" fmla="*/ 46 w 271"/>
                    <a:gd name="T35" fmla="*/ 109 h 649"/>
                    <a:gd name="T36" fmla="*/ 64 w 271"/>
                    <a:gd name="T37" fmla="*/ 76 h 649"/>
                    <a:gd name="T38" fmla="*/ 85 w 271"/>
                    <a:gd name="T39" fmla="*/ 50 h 649"/>
                    <a:gd name="T40" fmla="*/ 115 w 271"/>
                    <a:gd name="T41" fmla="*/ 32 h 649"/>
                    <a:gd name="T42" fmla="*/ 158 w 271"/>
                    <a:gd name="T43" fmla="*/ 26 h 649"/>
                    <a:gd name="T44" fmla="*/ 254 w 271"/>
                    <a:gd name="T45" fmla="*/ 0 h 649"/>
                    <a:gd name="T46" fmla="*/ 271 w 271"/>
                    <a:gd name="T47" fmla="*/ 0 h 649"/>
                    <a:gd name="T48" fmla="*/ 271 w 271"/>
                    <a:gd name="T49" fmla="*/ 17 h 649"/>
                    <a:gd name="T50" fmla="*/ 271 w 271"/>
                    <a:gd name="T51" fmla="*/ 1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1" h="649">
                      <a:moveTo>
                        <a:pt x="271" y="17"/>
                      </a:moveTo>
                      <a:lnTo>
                        <a:pt x="240" y="42"/>
                      </a:lnTo>
                      <a:lnTo>
                        <a:pt x="194" y="54"/>
                      </a:lnTo>
                      <a:lnTo>
                        <a:pt x="100" y="96"/>
                      </a:lnTo>
                      <a:lnTo>
                        <a:pt x="55" y="166"/>
                      </a:lnTo>
                      <a:lnTo>
                        <a:pt x="41" y="242"/>
                      </a:lnTo>
                      <a:lnTo>
                        <a:pt x="50" y="402"/>
                      </a:lnTo>
                      <a:lnTo>
                        <a:pt x="65" y="531"/>
                      </a:lnTo>
                      <a:lnTo>
                        <a:pt x="78" y="561"/>
                      </a:lnTo>
                      <a:lnTo>
                        <a:pt x="97" y="605"/>
                      </a:lnTo>
                      <a:lnTo>
                        <a:pt x="107" y="642"/>
                      </a:lnTo>
                      <a:lnTo>
                        <a:pt x="93" y="649"/>
                      </a:lnTo>
                      <a:lnTo>
                        <a:pt x="54" y="608"/>
                      </a:lnTo>
                      <a:lnTo>
                        <a:pt x="24" y="543"/>
                      </a:lnTo>
                      <a:lnTo>
                        <a:pt x="0" y="370"/>
                      </a:lnTo>
                      <a:lnTo>
                        <a:pt x="4" y="275"/>
                      </a:lnTo>
                      <a:lnTo>
                        <a:pt x="19" y="186"/>
                      </a:lnTo>
                      <a:lnTo>
                        <a:pt x="46" y="109"/>
                      </a:lnTo>
                      <a:lnTo>
                        <a:pt x="64" y="76"/>
                      </a:lnTo>
                      <a:lnTo>
                        <a:pt x="85" y="50"/>
                      </a:lnTo>
                      <a:lnTo>
                        <a:pt x="115" y="32"/>
                      </a:lnTo>
                      <a:lnTo>
                        <a:pt x="158" y="26"/>
                      </a:lnTo>
                      <a:lnTo>
                        <a:pt x="254" y="0"/>
                      </a:lnTo>
                      <a:lnTo>
                        <a:pt x="271" y="0"/>
                      </a:lnTo>
                      <a:lnTo>
                        <a:pt x="271" y="17"/>
                      </a:lnTo>
                      <a:lnTo>
                        <a:pt x="27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1" name="Freeform 183"/>
                <p:cNvSpPr>
                  <a:spLocks/>
                </p:cNvSpPr>
                <p:nvPr/>
              </p:nvSpPr>
              <p:spPr bwMode="auto">
                <a:xfrm>
                  <a:off x="2861" y="3533"/>
                  <a:ext cx="46" cy="76"/>
                </a:xfrm>
                <a:custGeom>
                  <a:avLst/>
                  <a:gdLst>
                    <a:gd name="T0" fmla="*/ 104 w 226"/>
                    <a:gd name="T1" fmla="*/ 0 h 380"/>
                    <a:gd name="T2" fmla="*/ 166 w 226"/>
                    <a:gd name="T3" fmla="*/ 44 h 380"/>
                    <a:gd name="T4" fmla="*/ 208 w 226"/>
                    <a:gd name="T5" fmla="*/ 126 h 380"/>
                    <a:gd name="T6" fmla="*/ 226 w 226"/>
                    <a:gd name="T7" fmla="*/ 220 h 380"/>
                    <a:gd name="T8" fmla="*/ 218 w 226"/>
                    <a:gd name="T9" fmla="*/ 295 h 380"/>
                    <a:gd name="T10" fmla="*/ 202 w 226"/>
                    <a:gd name="T11" fmla="*/ 324 h 380"/>
                    <a:gd name="T12" fmla="*/ 180 w 226"/>
                    <a:gd name="T13" fmla="*/ 349 h 380"/>
                    <a:gd name="T14" fmla="*/ 154 w 226"/>
                    <a:gd name="T15" fmla="*/ 368 h 380"/>
                    <a:gd name="T16" fmla="*/ 121 w 226"/>
                    <a:gd name="T17" fmla="*/ 380 h 380"/>
                    <a:gd name="T18" fmla="*/ 72 w 226"/>
                    <a:gd name="T19" fmla="*/ 371 h 380"/>
                    <a:gd name="T20" fmla="*/ 36 w 226"/>
                    <a:gd name="T21" fmla="*/ 328 h 380"/>
                    <a:gd name="T22" fmla="*/ 0 w 226"/>
                    <a:gd name="T23" fmla="*/ 220 h 380"/>
                    <a:gd name="T24" fmla="*/ 7 w 226"/>
                    <a:gd name="T25" fmla="*/ 205 h 380"/>
                    <a:gd name="T26" fmla="*/ 22 w 226"/>
                    <a:gd name="T27" fmla="*/ 213 h 380"/>
                    <a:gd name="T28" fmla="*/ 51 w 226"/>
                    <a:gd name="T29" fmla="*/ 276 h 380"/>
                    <a:gd name="T30" fmla="*/ 73 w 226"/>
                    <a:gd name="T31" fmla="*/ 305 h 380"/>
                    <a:gd name="T32" fmla="*/ 105 w 226"/>
                    <a:gd name="T33" fmla="*/ 315 h 380"/>
                    <a:gd name="T34" fmla="*/ 166 w 226"/>
                    <a:gd name="T35" fmla="*/ 274 h 380"/>
                    <a:gd name="T36" fmla="*/ 181 w 226"/>
                    <a:gd name="T37" fmla="*/ 162 h 380"/>
                    <a:gd name="T38" fmla="*/ 159 w 226"/>
                    <a:gd name="T39" fmla="*/ 79 h 380"/>
                    <a:gd name="T40" fmla="*/ 135 w 226"/>
                    <a:gd name="T41" fmla="*/ 50 h 380"/>
                    <a:gd name="T42" fmla="*/ 97 w 226"/>
                    <a:gd name="T43" fmla="*/ 24 h 380"/>
                    <a:gd name="T44" fmla="*/ 89 w 226"/>
                    <a:gd name="T45" fmla="*/ 9 h 380"/>
                    <a:gd name="T46" fmla="*/ 104 w 226"/>
                    <a:gd name="T47" fmla="*/ 0 h 380"/>
                    <a:gd name="T48" fmla="*/ 104 w 226"/>
                    <a:gd name="T4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6" h="380">
                      <a:moveTo>
                        <a:pt x="104" y="0"/>
                      </a:moveTo>
                      <a:lnTo>
                        <a:pt x="166" y="44"/>
                      </a:lnTo>
                      <a:lnTo>
                        <a:pt x="208" y="126"/>
                      </a:lnTo>
                      <a:lnTo>
                        <a:pt x="226" y="220"/>
                      </a:lnTo>
                      <a:lnTo>
                        <a:pt x="218" y="295"/>
                      </a:lnTo>
                      <a:lnTo>
                        <a:pt x="202" y="324"/>
                      </a:lnTo>
                      <a:lnTo>
                        <a:pt x="180" y="349"/>
                      </a:lnTo>
                      <a:lnTo>
                        <a:pt x="154" y="368"/>
                      </a:lnTo>
                      <a:lnTo>
                        <a:pt x="121" y="380"/>
                      </a:lnTo>
                      <a:lnTo>
                        <a:pt x="72" y="371"/>
                      </a:lnTo>
                      <a:lnTo>
                        <a:pt x="36" y="328"/>
                      </a:lnTo>
                      <a:lnTo>
                        <a:pt x="0" y="220"/>
                      </a:lnTo>
                      <a:lnTo>
                        <a:pt x="7" y="205"/>
                      </a:lnTo>
                      <a:lnTo>
                        <a:pt x="22" y="213"/>
                      </a:lnTo>
                      <a:lnTo>
                        <a:pt x="51" y="276"/>
                      </a:lnTo>
                      <a:lnTo>
                        <a:pt x="73" y="305"/>
                      </a:lnTo>
                      <a:lnTo>
                        <a:pt x="105" y="315"/>
                      </a:lnTo>
                      <a:lnTo>
                        <a:pt x="166" y="274"/>
                      </a:lnTo>
                      <a:lnTo>
                        <a:pt x="181" y="162"/>
                      </a:lnTo>
                      <a:lnTo>
                        <a:pt x="159" y="79"/>
                      </a:lnTo>
                      <a:lnTo>
                        <a:pt x="135" y="50"/>
                      </a:lnTo>
                      <a:lnTo>
                        <a:pt x="97" y="24"/>
                      </a:lnTo>
                      <a:lnTo>
                        <a:pt x="89" y="9"/>
                      </a:lnTo>
                      <a:lnTo>
                        <a:pt x="104" y="0"/>
                      </a:lnTo>
                      <a:lnTo>
                        <a:pt x="1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2" name="Freeform 184"/>
                <p:cNvSpPr>
                  <a:spLocks/>
                </p:cNvSpPr>
                <p:nvPr/>
              </p:nvSpPr>
              <p:spPr bwMode="auto">
                <a:xfrm>
                  <a:off x="2810" y="3474"/>
                  <a:ext cx="54" cy="66"/>
                </a:xfrm>
                <a:custGeom>
                  <a:avLst/>
                  <a:gdLst>
                    <a:gd name="T0" fmla="*/ 268 w 271"/>
                    <a:gd name="T1" fmla="*/ 18 h 330"/>
                    <a:gd name="T2" fmla="*/ 225 w 271"/>
                    <a:gd name="T3" fmla="*/ 33 h 330"/>
                    <a:gd name="T4" fmla="*/ 164 w 271"/>
                    <a:gd name="T5" fmla="*/ 37 h 330"/>
                    <a:gd name="T6" fmla="*/ 103 w 271"/>
                    <a:gd name="T7" fmla="*/ 52 h 330"/>
                    <a:gd name="T8" fmla="*/ 57 w 271"/>
                    <a:gd name="T9" fmla="*/ 102 h 330"/>
                    <a:gd name="T10" fmla="*/ 42 w 271"/>
                    <a:gd name="T11" fmla="*/ 136 h 330"/>
                    <a:gd name="T12" fmla="*/ 57 w 271"/>
                    <a:gd name="T13" fmla="*/ 228 h 330"/>
                    <a:gd name="T14" fmla="*/ 78 w 271"/>
                    <a:gd name="T15" fmla="*/ 277 h 330"/>
                    <a:gd name="T16" fmla="*/ 103 w 271"/>
                    <a:gd name="T17" fmla="*/ 308 h 330"/>
                    <a:gd name="T18" fmla="*/ 109 w 271"/>
                    <a:gd name="T19" fmla="*/ 325 h 330"/>
                    <a:gd name="T20" fmla="*/ 92 w 271"/>
                    <a:gd name="T21" fmla="*/ 330 h 330"/>
                    <a:gd name="T22" fmla="*/ 36 w 271"/>
                    <a:gd name="T23" fmla="*/ 300 h 330"/>
                    <a:gd name="T24" fmla="*/ 2 w 271"/>
                    <a:gd name="T25" fmla="*/ 194 h 330"/>
                    <a:gd name="T26" fmla="*/ 0 w 271"/>
                    <a:gd name="T27" fmla="*/ 165 h 330"/>
                    <a:gd name="T28" fmla="*/ 2 w 271"/>
                    <a:gd name="T29" fmla="*/ 136 h 330"/>
                    <a:gd name="T30" fmla="*/ 14 w 271"/>
                    <a:gd name="T31" fmla="*/ 84 h 330"/>
                    <a:gd name="T32" fmla="*/ 28 w 271"/>
                    <a:gd name="T33" fmla="*/ 61 h 330"/>
                    <a:gd name="T34" fmla="*/ 47 w 271"/>
                    <a:gd name="T35" fmla="*/ 44 h 330"/>
                    <a:gd name="T36" fmla="*/ 92 w 271"/>
                    <a:gd name="T37" fmla="*/ 20 h 330"/>
                    <a:gd name="T38" fmla="*/ 196 w 271"/>
                    <a:gd name="T39" fmla="*/ 10 h 330"/>
                    <a:gd name="T40" fmla="*/ 253 w 271"/>
                    <a:gd name="T41" fmla="*/ 0 h 330"/>
                    <a:gd name="T42" fmla="*/ 271 w 271"/>
                    <a:gd name="T43" fmla="*/ 1 h 330"/>
                    <a:gd name="T44" fmla="*/ 268 w 271"/>
                    <a:gd name="T45" fmla="*/ 18 h 330"/>
                    <a:gd name="T46" fmla="*/ 268 w 271"/>
                    <a:gd name="T47" fmla="*/ 1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1" h="330">
                      <a:moveTo>
                        <a:pt x="268" y="18"/>
                      </a:moveTo>
                      <a:lnTo>
                        <a:pt x="225" y="33"/>
                      </a:lnTo>
                      <a:lnTo>
                        <a:pt x="164" y="37"/>
                      </a:lnTo>
                      <a:lnTo>
                        <a:pt x="103" y="52"/>
                      </a:lnTo>
                      <a:lnTo>
                        <a:pt x="57" y="102"/>
                      </a:lnTo>
                      <a:lnTo>
                        <a:pt x="42" y="136"/>
                      </a:lnTo>
                      <a:lnTo>
                        <a:pt x="57" y="228"/>
                      </a:lnTo>
                      <a:lnTo>
                        <a:pt x="78" y="277"/>
                      </a:lnTo>
                      <a:lnTo>
                        <a:pt x="103" y="308"/>
                      </a:lnTo>
                      <a:lnTo>
                        <a:pt x="109" y="325"/>
                      </a:lnTo>
                      <a:lnTo>
                        <a:pt x="92" y="330"/>
                      </a:lnTo>
                      <a:lnTo>
                        <a:pt x="36" y="300"/>
                      </a:lnTo>
                      <a:lnTo>
                        <a:pt x="2" y="194"/>
                      </a:lnTo>
                      <a:lnTo>
                        <a:pt x="0" y="165"/>
                      </a:lnTo>
                      <a:lnTo>
                        <a:pt x="2" y="136"/>
                      </a:lnTo>
                      <a:lnTo>
                        <a:pt x="14" y="84"/>
                      </a:lnTo>
                      <a:lnTo>
                        <a:pt x="28" y="61"/>
                      </a:lnTo>
                      <a:lnTo>
                        <a:pt x="47" y="44"/>
                      </a:lnTo>
                      <a:lnTo>
                        <a:pt x="92" y="20"/>
                      </a:lnTo>
                      <a:lnTo>
                        <a:pt x="196" y="10"/>
                      </a:lnTo>
                      <a:lnTo>
                        <a:pt x="253" y="0"/>
                      </a:lnTo>
                      <a:lnTo>
                        <a:pt x="271" y="1"/>
                      </a:lnTo>
                      <a:lnTo>
                        <a:pt x="268" y="18"/>
                      </a:lnTo>
                      <a:lnTo>
                        <a:pt x="26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3" name="Freeform 185"/>
                <p:cNvSpPr>
                  <a:spLocks/>
                </p:cNvSpPr>
                <p:nvPr/>
              </p:nvSpPr>
              <p:spPr bwMode="auto">
                <a:xfrm>
                  <a:off x="2827" y="3510"/>
                  <a:ext cx="22" cy="34"/>
                </a:xfrm>
                <a:custGeom>
                  <a:avLst/>
                  <a:gdLst>
                    <a:gd name="T0" fmla="*/ 23 w 106"/>
                    <a:gd name="T1" fmla="*/ 85 h 169"/>
                    <a:gd name="T2" fmla="*/ 39 w 106"/>
                    <a:gd name="T3" fmla="*/ 152 h 169"/>
                    <a:gd name="T4" fmla="*/ 34 w 106"/>
                    <a:gd name="T5" fmla="*/ 169 h 169"/>
                    <a:gd name="T6" fmla="*/ 17 w 106"/>
                    <a:gd name="T7" fmla="*/ 163 h 169"/>
                    <a:gd name="T8" fmla="*/ 0 w 106"/>
                    <a:gd name="T9" fmla="*/ 89 h 169"/>
                    <a:gd name="T10" fmla="*/ 6 w 106"/>
                    <a:gd name="T11" fmla="*/ 13 h 169"/>
                    <a:gd name="T12" fmla="*/ 16 w 106"/>
                    <a:gd name="T13" fmla="*/ 0 h 169"/>
                    <a:gd name="T14" fmla="*/ 29 w 106"/>
                    <a:gd name="T15" fmla="*/ 9 h 169"/>
                    <a:gd name="T16" fmla="*/ 62 w 106"/>
                    <a:gd name="T17" fmla="*/ 76 h 169"/>
                    <a:gd name="T18" fmla="*/ 81 w 106"/>
                    <a:gd name="T19" fmla="*/ 104 h 169"/>
                    <a:gd name="T20" fmla="*/ 106 w 106"/>
                    <a:gd name="T21" fmla="*/ 137 h 169"/>
                    <a:gd name="T22" fmla="*/ 104 w 106"/>
                    <a:gd name="T23" fmla="*/ 163 h 169"/>
                    <a:gd name="T24" fmla="*/ 79 w 106"/>
                    <a:gd name="T25" fmla="*/ 160 h 169"/>
                    <a:gd name="T26" fmla="*/ 23 w 106"/>
                    <a:gd name="T27" fmla="*/ 85 h 169"/>
                    <a:gd name="T28" fmla="*/ 23 w 106"/>
                    <a:gd name="T29" fmla="*/ 8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69">
                      <a:moveTo>
                        <a:pt x="23" y="85"/>
                      </a:moveTo>
                      <a:lnTo>
                        <a:pt x="39" y="152"/>
                      </a:lnTo>
                      <a:lnTo>
                        <a:pt x="34" y="169"/>
                      </a:lnTo>
                      <a:lnTo>
                        <a:pt x="17" y="163"/>
                      </a:lnTo>
                      <a:lnTo>
                        <a:pt x="0" y="89"/>
                      </a:lnTo>
                      <a:lnTo>
                        <a:pt x="6" y="13"/>
                      </a:lnTo>
                      <a:lnTo>
                        <a:pt x="16" y="0"/>
                      </a:lnTo>
                      <a:lnTo>
                        <a:pt x="29" y="9"/>
                      </a:lnTo>
                      <a:lnTo>
                        <a:pt x="62" y="76"/>
                      </a:lnTo>
                      <a:lnTo>
                        <a:pt x="81" y="104"/>
                      </a:lnTo>
                      <a:lnTo>
                        <a:pt x="106" y="137"/>
                      </a:lnTo>
                      <a:lnTo>
                        <a:pt x="104" y="163"/>
                      </a:lnTo>
                      <a:lnTo>
                        <a:pt x="79" y="160"/>
                      </a:lnTo>
                      <a:lnTo>
                        <a:pt x="23" y="85"/>
                      </a:lnTo>
                      <a:lnTo>
                        <a:pt x="23"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4" name="Freeform 186"/>
                <p:cNvSpPr>
                  <a:spLocks/>
                </p:cNvSpPr>
                <p:nvPr/>
              </p:nvSpPr>
              <p:spPr bwMode="auto">
                <a:xfrm>
                  <a:off x="2836" y="3533"/>
                  <a:ext cx="46" cy="123"/>
                </a:xfrm>
                <a:custGeom>
                  <a:avLst/>
                  <a:gdLst>
                    <a:gd name="T0" fmla="*/ 44 w 230"/>
                    <a:gd name="T1" fmla="*/ 12 h 613"/>
                    <a:gd name="T2" fmla="*/ 29 w 230"/>
                    <a:gd name="T3" fmla="*/ 78 h 613"/>
                    <a:gd name="T4" fmla="*/ 40 w 230"/>
                    <a:gd name="T5" fmla="*/ 124 h 613"/>
                    <a:gd name="T6" fmla="*/ 47 w 230"/>
                    <a:gd name="T7" fmla="*/ 160 h 613"/>
                    <a:gd name="T8" fmla="*/ 40 w 230"/>
                    <a:gd name="T9" fmla="*/ 198 h 613"/>
                    <a:gd name="T10" fmla="*/ 34 w 230"/>
                    <a:gd name="T11" fmla="*/ 279 h 613"/>
                    <a:gd name="T12" fmla="*/ 56 w 230"/>
                    <a:gd name="T13" fmla="*/ 331 h 613"/>
                    <a:gd name="T14" fmla="*/ 84 w 230"/>
                    <a:gd name="T15" fmla="*/ 386 h 613"/>
                    <a:gd name="T16" fmla="*/ 112 w 230"/>
                    <a:gd name="T17" fmla="*/ 496 h 613"/>
                    <a:gd name="T18" fmla="*/ 121 w 230"/>
                    <a:gd name="T19" fmla="*/ 522 h 613"/>
                    <a:gd name="T20" fmla="*/ 150 w 230"/>
                    <a:gd name="T21" fmla="*/ 546 h 613"/>
                    <a:gd name="T22" fmla="*/ 214 w 230"/>
                    <a:gd name="T23" fmla="*/ 572 h 613"/>
                    <a:gd name="T24" fmla="*/ 230 w 230"/>
                    <a:gd name="T25" fmla="*/ 596 h 613"/>
                    <a:gd name="T26" fmla="*/ 222 w 230"/>
                    <a:gd name="T27" fmla="*/ 609 h 613"/>
                    <a:gd name="T28" fmla="*/ 204 w 230"/>
                    <a:gd name="T29" fmla="*/ 613 h 613"/>
                    <a:gd name="T30" fmla="*/ 162 w 230"/>
                    <a:gd name="T31" fmla="*/ 607 h 613"/>
                    <a:gd name="T32" fmla="*/ 105 w 230"/>
                    <a:gd name="T33" fmla="*/ 574 h 613"/>
                    <a:gd name="T34" fmla="*/ 85 w 230"/>
                    <a:gd name="T35" fmla="*/ 533 h 613"/>
                    <a:gd name="T36" fmla="*/ 85 w 230"/>
                    <a:gd name="T37" fmla="*/ 490 h 613"/>
                    <a:gd name="T38" fmla="*/ 86 w 230"/>
                    <a:gd name="T39" fmla="*/ 454 h 613"/>
                    <a:gd name="T40" fmla="*/ 75 w 230"/>
                    <a:gd name="T41" fmla="*/ 417 h 613"/>
                    <a:gd name="T42" fmla="*/ 53 w 230"/>
                    <a:gd name="T43" fmla="*/ 373 h 613"/>
                    <a:gd name="T44" fmla="*/ 11 w 230"/>
                    <a:gd name="T45" fmla="*/ 286 h 613"/>
                    <a:gd name="T46" fmla="*/ 18 w 230"/>
                    <a:gd name="T47" fmla="*/ 207 h 613"/>
                    <a:gd name="T48" fmla="*/ 19 w 230"/>
                    <a:gd name="T49" fmla="*/ 136 h 613"/>
                    <a:gd name="T50" fmla="*/ 0 w 230"/>
                    <a:gd name="T51" fmla="*/ 71 h 613"/>
                    <a:gd name="T52" fmla="*/ 19 w 230"/>
                    <a:gd name="T53" fmla="*/ 12 h 613"/>
                    <a:gd name="T54" fmla="*/ 31 w 230"/>
                    <a:gd name="T55" fmla="*/ 0 h 613"/>
                    <a:gd name="T56" fmla="*/ 44 w 230"/>
                    <a:gd name="T57" fmla="*/ 12 h 613"/>
                    <a:gd name="T58" fmla="*/ 44 w 230"/>
                    <a:gd name="T59" fmla="*/ 12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0" h="613">
                      <a:moveTo>
                        <a:pt x="44" y="12"/>
                      </a:moveTo>
                      <a:lnTo>
                        <a:pt x="29" y="78"/>
                      </a:lnTo>
                      <a:lnTo>
                        <a:pt x="40" y="124"/>
                      </a:lnTo>
                      <a:lnTo>
                        <a:pt x="47" y="160"/>
                      </a:lnTo>
                      <a:lnTo>
                        <a:pt x="40" y="198"/>
                      </a:lnTo>
                      <a:lnTo>
                        <a:pt x="34" y="279"/>
                      </a:lnTo>
                      <a:lnTo>
                        <a:pt x="56" y="331"/>
                      </a:lnTo>
                      <a:lnTo>
                        <a:pt x="84" y="386"/>
                      </a:lnTo>
                      <a:lnTo>
                        <a:pt x="112" y="496"/>
                      </a:lnTo>
                      <a:lnTo>
                        <a:pt x="121" y="522"/>
                      </a:lnTo>
                      <a:lnTo>
                        <a:pt x="150" y="546"/>
                      </a:lnTo>
                      <a:lnTo>
                        <a:pt x="214" y="572"/>
                      </a:lnTo>
                      <a:lnTo>
                        <a:pt x="230" y="596"/>
                      </a:lnTo>
                      <a:lnTo>
                        <a:pt x="222" y="609"/>
                      </a:lnTo>
                      <a:lnTo>
                        <a:pt x="204" y="613"/>
                      </a:lnTo>
                      <a:lnTo>
                        <a:pt x="162" y="607"/>
                      </a:lnTo>
                      <a:lnTo>
                        <a:pt x="105" y="574"/>
                      </a:lnTo>
                      <a:lnTo>
                        <a:pt x="85" y="533"/>
                      </a:lnTo>
                      <a:lnTo>
                        <a:pt x="85" y="490"/>
                      </a:lnTo>
                      <a:lnTo>
                        <a:pt x="86" y="454"/>
                      </a:lnTo>
                      <a:lnTo>
                        <a:pt x="75" y="417"/>
                      </a:lnTo>
                      <a:lnTo>
                        <a:pt x="53" y="373"/>
                      </a:lnTo>
                      <a:lnTo>
                        <a:pt x="11" y="286"/>
                      </a:lnTo>
                      <a:lnTo>
                        <a:pt x="18" y="207"/>
                      </a:lnTo>
                      <a:lnTo>
                        <a:pt x="19" y="136"/>
                      </a:lnTo>
                      <a:lnTo>
                        <a:pt x="0" y="71"/>
                      </a:lnTo>
                      <a:lnTo>
                        <a:pt x="19" y="12"/>
                      </a:lnTo>
                      <a:lnTo>
                        <a:pt x="31" y="0"/>
                      </a:lnTo>
                      <a:lnTo>
                        <a:pt x="44" y="12"/>
                      </a:lnTo>
                      <a:lnTo>
                        <a:pt x="4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5" name="Freeform 187"/>
                <p:cNvSpPr>
                  <a:spLocks/>
                </p:cNvSpPr>
                <p:nvPr/>
              </p:nvSpPr>
              <p:spPr bwMode="auto">
                <a:xfrm>
                  <a:off x="2876" y="3618"/>
                  <a:ext cx="20" cy="37"/>
                </a:xfrm>
                <a:custGeom>
                  <a:avLst/>
                  <a:gdLst>
                    <a:gd name="T0" fmla="*/ 5 w 99"/>
                    <a:gd name="T1" fmla="*/ 173 h 187"/>
                    <a:gd name="T2" fmla="*/ 0 w 99"/>
                    <a:gd name="T3" fmla="*/ 138 h 187"/>
                    <a:gd name="T4" fmla="*/ 14 w 99"/>
                    <a:gd name="T5" fmla="*/ 99 h 187"/>
                    <a:gd name="T6" fmla="*/ 31 w 99"/>
                    <a:gd name="T7" fmla="*/ 65 h 187"/>
                    <a:gd name="T8" fmla="*/ 53 w 99"/>
                    <a:gd name="T9" fmla="*/ 31 h 187"/>
                    <a:gd name="T10" fmla="*/ 81 w 99"/>
                    <a:gd name="T11" fmla="*/ 1 h 187"/>
                    <a:gd name="T12" fmla="*/ 98 w 99"/>
                    <a:gd name="T13" fmla="*/ 0 h 187"/>
                    <a:gd name="T14" fmla="*/ 99 w 99"/>
                    <a:gd name="T15" fmla="*/ 17 h 187"/>
                    <a:gd name="T16" fmla="*/ 68 w 99"/>
                    <a:gd name="T17" fmla="*/ 81 h 187"/>
                    <a:gd name="T18" fmla="*/ 46 w 99"/>
                    <a:gd name="T19" fmla="*/ 150 h 187"/>
                    <a:gd name="T20" fmla="*/ 28 w 99"/>
                    <a:gd name="T21" fmla="*/ 177 h 187"/>
                    <a:gd name="T22" fmla="*/ 15 w 99"/>
                    <a:gd name="T23" fmla="*/ 187 h 187"/>
                    <a:gd name="T24" fmla="*/ 5 w 99"/>
                    <a:gd name="T25" fmla="*/ 173 h 187"/>
                    <a:gd name="T26" fmla="*/ 5 w 99"/>
                    <a:gd name="T27" fmla="*/ 17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87">
                      <a:moveTo>
                        <a:pt x="5" y="173"/>
                      </a:moveTo>
                      <a:lnTo>
                        <a:pt x="0" y="138"/>
                      </a:lnTo>
                      <a:lnTo>
                        <a:pt x="14" y="99"/>
                      </a:lnTo>
                      <a:lnTo>
                        <a:pt x="31" y="65"/>
                      </a:lnTo>
                      <a:lnTo>
                        <a:pt x="53" y="31"/>
                      </a:lnTo>
                      <a:lnTo>
                        <a:pt x="81" y="1"/>
                      </a:lnTo>
                      <a:lnTo>
                        <a:pt x="98" y="0"/>
                      </a:lnTo>
                      <a:lnTo>
                        <a:pt x="99" y="17"/>
                      </a:lnTo>
                      <a:lnTo>
                        <a:pt x="68" y="81"/>
                      </a:lnTo>
                      <a:lnTo>
                        <a:pt x="46" y="150"/>
                      </a:lnTo>
                      <a:lnTo>
                        <a:pt x="28" y="177"/>
                      </a:lnTo>
                      <a:lnTo>
                        <a:pt x="15" y="187"/>
                      </a:lnTo>
                      <a:lnTo>
                        <a:pt x="5" y="173"/>
                      </a:lnTo>
                      <a:lnTo>
                        <a:pt x="5"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6" name="Freeform 188"/>
                <p:cNvSpPr>
                  <a:spLocks/>
                </p:cNvSpPr>
                <p:nvPr/>
              </p:nvSpPr>
              <p:spPr bwMode="auto">
                <a:xfrm>
                  <a:off x="2825" y="3585"/>
                  <a:ext cx="41" cy="55"/>
                </a:xfrm>
                <a:custGeom>
                  <a:avLst/>
                  <a:gdLst>
                    <a:gd name="T0" fmla="*/ 204 w 204"/>
                    <a:gd name="T1" fmla="*/ 20 h 277"/>
                    <a:gd name="T2" fmla="*/ 185 w 204"/>
                    <a:gd name="T3" fmla="*/ 44 h 277"/>
                    <a:gd name="T4" fmla="*/ 157 w 204"/>
                    <a:gd name="T5" fmla="*/ 72 h 277"/>
                    <a:gd name="T6" fmla="*/ 106 w 204"/>
                    <a:gd name="T7" fmla="*/ 120 h 277"/>
                    <a:gd name="T8" fmla="*/ 64 w 204"/>
                    <a:gd name="T9" fmla="*/ 179 h 277"/>
                    <a:gd name="T10" fmla="*/ 35 w 204"/>
                    <a:gd name="T11" fmla="*/ 233 h 277"/>
                    <a:gd name="T12" fmla="*/ 42 w 204"/>
                    <a:gd name="T13" fmla="*/ 248 h 277"/>
                    <a:gd name="T14" fmla="*/ 45 w 204"/>
                    <a:gd name="T15" fmla="*/ 275 h 277"/>
                    <a:gd name="T16" fmla="*/ 20 w 204"/>
                    <a:gd name="T17" fmla="*/ 277 h 277"/>
                    <a:gd name="T18" fmla="*/ 0 w 204"/>
                    <a:gd name="T19" fmla="*/ 249 h 277"/>
                    <a:gd name="T20" fmla="*/ 3 w 204"/>
                    <a:gd name="T21" fmla="*/ 214 h 277"/>
                    <a:gd name="T22" fmla="*/ 23 w 204"/>
                    <a:gd name="T23" fmla="*/ 173 h 277"/>
                    <a:gd name="T24" fmla="*/ 55 w 204"/>
                    <a:gd name="T25" fmla="*/ 130 h 277"/>
                    <a:gd name="T26" fmla="*/ 93 w 204"/>
                    <a:gd name="T27" fmla="*/ 90 h 277"/>
                    <a:gd name="T28" fmla="*/ 133 w 204"/>
                    <a:gd name="T29" fmla="*/ 52 h 277"/>
                    <a:gd name="T30" fmla="*/ 188 w 204"/>
                    <a:gd name="T31" fmla="*/ 0 h 277"/>
                    <a:gd name="T32" fmla="*/ 204 w 204"/>
                    <a:gd name="T33" fmla="*/ 0 h 277"/>
                    <a:gd name="T34" fmla="*/ 204 w 204"/>
                    <a:gd name="T35" fmla="*/ 20 h 277"/>
                    <a:gd name="T36" fmla="*/ 204 w 204"/>
                    <a:gd name="T37" fmla="*/ 2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77">
                      <a:moveTo>
                        <a:pt x="204" y="20"/>
                      </a:moveTo>
                      <a:lnTo>
                        <a:pt x="185" y="44"/>
                      </a:lnTo>
                      <a:lnTo>
                        <a:pt x="157" y="72"/>
                      </a:lnTo>
                      <a:lnTo>
                        <a:pt x="106" y="120"/>
                      </a:lnTo>
                      <a:lnTo>
                        <a:pt x="64" y="179"/>
                      </a:lnTo>
                      <a:lnTo>
                        <a:pt x="35" y="233"/>
                      </a:lnTo>
                      <a:lnTo>
                        <a:pt x="42" y="248"/>
                      </a:lnTo>
                      <a:lnTo>
                        <a:pt x="45" y="275"/>
                      </a:lnTo>
                      <a:lnTo>
                        <a:pt x="20" y="277"/>
                      </a:lnTo>
                      <a:lnTo>
                        <a:pt x="0" y="249"/>
                      </a:lnTo>
                      <a:lnTo>
                        <a:pt x="3" y="214"/>
                      </a:lnTo>
                      <a:lnTo>
                        <a:pt x="23" y="173"/>
                      </a:lnTo>
                      <a:lnTo>
                        <a:pt x="55" y="130"/>
                      </a:lnTo>
                      <a:lnTo>
                        <a:pt x="93" y="90"/>
                      </a:lnTo>
                      <a:lnTo>
                        <a:pt x="133" y="52"/>
                      </a:lnTo>
                      <a:lnTo>
                        <a:pt x="188" y="0"/>
                      </a:lnTo>
                      <a:lnTo>
                        <a:pt x="204" y="0"/>
                      </a:lnTo>
                      <a:lnTo>
                        <a:pt x="204" y="20"/>
                      </a:lnTo>
                      <a:lnTo>
                        <a:pt x="20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7" name="Freeform 189"/>
                <p:cNvSpPr>
                  <a:spLocks/>
                </p:cNvSpPr>
                <p:nvPr/>
              </p:nvSpPr>
              <p:spPr bwMode="auto">
                <a:xfrm>
                  <a:off x="2838" y="3628"/>
                  <a:ext cx="10" cy="18"/>
                </a:xfrm>
                <a:custGeom>
                  <a:avLst/>
                  <a:gdLst>
                    <a:gd name="T0" fmla="*/ 9 w 53"/>
                    <a:gd name="T1" fmla="*/ 0 h 88"/>
                    <a:gd name="T2" fmla="*/ 37 w 53"/>
                    <a:gd name="T3" fmla="*/ 5 h 88"/>
                    <a:gd name="T4" fmla="*/ 53 w 53"/>
                    <a:gd name="T5" fmla="*/ 25 h 88"/>
                    <a:gd name="T6" fmla="*/ 49 w 53"/>
                    <a:gd name="T7" fmla="*/ 57 h 88"/>
                    <a:gd name="T8" fmla="*/ 31 w 53"/>
                    <a:gd name="T9" fmla="*/ 84 h 88"/>
                    <a:gd name="T10" fmla="*/ 6 w 53"/>
                    <a:gd name="T11" fmla="*/ 88 h 88"/>
                    <a:gd name="T12" fmla="*/ 2 w 53"/>
                    <a:gd name="T13" fmla="*/ 62 h 88"/>
                    <a:gd name="T14" fmla="*/ 23 w 53"/>
                    <a:gd name="T15" fmla="*/ 29 h 88"/>
                    <a:gd name="T16" fmla="*/ 15 w 53"/>
                    <a:gd name="T17" fmla="*/ 23 h 88"/>
                    <a:gd name="T18" fmla="*/ 0 w 53"/>
                    <a:gd name="T19" fmla="*/ 13 h 88"/>
                    <a:gd name="T20" fmla="*/ 9 w 53"/>
                    <a:gd name="T21" fmla="*/ 0 h 88"/>
                    <a:gd name="T22" fmla="*/ 9 w 53"/>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8">
                      <a:moveTo>
                        <a:pt x="9" y="0"/>
                      </a:moveTo>
                      <a:lnTo>
                        <a:pt x="37" y="5"/>
                      </a:lnTo>
                      <a:lnTo>
                        <a:pt x="53" y="25"/>
                      </a:lnTo>
                      <a:lnTo>
                        <a:pt x="49" y="57"/>
                      </a:lnTo>
                      <a:lnTo>
                        <a:pt x="31" y="84"/>
                      </a:lnTo>
                      <a:lnTo>
                        <a:pt x="6" y="88"/>
                      </a:lnTo>
                      <a:lnTo>
                        <a:pt x="2" y="62"/>
                      </a:lnTo>
                      <a:lnTo>
                        <a:pt x="23" y="29"/>
                      </a:lnTo>
                      <a:lnTo>
                        <a:pt x="15" y="23"/>
                      </a:lnTo>
                      <a:lnTo>
                        <a:pt x="0" y="13"/>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8" name="Freeform 190"/>
                <p:cNvSpPr>
                  <a:spLocks/>
                </p:cNvSpPr>
                <p:nvPr/>
              </p:nvSpPr>
              <p:spPr bwMode="auto">
                <a:xfrm>
                  <a:off x="2828" y="3640"/>
                  <a:ext cx="17" cy="5"/>
                </a:xfrm>
                <a:custGeom>
                  <a:avLst/>
                  <a:gdLst>
                    <a:gd name="T0" fmla="*/ 17 w 85"/>
                    <a:gd name="T1" fmla="*/ 1 h 26"/>
                    <a:gd name="T2" fmla="*/ 69 w 85"/>
                    <a:gd name="T3" fmla="*/ 0 h 26"/>
                    <a:gd name="T4" fmla="*/ 85 w 85"/>
                    <a:gd name="T5" fmla="*/ 9 h 26"/>
                    <a:gd name="T6" fmla="*/ 76 w 85"/>
                    <a:gd name="T7" fmla="*/ 26 h 26"/>
                    <a:gd name="T8" fmla="*/ 5 w 85"/>
                    <a:gd name="T9" fmla="*/ 22 h 26"/>
                    <a:gd name="T10" fmla="*/ 0 w 85"/>
                    <a:gd name="T11" fmla="*/ 6 h 26"/>
                    <a:gd name="T12" fmla="*/ 17 w 85"/>
                    <a:gd name="T13" fmla="*/ 1 h 26"/>
                    <a:gd name="T14" fmla="*/ 17 w 8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26">
                      <a:moveTo>
                        <a:pt x="17" y="1"/>
                      </a:moveTo>
                      <a:lnTo>
                        <a:pt x="69" y="0"/>
                      </a:lnTo>
                      <a:lnTo>
                        <a:pt x="85" y="9"/>
                      </a:lnTo>
                      <a:lnTo>
                        <a:pt x="76" y="26"/>
                      </a:lnTo>
                      <a:lnTo>
                        <a:pt x="5" y="22"/>
                      </a:lnTo>
                      <a:lnTo>
                        <a:pt x="0" y="6"/>
                      </a:lnTo>
                      <a:lnTo>
                        <a:pt x="17" y="1"/>
                      </a:lnTo>
                      <a:lnTo>
                        <a:pt x="1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39" name="Freeform 191"/>
                <p:cNvSpPr>
                  <a:spLocks/>
                </p:cNvSpPr>
                <p:nvPr/>
              </p:nvSpPr>
              <p:spPr bwMode="auto">
                <a:xfrm>
                  <a:off x="2673" y="3730"/>
                  <a:ext cx="36" cy="13"/>
                </a:xfrm>
                <a:custGeom>
                  <a:avLst/>
                  <a:gdLst>
                    <a:gd name="T0" fmla="*/ 171 w 181"/>
                    <a:gd name="T1" fmla="*/ 24 h 61"/>
                    <a:gd name="T2" fmla="*/ 132 w 181"/>
                    <a:gd name="T3" fmla="*/ 40 h 61"/>
                    <a:gd name="T4" fmla="*/ 96 w 181"/>
                    <a:gd name="T5" fmla="*/ 54 h 61"/>
                    <a:gd name="T6" fmla="*/ 29 w 181"/>
                    <a:gd name="T7" fmla="*/ 61 h 61"/>
                    <a:gd name="T8" fmla="*/ 0 w 181"/>
                    <a:gd name="T9" fmla="*/ 41 h 61"/>
                    <a:gd name="T10" fmla="*/ 4 w 181"/>
                    <a:gd name="T11" fmla="*/ 25 h 61"/>
                    <a:gd name="T12" fmla="*/ 20 w 181"/>
                    <a:gd name="T13" fmla="*/ 13 h 61"/>
                    <a:gd name="T14" fmla="*/ 168 w 181"/>
                    <a:gd name="T15" fmla="*/ 0 h 61"/>
                    <a:gd name="T16" fmla="*/ 181 w 181"/>
                    <a:gd name="T17" fmla="*/ 10 h 61"/>
                    <a:gd name="T18" fmla="*/ 171 w 181"/>
                    <a:gd name="T19" fmla="*/ 24 h 61"/>
                    <a:gd name="T20" fmla="*/ 171 w 181"/>
                    <a:gd name="T21"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1">
                      <a:moveTo>
                        <a:pt x="171" y="24"/>
                      </a:moveTo>
                      <a:lnTo>
                        <a:pt x="132" y="40"/>
                      </a:lnTo>
                      <a:lnTo>
                        <a:pt x="96" y="54"/>
                      </a:lnTo>
                      <a:lnTo>
                        <a:pt x="29" y="61"/>
                      </a:lnTo>
                      <a:lnTo>
                        <a:pt x="0" y="41"/>
                      </a:lnTo>
                      <a:lnTo>
                        <a:pt x="4" y="25"/>
                      </a:lnTo>
                      <a:lnTo>
                        <a:pt x="20" y="13"/>
                      </a:lnTo>
                      <a:lnTo>
                        <a:pt x="168" y="0"/>
                      </a:lnTo>
                      <a:lnTo>
                        <a:pt x="181" y="10"/>
                      </a:lnTo>
                      <a:lnTo>
                        <a:pt x="171" y="24"/>
                      </a:lnTo>
                      <a:lnTo>
                        <a:pt x="17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0" name="Freeform 192"/>
                <p:cNvSpPr>
                  <a:spLocks/>
                </p:cNvSpPr>
                <p:nvPr/>
              </p:nvSpPr>
              <p:spPr bwMode="auto">
                <a:xfrm>
                  <a:off x="2521" y="3746"/>
                  <a:ext cx="70" cy="19"/>
                </a:xfrm>
                <a:custGeom>
                  <a:avLst/>
                  <a:gdLst>
                    <a:gd name="T0" fmla="*/ 327 w 348"/>
                    <a:gd name="T1" fmla="*/ 48 h 93"/>
                    <a:gd name="T2" fmla="*/ 264 w 348"/>
                    <a:gd name="T3" fmla="*/ 67 h 93"/>
                    <a:gd name="T4" fmla="*/ 140 w 348"/>
                    <a:gd name="T5" fmla="*/ 81 h 93"/>
                    <a:gd name="T6" fmla="*/ 14 w 348"/>
                    <a:gd name="T7" fmla="*/ 93 h 93"/>
                    <a:gd name="T8" fmla="*/ 0 w 348"/>
                    <a:gd name="T9" fmla="*/ 82 h 93"/>
                    <a:gd name="T10" fmla="*/ 11 w 348"/>
                    <a:gd name="T11" fmla="*/ 68 h 93"/>
                    <a:gd name="T12" fmla="*/ 72 w 348"/>
                    <a:gd name="T13" fmla="*/ 52 h 93"/>
                    <a:gd name="T14" fmla="*/ 168 w 348"/>
                    <a:gd name="T15" fmla="*/ 29 h 93"/>
                    <a:gd name="T16" fmla="*/ 263 w 348"/>
                    <a:gd name="T17" fmla="*/ 9 h 93"/>
                    <a:gd name="T18" fmla="*/ 321 w 348"/>
                    <a:gd name="T19" fmla="*/ 0 h 93"/>
                    <a:gd name="T20" fmla="*/ 348 w 348"/>
                    <a:gd name="T21" fmla="*/ 20 h 93"/>
                    <a:gd name="T22" fmla="*/ 345 w 348"/>
                    <a:gd name="T23" fmla="*/ 36 h 93"/>
                    <a:gd name="T24" fmla="*/ 327 w 348"/>
                    <a:gd name="T25" fmla="*/ 48 h 93"/>
                    <a:gd name="T26" fmla="*/ 327 w 348"/>
                    <a:gd name="T27"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93">
                      <a:moveTo>
                        <a:pt x="327" y="48"/>
                      </a:moveTo>
                      <a:lnTo>
                        <a:pt x="264" y="67"/>
                      </a:lnTo>
                      <a:lnTo>
                        <a:pt x="140" y="81"/>
                      </a:lnTo>
                      <a:lnTo>
                        <a:pt x="14" y="93"/>
                      </a:lnTo>
                      <a:lnTo>
                        <a:pt x="0" y="82"/>
                      </a:lnTo>
                      <a:lnTo>
                        <a:pt x="11" y="68"/>
                      </a:lnTo>
                      <a:lnTo>
                        <a:pt x="72" y="52"/>
                      </a:lnTo>
                      <a:lnTo>
                        <a:pt x="168" y="29"/>
                      </a:lnTo>
                      <a:lnTo>
                        <a:pt x="263" y="9"/>
                      </a:lnTo>
                      <a:lnTo>
                        <a:pt x="321" y="0"/>
                      </a:lnTo>
                      <a:lnTo>
                        <a:pt x="348" y="20"/>
                      </a:lnTo>
                      <a:lnTo>
                        <a:pt x="345" y="36"/>
                      </a:lnTo>
                      <a:lnTo>
                        <a:pt x="327" y="48"/>
                      </a:lnTo>
                      <a:lnTo>
                        <a:pt x="32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1" name="Freeform 193"/>
                <p:cNvSpPr>
                  <a:spLocks/>
                </p:cNvSpPr>
                <p:nvPr/>
              </p:nvSpPr>
              <p:spPr bwMode="auto">
                <a:xfrm>
                  <a:off x="2544" y="3566"/>
                  <a:ext cx="35" cy="34"/>
                </a:xfrm>
                <a:custGeom>
                  <a:avLst/>
                  <a:gdLst>
                    <a:gd name="T0" fmla="*/ 22 w 172"/>
                    <a:gd name="T1" fmla="*/ 8 h 167"/>
                    <a:gd name="T2" fmla="*/ 60 w 172"/>
                    <a:gd name="T3" fmla="*/ 93 h 167"/>
                    <a:gd name="T4" fmla="*/ 69 w 172"/>
                    <a:gd name="T5" fmla="*/ 121 h 167"/>
                    <a:gd name="T6" fmla="*/ 89 w 172"/>
                    <a:gd name="T7" fmla="*/ 136 h 167"/>
                    <a:gd name="T8" fmla="*/ 158 w 172"/>
                    <a:gd name="T9" fmla="*/ 130 h 167"/>
                    <a:gd name="T10" fmla="*/ 172 w 172"/>
                    <a:gd name="T11" fmla="*/ 140 h 167"/>
                    <a:gd name="T12" fmla="*/ 160 w 172"/>
                    <a:gd name="T13" fmla="*/ 154 h 167"/>
                    <a:gd name="T14" fmla="*/ 96 w 172"/>
                    <a:gd name="T15" fmla="*/ 167 h 167"/>
                    <a:gd name="T16" fmla="*/ 57 w 172"/>
                    <a:gd name="T17" fmla="*/ 147 h 167"/>
                    <a:gd name="T18" fmla="*/ 39 w 172"/>
                    <a:gd name="T19" fmla="*/ 104 h 167"/>
                    <a:gd name="T20" fmla="*/ 0 w 172"/>
                    <a:gd name="T21" fmla="*/ 16 h 167"/>
                    <a:gd name="T22" fmla="*/ 7 w 172"/>
                    <a:gd name="T23" fmla="*/ 0 h 167"/>
                    <a:gd name="T24" fmla="*/ 22 w 172"/>
                    <a:gd name="T25" fmla="*/ 8 h 167"/>
                    <a:gd name="T26" fmla="*/ 22 w 172"/>
                    <a:gd name="T27" fmla="*/ 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167">
                      <a:moveTo>
                        <a:pt x="22" y="8"/>
                      </a:moveTo>
                      <a:lnTo>
                        <a:pt x="60" y="93"/>
                      </a:lnTo>
                      <a:lnTo>
                        <a:pt x="69" y="121"/>
                      </a:lnTo>
                      <a:lnTo>
                        <a:pt x="89" y="136"/>
                      </a:lnTo>
                      <a:lnTo>
                        <a:pt x="158" y="130"/>
                      </a:lnTo>
                      <a:lnTo>
                        <a:pt x="172" y="140"/>
                      </a:lnTo>
                      <a:lnTo>
                        <a:pt x="160" y="154"/>
                      </a:lnTo>
                      <a:lnTo>
                        <a:pt x="96" y="167"/>
                      </a:lnTo>
                      <a:lnTo>
                        <a:pt x="57" y="147"/>
                      </a:lnTo>
                      <a:lnTo>
                        <a:pt x="39" y="104"/>
                      </a:lnTo>
                      <a:lnTo>
                        <a:pt x="0" y="16"/>
                      </a:lnTo>
                      <a:lnTo>
                        <a:pt x="7" y="0"/>
                      </a:lnTo>
                      <a:lnTo>
                        <a:pt x="22" y="8"/>
                      </a:lnTo>
                      <a:lnTo>
                        <a:pt x="2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2" name="Freeform 194"/>
                <p:cNvSpPr>
                  <a:spLocks/>
                </p:cNvSpPr>
                <p:nvPr/>
              </p:nvSpPr>
              <p:spPr bwMode="auto">
                <a:xfrm>
                  <a:off x="2555" y="3559"/>
                  <a:ext cx="14" cy="30"/>
                </a:xfrm>
                <a:custGeom>
                  <a:avLst/>
                  <a:gdLst>
                    <a:gd name="T0" fmla="*/ 39 w 70"/>
                    <a:gd name="T1" fmla="*/ 13 h 153"/>
                    <a:gd name="T2" fmla="*/ 32 w 70"/>
                    <a:gd name="T3" fmla="*/ 71 h 153"/>
                    <a:gd name="T4" fmla="*/ 49 w 70"/>
                    <a:gd name="T5" fmla="*/ 103 h 153"/>
                    <a:gd name="T6" fmla="*/ 70 w 70"/>
                    <a:gd name="T7" fmla="*/ 136 h 153"/>
                    <a:gd name="T8" fmla="*/ 68 w 70"/>
                    <a:gd name="T9" fmla="*/ 153 h 153"/>
                    <a:gd name="T10" fmla="*/ 51 w 70"/>
                    <a:gd name="T11" fmla="*/ 149 h 153"/>
                    <a:gd name="T12" fmla="*/ 0 w 70"/>
                    <a:gd name="T13" fmla="*/ 78 h 153"/>
                    <a:gd name="T14" fmla="*/ 4 w 70"/>
                    <a:gd name="T15" fmla="*/ 44 h 153"/>
                    <a:gd name="T16" fmla="*/ 15 w 70"/>
                    <a:gd name="T17" fmla="*/ 12 h 153"/>
                    <a:gd name="T18" fmla="*/ 28 w 70"/>
                    <a:gd name="T19" fmla="*/ 0 h 153"/>
                    <a:gd name="T20" fmla="*/ 39 w 70"/>
                    <a:gd name="T21" fmla="*/ 13 h 153"/>
                    <a:gd name="T22" fmla="*/ 39 w 70"/>
                    <a:gd name="T23"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53">
                      <a:moveTo>
                        <a:pt x="39" y="13"/>
                      </a:moveTo>
                      <a:lnTo>
                        <a:pt x="32" y="71"/>
                      </a:lnTo>
                      <a:lnTo>
                        <a:pt x="49" y="103"/>
                      </a:lnTo>
                      <a:lnTo>
                        <a:pt x="70" y="136"/>
                      </a:lnTo>
                      <a:lnTo>
                        <a:pt x="68" y="153"/>
                      </a:lnTo>
                      <a:lnTo>
                        <a:pt x="51" y="149"/>
                      </a:lnTo>
                      <a:lnTo>
                        <a:pt x="0" y="78"/>
                      </a:lnTo>
                      <a:lnTo>
                        <a:pt x="4" y="44"/>
                      </a:lnTo>
                      <a:lnTo>
                        <a:pt x="15" y="12"/>
                      </a:lnTo>
                      <a:lnTo>
                        <a:pt x="28" y="0"/>
                      </a:lnTo>
                      <a:lnTo>
                        <a:pt x="39" y="13"/>
                      </a:lnTo>
                      <a:lnTo>
                        <a:pt x="3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3" name="Freeform 195"/>
                <p:cNvSpPr>
                  <a:spLocks/>
                </p:cNvSpPr>
                <p:nvPr/>
              </p:nvSpPr>
              <p:spPr bwMode="auto">
                <a:xfrm>
                  <a:off x="2559" y="3556"/>
                  <a:ext cx="23" cy="18"/>
                </a:xfrm>
                <a:custGeom>
                  <a:avLst/>
                  <a:gdLst>
                    <a:gd name="T0" fmla="*/ 76 w 112"/>
                    <a:gd name="T1" fmla="*/ 32 h 90"/>
                    <a:gd name="T2" fmla="*/ 11 w 112"/>
                    <a:gd name="T3" fmla="*/ 29 h 90"/>
                    <a:gd name="T4" fmla="*/ 0 w 112"/>
                    <a:gd name="T5" fmla="*/ 16 h 90"/>
                    <a:gd name="T6" fmla="*/ 12 w 112"/>
                    <a:gd name="T7" fmla="*/ 5 h 90"/>
                    <a:gd name="T8" fmla="*/ 96 w 112"/>
                    <a:gd name="T9" fmla="*/ 0 h 90"/>
                    <a:gd name="T10" fmla="*/ 112 w 112"/>
                    <a:gd name="T11" fmla="*/ 18 h 90"/>
                    <a:gd name="T12" fmla="*/ 98 w 112"/>
                    <a:gd name="T13" fmla="*/ 78 h 90"/>
                    <a:gd name="T14" fmla="*/ 81 w 112"/>
                    <a:gd name="T15" fmla="*/ 90 h 90"/>
                    <a:gd name="T16" fmla="*/ 69 w 112"/>
                    <a:gd name="T17" fmla="*/ 73 h 90"/>
                    <a:gd name="T18" fmla="*/ 76 w 112"/>
                    <a:gd name="T19" fmla="*/ 32 h 90"/>
                    <a:gd name="T20" fmla="*/ 76 w 112"/>
                    <a:gd name="T21" fmla="*/ 3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90">
                      <a:moveTo>
                        <a:pt x="76" y="32"/>
                      </a:moveTo>
                      <a:lnTo>
                        <a:pt x="11" y="29"/>
                      </a:lnTo>
                      <a:lnTo>
                        <a:pt x="0" y="16"/>
                      </a:lnTo>
                      <a:lnTo>
                        <a:pt x="12" y="5"/>
                      </a:lnTo>
                      <a:lnTo>
                        <a:pt x="96" y="0"/>
                      </a:lnTo>
                      <a:lnTo>
                        <a:pt x="112" y="18"/>
                      </a:lnTo>
                      <a:lnTo>
                        <a:pt x="98" y="78"/>
                      </a:lnTo>
                      <a:lnTo>
                        <a:pt x="81" y="90"/>
                      </a:lnTo>
                      <a:lnTo>
                        <a:pt x="69" y="73"/>
                      </a:lnTo>
                      <a:lnTo>
                        <a:pt x="76" y="32"/>
                      </a:lnTo>
                      <a:lnTo>
                        <a:pt x="7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4" name="Freeform 196"/>
                <p:cNvSpPr>
                  <a:spLocks/>
                </p:cNvSpPr>
                <p:nvPr/>
              </p:nvSpPr>
              <p:spPr bwMode="auto">
                <a:xfrm>
                  <a:off x="2575" y="3572"/>
                  <a:ext cx="20" cy="16"/>
                </a:xfrm>
                <a:custGeom>
                  <a:avLst/>
                  <a:gdLst>
                    <a:gd name="T0" fmla="*/ 17 w 101"/>
                    <a:gd name="T1" fmla="*/ 0 h 76"/>
                    <a:gd name="T2" fmla="*/ 46 w 101"/>
                    <a:gd name="T3" fmla="*/ 25 h 76"/>
                    <a:gd name="T4" fmla="*/ 95 w 101"/>
                    <a:gd name="T5" fmla="*/ 54 h 76"/>
                    <a:gd name="T6" fmla="*/ 101 w 101"/>
                    <a:gd name="T7" fmla="*/ 70 h 76"/>
                    <a:gd name="T8" fmla="*/ 84 w 101"/>
                    <a:gd name="T9" fmla="*/ 76 h 76"/>
                    <a:gd name="T10" fmla="*/ 39 w 101"/>
                    <a:gd name="T11" fmla="*/ 50 h 76"/>
                    <a:gd name="T12" fmla="*/ 0 w 101"/>
                    <a:gd name="T13" fmla="*/ 16 h 76"/>
                    <a:gd name="T14" fmla="*/ 0 w 101"/>
                    <a:gd name="T15" fmla="*/ 0 h 76"/>
                    <a:gd name="T16" fmla="*/ 17 w 101"/>
                    <a:gd name="T17" fmla="*/ 0 h 76"/>
                    <a:gd name="T18" fmla="*/ 17 w 101"/>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76">
                      <a:moveTo>
                        <a:pt x="17" y="0"/>
                      </a:moveTo>
                      <a:lnTo>
                        <a:pt x="46" y="25"/>
                      </a:lnTo>
                      <a:lnTo>
                        <a:pt x="95" y="54"/>
                      </a:lnTo>
                      <a:lnTo>
                        <a:pt x="101" y="70"/>
                      </a:lnTo>
                      <a:lnTo>
                        <a:pt x="84" y="76"/>
                      </a:lnTo>
                      <a:lnTo>
                        <a:pt x="39" y="50"/>
                      </a:lnTo>
                      <a:lnTo>
                        <a:pt x="0" y="16"/>
                      </a:lnTo>
                      <a:lnTo>
                        <a:pt x="0" y="0"/>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5" name="Freeform 197"/>
                <p:cNvSpPr>
                  <a:spLocks/>
                </p:cNvSpPr>
                <p:nvPr/>
              </p:nvSpPr>
              <p:spPr bwMode="auto">
                <a:xfrm>
                  <a:off x="2556" y="3570"/>
                  <a:ext cx="22" cy="8"/>
                </a:xfrm>
                <a:custGeom>
                  <a:avLst/>
                  <a:gdLst>
                    <a:gd name="T0" fmla="*/ 13 w 110"/>
                    <a:gd name="T1" fmla="*/ 6 h 42"/>
                    <a:gd name="T2" fmla="*/ 37 w 110"/>
                    <a:gd name="T3" fmla="*/ 0 h 42"/>
                    <a:gd name="T4" fmla="*/ 95 w 110"/>
                    <a:gd name="T5" fmla="*/ 1 h 42"/>
                    <a:gd name="T6" fmla="*/ 110 w 110"/>
                    <a:gd name="T7" fmla="*/ 10 h 42"/>
                    <a:gd name="T8" fmla="*/ 100 w 110"/>
                    <a:gd name="T9" fmla="*/ 24 h 42"/>
                    <a:gd name="T10" fmla="*/ 35 w 110"/>
                    <a:gd name="T11" fmla="*/ 42 h 42"/>
                    <a:gd name="T12" fmla="*/ 11 w 110"/>
                    <a:gd name="T13" fmla="*/ 30 h 42"/>
                    <a:gd name="T14" fmla="*/ 0 w 110"/>
                    <a:gd name="T15" fmla="*/ 16 h 42"/>
                    <a:gd name="T16" fmla="*/ 13 w 110"/>
                    <a:gd name="T17" fmla="*/ 6 h 42"/>
                    <a:gd name="T18" fmla="*/ 13 w 110"/>
                    <a:gd name="T1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42">
                      <a:moveTo>
                        <a:pt x="13" y="6"/>
                      </a:moveTo>
                      <a:lnTo>
                        <a:pt x="37" y="0"/>
                      </a:lnTo>
                      <a:lnTo>
                        <a:pt x="95" y="1"/>
                      </a:lnTo>
                      <a:lnTo>
                        <a:pt x="110" y="10"/>
                      </a:lnTo>
                      <a:lnTo>
                        <a:pt x="100" y="24"/>
                      </a:lnTo>
                      <a:lnTo>
                        <a:pt x="35" y="42"/>
                      </a:lnTo>
                      <a:lnTo>
                        <a:pt x="11" y="30"/>
                      </a:lnTo>
                      <a:lnTo>
                        <a:pt x="0" y="16"/>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6" name="Freeform 198"/>
                <p:cNvSpPr>
                  <a:spLocks/>
                </p:cNvSpPr>
                <p:nvPr/>
              </p:nvSpPr>
              <p:spPr bwMode="auto">
                <a:xfrm>
                  <a:off x="2570" y="3583"/>
                  <a:ext cx="26" cy="9"/>
                </a:xfrm>
                <a:custGeom>
                  <a:avLst/>
                  <a:gdLst>
                    <a:gd name="T0" fmla="*/ 9 w 132"/>
                    <a:gd name="T1" fmla="*/ 22 h 46"/>
                    <a:gd name="T2" fmla="*/ 63 w 132"/>
                    <a:gd name="T3" fmla="*/ 8 h 46"/>
                    <a:gd name="T4" fmla="*/ 118 w 132"/>
                    <a:gd name="T5" fmla="*/ 0 h 46"/>
                    <a:gd name="T6" fmla="*/ 132 w 132"/>
                    <a:gd name="T7" fmla="*/ 10 h 46"/>
                    <a:gd name="T8" fmla="*/ 120 w 132"/>
                    <a:gd name="T9" fmla="*/ 24 h 46"/>
                    <a:gd name="T10" fmla="*/ 77 w 132"/>
                    <a:gd name="T11" fmla="*/ 31 h 46"/>
                    <a:gd name="T12" fmla="*/ 14 w 132"/>
                    <a:gd name="T13" fmla="*/ 46 h 46"/>
                    <a:gd name="T14" fmla="*/ 0 w 132"/>
                    <a:gd name="T15" fmla="*/ 37 h 46"/>
                    <a:gd name="T16" fmla="*/ 9 w 132"/>
                    <a:gd name="T17" fmla="*/ 22 h 46"/>
                    <a:gd name="T18" fmla="*/ 9 w 132"/>
                    <a:gd name="T19"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6">
                      <a:moveTo>
                        <a:pt x="9" y="22"/>
                      </a:moveTo>
                      <a:lnTo>
                        <a:pt x="63" y="8"/>
                      </a:lnTo>
                      <a:lnTo>
                        <a:pt x="118" y="0"/>
                      </a:lnTo>
                      <a:lnTo>
                        <a:pt x="132" y="10"/>
                      </a:lnTo>
                      <a:lnTo>
                        <a:pt x="120" y="24"/>
                      </a:lnTo>
                      <a:lnTo>
                        <a:pt x="77" y="31"/>
                      </a:lnTo>
                      <a:lnTo>
                        <a:pt x="14" y="46"/>
                      </a:lnTo>
                      <a:lnTo>
                        <a:pt x="0" y="37"/>
                      </a:lnTo>
                      <a:lnTo>
                        <a:pt x="9" y="22"/>
                      </a:lnTo>
                      <a:lnTo>
                        <a:pt x="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7" name="Freeform 199"/>
                <p:cNvSpPr>
                  <a:spLocks/>
                </p:cNvSpPr>
                <p:nvPr/>
              </p:nvSpPr>
              <p:spPr bwMode="auto">
                <a:xfrm>
                  <a:off x="2560" y="3626"/>
                  <a:ext cx="40" cy="40"/>
                </a:xfrm>
                <a:custGeom>
                  <a:avLst/>
                  <a:gdLst>
                    <a:gd name="T0" fmla="*/ 73 w 198"/>
                    <a:gd name="T1" fmla="*/ 170 h 198"/>
                    <a:gd name="T2" fmla="*/ 183 w 198"/>
                    <a:gd name="T3" fmla="*/ 140 h 198"/>
                    <a:gd name="T4" fmla="*/ 198 w 198"/>
                    <a:gd name="T5" fmla="*/ 148 h 198"/>
                    <a:gd name="T6" fmla="*/ 190 w 198"/>
                    <a:gd name="T7" fmla="*/ 163 h 198"/>
                    <a:gd name="T8" fmla="*/ 127 w 198"/>
                    <a:gd name="T9" fmla="*/ 182 h 198"/>
                    <a:gd name="T10" fmla="*/ 65 w 198"/>
                    <a:gd name="T11" fmla="*/ 198 h 198"/>
                    <a:gd name="T12" fmla="*/ 50 w 198"/>
                    <a:gd name="T13" fmla="*/ 188 h 198"/>
                    <a:gd name="T14" fmla="*/ 22 w 198"/>
                    <a:gd name="T15" fmla="*/ 101 h 198"/>
                    <a:gd name="T16" fmla="*/ 0 w 198"/>
                    <a:gd name="T17" fmla="*/ 14 h 198"/>
                    <a:gd name="T18" fmla="*/ 10 w 198"/>
                    <a:gd name="T19" fmla="*/ 0 h 198"/>
                    <a:gd name="T20" fmla="*/ 25 w 198"/>
                    <a:gd name="T21" fmla="*/ 9 h 198"/>
                    <a:gd name="T22" fmla="*/ 49 w 198"/>
                    <a:gd name="T23" fmla="*/ 89 h 198"/>
                    <a:gd name="T24" fmla="*/ 73 w 198"/>
                    <a:gd name="T25" fmla="*/ 170 h 198"/>
                    <a:gd name="T26" fmla="*/ 73 w 198"/>
                    <a:gd name="T27" fmla="*/ 17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198">
                      <a:moveTo>
                        <a:pt x="73" y="170"/>
                      </a:moveTo>
                      <a:lnTo>
                        <a:pt x="183" y="140"/>
                      </a:lnTo>
                      <a:lnTo>
                        <a:pt x="198" y="148"/>
                      </a:lnTo>
                      <a:lnTo>
                        <a:pt x="190" y="163"/>
                      </a:lnTo>
                      <a:lnTo>
                        <a:pt x="127" y="182"/>
                      </a:lnTo>
                      <a:lnTo>
                        <a:pt x="65" y="198"/>
                      </a:lnTo>
                      <a:lnTo>
                        <a:pt x="50" y="188"/>
                      </a:lnTo>
                      <a:lnTo>
                        <a:pt x="22" y="101"/>
                      </a:lnTo>
                      <a:lnTo>
                        <a:pt x="0" y="14"/>
                      </a:lnTo>
                      <a:lnTo>
                        <a:pt x="10" y="0"/>
                      </a:lnTo>
                      <a:lnTo>
                        <a:pt x="25" y="9"/>
                      </a:lnTo>
                      <a:lnTo>
                        <a:pt x="49" y="89"/>
                      </a:lnTo>
                      <a:lnTo>
                        <a:pt x="73" y="170"/>
                      </a:lnTo>
                      <a:lnTo>
                        <a:pt x="73"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8" name="Freeform 200"/>
                <p:cNvSpPr>
                  <a:spLocks/>
                </p:cNvSpPr>
                <p:nvPr/>
              </p:nvSpPr>
              <p:spPr bwMode="auto">
                <a:xfrm>
                  <a:off x="2570" y="3615"/>
                  <a:ext cx="14" cy="39"/>
                </a:xfrm>
                <a:custGeom>
                  <a:avLst/>
                  <a:gdLst>
                    <a:gd name="T0" fmla="*/ 32 w 69"/>
                    <a:gd name="T1" fmla="*/ 85 h 195"/>
                    <a:gd name="T2" fmla="*/ 69 w 69"/>
                    <a:gd name="T3" fmla="*/ 180 h 195"/>
                    <a:gd name="T4" fmla="*/ 61 w 69"/>
                    <a:gd name="T5" fmla="*/ 195 h 195"/>
                    <a:gd name="T6" fmla="*/ 46 w 69"/>
                    <a:gd name="T7" fmla="*/ 187 h 195"/>
                    <a:gd name="T8" fmla="*/ 28 w 69"/>
                    <a:gd name="T9" fmla="*/ 157 h 195"/>
                    <a:gd name="T10" fmla="*/ 0 w 69"/>
                    <a:gd name="T11" fmla="*/ 89 h 195"/>
                    <a:gd name="T12" fmla="*/ 10 w 69"/>
                    <a:gd name="T13" fmla="*/ 56 h 195"/>
                    <a:gd name="T14" fmla="*/ 25 w 69"/>
                    <a:gd name="T15" fmla="*/ 12 h 195"/>
                    <a:gd name="T16" fmla="*/ 38 w 69"/>
                    <a:gd name="T17" fmla="*/ 0 h 195"/>
                    <a:gd name="T18" fmla="*/ 50 w 69"/>
                    <a:gd name="T19" fmla="*/ 13 h 195"/>
                    <a:gd name="T20" fmla="*/ 32 w 69"/>
                    <a:gd name="T21" fmla="*/ 85 h 195"/>
                    <a:gd name="T22" fmla="*/ 32 w 69"/>
                    <a:gd name="T23" fmla="*/ 8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95">
                      <a:moveTo>
                        <a:pt x="32" y="85"/>
                      </a:moveTo>
                      <a:lnTo>
                        <a:pt x="69" y="180"/>
                      </a:lnTo>
                      <a:lnTo>
                        <a:pt x="61" y="195"/>
                      </a:lnTo>
                      <a:lnTo>
                        <a:pt x="46" y="187"/>
                      </a:lnTo>
                      <a:lnTo>
                        <a:pt x="28" y="157"/>
                      </a:lnTo>
                      <a:lnTo>
                        <a:pt x="0" y="89"/>
                      </a:lnTo>
                      <a:lnTo>
                        <a:pt x="10" y="56"/>
                      </a:lnTo>
                      <a:lnTo>
                        <a:pt x="25" y="12"/>
                      </a:lnTo>
                      <a:lnTo>
                        <a:pt x="38" y="0"/>
                      </a:lnTo>
                      <a:lnTo>
                        <a:pt x="50" y="13"/>
                      </a:lnTo>
                      <a:lnTo>
                        <a:pt x="32" y="85"/>
                      </a:lnTo>
                      <a:lnTo>
                        <a:pt x="32"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49" name="Freeform 201"/>
                <p:cNvSpPr>
                  <a:spLocks/>
                </p:cNvSpPr>
                <p:nvPr/>
              </p:nvSpPr>
              <p:spPr bwMode="auto">
                <a:xfrm>
                  <a:off x="2576" y="3612"/>
                  <a:ext cx="24" cy="25"/>
                </a:xfrm>
                <a:custGeom>
                  <a:avLst/>
                  <a:gdLst>
                    <a:gd name="T0" fmla="*/ 79 w 121"/>
                    <a:gd name="T1" fmla="*/ 36 h 126"/>
                    <a:gd name="T2" fmla="*/ 15 w 121"/>
                    <a:gd name="T3" fmla="*/ 42 h 126"/>
                    <a:gd name="T4" fmla="*/ 0 w 121"/>
                    <a:gd name="T5" fmla="*/ 35 h 126"/>
                    <a:gd name="T6" fmla="*/ 7 w 121"/>
                    <a:gd name="T7" fmla="*/ 20 h 126"/>
                    <a:gd name="T8" fmla="*/ 104 w 121"/>
                    <a:gd name="T9" fmla="*/ 0 h 126"/>
                    <a:gd name="T10" fmla="*/ 121 w 121"/>
                    <a:gd name="T11" fmla="*/ 7 h 126"/>
                    <a:gd name="T12" fmla="*/ 121 w 121"/>
                    <a:gd name="T13" fmla="*/ 25 h 126"/>
                    <a:gd name="T14" fmla="*/ 103 w 121"/>
                    <a:gd name="T15" fmla="*/ 74 h 126"/>
                    <a:gd name="T16" fmla="*/ 79 w 121"/>
                    <a:gd name="T17" fmla="*/ 119 h 126"/>
                    <a:gd name="T18" fmla="*/ 64 w 121"/>
                    <a:gd name="T19" fmla="*/ 126 h 126"/>
                    <a:gd name="T20" fmla="*/ 56 w 121"/>
                    <a:gd name="T21" fmla="*/ 112 h 126"/>
                    <a:gd name="T22" fmla="*/ 62 w 121"/>
                    <a:gd name="T23" fmla="*/ 73 h 126"/>
                    <a:gd name="T24" fmla="*/ 79 w 121"/>
                    <a:gd name="T25" fmla="*/ 36 h 126"/>
                    <a:gd name="T26" fmla="*/ 79 w 121"/>
                    <a:gd name="T27" fmla="*/ 3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26">
                      <a:moveTo>
                        <a:pt x="79" y="36"/>
                      </a:moveTo>
                      <a:lnTo>
                        <a:pt x="15" y="42"/>
                      </a:lnTo>
                      <a:lnTo>
                        <a:pt x="0" y="35"/>
                      </a:lnTo>
                      <a:lnTo>
                        <a:pt x="7" y="20"/>
                      </a:lnTo>
                      <a:lnTo>
                        <a:pt x="104" y="0"/>
                      </a:lnTo>
                      <a:lnTo>
                        <a:pt x="121" y="7"/>
                      </a:lnTo>
                      <a:lnTo>
                        <a:pt x="121" y="25"/>
                      </a:lnTo>
                      <a:lnTo>
                        <a:pt x="103" y="74"/>
                      </a:lnTo>
                      <a:lnTo>
                        <a:pt x="79" y="119"/>
                      </a:lnTo>
                      <a:lnTo>
                        <a:pt x="64" y="126"/>
                      </a:lnTo>
                      <a:lnTo>
                        <a:pt x="56" y="112"/>
                      </a:lnTo>
                      <a:lnTo>
                        <a:pt x="62" y="73"/>
                      </a:lnTo>
                      <a:lnTo>
                        <a:pt x="79" y="36"/>
                      </a:lnTo>
                      <a:lnTo>
                        <a:pt x="7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0" name="Freeform 202"/>
                <p:cNvSpPr>
                  <a:spLocks/>
                </p:cNvSpPr>
                <p:nvPr/>
              </p:nvSpPr>
              <p:spPr bwMode="auto">
                <a:xfrm>
                  <a:off x="2576" y="3631"/>
                  <a:ext cx="20" cy="7"/>
                </a:xfrm>
                <a:custGeom>
                  <a:avLst/>
                  <a:gdLst>
                    <a:gd name="T0" fmla="*/ 12 w 99"/>
                    <a:gd name="T1" fmla="*/ 11 h 37"/>
                    <a:gd name="T2" fmla="*/ 31 w 99"/>
                    <a:gd name="T3" fmla="*/ 5 h 37"/>
                    <a:gd name="T4" fmla="*/ 69 w 99"/>
                    <a:gd name="T5" fmla="*/ 0 h 37"/>
                    <a:gd name="T6" fmla="*/ 99 w 99"/>
                    <a:gd name="T7" fmla="*/ 11 h 37"/>
                    <a:gd name="T8" fmla="*/ 75 w 99"/>
                    <a:gd name="T9" fmla="*/ 32 h 37"/>
                    <a:gd name="T10" fmla="*/ 35 w 99"/>
                    <a:gd name="T11" fmla="*/ 37 h 37"/>
                    <a:gd name="T12" fmla="*/ 12 w 99"/>
                    <a:gd name="T13" fmla="*/ 36 h 37"/>
                    <a:gd name="T14" fmla="*/ 0 w 99"/>
                    <a:gd name="T15" fmla="*/ 23 h 37"/>
                    <a:gd name="T16" fmla="*/ 12 w 99"/>
                    <a:gd name="T17" fmla="*/ 11 h 37"/>
                    <a:gd name="T18" fmla="*/ 12 w 99"/>
                    <a:gd name="T1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12" y="11"/>
                      </a:moveTo>
                      <a:lnTo>
                        <a:pt x="31" y="5"/>
                      </a:lnTo>
                      <a:lnTo>
                        <a:pt x="69" y="0"/>
                      </a:lnTo>
                      <a:lnTo>
                        <a:pt x="99" y="11"/>
                      </a:lnTo>
                      <a:lnTo>
                        <a:pt x="75" y="32"/>
                      </a:lnTo>
                      <a:lnTo>
                        <a:pt x="35" y="37"/>
                      </a:lnTo>
                      <a:lnTo>
                        <a:pt x="12" y="36"/>
                      </a:lnTo>
                      <a:lnTo>
                        <a:pt x="0" y="23"/>
                      </a:lnTo>
                      <a:lnTo>
                        <a:pt x="12" y="11"/>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1" name="Freeform 203"/>
                <p:cNvSpPr>
                  <a:spLocks/>
                </p:cNvSpPr>
                <p:nvPr/>
              </p:nvSpPr>
              <p:spPr bwMode="auto">
                <a:xfrm>
                  <a:off x="2589" y="3633"/>
                  <a:ext cx="17" cy="16"/>
                </a:xfrm>
                <a:custGeom>
                  <a:avLst/>
                  <a:gdLst>
                    <a:gd name="T0" fmla="*/ 18 w 86"/>
                    <a:gd name="T1" fmla="*/ 0 h 82"/>
                    <a:gd name="T2" fmla="*/ 86 w 86"/>
                    <a:gd name="T3" fmla="*/ 54 h 82"/>
                    <a:gd name="T4" fmla="*/ 83 w 86"/>
                    <a:gd name="T5" fmla="*/ 82 h 82"/>
                    <a:gd name="T6" fmla="*/ 54 w 86"/>
                    <a:gd name="T7" fmla="*/ 79 h 82"/>
                    <a:gd name="T8" fmla="*/ 28 w 86"/>
                    <a:gd name="T9" fmla="*/ 54 h 82"/>
                    <a:gd name="T10" fmla="*/ 5 w 86"/>
                    <a:gd name="T11" fmla="*/ 23 h 82"/>
                    <a:gd name="T12" fmla="*/ 0 w 86"/>
                    <a:gd name="T13" fmla="*/ 6 h 82"/>
                    <a:gd name="T14" fmla="*/ 18 w 86"/>
                    <a:gd name="T15" fmla="*/ 0 h 82"/>
                    <a:gd name="T16" fmla="*/ 18 w 86"/>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2">
                      <a:moveTo>
                        <a:pt x="18" y="0"/>
                      </a:moveTo>
                      <a:lnTo>
                        <a:pt x="86" y="54"/>
                      </a:lnTo>
                      <a:lnTo>
                        <a:pt x="83" y="82"/>
                      </a:lnTo>
                      <a:lnTo>
                        <a:pt x="54" y="79"/>
                      </a:lnTo>
                      <a:lnTo>
                        <a:pt x="28" y="54"/>
                      </a:lnTo>
                      <a:lnTo>
                        <a:pt x="5" y="23"/>
                      </a:lnTo>
                      <a:lnTo>
                        <a:pt x="0" y="6"/>
                      </a:lnTo>
                      <a:lnTo>
                        <a:pt x="18"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2" name="Freeform 204"/>
                <p:cNvSpPr>
                  <a:spLocks/>
                </p:cNvSpPr>
                <p:nvPr/>
              </p:nvSpPr>
              <p:spPr bwMode="auto">
                <a:xfrm>
                  <a:off x="2579" y="3646"/>
                  <a:ext cx="26" cy="9"/>
                </a:xfrm>
                <a:custGeom>
                  <a:avLst/>
                  <a:gdLst>
                    <a:gd name="T0" fmla="*/ 10 w 129"/>
                    <a:gd name="T1" fmla="*/ 21 h 45"/>
                    <a:gd name="T2" fmla="*/ 40 w 129"/>
                    <a:gd name="T3" fmla="*/ 16 h 45"/>
                    <a:gd name="T4" fmla="*/ 115 w 129"/>
                    <a:gd name="T5" fmla="*/ 0 h 45"/>
                    <a:gd name="T6" fmla="*/ 129 w 129"/>
                    <a:gd name="T7" fmla="*/ 10 h 45"/>
                    <a:gd name="T8" fmla="*/ 118 w 129"/>
                    <a:gd name="T9" fmla="*/ 23 h 45"/>
                    <a:gd name="T10" fmla="*/ 89 w 129"/>
                    <a:gd name="T11" fmla="*/ 29 h 45"/>
                    <a:gd name="T12" fmla="*/ 13 w 129"/>
                    <a:gd name="T13" fmla="*/ 45 h 45"/>
                    <a:gd name="T14" fmla="*/ 0 w 129"/>
                    <a:gd name="T15" fmla="*/ 34 h 45"/>
                    <a:gd name="T16" fmla="*/ 10 w 129"/>
                    <a:gd name="T17" fmla="*/ 21 h 45"/>
                    <a:gd name="T18" fmla="*/ 10 w 129"/>
                    <a:gd name="T1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5">
                      <a:moveTo>
                        <a:pt x="10" y="21"/>
                      </a:moveTo>
                      <a:lnTo>
                        <a:pt x="40" y="16"/>
                      </a:lnTo>
                      <a:lnTo>
                        <a:pt x="115" y="0"/>
                      </a:lnTo>
                      <a:lnTo>
                        <a:pt x="129" y="10"/>
                      </a:lnTo>
                      <a:lnTo>
                        <a:pt x="118" y="23"/>
                      </a:lnTo>
                      <a:lnTo>
                        <a:pt x="89" y="29"/>
                      </a:lnTo>
                      <a:lnTo>
                        <a:pt x="13" y="45"/>
                      </a:lnTo>
                      <a:lnTo>
                        <a:pt x="0" y="34"/>
                      </a:lnTo>
                      <a:lnTo>
                        <a:pt x="10" y="21"/>
                      </a:lnTo>
                      <a:lnTo>
                        <a:pt x="1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3" name="Freeform 205"/>
                <p:cNvSpPr>
                  <a:spLocks/>
                </p:cNvSpPr>
                <p:nvPr/>
              </p:nvSpPr>
              <p:spPr bwMode="auto">
                <a:xfrm>
                  <a:off x="2500" y="3616"/>
                  <a:ext cx="38" cy="39"/>
                </a:xfrm>
                <a:custGeom>
                  <a:avLst/>
                  <a:gdLst>
                    <a:gd name="T0" fmla="*/ 49 w 187"/>
                    <a:gd name="T1" fmla="*/ 114 h 197"/>
                    <a:gd name="T2" fmla="*/ 113 w 187"/>
                    <a:gd name="T3" fmla="*/ 133 h 197"/>
                    <a:gd name="T4" fmla="*/ 177 w 187"/>
                    <a:gd name="T5" fmla="*/ 148 h 197"/>
                    <a:gd name="T6" fmla="*/ 187 w 187"/>
                    <a:gd name="T7" fmla="*/ 166 h 197"/>
                    <a:gd name="T8" fmla="*/ 175 w 187"/>
                    <a:gd name="T9" fmla="*/ 192 h 197"/>
                    <a:gd name="T10" fmla="*/ 130 w 187"/>
                    <a:gd name="T11" fmla="*/ 197 h 197"/>
                    <a:gd name="T12" fmla="*/ 102 w 187"/>
                    <a:gd name="T13" fmla="*/ 187 h 197"/>
                    <a:gd name="T14" fmla="*/ 60 w 187"/>
                    <a:gd name="T15" fmla="*/ 168 h 197"/>
                    <a:gd name="T16" fmla="*/ 22 w 187"/>
                    <a:gd name="T17" fmla="*/ 145 h 197"/>
                    <a:gd name="T18" fmla="*/ 0 w 187"/>
                    <a:gd name="T19" fmla="*/ 99 h 197"/>
                    <a:gd name="T20" fmla="*/ 7 w 187"/>
                    <a:gd name="T21" fmla="*/ 50 h 197"/>
                    <a:gd name="T22" fmla="*/ 21 w 187"/>
                    <a:gd name="T23" fmla="*/ 16 h 197"/>
                    <a:gd name="T24" fmla="*/ 54 w 187"/>
                    <a:gd name="T25" fmla="*/ 0 h 197"/>
                    <a:gd name="T26" fmla="*/ 76 w 187"/>
                    <a:gd name="T27" fmla="*/ 16 h 197"/>
                    <a:gd name="T28" fmla="*/ 37 w 187"/>
                    <a:gd name="T29" fmla="*/ 63 h 197"/>
                    <a:gd name="T30" fmla="*/ 35 w 187"/>
                    <a:gd name="T31" fmla="*/ 81 h 197"/>
                    <a:gd name="T32" fmla="*/ 37 w 187"/>
                    <a:gd name="T33" fmla="*/ 90 h 197"/>
                    <a:gd name="T34" fmla="*/ 49 w 187"/>
                    <a:gd name="T35" fmla="*/ 114 h 197"/>
                    <a:gd name="T36" fmla="*/ 49 w 187"/>
                    <a:gd name="T37" fmla="*/ 1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97">
                      <a:moveTo>
                        <a:pt x="49" y="114"/>
                      </a:moveTo>
                      <a:lnTo>
                        <a:pt x="113" y="133"/>
                      </a:lnTo>
                      <a:lnTo>
                        <a:pt x="177" y="148"/>
                      </a:lnTo>
                      <a:lnTo>
                        <a:pt x="187" y="166"/>
                      </a:lnTo>
                      <a:lnTo>
                        <a:pt x="175" y="192"/>
                      </a:lnTo>
                      <a:lnTo>
                        <a:pt x="130" y="197"/>
                      </a:lnTo>
                      <a:lnTo>
                        <a:pt x="102" y="187"/>
                      </a:lnTo>
                      <a:lnTo>
                        <a:pt x="60" y="168"/>
                      </a:lnTo>
                      <a:lnTo>
                        <a:pt x="22" y="145"/>
                      </a:lnTo>
                      <a:lnTo>
                        <a:pt x="0" y="99"/>
                      </a:lnTo>
                      <a:lnTo>
                        <a:pt x="7" y="50"/>
                      </a:lnTo>
                      <a:lnTo>
                        <a:pt x="21" y="16"/>
                      </a:lnTo>
                      <a:lnTo>
                        <a:pt x="54" y="0"/>
                      </a:lnTo>
                      <a:lnTo>
                        <a:pt x="76" y="16"/>
                      </a:lnTo>
                      <a:lnTo>
                        <a:pt x="37" y="63"/>
                      </a:lnTo>
                      <a:lnTo>
                        <a:pt x="35" y="81"/>
                      </a:lnTo>
                      <a:lnTo>
                        <a:pt x="37" y="90"/>
                      </a:lnTo>
                      <a:lnTo>
                        <a:pt x="49" y="114"/>
                      </a:lnTo>
                      <a:lnTo>
                        <a:pt x="49"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4" name="Freeform 206"/>
                <p:cNvSpPr>
                  <a:spLocks/>
                </p:cNvSpPr>
                <p:nvPr/>
              </p:nvSpPr>
              <p:spPr bwMode="auto">
                <a:xfrm>
                  <a:off x="2516" y="3621"/>
                  <a:ext cx="35" cy="34"/>
                </a:xfrm>
                <a:custGeom>
                  <a:avLst/>
                  <a:gdLst>
                    <a:gd name="T0" fmla="*/ 48 w 179"/>
                    <a:gd name="T1" fmla="*/ 19 h 168"/>
                    <a:gd name="T2" fmla="*/ 42 w 179"/>
                    <a:gd name="T3" fmla="*/ 75 h 168"/>
                    <a:gd name="T4" fmla="*/ 56 w 179"/>
                    <a:gd name="T5" fmla="*/ 103 h 168"/>
                    <a:gd name="T6" fmla="*/ 75 w 179"/>
                    <a:gd name="T7" fmla="*/ 117 h 168"/>
                    <a:gd name="T8" fmla="*/ 122 w 179"/>
                    <a:gd name="T9" fmla="*/ 112 h 168"/>
                    <a:gd name="T10" fmla="*/ 137 w 179"/>
                    <a:gd name="T11" fmla="*/ 85 h 168"/>
                    <a:gd name="T12" fmla="*/ 130 w 179"/>
                    <a:gd name="T13" fmla="*/ 48 h 168"/>
                    <a:gd name="T14" fmla="*/ 116 w 179"/>
                    <a:gd name="T15" fmla="*/ 18 h 168"/>
                    <a:gd name="T16" fmla="*/ 122 w 179"/>
                    <a:gd name="T17" fmla="*/ 3 h 168"/>
                    <a:gd name="T18" fmla="*/ 144 w 179"/>
                    <a:gd name="T19" fmla="*/ 8 h 168"/>
                    <a:gd name="T20" fmla="*/ 173 w 179"/>
                    <a:gd name="T21" fmla="*/ 48 h 168"/>
                    <a:gd name="T22" fmla="*/ 179 w 179"/>
                    <a:gd name="T23" fmla="*/ 96 h 168"/>
                    <a:gd name="T24" fmla="*/ 164 w 179"/>
                    <a:gd name="T25" fmla="*/ 130 h 168"/>
                    <a:gd name="T26" fmla="*/ 138 w 179"/>
                    <a:gd name="T27" fmla="*/ 154 h 168"/>
                    <a:gd name="T28" fmla="*/ 67 w 179"/>
                    <a:gd name="T29" fmla="*/ 168 h 168"/>
                    <a:gd name="T30" fmla="*/ 35 w 179"/>
                    <a:gd name="T31" fmla="*/ 152 h 168"/>
                    <a:gd name="T32" fmla="*/ 14 w 179"/>
                    <a:gd name="T33" fmla="*/ 120 h 168"/>
                    <a:gd name="T34" fmla="*/ 0 w 179"/>
                    <a:gd name="T35" fmla="*/ 56 h 168"/>
                    <a:gd name="T36" fmla="*/ 10 w 179"/>
                    <a:gd name="T37" fmla="*/ 25 h 168"/>
                    <a:gd name="T38" fmla="*/ 33 w 179"/>
                    <a:gd name="T39" fmla="*/ 0 h 168"/>
                    <a:gd name="T40" fmla="*/ 49 w 179"/>
                    <a:gd name="T41" fmla="*/ 1 h 168"/>
                    <a:gd name="T42" fmla="*/ 48 w 179"/>
                    <a:gd name="T43" fmla="*/ 19 h 168"/>
                    <a:gd name="T44" fmla="*/ 48 w 179"/>
                    <a:gd name="T45" fmla="*/ 1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68">
                      <a:moveTo>
                        <a:pt x="48" y="19"/>
                      </a:moveTo>
                      <a:lnTo>
                        <a:pt x="42" y="75"/>
                      </a:lnTo>
                      <a:lnTo>
                        <a:pt x="56" y="103"/>
                      </a:lnTo>
                      <a:lnTo>
                        <a:pt x="75" y="117"/>
                      </a:lnTo>
                      <a:lnTo>
                        <a:pt x="122" y="112"/>
                      </a:lnTo>
                      <a:lnTo>
                        <a:pt x="137" y="85"/>
                      </a:lnTo>
                      <a:lnTo>
                        <a:pt x="130" y="48"/>
                      </a:lnTo>
                      <a:lnTo>
                        <a:pt x="116" y="18"/>
                      </a:lnTo>
                      <a:lnTo>
                        <a:pt x="122" y="3"/>
                      </a:lnTo>
                      <a:lnTo>
                        <a:pt x="144" y="8"/>
                      </a:lnTo>
                      <a:lnTo>
                        <a:pt x="173" y="48"/>
                      </a:lnTo>
                      <a:lnTo>
                        <a:pt x="179" y="96"/>
                      </a:lnTo>
                      <a:lnTo>
                        <a:pt x="164" y="130"/>
                      </a:lnTo>
                      <a:lnTo>
                        <a:pt x="138" y="154"/>
                      </a:lnTo>
                      <a:lnTo>
                        <a:pt x="67" y="168"/>
                      </a:lnTo>
                      <a:lnTo>
                        <a:pt x="35" y="152"/>
                      </a:lnTo>
                      <a:lnTo>
                        <a:pt x="14" y="120"/>
                      </a:lnTo>
                      <a:lnTo>
                        <a:pt x="0" y="56"/>
                      </a:lnTo>
                      <a:lnTo>
                        <a:pt x="10" y="25"/>
                      </a:lnTo>
                      <a:lnTo>
                        <a:pt x="33" y="0"/>
                      </a:lnTo>
                      <a:lnTo>
                        <a:pt x="49" y="1"/>
                      </a:lnTo>
                      <a:lnTo>
                        <a:pt x="48" y="19"/>
                      </a:lnTo>
                      <a:lnTo>
                        <a:pt x="4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5" name="Freeform 207"/>
                <p:cNvSpPr>
                  <a:spLocks/>
                </p:cNvSpPr>
                <p:nvPr/>
              </p:nvSpPr>
              <p:spPr bwMode="auto">
                <a:xfrm>
                  <a:off x="2523" y="3671"/>
                  <a:ext cx="29" cy="42"/>
                </a:xfrm>
                <a:custGeom>
                  <a:avLst/>
                  <a:gdLst>
                    <a:gd name="T0" fmla="*/ 96 w 147"/>
                    <a:gd name="T1" fmla="*/ 20 h 209"/>
                    <a:gd name="T2" fmla="*/ 25 w 147"/>
                    <a:gd name="T3" fmla="*/ 62 h 209"/>
                    <a:gd name="T4" fmla="*/ 25 w 147"/>
                    <a:gd name="T5" fmla="*/ 83 h 209"/>
                    <a:gd name="T6" fmla="*/ 44 w 147"/>
                    <a:gd name="T7" fmla="*/ 113 h 209"/>
                    <a:gd name="T8" fmla="*/ 84 w 147"/>
                    <a:gd name="T9" fmla="*/ 132 h 209"/>
                    <a:gd name="T10" fmla="*/ 105 w 147"/>
                    <a:gd name="T11" fmla="*/ 157 h 209"/>
                    <a:gd name="T12" fmla="*/ 129 w 147"/>
                    <a:gd name="T13" fmla="*/ 169 h 209"/>
                    <a:gd name="T14" fmla="*/ 147 w 147"/>
                    <a:gd name="T15" fmla="*/ 187 h 209"/>
                    <a:gd name="T16" fmla="*/ 142 w 147"/>
                    <a:gd name="T17" fmla="*/ 209 h 209"/>
                    <a:gd name="T18" fmla="*/ 89 w 147"/>
                    <a:gd name="T19" fmla="*/ 197 h 209"/>
                    <a:gd name="T20" fmla="*/ 37 w 147"/>
                    <a:gd name="T21" fmla="*/ 173 h 209"/>
                    <a:gd name="T22" fmla="*/ 5 w 147"/>
                    <a:gd name="T23" fmla="*/ 134 h 209"/>
                    <a:gd name="T24" fmla="*/ 0 w 147"/>
                    <a:gd name="T25" fmla="*/ 83 h 209"/>
                    <a:gd name="T26" fmla="*/ 6 w 147"/>
                    <a:gd name="T27" fmla="*/ 47 h 209"/>
                    <a:gd name="T28" fmla="*/ 42 w 147"/>
                    <a:gd name="T29" fmla="*/ 19 h 209"/>
                    <a:gd name="T30" fmla="*/ 84 w 147"/>
                    <a:gd name="T31" fmla="*/ 0 h 209"/>
                    <a:gd name="T32" fmla="*/ 101 w 147"/>
                    <a:gd name="T33" fmla="*/ 4 h 209"/>
                    <a:gd name="T34" fmla="*/ 96 w 147"/>
                    <a:gd name="T35" fmla="*/ 20 h 209"/>
                    <a:gd name="T36" fmla="*/ 96 w 147"/>
                    <a:gd name="T37" fmla="*/ 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209">
                      <a:moveTo>
                        <a:pt x="96" y="20"/>
                      </a:moveTo>
                      <a:lnTo>
                        <a:pt x="25" y="62"/>
                      </a:lnTo>
                      <a:lnTo>
                        <a:pt x="25" y="83"/>
                      </a:lnTo>
                      <a:lnTo>
                        <a:pt x="44" y="113"/>
                      </a:lnTo>
                      <a:lnTo>
                        <a:pt x="84" y="132"/>
                      </a:lnTo>
                      <a:lnTo>
                        <a:pt x="105" y="157"/>
                      </a:lnTo>
                      <a:lnTo>
                        <a:pt x="129" y="169"/>
                      </a:lnTo>
                      <a:lnTo>
                        <a:pt x="147" y="187"/>
                      </a:lnTo>
                      <a:lnTo>
                        <a:pt x="142" y="209"/>
                      </a:lnTo>
                      <a:lnTo>
                        <a:pt x="89" y="197"/>
                      </a:lnTo>
                      <a:lnTo>
                        <a:pt x="37" y="173"/>
                      </a:lnTo>
                      <a:lnTo>
                        <a:pt x="5" y="134"/>
                      </a:lnTo>
                      <a:lnTo>
                        <a:pt x="0" y="83"/>
                      </a:lnTo>
                      <a:lnTo>
                        <a:pt x="6" y="47"/>
                      </a:lnTo>
                      <a:lnTo>
                        <a:pt x="42" y="19"/>
                      </a:lnTo>
                      <a:lnTo>
                        <a:pt x="84" y="0"/>
                      </a:lnTo>
                      <a:lnTo>
                        <a:pt x="101" y="4"/>
                      </a:lnTo>
                      <a:lnTo>
                        <a:pt x="96" y="20"/>
                      </a:lnTo>
                      <a:lnTo>
                        <a:pt x="96"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6" name="Freeform 208"/>
                <p:cNvSpPr>
                  <a:spLocks/>
                </p:cNvSpPr>
                <p:nvPr/>
              </p:nvSpPr>
              <p:spPr bwMode="auto">
                <a:xfrm>
                  <a:off x="2539" y="3679"/>
                  <a:ext cx="30" cy="34"/>
                </a:xfrm>
                <a:custGeom>
                  <a:avLst/>
                  <a:gdLst>
                    <a:gd name="T0" fmla="*/ 34 w 152"/>
                    <a:gd name="T1" fmla="*/ 30 h 171"/>
                    <a:gd name="T2" fmla="*/ 32 w 152"/>
                    <a:gd name="T3" fmla="*/ 92 h 171"/>
                    <a:gd name="T4" fmla="*/ 47 w 152"/>
                    <a:gd name="T5" fmla="*/ 115 h 171"/>
                    <a:gd name="T6" fmla="*/ 73 w 152"/>
                    <a:gd name="T7" fmla="*/ 121 h 171"/>
                    <a:gd name="T8" fmla="*/ 112 w 152"/>
                    <a:gd name="T9" fmla="*/ 77 h 171"/>
                    <a:gd name="T10" fmla="*/ 112 w 152"/>
                    <a:gd name="T11" fmla="*/ 46 h 171"/>
                    <a:gd name="T12" fmla="*/ 97 w 152"/>
                    <a:gd name="T13" fmla="*/ 19 h 171"/>
                    <a:gd name="T14" fmla="*/ 93 w 152"/>
                    <a:gd name="T15" fmla="*/ 3 h 171"/>
                    <a:gd name="T16" fmla="*/ 110 w 152"/>
                    <a:gd name="T17" fmla="*/ 0 h 171"/>
                    <a:gd name="T18" fmla="*/ 145 w 152"/>
                    <a:gd name="T19" fmla="*/ 38 h 171"/>
                    <a:gd name="T20" fmla="*/ 152 w 152"/>
                    <a:gd name="T21" fmla="*/ 91 h 171"/>
                    <a:gd name="T22" fmla="*/ 133 w 152"/>
                    <a:gd name="T23" fmla="*/ 140 h 171"/>
                    <a:gd name="T24" fmla="*/ 113 w 152"/>
                    <a:gd name="T25" fmla="*/ 159 h 171"/>
                    <a:gd name="T26" fmla="*/ 88 w 152"/>
                    <a:gd name="T27" fmla="*/ 171 h 171"/>
                    <a:gd name="T28" fmla="*/ 42 w 152"/>
                    <a:gd name="T29" fmla="*/ 159 h 171"/>
                    <a:gd name="T30" fmla="*/ 11 w 152"/>
                    <a:gd name="T31" fmla="*/ 115 h 171"/>
                    <a:gd name="T32" fmla="*/ 0 w 152"/>
                    <a:gd name="T33" fmla="*/ 60 h 171"/>
                    <a:gd name="T34" fmla="*/ 15 w 152"/>
                    <a:gd name="T35" fmla="*/ 15 h 171"/>
                    <a:gd name="T36" fmla="*/ 32 w 152"/>
                    <a:gd name="T37" fmla="*/ 13 h 171"/>
                    <a:gd name="T38" fmla="*/ 34 w 152"/>
                    <a:gd name="T39" fmla="*/ 30 h 171"/>
                    <a:gd name="T40" fmla="*/ 34 w 152"/>
                    <a:gd name="T41" fmla="*/ 3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71">
                      <a:moveTo>
                        <a:pt x="34" y="30"/>
                      </a:moveTo>
                      <a:lnTo>
                        <a:pt x="32" y="92"/>
                      </a:lnTo>
                      <a:lnTo>
                        <a:pt x="47" y="115"/>
                      </a:lnTo>
                      <a:lnTo>
                        <a:pt x="73" y="121"/>
                      </a:lnTo>
                      <a:lnTo>
                        <a:pt x="112" y="77"/>
                      </a:lnTo>
                      <a:lnTo>
                        <a:pt x="112" y="46"/>
                      </a:lnTo>
                      <a:lnTo>
                        <a:pt x="97" y="19"/>
                      </a:lnTo>
                      <a:lnTo>
                        <a:pt x="93" y="3"/>
                      </a:lnTo>
                      <a:lnTo>
                        <a:pt x="110" y="0"/>
                      </a:lnTo>
                      <a:lnTo>
                        <a:pt x="145" y="38"/>
                      </a:lnTo>
                      <a:lnTo>
                        <a:pt x="152" y="91"/>
                      </a:lnTo>
                      <a:lnTo>
                        <a:pt x="133" y="140"/>
                      </a:lnTo>
                      <a:lnTo>
                        <a:pt x="113" y="159"/>
                      </a:lnTo>
                      <a:lnTo>
                        <a:pt x="88" y="171"/>
                      </a:lnTo>
                      <a:lnTo>
                        <a:pt x="42" y="159"/>
                      </a:lnTo>
                      <a:lnTo>
                        <a:pt x="11" y="115"/>
                      </a:lnTo>
                      <a:lnTo>
                        <a:pt x="0" y="60"/>
                      </a:lnTo>
                      <a:lnTo>
                        <a:pt x="15" y="15"/>
                      </a:lnTo>
                      <a:lnTo>
                        <a:pt x="32" y="13"/>
                      </a:lnTo>
                      <a:lnTo>
                        <a:pt x="34" y="30"/>
                      </a:lnTo>
                      <a:lnTo>
                        <a:pt x="34"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7" name="Freeform 209"/>
                <p:cNvSpPr>
                  <a:spLocks/>
                </p:cNvSpPr>
                <p:nvPr/>
              </p:nvSpPr>
              <p:spPr bwMode="auto">
                <a:xfrm>
                  <a:off x="2628" y="3678"/>
                  <a:ext cx="15" cy="13"/>
                </a:xfrm>
                <a:custGeom>
                  <a:avLst/>
                  <a:gdLst>
                    <a:gd name="T0" fmla="*/ 5 w 74"/>
                    <a:gd name="T1" fmla="*/ 46 h 68"/>
                    <a:gd name="T2" fmla="*/ 53 w 74"/>
                    <a:gd name="T3" fmla="*/ 0 h 68"/>
                    <a:gd name="T4" fmla="*/ 74 w 74"/>
                    <a:gd name="T5" fmla="*/ 5 h 68"/>
                    <a:gd name="T6" fmla="*/ 69 w 74"/>
                    <a:gd name="T7" fmla="*/ 26 h 68"/>
                    <a:gd name="T8" fmla="*/ 44 w 74"/>
                    <a:gd name="T9" fmla="*/ 48 h 68"/>
                    <a:gd name="T10" fmla="*/ 16 w 74"/>
                    <a:gd name="T11" fmla="*/ 68 h 68"/>
                    <a:gd name="T12" fmla="*/ 0 w 74"/>
                    <a:gd name="T13" fmla="*/ 64 h 68"/>
                    <a:gd name="T14" fmla="*/ 5 w 74"/>
                    <a:gd name="T15" fmla="*/ 46 h 68"/>
                    <a:gd name="T16" fmla="*/ 5 w 74"/>
                    <a:gd name="T17"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8">
                      <a:moveTo>
                        <a:pt x="5" y="46"/>
                      </a:moveTo>
                      <a:lnTo>
                        <a:pt x="53" y="0"/>
                      </a:lnTo>
                      <a:lnTo>
                        <a:pt x="74" y="5"/>
                      </a:lnTo>
                      <a:lnTo>
                        <a:pt x="69" y="26"/>
                      </a:lnTo>
                      <a:lnTo>
                        <a:pt x="44" y="48"/>
                      </a:lnTo>
                      <a:lnTo>
                        <a:pt x="16" y="68"/>
                      </a:lnTo>
                      <a:lnTo>
                        <a:pt x="0" y="64"/>
                      </a:lnTo>
                      <a:lnTo>
                        <a:pt x="5" y="46"/>
                      </a:lnTo>
                      <a:lnTo>
                        <a:pt x="5"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8" name="Freeform 210"/>
                <p:cNvSpPr>
                  <a:spLocks/>
                </p:cNvSpPr>
                <p:nvPr/>
              </p:nvSpPr>
              <p:spPr bwMode="auto">
                <a:xfrm>
                  <a:off x="2638" y="3672"/>
                  <a:ext cx="26" cy="26"/>
                </a:xfrm>
                <a:custGeom>
                  <a:avLst/>
                  <a:gdLst>
                    <a:gd name="T0" fmla="*/ 17 w 131"/>
                    <a:gd name="T1" fmla="*/ 121 h 130"/>
                    <a:gd name="T2" fmla="*/ 0 w 131"/>
                    <a:gd name="T3" fmla="*/ 56 h 130"/>
                    <a:gd name="T4" fmla="*/ 10 w 131"/>
                    <a:gd name="T5" fmla="*/ 23 h 130"/>
                    <a:gd name="T6" fmla="*/ 34 w 131"/>
                    <a:gd name="T7" fmla="*/ 0 h 130"/>
                    <a:gd name="T8" fmla="*/ 66 w 131"/>
                    <a:gd name="T9" fmla="*/ 14 h 130"/>
                    <a:gd name="T10" fmla="*/ 82 w 131"/>
                    <a:gd name="T11" fmla="*/ 50 h 130"/>
                    <a:gd name="T12" fmla="*/ 103 w 131"/>
                    <a:gd name="T13" fmla="*/ 84 h 130"/>
                    <a:gd name="T14" fmla="*/ 131 w 131"/>
                    <a:gd name="T15" fmla="*/ 112 h 130"/>
                    <a:gd name="T16" fmla="*/ 131 w 131"/>
                    <a:gd name="T17" fmla="*/ 130 h 130"/>
                    <a:gd name="T18" fmla="*/ 114 w 131"/>
                    <a:gd name="T19" fmla="*/ 128 h 130"/>
                    <a:gd name="T20" fmla="*/ 58 w 131"/>
                    <a:gd name="T21" fmla="*/ 54 h 130"/>
                    <a:gd name="T22" fmla="*/ 56 w 131"/>
                    <a:gd name="T23" fmla="*/ 34 h 130"/>
                    <a:gd name="T24" fmla="*/ 44 w 131"/>
                    <a:gd name="T25" fmla="*/ 22 h 130"/>
                    <a:gd name="T26" fmla="*/ 27 w 131"/>
                    <a:gd name="T27" fmla="*/ 61 h 130"/>
                    <a:gd name="T28" fmla="*/ 42 w 131"/>
                    <a:gd name="T29" fmla="*/ 106 h 130"/>
                    <a:gd name="T30" fmla="*/ 36 w 131"/>
                    <a:gd name="T31" fmla="*/ 127 h 130"/>
                    <a:gd name="T32" fmla="*/ 17 w 131"/>
                    <a:gd name="T33" fmla="*/ 121 h 130"/>
                    <a:gd name="T34" fmla="*/ 17 w 131"/>
                    <a:gd name="T35" fmla="*/ 1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0">
                      <a:moveTo>
                        <a:pt x="17" y="121"/>
                      </a:moveTo>
                      <a:lnTo>
                        <a:pt x="0" y="56"/>
                      </a:lnTo>
                      <a:lnTo>
                        <a:pt x="10" y="23"/>
                      </a:lnTo>
                      <a:lnTo>
                        <a:pt x="34" y="0"/>
                      </a:lnTo>
                      <a:lnTo>
                        <a:pt x="66" y="14"/>
                      </a:lnTo>
                      <a:lnTo>
                        <a:pt x="82" y="50"/>
                      </a:lnTo>
                      <a:lnTo>
                        <a:pt x="103" y="84"/>
                      </a:lnTo>
                      <a:lnTo>
                        <a:pt x="131" y="112"/>
                      </a:lnTo>
                      <a:lnTo>
                        <a:pt x="131" y="130"/>
                      </a:lnTo>
                      <a:lnTo>
                        <a:pt x="114" y="128"/>
                      </a:lnTo>
                      <a:lnTo>
                        <a:pt x="58" y="54"/>
                      </a:lnTo>
                      <a:lnTo>
                        <a:pt x="56" y="34"/>
                      </a:lnTo>
                      <a:lnTo>
                        <a:pt x="44" y="22"/>
                      </a:lnTo>
                      <a:lnTo>
                        <a:pt x="27" y="61"/>
                      </a:lnTo>
                      <a:lnTo>
                        <a:pt x="42" y="106"/>
                      </a:lnTo>
                      <a:lnTo>
                        <a:pt x="36" y="127"/>
                      </a:lnTo>
                      <a:lnTo>
                        <a:pt x="17" y="121"/>
                      </a:lnTo>
                      <a:lnTo>
                        <a:pt x="17"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59" name="Freeform 211"/>
                <p:cNvSpPr>
                  <a:spLocks/>
                </p:cNvSpPr>
                <p:nvPr/>
              </p:nvSpPr>
              <p:spPr bwMode="auto">
                <a:xfrm>
                  <a:off x="2637" y="3572"/>
                  <a:ext cx="47" cy="47"/>
                </a:xfrm>
                <a:custGeom>
                  <a:avLst/>
                  <a:gdLst>
                    <a:gd name="T0" fmla="*/ 118 w 237"/>
                    <a:gd name="T1" fmla="*/ 27 h 235"/>
                    <a:gd name="T2" fmla="*/ 85 w 237"/>
                    <a:gd name="T3" fmla="*/ 88 h 235"/>
                    <a:gd name="T4" fmla="*/ 30 w 237"/>
                    <a:gd name="T5" fmla="*/ 117 h 235"/>
                    <a:gd name="T6" fmla="*/ 69 w 237"/>
                    <a:gd name="T7" fmla="*/ 143 h 235"/>
                    <a:gd name="T8" fmla="*/ 67 w 237"/>
                    <a:gd name="T9" fmla="*/ 192 h 235"/>
                    <a:gd name="T10" fmla="*/ 107 w 237"/>
                    <a:gd name="T11" fmla="*/ 171 h 235"/>
                    <a:gd name="T12" fmla="*/ 149 w 237"/>
                    <a:gd name="T13" fmla="*/ 201 h 235"/>
                    <a:gd name="T14" fmla="*/ 152 w 237"/>
                    <a:gd name="T15" fmla="*/ 153 h 235"/>
                    <a:gd name="T16" fmla="*/ 164 w 237"/>
                    <a:gd name="T17" fmla="*/ 136 h 235"/>
                    <a:gd name="T18" fmla="*/ 209 w 237"/>
                    <a:gd name="T19" fmla="*/ 116 h 235"/>
                    <a:gd name="T20" fmla="*/ 158 w 237"/>
                    <a:gd name="T21" fmla="*/ 97 h 235"/>
                    <a:gd name="T22" fmla="*/ 152 w 237"/>
                    <a:gd name="T23" fmla="*/ 81 h 235"/>
                    <a:gd name="T24" fmla="*/ 168 w 237"/>
                    <a:gd name="T25" fmla="*/ 75 h 235"/>
                    <a:gd name="T26" fmla="*/ 237 w 237"/>
                    <a:gd name="T27" fmla="*/ 106 h 235"/>
                    <a:gd name="T28" fmla="*/ 237 w 237"/>
                    <a:gd name="T29" fmla="*/ 131 h 235"/>
                    <a:gd name="T30" fmla="*/ 208 w 237"/>
                    <a:gd name="T31" fmla="*/ 148 h 235"/>
                    <a:gd name="T32" fmla="*/ 175 w 237"/>
                    <a:gd name="T33" fmla="*/ 155 h 235"/>
                    <a:gd name="T34" fmla="*/ 173 w 237"/>
                    <a:gd name="T35" fmla="*/ 226 h 235"/>
                    <a:gd name="T36" fmla="*/ 157 w 237"/>
                    <a:gd name="T37" fmla="*/ 235 h 235"/>
                    <a:gd name="T38" fmla="*/ 108 w 237"/>
                    <a:gd name="T39" fmla="*/ 190 h 235"/>
                    <a:gd name="T40" fmla="*/ 82 w 237"/>
                    <a:gd name="T41" fmla="*/ 213 h 235"/>
                    <a:gd name="T42" fmla="*/ 50 w 237"/>
                    <a:gd name="T43" fmla="*/ 230 h 235"/>
                    <a:gd name="T44" fmla="*/ 34 w 237"/>
                    <a:gd name="T45" fmla="*/ 229 h 235"/>
                    <a:gd name="T46" fmla="*/ 31 w 237"/>
                    <a:gd name="T47" fmla="*/ 216 h 235"/>
                    <a:gd name="T48" fmla="*/ 38 w 237"/>
                    <a:gd name="T49" fmla="*/ 181 h 235"/>
                    <a:gd name="T50" fmla="*/ 48 w 237"/>
                    <a:gd name="T51" fmla="*/ 157 h 235"/>
                    <a:gd name="T52" fmla="*/ 8 w 237"/>
                    <a:gd name="T53" fmla="*/ 127 h 235"/>
                    <a:gd name="T54" fmla="*/ 0 w 237"/>
                    <a:gd name="T55" fmla="*/ 113 h 235"/>
                    <a:gd name="T56" fmla="*/ 11 w 237"/>
                    <a:gd name="T57" fmla="*/ 102 h 235"/>
                    <a:gd name="T58" fmla="*/ 64 w 237"/>
                    <a:gd name="T59" fmla="*/ 80 h 235"/>
                    <a:gd name="T60" fmla="*/ 83 w 237"/>
                    <a:gd name="T61" fmla="*/ 42 h 235"/>
                    <a:gd name="T62" fmla="*/ 100 w 237"/>
                    <a:gd name="T63" fmla="*/ 11 h 235"/>
                    <a:gd name="T64" fmla="*/ 121 w 237"/>
                    <a:gd name="T65" fmla="*/ 0 h 235"/>
                    <a:gd name="T66" fmla="*/ 145 w 237"/>
                    <a:gd name="T67" fmla="*/ 59 h 235"/>
                    <a:gd name="T68" fmla="*/ 135 w 237"/>
                    <a:gd name="T69" fmla="*/ 73 h 235"/>
                    <a:gd name="T70" fmla="*/ 122 w 237"/>
                    <a:gd name="T71" fmla="*/ 63 h 235"/>
                    <a:gd name="T72" fmla="*/ 118 w 237"/>
                    <a:gd name="T73" fmla="*/ 27 h 235"/>
                    <a:gd name="T74" fmla="*/ 118 w 237"/>
                    <a:gd name="T75"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7" h="235">
                      <a:moveTo>
                        <a:pt x="118" y="27"/>
                      </a:moveTo>
                      <a:lnTo>
                        <a:pt x="85" y="88"/>
                      </a:lnTo>
                      <a:lnTo>
                        <a:pt x="30" y="117"/>
                      </a:lnTo>
                      <a:lnTo>
                        <a:pt x="69" y="143"/>
                      </a:lnTo>
                      <a:lnTo>
                        <a:pt x="67" y="192"/>
                      </a:lnTo>
                      <a:lnTo>
                        <a:pt x="107" y="171"/>
                      </a:lnTo>
                      <a:lnTo>
                        <a:pt x="149" y="201"/>
                      </a:lnTo>
                      <a:lnTo>
                        <a:pt x="152" y="153"/>
                      </a:lnTo>
                      <a:lnTo>
                        <a:pt x="164" y="136"/>
                      </a:lnTo>
                      <a:lnTo>
                        <a:pt x="209" y="116"/>
                      </a:lnTo>
                      <a:lnTo>
                        <a:pt x="158" y="97"/>
                      </a:lnTo>
                      <a:lnTo>
                        <a:pt x="152" y="81"/>
                      </a:lnTo>
                      <a:lnTo>
                        <a:pt x="168" y="75"/>
                      </a:lnTo>
                      <a:lnTo>
                        <a:pt x="237" y="106"/>
                      </a:lnTo>
                      <a:lnTo>
                        <a:pt x="237" y="131"/>
                      </a:lnTo>
                      <a:lnTo>
                        <a:pt x="208" y="148"/>
                      </a:lnTo>
                      <a:lnTo>
                        <a:pt x="175" y="155"/>
                      </a:lnTo>
                      <a:lnTo>
                        <a:pt x="173" y="226"/>
                      </a:lnTo>
                      <a:lnTo>
                        <a:pt x="157" y="235"/>
                      </a:lnTo>
                      <a:lnTo>
                        <a:pt x="108" y="190"/>
                      </a:lnTo>
                      <a:lnTo>
                        <a:pt x="82" y="213"/>
                      </a:lnTo>
                      <a:lnTo>
                        <a:pt x="50" y="230"/>
                      </a:lnTo>
                      <a:lnTo>
                        <a:pt x="34" y="229"/>
                      </a:lnTo>
                      <a:lnTo>
                        <a:pt x="31" y="216"/>
                      </a:lnTo>
                      <a:lnTo>
                        <a:pt x="38" y="181"/>
                      </a:lnTo>
                      <a:lnTo>
                        <a:pt x="48" y="157"/>
                      </a:lnTo>
                      <a:lnTo>
                        <a:pt x="8" y="127"/>
                      </a:lnTo>
                      <a:lnTo>
                        <a:pt x="0" y="113"/>
                      </a:lnTo>
                      <a:lnTo>
                        <a:pt x="11" y="102"/>
                      </a:lnTo>
                      <a:lnTo>
                        <a:pt x="64" y="80"/>
                      </a:lnTo>
                      <a:lnTo>
                        <a:pt x="83" y="42"/>
                      </a:lnTo>
                      <a:lnTo>
                        <a:pt x="100" y="11"/>
                      </a:lnTo>
                      <a:lnTo>
                        <a:pt x="121" y="0"/>
                      </a:lnTo>
                      <a:lnTo>
                        <a:pt x="145" y="59"/>
                      </a:lnTo>
                      <a:lnTo>
                        <a:pt x="135" y="73"/>
                      </a:lnTo>
                      <a:lnTo>
                        <a:pt x="122" y="63"/>
                      </a:lnTo>
                      <a:lnTo>
                        <a:pt x="118" y="27"/>
                      </a:lnTo>
                      <a:lnTo>
                        <a:pt x="11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0" name="Freeform 212"/>
                <p:cNvSpPr>
                  <a:spLocks/>
                </p:cNvSpPr>
                <p:nvPr/>
              </p:nvSpPr>
              <p:spPr bwMode="auto">
                <a:xfrm>
                  <a:off x="2598" y="3551"/>
                  <a:ext cx="23" cy="20"/>
                </a:xfrm>
                <a:custGeom>
                  <a:avLst/>
                  <a:gdLst>
                    <a:gd name="T0" fmla="*/ 37 w 114"/>
                    <a:gd name="T1" fmla="*/ 20 h 101"/>
                    <a:gd name="T2" fmla="*/ 31 w 114"/>
                    <a:gd name="T3" fmla="*/ 53 h 101"/>
                    <a:gd name="T4" fmla="*/ 89 w 114"/>
                    <a:gd name="T5" fmla="*/ 53 h 101"/>
                    <a:gd name="T6" fmla="*/ 114 w 114"/>
                    <a:gd name="T7" fmla="*/ 74 h 101"/>
                    <a:gd name="T8" fmla="*/ 111 w 114"/>
                    <a:gd name="T9" fmla="*/ 92 h 101"/>
                    <a:gd name="T10" fmla="*/ 92 w 114"/>
                    <a:gd name="T11" fmla="*/ 101 h 101"/>
                    <a:gd name="T12" fmla="*/ 13 w 114"/>
                    <a:gd name="T13" fmla="*/ 77 h 101"/>
                    <a:gd name="T14" fmla="*/ 0 w 114"/>
                    <a:gd name="T15" fmla="*/ 36 h 101"/>
                    <a:gd name="T16" fmla="*/ 8 w 114"/>
                    <a:gd name="T17" fmla="*/ 15 h 101"/>
                    <a:gd name="T18" fmla="*/ 23 w 114"/>
                    <a:gd name="T19" fmla="*/ 0 h 101"/>
                    <a:gd name="T20" fmla="*/ 40 w 114"/>
                    <a:gd name="T21" fmla="*/ 4 h 101"/>
                    <a:gd name="T22" fmla="*/ 37 w 114"/>
                    <a:gd name="T23" fmla="*/ 20 h 101"/>
                    <a:gd name="T24" fmla="*/ 37 w 114"/>
                    <a:gd name="T25"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01">
                      <a:moveTo>
                        <a:pt x="37" y="20"/>
                      </a:moveTo>
                      <a:lnTo>
                        <a:pt x="31" y="53"/>
                      </a:lnTo>
                      <a:lnTo>
                        <a:pt x="89" y="53"/>
                      </a:lnTo>
                      <a:lnTo>
                        <a:pt x="114" y="74"/>
                      </a:lnTo>
                      <a:lnTo>
                        <a:pt x="111" y="92"/>
                      </a:lnTo>
                      <a:lnTo>
                        <a:pt x="92" y="101"/>
                      </a:lnTo>
                      <a:lnTo>
                        <a:pt x="13" y="77"/>
                      </a:lnTo>
                      <a:lnTo>
                        <a:pt x="0" y="36"/>
                      </a:lnTo>
                      <a:lnTo>
                        <a:pt x="8" y="15"/>
                      </a:lnTo>
                      <a:lnTo>
                        <a:pt x="23" y="0"/>
                      </a:lnTo>
                      <a:lnTo>
                        <a:pt x="40" y="4"/>
                      </a:lnTo>
                      <a:lnTo>
                        <a:pt x="37" y="20"/>
                      </a:lnTo>
                      <a:lnTo>
                        <a:pt x="3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1" name="Freeform 213"/>
                <p:cNvSpPr>
                  <a:spLocks/>
                </p:cNvSpPr>
                <p:nvPr/>
              </p:nvSpPr>
              <p:spPr bwMode="auto">
                <a:xfrm>
                  <a:off x="2676" y="3700"/>
                  <a:ext cx="28" cy="22"/>
                </a:xfrm>
                <a:custGeom>
                  <a:avLst/>
                  <a:gdLst>
                    <a:gd name="T0" fmla="*/ 36 w 141"/>
                    <a:gd name="T1" fmla="*/ 18 h 108"/>
                    <a:gd name="T2" fmla="*/ 28 w 141"/>
                    <a:gd name="T3" fmla="*/ 50 h 108"/>
                    <a:gd name="T4" fmla="*/ 36 w 141"/>
                    <a:gd name="T5" fmla="*/ 63 h 108"/>
                    <a:gd name="T6" fmla="*/ 82 w 141"/>
                    <a:gd name="T7" fmla="*/ 59 h 108"/>
                    <a:gd name="T8" fmla="*/ 122 w 141"/>
                    <a:gd name="T9" fmla="*/ 45 h 108"/>
                    <a:gd name="T10" fmla="*/ 139 w 141"/>
                    <a:gd name="T11" fmla="*/ 42 h 108"/>
                    <a:gd name="T12" fmla="*/ 141 w 141"/>
                    <a:gd name="T13" fmla="*/ 59 h 108"/>
                    <a:gd name="T14" fmla="*/ 122 w 141"/>
                    <a:gd name="T15" fmla="*/ 87 h 108"/>
                    <a:gd name="T16" fmla="*/ 94 w 141"/>
                    <a:gd name="T17" fmla="*/ 107 h 108"/>
                    <a:gd name="T18" fmla="*/ 83 w 141"/>
                    <a:gd name="T19" fmla="*/ 108 h 108"/>
                    <a:gd name="T20" fmla="*/ 12 w 141"/>
                    <a:gd name="T21" fmla="*/ 81 h 108"/>
                    <a:gd name="T22" fmla="*/ 0 w 141"/>
                    <a:gd name="T23" fmla="*/ 49 h 108"/>
                    <a:gd name="T24" fmla="*/ 12 w 141"/>
                    <a:gd name="T25" fmla="*/ 6 h 108"/>
                    <a:gd name="T26" fmla="*/ 29 w 141"/>
                    <a:gd name="T27" fmla="*/ 0 h 108"/>
                    <a:gd name="T28" fmla="*/ 36 w 141"/>
                    <a:gd name="T29" fmla="*/ 18 h 108"/>
                    <a:gd name="T30" fmla="*/ 36 w 141"/>
                    <a:gd name="T31" fmla="*/ 1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8">
                      <a:moveTo>
                        <a:pt x="36" y="18"/>
                      </a:moveTo>
                      <a:lnTo>
                        <a:pt x="28" y="50"/>
                      </a:lnTo>
                      <a:lnTo>
                        <a:pt x="36" y="63"/>
                      </a:lnTo>
                      <a:lnTo>
                        <a:pt x="82" y="59"/>
                      </a:lnTo>
                      <a:lnTo>
                        <a:pt x="122" y="45"/>
                      </a:lnTo>
                      <a:lnTo>
                        <a:pt x="139" y="42"/>
                      </a:lnTo>
                      <a:lnTo>
                        <a:pt x="141" y="59"/>
                      </a:lnTo>
                      <a:lnTo>
                        <a:pt x="122" y="87"/>
                      </a:lnTo>
                      <a:lnTo>
                        <a:pt x="94" y="107"/>
                      </a:lnTo>
                      <a:lnTo>
                        <a:pt x="83" y="108"/>
                      </a:lnTo>
                      <a:lnTo>
                        <a:pt x="12" y="81"/>
                      </a:lnTo>
                      <a:lnTo>
                        <a:pt x="0" y="49"/>
                      </a:lnTo>
                      <a:lnTo>
                        <a:pt x="12" y="6"/>
                      </a:lnTo>
                      <a:lnTo>
                        <a:pt x="29" y="0"/>
                      </a:lnTo>
                      <a:lnTo>
                        <a:pt x="36" y="18"/>
                      </a:lnTo>
                      <a:lnTo>
                        <a:pt x="3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2" name="Freeform 214"/>
                <p:cNvSpPr>
                  <a:spLocks/>
                </p:cNvSpPr>
                <p:nvPr/>
              </p:nvSpPr>
              <p:spPr bwMode="auto">
                <a:xfrm>
                  <a:off x="2800" y="3549"/>
                  <a:ext cx="23" cy="19"/>
                </a:xfrm>
                <a:custGeom>
                  <a:avLst/>
                  <a:gdLst>
                    <a:gd name="T0" fmla="*/ 33 w 113"/>
                    <a:gd name="T1" fmla="*/ 16 h 94"/>
                    <a:gd name="T2" fmla="*/ 29 w 113"/>
                    <a:gd name="T3" fmla="*/ 29 h 94"/>
                    <a:gd name="T4" fmla="*/ 33 w 113"/>
                    <a:gd name="T5" fmla="*/ 40 h 94"/>
                    <a:gd name="T6" fmla="*/ 84 w 113"/>
                    <a:gd name="T7" fmla="*/ 43 h 94"/>
                    <a:gd name="T8" fmla="*/ 113 w 113"/>
                    <a:gd name="T9" fmla="*/ 53 h 94"/>
                    <a:gd name="T10" fmla="*/ 107 w 113"/>
                    <a:gd name="T11" fmla="*/ 69 h 94"/>
                    <a:gd name="T12" fmla="*/ 89 w 113"/>
                    <a:gd name="T13" fmla="*/ 82 h 94"/>
                    <a:gd name="T14" fmla="*/ 47 w 113"/>
                    <a:gd name="T15" fmla="*/ 94 h 94"/>
                    <a:gd name="T16" fmla="*/ 9 w 113"/>
                    <a:gd name="T17" fmla="*/ 84 h 94"/>
                    <a:gd name="T18" fmla="*/ 0 w 113"/>
                    <a:gd name="T19" fmla="*/ 46 h 94"/>
                    <a:gd name="T20" fmla="*/ 10 w 113"/>
                    <a:gd name="T21" fmla="*/ 7 h 94"/>
                    <a:gd name="T22" fmla="*/ 26 w 113"/>
                    <a:gd name="T23" fmla="*/ 0 h 94"/>
                    <a:gd name="T24" fmla="*/ 33 w 113"/>
                    <a:gd name="T25" fmla="*/ 16 h 94"/>
                    <a:gd name="T26" fmla="*/ 33 w 113"/>
                    <a:gd name="T27" fmla="*/ 1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4">
                      <a:moveTo>
                        <a:pt x="33" y="16"/>
                      </a:moveTo>
                      <a:lnTo>
                        <a:pt x="29" y="29"/>
                      </a:lnTo>
                      <a:lnTo>
                        <a:pt x="33" y="40"/>
                      </a:lnTo>
                      <a:lnTo>
                        <a:pt x="84" y="43"/>
                      </a:lnTo>
                      <a:lnTo>
                        <a:pt x="113" y="53"/>
                      </a:lnTo>
                      <a:lnTo>
                        <a:pt x="107" y="69"/>
                      </a:lnTo>
                      <a:lnTo>
                        <a:pt x="89" y="82"/>
                      </a:lnTo>
                      <a:lnTo>
                        <a:pt x="47" y="94"/>
                      </a:lnTo>
                      <a:lnTo>
                        <a:pt x="9" y="84"/>
                      </a:lnTo>
                      <a:lnTo>
                        <a:pt x="0" y="46"/>
                      </a:lnTo>
                      <a:lnTo>
                        <a:pt x="10" y="7"/>
                      </a:lnTo>
                      <a:lnTo>
                        <a:pt x="26" y="0"/>
                      </a:lnTo>
                      <a:lnTo>
                        <a:pt x="33" y="16"/>
                      </a:lnTo>
                      <a:lnTo>
                        <a:pt x="33"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3" name="Freeform 215"/>
                <p:cNvSpPr>
                  <a:spLocks/>
                </p:cNvSpPr>
                <p:nvPr/>
              </p:nvSpPr>
              <p:spPr bwMode="auto">
                <a:xfrm>
                  <a:off x="2491" y="3424"/>
                  <a:ext cx="66" cy="47"/>
                </a:xfrm>
                <a:custGeom>
                  <a:avLst/>
                  <a:gdLst>
                    <a:gd name="T0" fmla="*/ 17 w 332"/>
                    <a:gd name="T1" fmla="*/ 229 h 236"/>
                    <a:gd name="T2" fmla="*/ 0 w 332"/>
                    <a:gd name="T3" fmla="*/ 195 h 236"/>
                    <a:gd name="T4" fmla="*/ 4 w 332"/>
                    <a:gd name="T5" fmla="*/ 151 h 236"/>
                    <a:gd name="T6" fmla="*/ 27 w 332"/>
                    <a:gd name="T7" fmla="*/ 103 h 236"/>
                    <a:gd name="T8" fmla="*/ 67 w 332"/>
                    <a:gd name="T9" fmla="*/ 58 h 236"/>
                    <a:gd name="T10" fmla="*/ 91 w 332"/>
                    <a:gd name="T11" fmla="*/ 37 h 236"/>
                    <a:gd name="T12" fmla="*/ 119 w 332"/>
                    <a:gd name="T13" fmla="*/ 21 h 236"/>
                    <a:gd name="T14" fmla="*/ 180 w 332"/>
                    <a:gd name="T15" fmla="*/ 0 h 236"/>
                    <a:gd name="T16" fmla="*/ 249 w 332"/>
                    <a:gd name="T17" fmla="*/ 5 h 236"/>
                    <a:gd name="T18" fmla="*/ 322 w 332"/>
                    <a:gd name="T19" fmla="*/ 38 h 236"/>
                    <a:gd name="T20" fmla="*/ 332 w 332"/>
                    <a:gd name="T21" fmla="*/ 66 h 236"/>
                    <a:gd name="T22" fmla="*/ 323 w 332"/>
                    <a:gd name="T23" fmla="*/ 78 h 236"/>
                    <a:gd name="T24" fmla="*/ 306 w 332"/>
                    <a:gd name="T25" fmla="*/ 80 h 236"/>
                    <a:gd name="T26" fmla="*/ 255 w 332"/>
                    <a:gd name="T27" fmla="*/ 65 h 236"/>
                    <a:gd name="T28" fmla="*/ 202 w 332"/>
                    <a:gd name="T29" fmla="*/ 51 h 236"/>
                    <a:gd name="T30" fmla="*/ 98 w 332"/>
                    <a:gd name="T31" fmla="*/ 81 h 236"/>
                    <a:gd name="T32" fmla="*/ 57 w 332"/>
                    <a:gd name="T33" fmla="*/ 117 h 236"/>
                    <a:gd name="T34" fmla="*/ 37 w 332"/>
                    <a:gd name="T35" fmla="*/ 166 h 236"/>
                    <a:gd name="T36" fmla="*/ 42 w 332"/>
                    <a:gd name="T37" fmla="*/ 215 h 236"/>
                    <a:gd name="T38" fmla="*/ 39 w 332"/>
                    <a:gd name="T39" fmla="*/ 236 h 236"/>
                    <a:gd name="T40" fmla="*/ 17 w 332"/>
                    <a:gd name="T41" fmla="*/ 229 h 236"/>
                    <a:gd name="T42" fmla="*/ 17 w 332"/>
                    <a:gd name="T43" fmla="*/ 22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2" h="236">
                      <a:moveTo>
                        <a:pt x="17" y="229"/>
                      </a:moveTo>
                      <a:lnTo>
                        <a:pt x="0" y="195"/>
                      </a:lnTo>
                      <a:lnTo>
                        <a:pt x="4" y="151"/>
                      </a:lnTo>
                      <a:lnTo>
                        <a:pt x="27" y="103"/>
                      </a:lnTo>
                      <a:lnTo>
                        <a:pt x="67" y="58"/>
                      </a:lnTo>
                      <a:lnTo>
                        <a:pt x="91" y="37"/>
                      </a:lnTo>
                      <a:lnTo>
                        <a:pt x="119" y="21"/>
                      </a:lnTo>
                      <a:lnTo>
                        <a:pt x="180" y="0"/>
                      </a:lnTo>
                      <a:lnTo>
                        <a:pt x="249" y="5"/>
                      </a:lnTo>
                      <a:lnTo>
                        <a:pt x="322" y="38"/>
                      </a:lnTo>
                      <a:lnTo>
                        <a:pt x="332" y="66"/>
                      </a:lnTo>
                      <a:lnTo>
                        <a:pt x="323" y="78"/>
                      </a:lnTo>
                      <a:lnTo>
                        <a:pt x="306" y="80"/>
                      </a:lnTo>
                      <a:lnTo>
                        <a:pt x="255" y="65"/>
                      </a:lnTo>
                      <a:lnTo>
                        <a:pt x="202" y="51"/>
                      </a:lnTo>
                      <a:lnTo>
                        <a:pt x="98" y="81"/>
                      </a:lnTo>
                      <a:lnTo>
                        <a:pt x="57" y="117"/>
                      </a:lnTo>
                      <a:lnTo>
                        <a:pt x="37" y="166"/>
                      </a:lnTo>
                      <a:lnTo>
                        <a:pt x="42" y="215"/>
                      </a:lnTo>
                      <a:lnTo>
                        <a:pt x="39" y="236"/>
                      </a:lnTo>
                      <a:lnTo>
                        <a:pt x="17" y="229"/>
                      </a:lnTo>
                      <a:lnTo>
                        <a:pt x="17"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4" name="Freeform 216"/>
                <p:cNvSpPr>
                  <a:spLocks/>
                </p:cNvSpPr>
                <p:nvPr/>
              </p:nvSpPr>
              <p:spPr bwMode="auto">
                <a:xfrm>
                  <a:off x="2644" y="3469"/>
                  <a:ext cx="5" cy="5"/>
                </a:xfrm>
                <a:custGeom>
                  <a:avLst/>
                  <a:gdLst>
                    <a:gd name="T0" fmla="*/ 0 w 25"/>
                    <a:gd name="T1" fmla="*/ 13 h 25"/>
                    <a:gd name="T2" fmla="*/ 13 w 25"/>
                    <a:gd name="T3" fmla="*/ 0 h 25"/>
                    <a:gd name="T4" fmla="*/ 25 w 25"/>
                    <a:gd name="T5" fmla="*/ 13 h 25"/>
                    <a:gd name="T6" fmla="*/ 13 w 25"/>
                    <a:gd name="T7" fmla="*/ 25 h 25"/>
                    <a:gd name="T8" fmla="*/ 0 w 25"/>
                    <a:gd name="T9" fmla="*/ 13 h 25"/>
                    <a:gd name="T10" fmla="*/ 0 w 25"/>
                    <a:gd name="T11" fmla="*/ 13 h 25"/>
                  </a:gdLst>
                  <a:ahLst/>
                  <a:cxnLst>
                    <a:cxn ang="0">
                      <a:pos x="T0" y="T1"/>
                    </a:cxn>
                    <a:cxn ang="0">
                      <a:pos x="T2" y="T3"/>
                    </a:cxn>
                    <a:cxn ang="0">
                      <a:pos x="T4" y="T5"/>
                    </a:cxn>
                    <a:cxn ang="0">
                      <a:pos x="T6" y="T7"/>
                    </a:cxn>
                    <a:cxn ang="0">
                      <a:pos x="T8" y="T9"/>
                    </a:cxn>
                    <a:cxn ang="0">
                      <a:pos x="T10" y="T11"/>
                    </a:cxn>
                  </a:cxnLst>
                  <a:rect l="0" t="0" r="r" b="b"/>
                  <a:pathLst>
                    <a:path w="25" h="25">
                      <a:moveTo>
                        <a:pt x="0" y="13"/>
                      </a:moveTo>
                      <a:lnTo>
                        <a:pt x="13" y="0"/>
                      </a:lnTo>
                      <a:lnTo>
                        <a:pt x="25" y="13"/>
                      </a:lnTo>
                      <a:lnTo>
                        <a:pt x="13" y="25"/>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5" name="Freeform 217"/>
                <p:cNvSpPr>
                  <a:spLocks/>
                </p:cNvSpPr>
                <p:nvPr/>
              </p:nvSpPr>
              <p:spPr bwMode="auto">
                <a:xfrm>
                  <a:off x="2652" y="3469"/>
                  <a:ext cx="4" cy="4"/>
                </a:xfrm>
                <a:custGeom>
                  <a:avLst/>
                  <a:gdLst>
                    <a:gd name="T0" fmla="*/ 0 w 24"/>
                    <a:gd name="T1" fmla="*/ 13 h 24"/>
                    <a:gd name="T2" fmla="*/ 11 w 24"/>
                    <a:gd name="T3" fmla="*/ 0 h 24"/>
                    <a:gd name="T4" fmla="*/ 24 w 24"/>
                    <a:gd name="T5" fmla="*/ 13 h 24"/>
                    <a:gd name="T6" fmla="*/ 11 w 24"/>
                    <a:gd name="T7" fmla="*/ 24 h 24"/>
                    <a:gd name="T8" fmla="*/ 0 w 24"/>
                    <a:gd name="T9" fmla="*/ 13 h 24"/>
                    <a:gd name="T10" fmla="*/ 0 w 24"/>
                    <a:gd name="T11" fmla="*/ 13 h 24"/>
                  </a:gdLst>
                  <a:ahLst/>
                  <a:cxnLst>
                    <a:cxn ang="0">
                      <a:pos x="T0" y="T1"/>
                    </a:cxn>
                    <a:cxn ang="0">
                      <a:pos x="T2" y="T3"/>
                    </a:cxn>
                    <a:cxn ang="0">
                      <a:pos x="T4" y="T5"/>
                    </a:cxn>
                    <a:cxn ang="0">
                      <a:pos x="T6" y="T7"/>
                    </a:cxn>
                    <a:cxn ang="0">
                      <a:pos x="T8" y="T9"/>
                    </a:cxn>
                    <a:cxn ang="0">
                      <a:pos x="T10" y="T11"/>
                    </a:cxn>
                  </a:cxnLst>
                  <a:rect l="0" t="0" r="r" b="b"/>
                  <a:pathLst>
                    <a:path w="24" h="24">
                      <a:moveTo>
                        <a:pt x="0" y="13"/>
                      </a:moveTo>
                      <a:lnTo>
                        <a:pt x="11" y="0"/>
                      </a:lnTo>
                      <a:lnTo>
                        <a:pt x="24" y="13"/>
                      </a:lnTo>
                      <a:lnTo>
                        <a:pt x="11" y="24"/>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6" name="Freeform 218"/>
                <p:cNvSpPr>
                  <a:spLocks/>
                </p:cNvSpPr>
                <p:nvPr/>
              </p:nvSpPr>
              <p:spPr bwMode="auto">
                <a:xfrm>
                  <a:off x="2660" y="3468"/>
                  <a:ext cx="5" cy="5"/>
                </a:xfrm>
                <a:custGeom>
                  <a:avLst/>
                  <a:gdLst>
                    <a:gd name="T0" fmla="*/ 0 w 25"/>
                    <a:gd name="T1" fmla="*/ 12 h 24"/>
                    <a:gd name="T2" fmla="*/ 13 w 25"/>
                    <a:gd name="T3" fmla="*/ 0 h 24"/>
                    <a:gd name="T4" fmla="*/ 25 w 25"/>
                    <a:gd name="T5" fmla="*/ 12 h 24"/>
                    <a:gd name="T6" fmla="*/ 13 w 25"/>
                    <a:gd name="T7" fmla="*/ 24 h 24"/>
                    <a:gd name="T8" fmla="*/ 0 w 25"/>
                    <a:gd name="T9" fmla="*/ 12 h 24"/>
                    <a:gd name="T10" fmla="*/ 0 w 25"/>
                    <a:gd name="T11" fmla="*/ 12 h 24"/>
                  </a:gdLst>
                  <a:ahLst/>
                  <a:cxnLst>
                    <a:cxn ang="0">
                      <a:pos x="T0" y="T1"/>
                    </a:cxn>
                    <a:cxn ang="0">
                      <a:pos x="T2" y="T3"/>
                    </a:cxn>
                    <a:cxn ang="0">
                      <a:pos x="T4" y="T5"/>
                    </a:cxn>
                    <a:cxn ang="0">
                      <a:pos x="T6" y="T7"/>
                    </a:cxn>
                    <a:cxn ang="0">
                      <a:pos x="T8" y="T9"/>
                    </a:cxn>
                    <a:cxn ang="0">
                      <a:pos x="T10" y="T11"/>
                    </a:cxn>
                  </a:cxnLst>
                  <a:rect l="0" t="0" r="r" b="b"/>
                  <a:pathLst>
                    <a:path w="25" h="24">
                      <a:moveTo>
                        <a:pt x="0" y="12"/>
                      </a:moveTo>
                      <a:lnTo>
                        <a:pt x="13" y="0"/>
                      </a:lnTo>
                      <a:lnTo>
                        <a:pt x="25" y="12"/>
                      </a:lnTo>
                      <a:lnTo>
                        <a:pt x="13" y="24"/>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7" name="Freeform 219"/>
                <p:cNvSpPr>
                  <a:spLocks/>
                </p:cNvSpPr>
                <p:nvPr/>
              </p:nvSpPr>
              <p:spPr bwMode="auto">
                <a:xfrm>
                  <a:off x="2669" y="3466"/>
                  <a:ext cx="5" cy="5"/>
                </a:xfrm>
                <a:custGeom>
                  <a:avLst/>
                  <a:gdLst>
                    <a:gd name="T0" fmla="*/ 0 w 24"/>
                    <a:gd name="T1" fmla="*/ 12 h 25"/>
                    <a:gd name="T2" fmla="*/ 11 w 24"/>
                    <a:gd name="T3" fmla="*/ 0 h 25"/>
                    <a:gd name="T4" fmla="*/ 24 w 24"/>
                    <a:gd name="T5" fmla="*/ 12 h 25"/>
                    <a:gd name="T6" fmla="*/ 11 w 24"/>
                    <a:gd name="T7" fmla="*/ 25 h 25"/>
                    <a:gd name="T8" fmla="*/ 0 w 24"/>
                    <a:gd name="T9" fmla="*/ 12 h 25"/>
                    <a:gd name="T10" fmla="*/ 0 w 24"/>
                    <a:gd name="T11" fmla="*/ 12 h 25"/>
                  </a:gdLst>
                  <a:ahLst/>
                  <a:cxnLst>
                    <a:cxn ang="0">
                      <a:pos x="T0" y="T1"/>
                    </a:cxn>
                    <a:cxn ang="0">
                      <a:pos x="T2" y="T3"/>
                    </a:cxn>
                    <a:cxn ang="0">
                      <a:pos x="T4" y="T5"/>
                    </a:cxn>
                    <a:cxn ang="0">
                      <a:pos x="T6" y="T7"/>
                    </a:cxn>
                    <a:cxn ang="0">
                      <a:pos x="T8" y="T9"/>
                    </a:cxn>
                    <a:cxn ang="0">
                      <a:pos x="T10" y="T11"/>
                    </a:cxn>
                  </a:cxnLst>
                  <a:rect l="0" t="0" r="r" b="b"/>
                  <a:pathLst>
                    <a:path w="24" h="25">
                      <a:moveTo>
                        <a:pt x="0" y="12"/>
                      </a:moveTo>
                      <a:lnTo>
                        <a:pt x="11" y="0"/>
                      </a:lnTo>
                      <a:lnTo>
                        <a:pt x="24" y="12"/>
                      </a:lnTo>
                      <a:lnTo>
                        <a:pt x="11" y="25"/>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8" name="Freeform 220"/>
                <p:cNvSpPr>
                  <a:spLocks/>
                </p:cNvSpPr>
                <p:nvPr/>
              </p:nvSpPr>
              <p:spPr bwMode="auto">
                <a:xfrm>
                  <a:off x="2677" y="3464"/>
                  <a:ext cx="5" cy="5"/>
                </a:xfrm>
                <a:custGeom>
                  <a:avLst/>
                  <a:gdLst>
                    <a:gd name="T0" fmla="*/ 0 w 24"/>
                    <a:gd name="T1" fmla="*/ 12 h 25"/>
                    <a:gd name="T2" fmla="*/ 12 w 24"/>
                    <a:gd name="T3" fmla="*/ 0 h 25"/>
                    <a:gd name="T4" fmla="*/ 24 w 24"/>
                    <a:gd name="T5" fmla="*/ 12 h 25"/>
                    <a:gd name="T6" fmla="*/ 12 w 24"/>
                    <a:gd name="T7" fmla="*/ 25 h 25"/>
                    <a:gd name="T8" fmla="*/ 0 w 24"/>
                    <a:gd name="T9" fmla="*/ 12 h 25"/>
                    <a:gd name="T10" fmla="*/ 0 w 24"/>
                    <a:gd name="T11" fmla="*/ 12 h 25"/>
                  </a:gdLst>
                  <a:ahLst/>
                  <a:cxnLst>
                    <a:cxn ang="0">
                      <a:pos x="T0" y="T1"/>
                    </a:cxn>
                    <a:cxn ang="0">
                      <a:pos x="T2" y="T3"/>
                    </a:cxn>
                    <a:cxn ang="0">
                      <a:pos x="T4" y="T5"/>
                    </a:cxn>
                    <a:cxn ang="0">
                      <a:pos x="T6" y="T7"/>
                    </a:cxn>
                    <a:cxn ang="0">
                      <a:pos x="T8" y="T9"/>
                    </a:cxn>
                    <a:cxn ang="0">
                      <a:pos x="T10" y="T11"/>
                    </a:cxn>
                  </a:cxnLst>
                  <a:rect l="0" t="0" r="r" b="b"/>
                  <a:pathLst>
                    <a:path w="24" h="25">
                      <a:moveTo>
                        <a:pt x="0" y="12"/>
                      </a:moveTo>
                      <a:lnTo>
                        <a:pt x="12" y="0"/>
                      </a:lnTo>
                      <a:lnTo>
                        <a:pt x="24" y="12"/>
                      </a:lnTo>
                      <a:lnTo>
                        <a:pt x="12" y="25"/>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69" name="Freeform 221"/>
                <p:cNvSpPr>
                  <a:spLocks/>
                </p:cNvSpPr>
                <p:nvPr/>
              </p:nvSpPr>
              <p:spPr bwMode="auto">
                <a:xfrm>
                  <a:off x="2761" y="3430"/>
                  <a:ext cx="7" cy="7"/>
                </a:xfrm>
                <a:custGeom>
                  <a:avLst/>
                  <a:gdLst>
                    <a:gd name="T0" fmla="*/ 0 w 36"/>
                    <a:gd name="T1" fmla="*/ 18 h 36"/>
                    <a:gd name="T2" fmla="*/ 19 w 36"/>
                    <a:gd name="T3" fmla="*/ 0 h 36"/>
                    <a:gd name="T4" fmla="*/ 36 w 36"/>
                    <a:gd name="T5" fmla="*/ 18 h 36"/>
                    <a:gd name="T6" fmla="*/ 19 w 36"/>
                    <a:gd name="T7" fmla="*/ 36 h 36"/>
                    <a:gd name="T8" fmla="*/ 0 w 36"/>
                    <a:gd name="T9" fmla="*/ 18 h 36"/>
                    <a:gd name="T10" fmla="*/ 0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0" y="18"/>
                      </a:moveTo>
                      <a:lnTo>
                        <a:pt x="19" y="0"/>
                      </a:lnTo>
                      <a:lnTo>
                        <a:pt x="36" y="18"/>
                      </a:lnTo>
                      <a:lnTo>
                        <a:pt x="19" y="36"/>
                      </a:lnTo>
                      <a:lnTo>
                        <a:pt x="0"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0" name="Freeform 222"/>
                <p:cNvSpPr>
                  <a:spLocks/>
                </p:cNvSpPr>
                <p:nvPr/>
              </p:nvSpPr>
              <p:spPr bwMode="auto">
                <a:xfrm>
                  <a:off x="2694" y="3458"/>
                  <a:ext cx="6" cy="6"/>
                </a:xfrm>
                <a:custGeom>
                  <a:avLst/>
                  <a:gdLst>
                    <a:gd name="T0" fmla="*/ 0 w 30"/>
                    <a:gd name="T1" fmla="*/ 15 h 30"/>
                    <a:gd name="T2" fmla="*/ 15 w 30"/>
                    <a:gd name="T3" fmla="*/ 0 h 30"/>
                    <a:gd name="T4" fmla="*/ 30 w 30"/>
                    <a:gd name="T5" fmla="*/ 15 h 30"/>
                    <a:gd name="T6" fmla="*/ 15 w 30"/>
                    <a:gd name="T7" fmla="*/ 30 h 30"/>
                    <a:gd name="T8" fmla="*/ 0 w 30"/>
                    <a:gd name="T9" fmla="*/ 15 h 30"/>
                    <a:gd name="T10" fmla="*/ 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0" y="15"/>
                      </a:moveTo>
                      <a:lnTo>
                        <a:pt x="15" y="0"/>
                      </a:lnTo>
                      <a:lnTo>
                        <a:pt x="30" y="15"/>
                      </a:lnTo>
                      <a:lnTo>
                        <a:pt x="15" y="30"/>
                      </a:lnTo>
                      <a:lnTo>
                        <a:pt x="0"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1" name="Freeform 223"/>
                <p:cNvSpPr>
                  <a:spLocks/>
                </p:cNvSpPr>
                <p:nvPr/>
              </p:nvSpPr>
              <p:spPr bwMode="auto">
                <a:xfrm>
                  <a:off x="2636" y="3470"/>
                  <a:ext cx="5" cy="5"/>
                </a:xfrm>
                <a:custGeom>
                  <a:avLst/>
                  <a:gdLst>
                    <a:gd name="T0" fmla="*/ 0 w 25"/>
                    <a:gd name="T1" fmla="*/ 12 h 24"/>
                    <a:gd name="T2" fmla="*/ 12 w 25"/>
                    <a:gd name="T3" fmla="*/ 0 h 24"/>
                    <a:gd name="T4" fmla="*/ 25 w 25"/>
                    <a:gd name="T5" fmla="*/ 12 h 24"/>
                    <a:gd name="T6" fmla="*/ 12 w 25"/>
                    <a:gd name="T7" fmla="*/ 24 h 24"/>
                    <a:gd name="T8" fmla="*/ 0 w 25"/>
                    <a:gd name="T9" fmla="*/ 12 h 24"/>
                    <a:gd name="T10" fmla="*/ 0 w 25"/>
                    <a:gd name="T11" fmla="*/ 12 h 24"/>
                  </a:gdLst>
                  <a:ahLst/>
                  <a:cxnLst>
                    <a:cxn ang="0">
                      <a:pos x="T0" y="T1"/>
                    </a:cxn>
                    <a:cxn ang="0">
                      <a:pos x="T2" y="T3"/>
                    </a:cxn>
                    <a:cxn ang="0">
                      <a:pos x="T4" y="T5"/>
                    </a:cxn>
                    <a:cxn ang="0">
                      <a:pos x="T6" y="T7"/>
                    </a:cxn>
                    <a:cxn ang="0">
                      <a:pos x="T8" y="T9"/>
                    </a:cxn>
                    <a:cxn ang="0">
                      <a:pos x="T10" y="T11"/>
                    </a:cxn>
                  </a:cxnLst>
                  <a:rect l="0" t="0" r="r" b="b"/>
                  <a:pathLst>
                    <a:path w="25" h="24">
                      <a:moveTo>
                        <a:pt x="0" y="12"/>
                      </a:moveTo>
                      <a:lnTo>
                        <a:pt x="12" y="0"/>
                      </a:lnTo>
                      <a:lnTo>
                        <a:pt x="25" y="12"/>
                      </a:lnTo>
                      <a:lnTo>
                        <a:pt x="12" y="24"/>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2" name="Freeform 224"/>
                <p:cNvSpPr>
                  <a:spLocks/>
                </p:cNvSpPr>
                <p:nvPr/>
              </p:nvSpPr>
              <p:spPr bwMode="auto">
                <a:xfrm>
                  <a:off x="2686" y="3462"/>
                  <a:ext cx="5" cy="5"/>
                </a:xfrm>
                <a:custGeom>
                  <a:avLst/>
                  <a:gdLst>
                    <a:gd name="T0" fmla="*/ 3 w 26"/>
                    <a:gd name="T1" fmla="*/ 22 h 29"/>
                    <a:gd name="T2" fmla="*/ 0 w 26"/>
                    <a:gd name="T3" fmla="*/ 17 h 29"/>
                    <a:gd name="T4" fmla="*/ 8 w 26"/>
                    <a:gd name="T5" fmla="*/ 0 h 29"/>
                    <a:gd name="T6" fmla="*/ 25 w 26"/>
                    <a:gd name="T7" fmla="*/ 7 h 29"/>
                    <a:gd name="T8" fmla="*/ 26 w 26"/>
                    <a:gd name="T9" fmla="*/ 14 h 29"/>
                    <a:gd name="T10" fmla="*/ 19 w 26"/>
                    <a:gd name="T11" fmla="*/ 29 h 29"/>
                    <a:gd name="T12" fmla="*/ 3 w 26"/>
                    <a:gd name="T13" fmla="*/ 22 h 29"/>
                    <a:gd name="T14" fmla="*/ 3 w 26"/>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3" y="22"/>
                      </a:moveTo>
                      <a:lnTo>
                        <a:pt x="0" y="17"/>
                      </a:lnTo>
                      <a:lnTo>
                        <a:pt x="8" y="0"/>
                      </a:lnTo>
                      <a:lnTo>
                        <a:pt x="25" y="7"/>
                      </a:lnTo>
                      <a:lnTo>
                        <a:pt x="26" y="14"/>
                      </a:lnTo>
                      <a:lnTo>
                        <a:pt x="19" y="29"/>
                      </a:lnTo>
                      <a:lnTo>
                        <a:pt x="3" y="22"/>
                      </a:lnTo>
                      <a:lnTo>
                        <a:pt x="3"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3" name="Freeform 225"/>
                <p:cNvSpPr>
                  <a:spLocks/>
                </p:cNvSpPr>
                <p:nvPr/>
              </p:nvSpPr>
              <p:spPr bwMode="auto">
                <a:xfrm>
                  <a:off x="2748" y="3435"/>
                  <a:ext cx="8" cy="8"/>
                </a:xfrm>
                <a:custGeom>
                  <a:avLst/>
                  <a:gdLst>
                    <a:gd name="T0" fmla="*/ 0 w 40"/>
                    <a:gd name="T1" fmla="*/ 19 h 39"/>
                    <a:gd name="T2" fmla="*/ 20 w 40"/>
                    <a:gd name="T3" fmla="*/ 0 h 39"/>
                    <a:gd name="T4" fmla="*/ 40 w 40"/>
                    <a:gd name="T5" fmla="*/ 19 h 39"/>
                    <a:gd name="T6" fmla="*/ 20 w 40"/>
                    <a:gd name="T7" fmla="*/ 39 h 39"/>
                    <a:gd name="T8" fmla="*/ 0 w 40"/>
                    <a:gd name="T9" fmla="*/ 19 h 39"/>
                    <a:gd name="T10" fmla="*/ 0 w 40"/>
                    <a:gd name="T11" fmla="*/ 19 h 39"/>
                  </a:gdLst>
                  <a:ahLst/>
                  <a:cxnLst>
                    <a:cxn ang="0">
                      <a:pos x="T0" y="T1"/>
                    </a:cxn>
                    <a:cxn ang="0">
                      <a:pos x="T2" y="T3"/>
                    </a:cxn>
                    <a:cxn ang="0">
                      <a:pos x="T4" y="T5"/>
                    </a:cxn>
                    <a:cxn ang="0">
                      <a:pos x="T6" y="T7"/>
                    </a:cxn>
                    <a:cxn ang="0">
                      <a:pos x="T8" y="T9"/>
                    </a:cxn>
                    <a:cxn ang="0">
                      <a:pos x="T10" y="T11"/>
                    </a:cxn>
                  </a:cxnLst>
                  <a:rect l="0" t="0" r="r" b="b"/>
                  <a:pathLst>
                    <a:path w="40" h="39">
                      <a:moveTo>
                        <a:pt x="0" y="19"/>
                      </a:moveTo>
                      <a:lnTo>
                        <a:pt x="20" y="0"/>
                      </a:lnTo>
                      <a:lnTo>
                        <a:pt x="40" y="19"/>
                      </a:lnTo>
                      <a:lnTo>
                        <a:pt x="20" y="39"/>
                      </a:lnTo>
                      <a:lnTo>
                        <a:pt x="0"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4" name="Freeform 226"/>
                <p:cNvSpPr>
                  <a:spLocks/>
                </p:cNvSpPr>
                <p:nvPr/>
              </p:nvSpPr>
              <p:spPr bwMode="auto">
                <a:xfrm>
                  <a:off x="2475" y="3471"/>
                  <a:ext cx="41" cy="31"/>
                </a:xfrm>
                <a:custGeom>
                  <a:avLst/>
                  <a:gdLst>
                    <a:gd name="T0" fmla="*/ 155 w 203"/>
                    <a:gd name="T1" fmla="*/ 42 h 151"/>
                    <a:gd name="T2" fmla="*/ 58 w 203"/>
                    <a:gd name="T3" fmla="*/ 27 h 151"/>
                    <a:gd name="T4" fmla="*/ 13 w 203"/>
                    <a:gd name="T5" fmla="*/ 28 h 151"/>
                    <a:gd name="T6" fmla="*/ 0 w 203"/>
                    <a:gd name="T7" fmla="*/ 17 h 151"/>
                    <a:gd name="T8" fmla="*/ 10 w 203"/>
                    <a:gd name="T9" fmla="*/ 3 h 151"/>
                    <a:gd name="T10" fmla="*/ 177 w 203"/>
                    <a:gd name="T11" fmla="*/ 0 h 151"/>
                    <a:gd name="T12" fmla="*/ 198 w 203"/>
                    <a:gd name="T13" fmla="*/ 22 h 151"/>
                    <a:gd name="T14" fmla="*/ 203 w 203"/>
                    <a:gd name="T15" fmla="*/ 122 h 151"/>
                    <a:gd name="T16" fmla="*/ 201 w 203"/>
                    <a:gd name="T17" fmla="*/ 142 h 151"/>
                    <a:gd name="T18" fmla="*/ 188 w 203"/>
                    <a:gd name="T19" fmla="*/ 151 h 151"/>
                    <a:gd name="T20" fmla="*/ 159 w 203"/>
                    <a:gd name="T21" fmla="*/ 135 h 151"/>
                    <a:gd name="T22" fmla="*/ 155 w 203"/>
                    <a:gd name="T23" fmla="*/ 42 h 151"/>
                    <a:gd name="T24" fmla="*/ 155 w 203"/>
                    <a:gd name="T25" fmla="*/ 4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51">
                      <a:moveTo>
                        <a:pt x="155" y="42"/>
                      </a:moveTo>
                      <a:lnTo>
                        <a:pt x="58" y="27"/>
                      </a:lnTo>
                      <a:lnTo>
                        <a:pt x="13" y="28"/>
                      </a:lnTo>
                      <a:lnTo>
                        <a:pt x="0" y="17"/>
                      </a:lnTo>
                      <a:lnTo>
                        <a:pt x="10" y="3"/>
                      </a:lnTo>
                      <a:lnTo>
                        <a:pt x="177" y="0"/>
                      </a:lnTo>
                      <a:lnTo>
                        <a:pt x="198" y="22"/>
                      </a:lnTo>
                      <a:lnTo>
                        <a:pt x="203" y="122"/>
                      </a:lnTo>
                      <a:lnTo>
                        <a:pt x="201" y="142"/>
                      </a:lnTo>
                      <a:lnTo>
                        <a:pt x="188" y="151"/>
                      </a:lnTo>
                      <a:lnTo>
                        <a:pt x="159" y="135"/>
                      </a:lnTo>
                      <a:lnTo>
                        <a:pt x="155" y="42"/>
                      </a:lnTo>
                      <a:lnTo>
                        <a:pt x="155"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5" name="Freeform 227"/>
                <p:cNvSpPr>
                  <a:spLocks/>
                </p:cNvSpPr>
                <p:nvPr/>
              </p:nvSpPr>
              <p:spPr bwMode="auto">
                <a:xfrm>
                  <a:off x="2509" y="3487"/>
                  <a:ext cx="28" cy="15"/>
                </a:xfrm>
                <a:custGeom>
                  <a:avLst/>
                  <a:gdLst>
                    <a:gd name="T0" fmla="*/ 13 w 141"/>
                    <a:gd name="T1" fmla="*/ 0 h 77"/>
                    <a:gd name="T2" fmla="*/ 80 w 141"/>
                    <a:gd name="T3" fmla="*/ 0 h 77"/>
                    <a:gd name="T4" fmla="*/ 128 w 141"/>
                    <a:gd name="T5" fmla="*/ 3 h 77"/>
                    <a:gd name="T6" fmla="*/ 141 w 141"/>
                    <a:gd name="T7" fmla="*/ 30 h 77"/>
                    <a:gd name="T8" fmla="*/ 141 w 141"/>
                    <a:gd name="T9" fmla="*/ 45 h 77"/>
                    <a:gd name="T10" fmla="*/ 141 w 141"/>
                    <a:gd name="T11" fmla="*/ 60 h 77"/>
                    <a:gd name="T12" fmla="*/ 125 w 141"/>
                    <a:gd name="T13" fmla="*/ 77 h 77"/>
                    <a:gd name="T14" fmla="*/ 109 w 141"/>
                    <a:gd name="T15" fmla="*/ 60 h 77"/>
                    <a:gd name="T16" fmla="*/ 112 w 141"/>
                    <a:gd name="T17" fmla="*/ 21 h 77"/>
                    <a:gd name="T18" fmla="*/ 80 w 141"/>
                    <a:gd name="T19" fmla="*/ 25 h 77"/>
                    <a:gd name="T20" fmla="*/ 13 w 141"/>
                    <a:gd name="T21" fmla="*/ 25 h 77"/>
                    <a:gd name="T22" fmla="*/ 0 w 141"/>
                    <a:gd name="T23" fmla="*/ 12 h 77"/>
                    <a:gd name="T24" fmla="*/ 13 w 141"/>
                    <a:gd name="T25" fmla="*/ 0 h 77"/>
                    <a:gd name="T26" fmla="*/ 13 w 141"/>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77">
                      <a:moveTo>
                        <a:pt x="13" y="0"/>
                      </a:moveTo>
                      <a:lnTo>
                        <a:pt x="80" y="0"/>
                      </a:lnTo>
                      <a:lnTo>
                        <a:pt x="128" y="3"/>
                      </a:lnTo>
                      <a:lnTo>
                        <a:pt x="141" y="30"/>
                      </a:lnTo>
                      <a:lnTo>
                        <a:pt x="141" y="45"/>
                      </a:lnTo>
                      <a:lnTo>
                        <a:pt x="141" y="60"/>
                      </a:lnTo>
                      <a:lnTo>
                        <a:pt x="125" y="77"/>
                      </a:lnTo>
                      <a:lnTo>
                        <a:pt x="109" y="60"/>
                      </a:lnTo>
                      <a:lnTo>
                        <a:pt x="112" y="21"/>
                      </a:lnTo>
                      <a:lnTo>
                        <a:pt x="80" y="25"/>
                      </a:lnTo>
                      <a:lnTo>
                        <a:pt x="13" y="25"/>
                      </a:lnTo>
                      <a:lnTo>
                        <a:pt x="0" y="12"/>
                      </a:lnTo>
                      <a:lnTo>
                        <a:pt x="13"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6" name="Freeform 228"/>
                <p:cNvSpPr>
                  <a:spLocks/>
                </p:cNvSpPr>
                <p:nvPr/>
              </p:nvSpPr>
              <p:spPr bwMode="auto">
                <a:xfrm>
                  <a:off x="2534" y="3462"/>
                  <a:ext cx="43" cy="45"/>
                </a:xfrm>
                <a:custGeom>
                  <a:avLst/>
                  <a:gdLst>
                    <a:gd name="T0" fmla="*/ 42 w 215"/>
                    <a:gd name="T1" fmla="*/ 147 h 223"/>
                    <a:gd name="T2" fmla="*/ 38 w 215"/>
                    <a:gd name="T3" fmla="*/ 28 h 223"/>
                    <a:gd name="T4" fmla="*/ 54 w 215"/>
                    <a:gd name="T5" fmla="*/ 11 h 223"/>
                    <a:gd name="T6" fmla="*/ 193 w 215"/>
                    <a:gd name="T7" fmla="*/ 0 h 223"/>
                    <a:gd name="T8" fmla="*/ 215 w 215"/>
                    <a:gd name="T9" fmla="*/ 23 h 223"/>
                    <a:gd name="T10" fmla="*/ 206 w 215"/>
                    <a:gd name="T11" fmla="*/ 187 h 223"/>
                    <a:gd name="T12" fmla="*/ 203 w 215"/>
                    <a:gd name="T13" fmla="*/ 210 h 223"/>
                    <a:gd name="T14" fmla="*/ 186 w 215"/>
                    <a:gd name="T15" fmla="*/ 223 h 223"/>
                    <a:gd name="T16" fmla="*/ 151 w 215"/>
                    <a:gd name="T17" fmla="*/ 202 h 223"/>
                    <a:gd name="T18" fmla="*/ 145 w 215"/>
                    <a:gd name="T19" fmla="*/ 162 h 223"/>
                    <a:gd name="T20" fmla="*/ 151 w 215"/>
                    <a:gd name="T21" fmla="*/ 123 h 223"/>
                    <a:gd name="T22" fmla="*/ 168 w 215"/>
                    <a:gd name="T23" fmla="*/ 46 h 223"/>
                    <a:gd name="T24" fmla="*/ 67 w 215"/>
                    <a:gd name="T25" fmla="*/ 44 h 223"/>
                    <a:gd name="T26" fmla="*/ 74 w 215"/>
                    <a:gd name="T27" fmla="*/ 163 h 223"/>
                    <a:gd name="T28" fmla="*/ 67 w 215"/>
                    <a:gd name="T29" fmla="*/ 175 h 223"/>
                    <a:gd name="T30" fmla="*/ 50 w 215"/>
                    <a:gd name="T31" fmla="*/ 180 h 223"/>
                    <a:gd name="T32" fmla="*/ 16 w 215"/>
                    <a:gd name="T33" fmla="*/ 179 h 223"/>
                    <a:gd name="T34" fmla="*/ 0 w 215"/>
                    <a:gd name="T35" fmla="*/ 163 h 223"/>
                    <a:gd name="T36" fmla="*/ 16 w 215"/>
                    <a:gd name="T37" fmla="*/ 147 h 223"/>
                    <a:gd name="T38" fmla="*/ 42 w 215"/>
                    <a:gd name="T39" fmla="*/ 147 h 223"/>
                    <a:gd name="T40" fmla="*/ 42 w 215"/>
                    <a:gd name="T41" fmla="*/ 14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23">
                      <a:moveTo>
                        <a:pt x="42" y="147"/>
                      </a:moveTo>
                      <a:lnTo>
                        <a:pt x="38" y="28"/>
                      </a:lnTo>
                      <a:lnTo>
                        <a:pt x="54" y="11"/>
                      </a:lnTo>
                      <a:lnTo>
                        <a:pt x="193" y="0"/>
                      </a:lnTo>
                      <a:lnTo>
                        <a:pt x="215" y="23"/>
                      </a:lnTo>
                      <a:lnTo>
                        <a:pt x="206" y="187"/>
                      </a:lnTo>
                      <a:lnTo>
                        <a:pt x="203" y="210"/>
                      </a:lnTo>
                      <a:lnTo>
                        <a:pt x="186" y="223"/>
                      </a:lnTo>
                      <a:lnTo>
                        <a:pt x="151" y="202"/>
                      </a:lnTo>
                      <a:lnTo>
                        <a:pt x="145" y="162"/>
                      </a:lnTo>
                      <a:lnTo>
                        <a:pt x="151" y="123"/>
                      </a:lnTo>
                      <a:lnTo>
                        <a:pt x="168" y="46"/>
                      </a:lnTo>
                      <a:lnTo>
                        <a:pt x="67" y="44"/>
                      </a:lnTo>
                      <a:lnTo>
                        <a:pt x="74" y="163"/>
                      </a:lnTo>
                      <a:lnTo>
                        <a:pt x="67" y="175"/>
                      </a:lnTo>
                      <a:lnTo>
                        <a:pt x="50" y="180"/>
                      </a:lnTo>
                      <a:lnTo>
                        <a:pt x="16" y="179"/>
                      </a:lnTo>
                      <a:lnTo>
                        <a:pt x="0" y="163"/>
                      </a:lnTo>
                      <a:lnTo>
                        <a:pt x="16" y="147"/>
                      </a:lnTo>
                      <a:lnTo>
                        <a:pt x="42" y="147"/>
                      </a:lnTo>
                      <a:lnTo>
                        <a:pt x="42" y="1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7" name="Freeform 229"/>
                <p:cNvSpPr>
                  <a:spLocks/>
                </p:cNvSpPr>
                <p:nvPr/>
              </p:nvSpPr>
              <p:spPr bwMode="auto">
                <a:xfrm>
                  <a:off x="2483" y="3484"/>
                  <a:ext cx="7" cy="10"/>
                </a:xfrm>
                <a:custGeom>
                  <a:avLst/>
                  <a:gdLst>
                    <a:gd name="T0" fmla="*/ 28 w 35"/>
                    <a:gd name="T1" fmla="*/ 9 h 52"/>
                    <a:gd name="T2" fmla="*/ 35 w 35"/>
                    <a:gd name="T3" fmla="*/ 39 h 52"/>
                    <a:gd name="T4" fmla="*/ 26 w 35"/>
                    <a:gd name="T5" fmla="*/ 52 h 52"/>
                    <a:gd name="T6" fmla="*/ 3 w 35"/>
                    <a:gd name="T7" fmla="*/ 39 h 52"/>
                    <a:gd name="T8" fmla="*/ 0 w 35"/>
                    <a:gd name="T9" fmla="*/ 21 h 52"/>
                    <a:gd name="T10" fmla="*/ 9 w 35"/>
                    <a:gd name="T11" fmla="*/ 0 h 52"/>
                    <a:gd name="T12" fmla="*/ 28 w 35"/>
                    <a:gd name="T13" fmla="*/ 9 h 52"/>
                    <a:gd name="T14" fmla="*/ 28 w 35"/>
                    <a:gd name="T15" fmla="*/ 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8" y="9"/>
                      </a:moveTo>
                      <a:lnTo>
                        <a:pt x="35" y="39"/>
                      </a:lnTo>
                      <a:lnTo>
                        <a:pt x="26" y="52"/>
                      </a:lnTo>
                      <a:lnTo>
                        <a:pt x="3" y="39"/>
                      </a:lnTo>
                      <a:lnTo>
                        <a:pt x="0" y="21"/>
                      </a:lnTo>
                      <a:lnTo>
                        <a:pt x="9" y="0"/>
                      </a:lnTo>
                      <a:lnTo>
                        <a:pt x="28" y="9"/>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8" name="Freeform 230"/>
                <p:cNvSpPr>
                  <a:spLocks/>
                </p:cNvSpPr>
                <p:nvPr/>
              </p:nvSpPr>
              <p:spPr bwMode="auto">
                <a:xfrm>
                  <a:off x="2494" y="3485"/>
                  <a:ext cx="8" cy="12"/>
                </a:xfrm>
                <a:custGeom>
                  <a:avLst/>
                  <a:gdLst>
                    <a:gd name="T0" fmla="*/ 37 w 41"/>
                    <a:gd name="T1" fmla="*/ 17 h 59"/>
                    <a:gd name="T2" fmla="*/ 41 w 41"/>
                    <a:gd name="T3" fmla="*/ 42 h 59"/>
                    <a:gd name="T4" fmla="*/ 32 w 41"/>
                    <a:gd name="T5" fmla="*/ 57 h 59"/>
                    <a:gd name="T6" fmla="*/ 17 w 41"/>
                    <a:gd name="T7" fmla="*/ 59 h 59"/>
                    <a:gd name="T8" fmla="*/ 0 w 41"/>
                    <a:gd name="T9" fmla="*/ 36 h 59"/>
                    <a:gd name="T10" fmla="*/ 5 w 41"/>
                    <a:gd name="T11" fmla="*/ 17 h 59"/>
                    <a:gd name="T12" fmla="*/ 21 w 41"/>
                    <a:gd name="T13" fmla="*/ 0 h 59"/>
                    <a:gd name="T14" fmla="*/ 37 w 41"/>
                    <a:gd name="T15" fmla="*/ 17 h 59"/>
                    <a:gd name="T16" fmla="*/ 37 w 41"/>
                    <a:gd name="T17"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9">
                      <a:moveTo>
                        <a:pt x="37" y="17"/>
                      </a:moveTo>
                      <a:lnTo>
                        <a:pt x="41" y="42"/>
                      </a:lnTo>
                      <a:lnTo>
                        <a:pt x="32" y="57"/>
                      </a:lnTo>
                      <a:lnTo>
                        <a:pt x="17" y="59"/>
                      </a:lnTo>
                      <a:lnTo>
                        <a:pt x="0" y="36"/>
                      </a:lnTo>
                      <a:lnTo>
                        <a:pt x="5" y="17"/>
                      </a:lnTo>
                      <a:lnTo>
                        <a:pt x="21" y="0"/>
                      </a:lnTo>
                      <a:lnTo>
                        <a:pt x="37" y="17"/>
                      </a:lnTo>
                      <a:lnTo>
                        <a:pt x="3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79" name="Freeform 231"/>
                <p:cNvSpPr>
                  <a:spLocks/>
                </p:cNvSpPr>
                <p:nvPr/>
              </p:nvSpPr>
              <p:spPr bwMode="auto">
                <a:xfrm>
                  <a:off x="2553" y="3474"/>
                  <a:ext cx="8" cy="12"/>
                </a:xfrm>
                <a:custGeom>
                  <a:avLst/>
                  <a:gdLst>
                    <a:gd name="T0" fmla="*/ 42 w 42"/>
                    <a:gd name="T1" fmla="*/ 22 h 60"/>
                    <a:gd name="T2" fmla="*/ 37 w 42"/>
                    <a:gd name="T3" fmla="*/ 44 h 60"/>
                    <a:gd name="T4" fmla="*/ 21 w 42"/>
                    <a:gd name="T5" fmla="*/ 60 h 60"/>
                    <a:gd name="T6" fmla="*/ 5 w 42"/>
                    <a:gd name="T7" fmla="*/ 44 h 60"/>
                    <a:gd name="T8" fmla="*/ 0 w 42"/>
                    <a:gd name="T9" fmla="*/ 22 h 60"/>
                    <a:gd name="T10" fmla="*/ 6 w 42"/>
                    <a:gd name="T11" fmla="*/ 6 h 60"/>
                    <a:gd name="T12" fmla="*/ 21 w 42"/>
                    <a:gd name="T13" fmla="*/ 0 h 60"/>
                    <a:gd name="T14" fmla="*/ 42 w 42"/>
                    <a:gd name="T15" fmla="*/ 22 h 60"/>
                    <a:gd name="T16" fmla="*/ 42 w 42"/>
                    <a:gd name="T17"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60">
                      <a:moveTo>
                        <a:pt x="42" y="22"/>
                      </a:moveTo>
                      <a:lnTo>
                        <a:pt x="37" y="44"/>
                      </a:lnTo>
                      <a:lnTo>
                        <a:pt x="21" y="60"/>
                      </a:lnTo>
                      <a:lnTo>
                        <a:pt x="5" y="44"/>
                      </a:lnTo>
                      <a:lnTo>
                        <a:pt x="0" y="22"/>
                      </a:lnTo>
                      <a:lnTo>
                        <a:pt x="6" y="6"/>
                      </a:lnTo>
                      <a:lnTo>
                        <a:pt x="21" y="0"/>
                      </a:lnTo>
                      <a:lnTo>
                        <a:pt x="42" y="22"/>
                      </a:lnTo>
                      <a:lnTo>
                        <a:pt x="4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80" name="Freeform 232"/>
                <p:cNvSpPr>
                  <a:spLocks/>
                </p:cNvSpPr>
                <p:nvPr/>
              </p:nvSpPr>
              <p:spPr bwMode="auto">
                <a:xfrm>
                  <a:off x="2554" y="3494"/>
                  <a:ext cx="8" cy="11"/>
                </a:xfrm>
                <a:custGeom>
                  <a:avLst/>
                  <a:gdLst>
                    <a:gd name="T0" fmla="*/ 30 w 40"/>
                    <a:gd name="T1" fmla="*/ 13 h 55"/>
                    <a:gd name="T2" fmla="*/ 40 w 40"/>
                    <a:gd name="T3" fmla="*/ 31 h 55"/>
                    <a:gd name="T4" fmla="*/ 36 w 40"/>
                    <a:gd name="T5" fmla="*/ 48 h 55"/>
                    <a:gd name="T6" fmla="*/ 23 w 40"/>
                    <a:gd name="T7" fmla="*/ 55 h 55"/>
                    <a:gd name="T8" fmla="*/ 0 w 40"/>
                    <a:gd name="T9" fmla="*/ 38 h 55"/>
                    <a:gd name="T10" fmla="*/ 0 w 40"/>
                    <a:gd name="T11" fmla="*/ 28 h 55"/>
                    <a:gd name="T12" fmla="*/ 0 w 40"/>
                    <a:gd name="T13" fmla="*/ 18 h 55"/>
                    <a:gd name="T14" fmla="*/ 13 w 40"/>
                    <a:gd name="T15" fmla="*/ 0 h 55"/>
                    <a:gd name="T16" fmla="*/ 30 w 40"/>
                    <a:gd name="T17" fmla="*/ 13 h 55"/>
                    <a:gd name="T18" fmla="*/ 30 w 40"/>
                    <a:gd name="T19"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55">
                      <a:moveTo>
                        <a:pt x="30" y="13"/>
                      </a:moveTo>
                      <a:lnTo>
                        <a:pt x="40" y="31"/>
                      </a:lnTo>
                      <a:lnTo>
                        <a:pt x="36" y="48"/>
                      </a:lnTo>
                      <a:lnTo>
                        <a:pt x="23" y="55"/>
                      </a:lnTo>
                      <a:lnTo>
                        <a:pt x="0" y="38"/>
                      </a:lnTo>
                      <a:lnTo>
                        <a:pt x="0" y="28"/>
                      </a:lnTo>
                      <a:lnTo>
                        <a:pt x="0" y="18"/>
                      </a:lnTo>
                      <a:lnTo>
                        <a:pt x="13" y="0"/>
                      </a:lnTo>
                      <a:lnTo>
                        <a:pt x="30"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81" name="Freeform 233"/>
                <p:cNvSpPr>
                  <a:spLocks/>
                </p:cNvSpPr>
                <p:nvPr/>
              </p:nvSpPr>
              <p:spPr bwMode="auto">
                <a:xfrm>
                  <a:off x="2571" y="3488"/>
                  <a:ext cx="26" cy="20"/>
                </a:xfrm>
                <a:custGeom>
                  <a:avLst/>
                  <a:gdLst>
                    <a:gd name="T0" fmla="*/ 95 w 132"/>
                    <a:gd name="T1" fmla="*/ 30 h 104"/>
                    <a:gd name="T2" fmla="*/ 12 w 132"/>
                    <a:gd name="T3" fmla="*/ 27 h 104"/>
                    <a:gd name="T4" fmla="*/ 0 w 132"/>
                    <a:gd name="T5" fmla="*/ 15 h 104"/>
                    <a:gd name="T6" fmla="*/ 12 w 132"/>
                    <a:gd name="T7" fmla="*/ 2 h 104"/>
                    <a:gd name="T8" fmla="*/ 113 w 132"/>
                    <a:gd name="T9" fmla="*/ 0 h 104"/>
                    <a:gd name="T10" fmla="*/ 128 w 132"/>
                    <a:gd name="T11" fmla="*/ 15 h 104"/>
                    <a:gd name="T12" fmla="*/ 132 w 132"/>
                    <a:gd name="T13" fmla="*/ 77 h 104"/>
                    <a:gd name="T14" fmla="*/ 123 w 132"/>
                    <a:gd name="T15" fmla="*/ 96 h 104"/>
                    <a:gd name="T16" fmla="*/ 105 w 132"/>
                    <a:gd name="T17" fmla="*/ 104 h 104"/>
                    <a:gd name="T18" fmla="*/ 84 w 132"/>
                    <a:gd name="T19" fmla="*/ 84 h 104"/>
                    <a:gd name="T20" fmla="*/ 95 w 132"/>
                    <a:gd name="T21" fmla="*/ 30 h 104"/>
                    <a:gd name="T22" fmla="*/ 95 w 132"/>
                    <a:gd name="T23" fmla="*/ 3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4">
                      <a:moveTo>
                        <a:pt x="95" y="30"/>
                      </a:moveTo>
                      <a:lnTo>
                        <a:pt x="12" y="27"/>
                      </a:lnTo>
                      <a:lnTo>
                        <a:pt x="0" y="15"/>
                      </a:lnTo>
                      <a:lnTo>
                        <a:pt x="12" y="2"/>
                      </a:lnTo>
                      <a:lnTo>
                        <a:pt x="113" y="0"/>
                      </a:lnTo>
                      <a:lnTo>
                        <a:pt x="128" y="15"/>
                      </a:lnTo>
                      <a:lnTo>
                        <a:pt x="132" y="77"/>
                      </a:lnTo>
                      <a:lnTo>
                        <a:pt x="123" y="96"/>
                      </a:lnTo>
                      <a:lnTo>
                        <a:pt x="105" y="104"/>
                      </a:lnTo>
                      <a:lnTo>
                        <a:pt x="84" y="84"/>
                      </a:lnTo>
                      <a:lnTo>
                        <a:pt x="95" y="30"/>
                      </a:lnTo>
                      <a:lnTo>
                        <a:pt x="9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82" name="Freeform 234"/>
                <p:cNvSpPr>
                  <a:spLocks/>
                </p:cNvSpPr>
                <p:nvPr/>
              </p:nvSpPr>
              <p:spPr bwMode="auto">
                <a:xfrm>
                  <a:off x="2712" y="3576"/>
                  <a:ext cx="50" cy="61"/>
                </a:xfrm>
                <a:custGeom>
                  <a:avLst/>
                  <a:gdLst>
                    <a:gd name="T0" fmla="*/ 52 w 251"/>
                    <a:gd name="T1" fmla="*/ 0 h 304"/>
                    <a:gd name="T2" fmla="*/ 125 w 251"/>
                    <a:gd name="T3" fmla="*/ 35 h 304"/>
                    <a:gd name="T4" fmla="*/ 210 w 251"/>
                    <a:gd name="T5" fmla="*/ 98 h 304"/>
                    <a:gd name="T6" fmla="*/ 251 w 251"/>
                    <a:gd name="T7" fmla="*/ 196 h 304"/>
                    <a:gd name="T8" fmla="*/ 137 w 251"/>
                    <a:gd name="T9" fmla="*/ 160 h 304"/>
                    <a:gd name="T10" fmla="*/ 141 w 251"/>
                    <a:gd name="T11" fmla="*/ 245 h 304"/>
                    <a:gd name="T12" fmla="*/ 78 w 251"/>
                    <a:gd name="T13" fmla="*/ 226 h 304"/>
                    <a:gd name="T14" fmla="*/ 71 w 251"/>
                    <a:gd name="T15" fmla="*/ 304 h 304"/>
                    <a:gd name="T16" fmla="*/ 0 w 251"/>
                    <a:gd name="T17" fmla="*/ 297 h 304"/>
                    <a:gd name="T18" fmla="*/ 13 w 251"/>
                    <a:gd name="T19" fmla="*/ 284 h 304"/>
                    <a:gd name="T20" fmla="*/ 29 w 251"/>
                    <a:gd name="T21" fmla="*/ 263 h 304"/>
                    <a:gd name="T22" fmla="*/ 25 w 251"/>
                    <a:gd name="T23" fmla="*/ 244 h 304"/>
                    <a:gd name="T24" fmla="*/ 16 w 251"/>
                    <a:gd name="T25" fmla="*/ 229 h 304"/>
                    <a:gd name="T26" fmla="*/ 37 w 251"/>
                    <a:gd name="T27" fmla="*/ 208 h 304"/>
                    <a:gd name="T28" fmla="*/ 25 w 251"/>
                    <a:gd name="T29" fmla="*/ 154 h 304"/>
                    <a:gd name="T30" fmla="*/ 80 w 251"/>
                    <a:gd name="T31" fmla="*/ 140 h 304"/>
                    <a:gd name="T32" fmla="*/ 55 w 251"/>
                    <a:gd name="T33" fmla="*/ 108 h 304"/>
                    <a:gd name="T34" fmla="*/ 36 w 251"/>
                    <a:gd name="T35" fmla="*/ 80 h 304"/>
                    <a:gd name="T36" fmla="*/ 109 w 251"/>
                    <a:gd name="T37" fmla="*/ 77 h 304"/>
                    <a:gd name="T38" fmla="*/ 100 w 251"/>
                    <a:gd name="T39" fmla="*/ 66 h 304"/>
                    <a:gd name="T40" fmla="*/ 77 w 251"/>
                    <a:gd name="T41" fmla="*/ 48 h 304"/>
                    <a:gd name="T42" fmla="*/ 32 w 251"/>
                    <a:gd name="T43" fmla="*/ 14 h 304"/>
                    <a:gd name="T44" fmla="*/ 36 w 251"/>
                    <a:gd name="T45" fmla="*/ 0 h 304"/>
                    <a:gd name="T46" fmla="*/ 52 w 251"/>
                    <a:gd name="T47" fmla="*/ 0 h 304"/>
                    <a:gd name="T48" fmla="*/ 52 w 251"/>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1" h="304">
                      <a:moveTo>
                        <a:pt x="52" y="0"/>
                      </a:moveTo>
                      <a:lnTo>
                        <a:pt x="125" y="35"/>
                      </a:lnTo>
                      <a:lnTo>
                        <a:pt x="210" y="98"/>
                      </a:lnTo>
                      <a:lnTo>
                        <a:pt x="251" y="196"/>
                      </a:lnTo>
                      <a:lnTo>
                        <a:pt x="137" y="160"/>
                      </a:lnTo>
                      <a:lnTo>
                        <a:pt x="141" y="245"/>
                      </a:lnTo>
                      <a:lnTo>
                        <a:pt x="78" y="226"/>
                      </a:lnTo>
                      <a:lnTo>
                        <a:pt x="71" y="304"/>
                      </a:lnTo>
                      <a:lnTo>
                        <a:pt x="0" y="297"/>
                      </a:lnTo>
                      <a:lnTo>
                        <a:pt x="13" y="284"/>
                      </a:lnTo>
                      <a:lnTo>
                        <a:pt x="29" y="263"/>
                      </a:lnTo>
                      <a:lnTo>
                        <a:pt x="25" y="244"/>
                      </a:lnTo>
                      <a:lnTo>
                        <a:pt x="16" y="229"/>
                      </a:lnTo>
                      <a:lnTo>
                        <a:pt x="37" y="208"/>
                      </a:lnTo>
                      <a:lnTo>
                        <a:pt x="25" y="154"/>
                      </a:lnTo>
                      <a:lnTo>
                        <a:pt x="80" y="140"/>
                      </a:lnTo>
                      <a:lnTo>
                        <a:pt x="55" y="108"/>
                      </a:lnTo>
                      <a:lnTo>
                        <a:pt x="36" y="80"/>
                      </a:lnTo>
                      <a:lnTo>
                        <a:pt x="109" y="77"/>
                      </a:lnTo>
                      <a:lnTo>
                        <a:pt x="100" y="66"/>
                      </a:lnTo>
                      <a:lnTo>
                        <a:pt x="77" y="48"/>
                      </a:lnTo>
                      <a:lnTo>
                        <a:pt x="32" y="14"/>
                      </a:lnTo>
                      <a:lnTo>
                        <a:pt x="36" y="0"/>
                      </a:lnTo>
                      <a:lnTo>
                        <a:pt x="52" y="0"/>
                      </a:lnTo>
                      <a:lnTo>
                        <a:pt x="52" y="0"/>
                      </a:lnTo>
                      <a:close/>
                    </a:path>
                  </a:pathLst>
                </a:custGeom>
                <a:solidFill>
                  <a:srgbClr val="FFFA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83" name="Freeform 235"/>
                <p:cNvSpPr>
                  <a:spLocks/>
                </p:cNvSpPr>
                <p:nvPr/>
              </p:nvSpPr>
              <p:spPr bwMode="auto">
                <a:xfrm>
                  <a:off x="2715" y="3576"/>
                  <a:ext cx="53" cy="65"/>
                </a:xfrm>
                <a:custGeom>
                  <a:avLst/>
                  <a:gdLst>
                    <a:gd name="T0" fmla="*/ 144 w 266"/>
                    <a:gd name="T1" fmla="*/ 190 h 323"/>
                    <a:gd name="T2" fmla="*/ 168 w 266"/>
                    <a:gd name="T3" fmla="*/ 263 h 323"/>
                    <a:gd name="T4" fmla="*/ 161 w 266"/>
                    <a:gd name="T5" fmla="*/ 290 h 323"/>
                    <a:gd name="T6" fmla="*/ 135 w 266"/>
                    <a:gd name="T7" fmla="*/ 283 h 323"/>
                    <a:gd name="T8" fmla="*/ 103 w 266"/>
                    <a:gd name="T9" fmla="*/ 261 h 323"/>
                    <a:gd name="T10" fmla="*/ 80 w 266"/>
                    <a:gd name="T11" fmla="*/ 246 h 323"/>
                    <a:gd name="T12" fmla="*/ 92 w 266"/>
                    <a:gd name="T13" fmla="*/ 301 h 323"/>
                    <a:gd name="T14" fmla="*/ 86 w 266"/>
                    <a:gd name="T15" fmla="*/ 323 h 323"/>
                    <a:gd name="T16" fmla="*/ 61 w 266"/>
                    <a:gd name="T17" fmla="*/ 321 h 323"/>
                    <a:gd name="T18" fmla="*/ 0 w 266"/>
                    <a:gd name="T19" fmla="*/ 300 h 323"/>
                    <a:gd name="T20" fmla="*/ 8 w 266"/>
                    <a:gd name="T21" fmla="*/ 290 h 323"/>
                    <a:gd name="T22" fmla="*/ 31 w 266"/>
                    <a:gd name="T23" fmla="*/ 278 h 323"/>
                    <a:gd name="T24" fmla="*/ 55 w 266"/>
                    <a:gd name="T25" fmla="*/ 275 h 323"/>
                    <a:gd name="T26" fmla="*/ 54 w 266"/>
                    <a:gd name="T27" fmla="*/ 201 h 323"/>
                    <a:gd name="T28" fmla="*/ 110 w 266"/>
                    <a:gd name="T29" fmla="*/ 211 h 323"/>
                    <a:gd name="T30" fmla="*/ 92 w 266"/>
                    <a:gd name="T31" fmla="*/ 159 h 323"/>
                    <a:gd name="T32" fmla="*/ 95 w 266"/>
                    <a:gd name="T33" fmla="*/ 131 h 323"/>
                    <a:gd name="T34" fmla="*/ 134 w 266"/>
                    <a:gd name="T35" fmla="*/ 133 h 323"/>
                    <a:gd name="T36" fmla="*/ 214 w 266"/>
                    <a:gd name="T37" fmla="*/ 166 h 323"/>
                    <a:gd name="T38" fmla="*/ 187 w 266"/>
                    <a:gd name="T39" fmla="*/ 117 h 323"/>
                    <a:gd name="T40" fmla="*/ 166 w 266"/>
                    <a:gd name="T41" fmla="*/ 96 h 323"/>
                    <a:gd name="T42" fmla="*/ 143 w 266"/>
                    <a:gd name="T43" fmla="*/ 78 h 323"/>
                    <a:gd name="T44" fmla="*/ 91 w 266"/>
                    <a:gd name="T45" fmla="*/ 45 h 323"/>
                    <a:gd name="T46" fmla="*/ 41 w 266"/>
                    <a:gd name="T47" fmla="*/ 21 h 323"/>
                    <a:gd name="T48" fmla="*/ 35 w 266"/>
                    <a:gd name="T49" fmla="*/ 6 h 323"/>
                    <a:gd name="T50" fmla="*/ 51 w 266"/>
                    <a:gd name="T51" fmla="*/ 0 h 323"/>
                    <a:gd name="T52" fmla="*/ 127 w 266"/>
                    <a:gd name="T53" fmla="*/ 33 h 323"/>
                    <a:gd name="T54" fmla="*/ 199 w 266"/>
                    <a:gd name="T55" fmla="*/ 85 h 323"/>
                    <a:gd name="T56" fmla="*/ 251 w 266"/>
                    <a:gd name="T57" fmla="*/ 152 h 323"/>
                    <a:gd name="T58" fmla="*/ 266 w 266"/>
                    <a:gd name="T59" fmla="*/ 230 h 323"/>
                    <a:gd name="T60" fmla="*/ 250 w 266"/>
                    <a:gd name="T61" fmla="*/ 253 h 323"/>
                    <a:gd name="T62" fmla="*/ 221 w 266"/>
                    <a:gd name="T63" fmla="*/ 239 h 323"/>
                    <a:gd name="T64" fmla="*/ 183 w 266"/>
                    <a:gd name="T65" fmla="*/ 206 h 323"/>
                    <a:gd name="T66" fmla="*/ 144 w 266"/>
                    <a:gd name="T67" fmla="*/ 190 h 323"/>
                    <a:gd name="T68" fmla="*/ 144 w 266"/>
                    <a:gd name="T69" fmla="*/ 19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 h="323">
                      <a:moveTo>
                        <a:pt x="144" y="190"/>
                      </a:moveTo>
                      <a:lnTo>
                        <a:pt x="168" y="263"/>
                      </a:lnTo>
                      <a:lnTo>
                        <a:pt x="161" y="290"/>
                      </a:lnTo>
                      <a:lnTo>
                        <a:pt x="135" y="283"/>
                      </a:lnTo>
                      <a:lnTo>
                        <a:pt x="103" y="261"/>
                      </a:lnTo>
                      <a:lnTo>
                        <a:pt x="80" y="246"/>
                      </a:lnTo>
                      <a:lnTo>
                        <a:pt x="92" y="301"/>
                      </a:lnTo>
                      <a:lnTo>
                        <a:pt x="86" y="323"/>
                      </a:lnTo>
                      <a:lnTo>
                        <a:pt x="61" y="321"/>
                      </a:lnTo>
                      <a:lnTo>
                        <a:pt x="0" y="300"/>
                      </a:lnTo>
                      <a:lnTo>
                        <a:pt x="8" y="290"/>
                      </a:lnTo>
                      <a:lnTo>
                        <a:pt x="31" y="278"/>
                      </a:lnTo>
                      <a:lnTo>
                        <a:pt x="55" y="275"/>
                      </a:lnTo>
                      <a:lnTo>
                        <a:pt x="54" y="201"/>
                      </a:lnTo>
                      <a:lnTo>
                        <a:pt x="110" y="211"/>
                      </a:lnTo>
                      <a:lnTo>
                        <a:pt x="92" y="159"/>
                      </a:lnTo>
                      <a:lnTo>
                        <a:pt x="95" y="131"/>
                      </a:lnTo>
                      <a:lnTo>
                        <a:pt x="134" y="133"/>
                      </a:lnTo>
                      <a:lnTo>
                        <a:pt x="214" y="166"/>
                      </a:lnTo>
                      <a:lnTo>
                        <a:pt x="187" y="117"/>
                      </a:lnTo>
                      <a:lnTo>
                        <a:pt x="166" y="96"/>
                      </a:lnTo>
                      <a:lnTo>
                        <a:pt x="143" y="78"/>
                      </a:lnTo>
                      <a:lnTo>
                        <a:pt x="91" y="45"/>
                      </a:lnTo>
                      <a:lnTo>
                        <a:pt x="41" y="21"/>
                      </a:lnTo>
                      <a:lnTo>
                        <a:pt x="35" y="6"/>
                      </a:lnTo>
                      <a:lnTo>
                        <a:pt x="51" y="0"/>
                      </a:lnTo>
                      <a:lnTo>
                        <a:pt x="127" y="33"/>
                      </a:lnTo>
                      <a:lnTo>
                        <a:pt x="199" y="85"/>
                      </a:lnTo>
                      <a:lnTo>
                        <a:pt x="251" y="152"/>
                      </a:lnTo>
                      <a:lnTo>
                        <a:pt x="266" y="230"/>
                      </a:lnTo>
                      <a:lnTo>
                        <a:pt x="250" y="253"/>
                      </a:lnTo>
                      <a:lnTo>
                        <a:pt x="221" y="239"/>
                      </a:lnTo>
                      <a:lnTo>
                        <a:pt x="183" y="206"/>
                      </a:lnTo>
                      <a:lnTo>
                        <a:pt x="144" y="190"/>
                      </a:lnTo>
                      <a:lnTo>
                        <a:pt x="14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84" name="Freeform 236"/>
                <p:cNvSpPr>
                  <a:spLocks/>
                </p:cNvSpPr>
                <p:nvPr/>
              </p:nvSpPr>
              <p:spPr bwMode="auto">
                <a:xfrm>
                  <a:off x="2887" y="3721"/>
                  <a:ext cx="173" cy="166"/>
                </a:xfrm>
                <a:custGeom>
                  <a:avLst/>
                  <a:gdLst>
                    <a:gd name="T0" fmla="*/ 44 w 865"/>
                    <a:gd name="T1" fmla="*/ 831 h 831"/>
                    <a:gd name="T2" fmla="*/ 0 w 865"/>
                    <a:gd name="T3" fmla="*/ 669 h 831"/>
                    <a:gd name="T4" fmla="*/ 1 w 865"/>
                    <a:gd name="T5" fmla="*/ 424 h 831"/>
                    <a:gd name="T6" fmla="*/ 50 w 865"/>
                    <a:gd name="T7" fmla="*/ 326 h 831"/>
                    <a:gd name="T8" fmla="*/ 96 w 865"/>
                    <a:gd name="T9" fmla="*/ 310 h 831"/>
                    <a:gd name="T10" fmla="*/ 179 w 865"/>
                    <a:gd name="T11" fmla="*/ 289 h 831"/>
                    <a:gd name="T12" fmla="*/ 268 w 865"/>
                    <a:gd name="T13" fmla="*/ 176 h 831"/>
                    <a:gd name="T14" fmla="*/ 330 w 865"/>
                    <a:gd name="T15" fmla="*/ 112 h 831"/>
                    <a:gd name="T16" fmla="*/ 406 w 865"/>
                    <a:gd name="T17" fmla="*/ 66 h 831"/>
                    <a:gd name="T18" fmla="*/ 475 w 865"/>
                    <a:gd name="T19" fmla="*/ 36 h 831"/>
                    <a:gd name="T20" fmla="*/ 608 w 865"/>
                    <a:gd name="T21" fmla="*/ 5 h 831"/>
                    <a:gd name="T22" fmla="*/ 726 w 865"/>
                    <a:gd name="T23" fmla="*/ 0 h 831"/>
                    <a:gd name="T24" fmla="*/ 806 w 865"/>
                    <a:gd name="T25" fmla="*/ 23 h 831"/>
                    <a:gd name="T26" fmla="*/ 851 w 865"/>
                    <a:gd name="T27" fmla="*/ 63 h 831"/>
                    <a:gd name="T28" fmla="*/ 865 w 865"/>
                    <a:gd name="T29" fmla="*/ 128 h 831"/>
                    <a:gd name="T30" fmla="*/ 846 w 865"/>
                    <a:gd name="T31" fmla="*/ 231 h 831"/>
                    <a:gd name="T32" fmla="*/ 824 w 865"/>
                    <a:gd name="T33" fmla="*/ 292 h 831"/>
                    <a:gd name="T34" fmla="*/ 792 w 865"/>
                    <a:gd name="T35" fmla="*/ 358 h 831"/>
                    <a:gd name="T36" fmla="*/ 750 w 865"/>
                    <a:gd name="T37" fmla="*/ 424 h 831"/>
                    <a:gd name="T38" fmla="*/ 709 w 865"/>
                    <a:gd name="T39" fmla="*/ 483 h 831"/>
                    <a:gd name="T40" fmla="*/ 635 w 865"/>
                    <a:gd name="T41" fmla="*/ 561 h 831"/>
                    <a:gd name="T42" fmla="*/ 560 w 865"/>
                    <a:gd name="T43" fmla="*/ 611 h 831"/>
                    <a:gd name="T44" fmla="*/ 457 w 865"/>
                    <a:gd name="T45" fmla="*/ 673 h 831"/>
                    <a:gd name="T46" fmla="*/ 343 w 865"/>
                    <a:gd name="T47" fmla="*/ 734 h 831"/>
                    <a:gd name="T48" fmla="*/ 233 w 865"/>
                    <a:gd name="T49" fmla="*/ 777 h 831"/>
                    <a:gd name="T50" fmla="*/ 44 w 865"/>
                    <a:gd name="T51" fmla="*/ 831 h 831"/>
                    <a:gd name="T52" fmla="*/ 44 w 865"/>
                    <a:gd name="T53"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5" h="831">
                      <a:moveTo>
                        <a:pt x="44" y="831"/>
                      </a:moveTo>
                      <a:lnTo>
                        <a:pt x="0" y="669"/>
                      </a:lnTo>
                      <a:lnTo>
                        <a:pt x="1" y="424"/>
                      </a:lnTo>
                      <a:lnTo>
                        <a:pt x="50" y="326"/>
                      </a:lnTo>
                      <a:lnTo>
                        <a:pt x="96" y="310"/>
                      </a:lnTo>
                      <a:lnTo>
                        <a:pt x="179" y="289"/>
                      </a:lnTo>
                      <a:lnTo>
                        <a:pt x="268" y="176"/>
                      </a:lnTo>
                      <a:lnTo>
                        <a:pt x="330" y="112"/>
                      </a:lnTo>
                      <a:lnTo>
                        <a:pt x="406" y="66"/>
                      </a:lnTo>
                      <a:lnTo>
                        <a:pt x="475" y="36"/>
                      </a:lnTo>
                      <a:lnTo>
                        <a:pt x="608" y="5"/>
                      </a:lnTo>
                      <a:lnTo>
                        <a:pt x="726" y="0"/>
                      </a:lnTo>
                      <a:lnTo>
                        <a:pt x="806" y="23"/>
                      </a:lnTo>
                      <a:lnTo>
                        <a:pt x="851" y="63"/>
                      </a:lnTo>
                      <a:lnTo>
                        <a:pt x="865" y="128"/>
                      </a:lnTo>
                      <a:lnTo>
                        <a:pt x="846" y="231"/>
                      </a:lnTo>
                      <a:lnTo>
                        <a:pt x="824" y="292"/>
                      </a:lnTo>
                      <a:lnTo>
                        <a:pt x="792" y="358"/>
                      </a:lnTo>
                      <a:lnTo>
                        <a:pt x="750" y="424"/>
                      </a:lnTo>
                      <a:lnTo>
                        <a:pt x="709" y="483"/>
                      </a:lnTo>
                      <a:lnTo>
                        <a:pt x="635" y="561"/>
                      </a:lnTo>
                      <a:lnTo>
                        <a:pt x="560" y="611"/>
                      </a:lnTo>
                      <a:lnTo>
                        <a:pt x="457" y="673"/>
                      </a:lnTo>
                      <a:lnTo>
                        <a:pt x="343" y="734"/>
                      </a:lnTo>
                      <a:lnTo>
                        <a:pt x="233" y="777"/>
                      </a:lnTo>
                      <a:lnTo>
                        <a:pt x="44" y="831"/>
                      </a:lnTo>
                      <a:lnTo>
                        <a:pt x="44" y="831"/>
                      </a:lnTo>
                      <a:close/>
                    </a:path>
                  </a:pathLst>
                </a:custGeom>
                <a:solidFill>
                  <a:srgbClr val="AE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85" name="Freeform 237"/>
                <p:cNvSpPr>
                  <a:spLocks/>
                </p:cNvSpPr>
                <p:nvPr/>
              </p:nvSpPr>
              <p:spPr bwMode="auto">
                <a:xfrm>
                  <a:off x="2611" y="3540"/>
                  <a:ext cx="205" cy="155"/>
                </a:xfrm>
                <a:custGeom>
                  <a:avLst/>
                  <a:gdLst>
                    <a:gd name="T0" fmla="*/ 151 w 1024"/>
                    <a:gd name="T1" fmla="*/ 642 h 771"/>
                    <a:gd name="T2" fmla="*/ 97 w 1024"/>
                    <a:gd name="T3" fmla="*/ 589 h 771"/>
                    <a:gd name="T4" fmla="*/ 54 w 1024"/>
                    <a:gd name="T5" fmla="*/ 534 h 771"/>
                    <a:gd name="T6" fmla="*/ 4 w 1024"/>
                    <a:gd name="T7" fmla="*/ 418 h 771"/>
                    <a:gd name="T8" fmla="*/ 0 w 1024"/>
                    <a:gd name="T9" fmla="*/ 305 h 771"/>
                    <a:gd name="T10" fmla="*/ 12 w 1024"/>
                    <a:gd name="T11" fmla="*/ 251 h 771"/>
                    <a:gd name="T12" fmla="*/ 35 w 1024"/>
                    <a:gd name="T13" fmla="*/ 200 h 771"/>
                    <a:gd name="T14" fmla="*/ 67 w 1024"/>
                    <a:gd name="T15" fmla="*/ 153 h 771"/>
                    <a:gd name="T16" fmla="*/ 107 w 1024"/>
                    <a:gd name="T17" fmla="*/ 110 h 771"/>
                    <a:gd name="T18" fmla="*/ 157 w 1024"/>
                    <a:gd name="T19" fmla="*/ 72 h 771"/>
                    <a:gd name="T20" fmla="*/ 213 w 1024"/>
                    <a:gd name="T21" fmla="*/ 42 h 771"/>
                    <a:gd name="T22" fmla="*/ 348 w 1024"/>
                    <a:gd name="T23" fmla="*/ 3 h 771"/>
                    <a:gd name="T24" fmla="*/ 511 w 1024"/>
                    <a:gd name="T25" fmla="*/ 0 h 771"/>
                    <a:gd name="T26" fmla="*/ 687 w 1024"/>
                    <a:gd name="T27" fmla="*/ 27 h 771"/>
                    <a:gd name="T28" fmla="*/ 850 w 1024"/>
                    <a:gd name="T29" fmla="*/ 100 h 771"/>
                    <a:gd name="T30" fmla="*/ 924 w 1024"/>
                    <a:gd name="T31" fmla="*/ 167 h 771"/>
                    <a:gd name="T32" fmla="*/ 979 w 1024"/>
                    <a:gd name="T33" fmla="*/ 250 h 771"/>
                    <a:gd name="T34" fmla="*/ 1013 w 1024"/>
                    <a:gd name="T35" fmla="*/ 342 h 771"/>
                    <a:gd name="T36" fmla="*/ 1024 w 1024"/>
                    <a:gd name="T37" fmla="*/ 439 h 771"/>
                    <a:gd name="T38" fmla="*/ 1013 w 1024"/>
                    <a:gd name="T39" fmla="*/ 535 h 771"/>
                    <a:gd name="T40" fmla="*/ 976 w 1024"/>
                    <a:gd name="T41" fmla="*/ 623 h 771"/>
                    <a:gd name="T42" fmla="*/ 914 w 1024"/>
                    <a:gd name="T43" fmla="*/ 698 h 771"/>
                    <a:gd name="T44" fmla="*/ 823 w 1024"/>
                    <a:gd name="T45" fmla="*/ 753 h 771"/>
                    <a:gd name="T46" fmla="*/ 746 w 1024"/>
                    <a:gd name="T47" fmla="*/ 771 h 771"/>
                    <a:gd name="T48" fmla="*/ 658 w 1024"/>
                    <a:gd name="T49" fmla="*/ 769 h 771"/>
                    <a:gd name="T50" fmla="*/ 488 w 1024"/>
                    <a:gd name="T51" fmla="*/ 751 h 771"/>
                    <a:gd name="T52" fmla="*/ 489 w 1024"/>
                    <a:gd name="T53" fmla="*/ 727 h 771"/>
                    <a:gd name="T54" fmla="*/ 649 w 1024"/>
                    <a:gd name="T55" fmla="*/ 721 h 771"/>
                    <a:gd name="T56" fmla="*/ 778 w 1024"/>
                    <a:gd name="T57" fmla="*/ 679 h 771"/>
                    <a:gd name="T58" fmla="*/ 874 w 1024"/>
                    <a:gd name="T59" fmla="*/ 611 h 771"/>
                    <a:gd name="T60" fmla="*/ 935 w 1024"/>
                    <a:gd name="T61" fmla="*/ 526 h 771"/>
                    <a:gd name="T62" fmla="*/ 963 w 1024"/>
                    <a:gd name="T63" fmla="*/ 428 h 771"/>
                    <a:gd name="T64" fmla="*/ 953 w 1024"/>
                    <a:gd name="T65" fmla="*/ 327 h 771"/>
                    <a:gd name="T66" fmla="*/ 933 w 1024"/>
                    <a:gd name="T67" fmla="*/ 277 h 771"/>
                    <a:gd name="T68" fmla="*/ 866 w 1024"/>
                    <a:gd name="T69" fmla="*/ 187 h 771"/>
                    <a:gd name="T70" fmla="*/ 816 w 1024"/>
                    <a:gd name="T71" fmla="*/ 148 h 771"/>
                    <a:gd name="T72" fmla="*/ 743 w 1024"/>
                    <a:gd name="T73" fmla="*/ 106 h 771"/>
                    <a:gd name="T74" fmla="*/ 667 w 1024"/>
                    <a:gd name="T75" fmla="*/ 79 h 771"/>
                    <a:gd name="T76" fmla="*/ 506 w 1024"/>
                    <a:gd name="T77" fmla="*/ 52 h 771"/>
                    <a:gd name="T78" fmla="*/ 360 w 1024"/>
                    <a:gd name="T79" fmla="*/ 53 h 771"/>
                    <a:gd name="T80" fmla="*/ 238 w 1024"/>
                    <a:gd name="T81" fmla="*/ 88 h 771"/>
                    <a:gd name="T82" fmla="*/ 141 w 1024"/>
                    <a:gd name="T83" fmla="*/ 149 h 771"/>
                    <a:gd name="T84" fmla="*/ 72 w 1024"/>
                    <a:gd name="T85" fmla="*/ 229 h 771"/>
                    <a:gd name="T86" fmla="*/ 37 w 1024"/>
                    <a:gd name="T87" fmla="*/ 322 h 771"/>
                    <a:gd name="T88" fmla="*/ 39 w 1024"/>
                    <a:gd name="T89" fmla="*/ 424 h 771"/>
                    <a:gd name="T90" fmla="*/ 54 w 1024"/>
                    <a:gd name="T91" fmla="*/ 475 h 771"/>
                    <a:gd name="T92" fmla="*/ 80 w 1024"/>
                    <a:gd name="T93" fmla="*/ 527 h 771"/>
                    <a:gd name="T94" fmla="*/ 119 w 1024"/>
                    <a:gd name="T95" fmla="*/ 577 h 771"/>
                    <a:gd name="T96" fmla="*/ 167 w 1024"/>
                    <a:gd name="T97" fmla="*/ 623 h 771"/>
                    <a:gd name="T98" fmla="*/ 151 w 1024"/>
                    <a:gd name="T99" fmla="*/ 642 h 771"/>
                    <a:gd name="T100" fmla="*/ 151 w 1024"/>
                    <a:gd name="T101" fmla="*/ 642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24" h="771">
                      <a:moveTo>
                        <a:pt x="151" y="642"/>
                      </a:moveTo>
                      <a:lnTo>
                        <a:pt x="97" y="589"/>
                      </a:lnTo>
                      <a:lnTo>
                        <a:pt x="54" y="534"/>
                      </a:lnTo>
                      <a:lnTo>
                        <a:pt x="4" y="418"/>
                      </a:lnTo>
                      <a:lnTo>
                        <a:pt x="0" y="305"/>
                      </a:lnTo>
                      <a:lnTo>
                        <a:pt x="12" y="251"/>
                      </a:lnTo>
                      <a:lnTo>
                        <a:pt x="35" y="200"/>
                      </a:lnTo>
                      <a:lnTo>
                        <a:pt x="67" y="153"/>
                      </a:lnTo>
                      <a:lnTo>
                        <a:pt x="107" y="110"/>
                      </a:lnTo>
                      <a:lnTo>
                        <a:pt x="157" y="72"/>
                      </a:lnTo>
                      <a:lnTo>
                        <a:pt x="213" y="42"/>
                      </a:lnTo>
                      <a:lnTo>
                        <a:pt x="348" y="3"/>
                      </a:lnTo>
                      <a:lnTo>
                        <a:pt x="511" y="0"/>
                      </a:lnTo>
                      <a:lnTo>
                        <a:pt x="687" y="27"/>
                      </a:lnTo>
                      <a:lnTo>
                        <a:pt x="850" y="100"/>
                      </a:lnTo>
                      <a:lnTo>
                        <a:pt x="924" y="167"/>
                      </a:lnTo>
                      <a:lnTo>
                        <a:pt x="979" y="250"/>
                      </a:lnTo>
                      <a:lnTo>
                        <a:pt x="1013" y="342"/>
                      </a:lnTo>
                      <a:lnTo>
                        <a:pt x="1024" y="439"/>
                      </a:lnTo>
                      <a:lnTo>
                        <a:pt x="1013" y="535"/>
                      </a:lnTo>
                      <a:lnTo>
                        <a:pt x="976" y="623"/>
                      </a:lnTo>
                      <a:lnTo>
                        <a:pt x="914" y="698"/>
                      </a:lnTo>
                      <a:lnTo>
                        <a:pt x="823" y="753"/>
                      </a:lnTo>
                      <a:lnTo>
                        <a:pt x="746" y="771"/>
                      </a:lnTo>
                      <a:lnTo>
                        <a:pt x="658" y="769"/>
                      </a:lnTo>
                      <a:lnTo>
                        <a:pt x="488" y="751"/>
                      </a:lnTo>
                      <a:lnTo>
                        <a:pt x="489" y="727"/>
                      </a:lnTo>
                      <a:lnTo>
                        <a:pt x="649" y="721"/>
                      </a:lnTo>
                      <a:lnTo>
                        <a:pt x="778" y="679"/>
                      </a:lnTo>
                      <a:lnTo>
                        <a:pt x="874" y="611"/>
                      </a:lnTo>
                      <a:lnTo>
                        <a:pt x="935" y="526"/>
                      </a:lnTo>
                      <a:lnTo>
                        <a:pt x="963" y="428"/>
                      </a:lnTo>
                      <a:lnTo>
                        <a:pt x="953" y="327"/>
                      </a:lnTo>
                      <a:lnTo>
                        <a:pt x="933" y="277"/>
                      </a:lnTo>
                      <a:lnTo>
                        <a:pt x="866" y="187"/>
                      </a:lnTo>
                      <a:lnTo>
                        <a:pt x="816" y="148"/>
                      </a:lnTo>
                      <a:lnTo>
                        <a:pt x="743" y="106"/>
                      </a:lnTo>
                      <a:lnTo>
                        <a:pt x="667" y="79"/>
                      </a:lnTo>
                      <a:lnTo>
                        <a:pt x="506" y="52"/>
                      </a:lnTo>
                      <a:lnTo>
                        <a:pt x="360" y="53"/>
                      </a:lnTo>
                      <a:lnTo>
                        <a:pt x="238" y="88"/>
                      </a:lnTo>
                      <a:lnTo>
                        <a:pt x="141" y="149"/>
                      </a:lnTo>
                      <a:lnTo>
                        <a:pt x="72" y="229"/>
                      </a:lnTo>
                      <a:lnTo>
                        <a:pt x="37" y="322"/>
                      </a:lnTo>
                      <a:lnTo>
                        <a:pt x="39" y="424"/>
                      </a:lnTo>
                      <a:lnTo>
                        <a:pt x="54" y="475"/>
                      </a:lnTo>
                      <a:lnTo>
                        <a:pt x="80" y="527"/>
                      </a:lnTo>
                      <a:lnTo>
                        <a:pt x="119" y="577"/>
                      </a:lnTo>
                      <a:lnTo>
                        <a:pt x="167" y="623"/>
                      </a:lnTo>
                      <a:lnTo>
                        <a:pt x="151" y="642"/>
                      </a:lnTo>
                      <a:lnTo>
                        <a:pt x="151" y="6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86" name="Freeform 238"/>
                <p:cNvSpPr>
                  <a:spLocks/>
                </p:cNvSpPr>
                <p:nvPr/>
              </p:nvSpPr>
              <p:spPr bwMode="auto">
                <a:xfrm>
                  <a:off x="2628" y="3546"/>
                  <a:ext cx="163" cy="121"/>
                </a:xfrm>
                <a:custGeom>
                  <a:avLst/>
                  <a:gdLst>
                    <a:gd name="T0" fmla="*/ 0 w 815"/>
                    <a:gd name="T1" fmla="*/ 122 h 607"/>
                    <a:gd name="T2" fmla="*/ 222 w 815"/>
                    <a:gd name="T3" fmla="*/ 6 h 607"/>
                    <a:gd name="T4" fmla="*/ 349 w 815"/>
                    <a:gd name="T5" fmla="*/ 0 h 607"/>
                    <a:gd name="T6" fmla="*/ 479 w 815"/>
                    <a:gd name="T7" fmla="*/ 25 h 607"/>
                    <a:gd name="T8" fmla="*/ 601 w 815"/>
                    <a:gd name="T9" fmla="*/ 77 h 607"/>
                    <a:gd name="T10" fmla="*/ 655 w 815"/>
                    <a:gd name="T11" fmla="*/ 112 h 607"/>
                    <a:gd name="T12" fmla="*/ 705 w 815"/>
                    <a:gd name="T13" fmla="*/ 152 h 607"/>
                    <a:gd name="T14" fmla="*/ 747 w 815"/>
                    <a:gd name="T15" fmla="*/ 197 h 607"/>
                    <a:gd name="T16" fmla="*/ 779 w 815"/>
                    <a:gd name="T17" fmla="*/ 247 h 607"/>
                    <a:gd name="T18" fmla="*/ 815 w 815"/>
                    <a:gd name="T19" fmla="*/ 356 h 607"/>
                    <a:gd name="T20" fmla="*/ 814 w 815"/>
                    <a:gd name="T21" fmla="*/ 415 h 607"/>
                    <a:gd name="T22" fmla="*/ 800 w 815"/>
                    <a:gd name="T23" fmla="*/ 476 h 607"/>
                    <a:gd name="T24" fmla="*/ 770 w 815"/>
                    <a:gd name="T25" fmla="*/ 538 h 607"/>
                    <a:gd name="T26" fmla="*/ 724 w 815"/>
                    <a:gd name="T27" fmla="*/ 602 h 607"/>
                    <a:gd name="T28" fmla="*/ 713 w 815"/>
                    <a:gd name="T29" fmla="*/ 607 h 607"/>
                    <a:gd name="T30" fmla="*/ 712 w 815"/>
                    <a:gd name="T31" fmla="*/ 595 h 607"/>
                    <a:gd name="T32" fmla="*/ 726 w 815"/>
                    <a:gd name="T33" fmla="*/ 532 h 607"/>
                    <a:gd name="T34" fmla="*/ 749 w 815"/>
                    <a:gd name="T35" fmla="*/ 455 h 607"/>
                    <a:gd name="T36" fmla="*/ 762 w 815"/>
                    <a:gd name="T37" fmla="*/ 404 h 607"/>
                    <a:gd name="T38" fmla="*/ 760 w 815"/>
                    <a:gd name="T39" fmla="*/ 352 h 607"/>
                    <a:gd name="T40" fmla="*/ 748 w 815"/>
                    <a:gd name="T41" fmla="*/ 305 h 607"/>
                    <a:gd name="T42" fmla="*/ 726 w 815"/>
                    <a:gd name="T43" fmla="*/ 262 h 607"/>
                    <a:gd name="T44" fmla="*/ 660 w 815"/>
                    <a:gd name="T45" fmla="*/ 188 h 607"/>
                    <a:gd name="T46" fmla="*/ 578 w 815"/>
                    <a:gd name="T47" fmla="*/ 130 h 607"/>
                    <a:gd name="T48" fmla="*/ 534 w 815"/>
                    <a:gd name="T49" fmla="*/ 106 h 607"/>
                    <a:gd name="T50" fmla="*/ 468 w 815"/>
                    <a:gd name="T51" fmla="*/ 81 h 607"/>
                    <a:gd name="T52" fmla="*/ 386 w 815"/>
                    <a:gd name="T53" fmla="*/ 63 h 607"/>
                    <a:gd name="T54" fmla="*/ 232 w 815"/>
                    <a:gd name="T55" fmla="*/ 61 h 607"/>
                    <a:gd name="T56" fmla="*/ 105 w 815"/>
                    <a:gd name="T57" fmla="*/ 84 h 607"/>
                    <a:gd name="T58" fmla="*/ 57 w 815"/>
                    <a:gd name="T59" fmla="*/ 111 h 607"/>
                    <a:gd name="T60" fmla="*/ 11 w 815"/>
                    <a:gd name="T61" fmla="*/ 164 h 607"/>
                    <a:gd name="T62" fmla="*/ 0 w 815"/>
                    <a:gd name="T63" fmla="*/ 122 h 607"/>
                    <a:gd name="T64" fmla="*/ 0 w 815"/>
                    <a:gd name="T65" fmla="*/ 12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5" h="607">
                      <a:moveTo>
                        <a:pt x="0" y="122"/>
                      </a:moveTo>
                      <a:lnTo>
                        <a:pt x="222" y="6"/>
                      </a:lnTo>
                      <a:lnTo>
                        <a:pt x="349" y="0"/>
                      </a:lnTo>
                      <a:lnTo>
                        <a:pt x="479" y="25"/>
                      </a:lnTo>
                      <a:lnTo>
                        <a:pt x="601" y="77"/>
                      </a:lnTo>
                      <a:lnTo>
                        <a:pt x="655" y="112"/>
                      </a:lnTo>
                      <a:lnTo>
                        <a:pt x="705" y="152"/>
                      </a:lnTo>
                      <a:lnTo>
                        <a:pt x="747" y="197"/>
                      </a:lnTo>
                      <a:lnTo>
                        <a:pt x="779" y="247"/>
                      </a:lnTo>
                      <a:lnTo>
                        <a:pt x="815" y="356"/>
                      </a:lnTo>
                      <a:lnTo>
                        <a:pt x="814" y="415"/>
                      </a:lnTo>
                      <a:lnTo>
                        <a:pt x="800" y="476"/>
                      </a:lnTo>
                      <a:lnTo>
                        <a:pt x="770" y="538"/>
                      </a:lnTo>
                      <a:lnTo>
                        <a:pt x="724" y="602"/>
                      </a:lnTo>
                      <a:lnTo>
                        <a:pt x="713" y="607"/>
                      </a:lnTo>
                      <a:lnTo>
                        <a:pt x="712" y="595"/>
                      </a:lnTo>
                      <a:lnTo>
                        <a:pt x="726" y="532"/>
                      </a:lnTo>
                      <a:lnTo>
                        <a:pt x="749" y="455"/>
                      </a:lnTo>
                      <a:lnTo>
                        <a:pt x="762" y="404"/>
                      </a:lnTo>
                      <a:lnTo>
                        <a:pt x="760" y="352"/>
                      </a:lnTo>
                      <a:lnTo>
                        <a:pt x="748" y="305"/>
                      </a:lnTo>
                      <a:lnTo>
                        <a:pt x="726" y="262"/>
                      </a:lnTo>
                      <a:lnTo>
                        <a:pt x="660" y="188"/>
                      </a:lnTo>
                      <a:lnTo>
                        <a:pt x="578" y="130"/>
                      </a:lnTo>
                      <a:lnTo>
                        <a:pt x="534" y="106"/>
                      </a:lnTo>
                      <a:lnTo>
                        <a:pt x="468" y="81"/>
                      </a:lnTo>
                      <a:lnTo>
                        <a:pt x="386" y="63"/>
                      </a:lnTo>
                      <a:lnTo>
                        <a:pt x="232" y="61"/>
                      </a:lnTo>
                      <a:lnTo>
                        <a:pt x="105" y="84"/>
                      </a:lnTo>
                      <a:lnTo>
                        <a:pt x="57" y="111"/>
                      </a:lnTo>
                      <a:lnTo>
                        <a:pt x="11" y="164"/>
                      </a:lnTo>
                      <a:lnTo>
                        <a:pt x="0" y="122"/>
                      </a:lnTo>
                      <a:lnTo>
                        <a:pt x="0"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87" name="Freeform 239"/>
                <p:cNvSpPr>
                  <a:spLocks/>
                </p:cNvSpPr>
                <p:nvPr/>
              </p:nvSpPr>
              <p:spPr bwMode="auto">
                <a:xfrm>
                  <a:off x="2879" y="3696"/>
                  <a:ext cx="196" cy="191"/>
                </a:xfrm>
                <a:custGeom>
                  <a:avLst/>
                  <a:gdLst>
                    <a:gd name="T0" fmla="*/ 916 w 978"/>
                    <a:gd name="T1" fmla="*/ 373 h 954"/>
                    <a:gd name="T2" fmla="*/ 909 w 978"/>
                    <a:gd name="T3" fmla="*/ 350 h 954"/>
                    <a:gd name="T4" fmla="*/ 934 w 978"/>
                    <a:gd name="T5" fmla="*/ 251 h 954"/>
                    <a:gd name="T6" fmla="*/ 931 w 978"/>
                    <a:gd name="T7" fmla="*/ 151 h 954"/>
                    <a:gd name="T8" fmla="*/ 923 w 978"/>
                    <a:gd name="T9" fmla="*/ 121 h 954"/>
                    <a:gd name="T10" fmla="*/ 905 w 978"/>
                    <a:gd name="T11" fmla="*/ 97 h 954"/>
                    <a:gd name="T12" fmla="*/ 876 w 978"/>
                    <a:gd name="T13" fmla="*/ 78 h 954"/>
                    <a:gd name="T14" fmla="*/ 839 w 978"/>
                    <a:gd name="T15" fmla="*/ 65 h 954"/>
                    <a:gd name="T16" fmla="*/ 744 w 978"/>
                    <a:gd name="T17" fmla="*/ 57 h 954"/>
                    <a:gd name="T18" fmla="*/ 630 w 978"/>
                    <a:gd name="T19" fmla="*/ 74 h 954"/>
                    <a:gd name="T20" fmla="*/ 467 w 978"/>
                    <a:gd name="T21" fmla="*/ 130 h 954"/>
                    <a:gd name="T22" fmla="*/ 386 w 978"/>
                    <a:gd name="T23" fmla="*/ 173 h 954"/>
                    <a:gd name="T24" fmla="*/ 309 w 978"/>
                    <a:gd name="T25" fmla="*/ 227 h 954"/>
                    <a:gd name="T26" fmla="*/ 222 w 978"/>
                    <a:gd name="T27" fmla="*/ 306 h 954"/>
                    <a:gd name="T28" fmla="*/ 185 w 978"/>
                    <a:gd name="T29" fmla="*/ 352 h 954"/>
                    <a:gd name="T30" fmla="*/ 151 w 978"/>
                    <a:gd name="T31" fmla="*/ 400 h 954"/>
                    <a:gd name="T32" fmla="*/ 102 w 978"/>
                    <a:gd name="T33" fmla="*/ 510 h 954"/>
                    <a:gd name="T34" fmla="*/ 77 w 978"/>
                    <a:gd name="T35" fmla="*/ 635 h 954"/>
                    <a:gd name="T36" fmla="*/ 61 w 978"/>
                    <a:gd name="T37" fmla="*/ 792 h 954"/>
                    <a:gd name="T38" fmla="*/ 68 w 978"/>
                    <a:gd name="T39" fmla="*/ 867 h 954"/>
                    <a:gd name="T40" fmla="*/ 82 w 978"/>
                    <a:gd name="T41" fmla="*/ 904 h 954"/>
                    <a:gd name="T42" fmla="*/ 103 w 978"/>
                    <a:gd name="T43" fmla="*/ 940 h 954"/>
                    <a:gd name="T44" fmla="*/ 83 w 978"/>
                    <a:gd name="T45" fmla="*/ 954 h 954"/>
                    <a:gd name="T46" fmla="*/ 10 w 978"/>
                    <a:gd name="T47" fmla="*/ 799 h 954"/>
                    <a:gd name="T48" fmla="*/ 0 w 978"/>
                    <a:gd name="T49" fmla="*/ 628 h 954"/>
                    <a:gd name="T50" fmla="*/ 10 w 978"/>
                    <a:gd name="T51" fmla="*/ 555 h 954"/>
                    <a:gd name="T52" fmla="*/ 28 w 978"/>
                    <a:gd name="T53" fmla="*/ 487 h 954"/>
                    <a:gd name="T54" fmla="*/ 54 w 978"/>
                    <a:gd name="T55" fmla="*/ 422 h 954"/>
                    <a:gd name="T56" fmla="*/ 87 w 978"/>
                    <a:gd name="T57" fmla="*/ 362 h 954"/>
                    <a:gd name="T58" fmla="*/ 106 w 978"/>
                    <a:gd name="T59" fmla="*/ 335 h 954"/>
                    <a:gd name="T60" fmla="*/ 126 w 978"/>
                    <a:gd name="T61" fmla="*/ 307 h 954"/>
                    <a:gd name="T62" fmla="*/ 170 w 978"/>
                    <a:gd name="T63" fmla="*/ 256 h 954"/>
                    <a:gd name="T64" fmla="*/ 218 w 978"/>
                    <a:gd name="T65" fmla="*/ 210 h 954"/>
                    <a:gd name="T66" fmla="*/ 272 w 978"/>
                    <a:gd name="T67" fmla="*/ 167 h 954"/>
                    <a:gd name="T68" fmla="*/ 357 w 978"/>
                    <a:gd name="T69" fmla="*/ 112 h 954"/>
                    <a:gd name="T70" fmla="*/ 447 w 978"/>
                    <a:gd name="T71" fmla="*/ 67 h 954"/>
                    <a:gd name="T72" fmla="*/ 538 w 978"/>
                    <a:gd name="T73" fmla="*/ 33 h 954"/>
                    <a:gd name="T74" fmla="*/ 629 w 978"/>
                    <a:gd name="T75" fmla="*/ 10 h 954"/>
                    <a:gd name="T76" fmla="*/ 764 w 978"/>
                    <a:gd name="T77" fmla="*/ 0 h 954"/>
                    <a:gd name="T78" fmla="*/ 875 w 978"/>
                    <a:gd name="T79" fmla="*/ 22 h 954"/>
                    <a:gd name="T80" fmla="*/ 950 w 978"/>
                    <a:gd name="T81" fmla="*/ 76 h 954"/>
                    <a:gd name="T82" fmla="*/ 978 w 978"/>
                    <a:gd name="T83" fmla="*/ 159 h 954"/>
                    <a:gd name="T84" fmla="*/ 947 w 978"/>
                    <a:gd name="T85" fmla="*/ 321 h 954"/>
                    <a:gd name="T86" fmla="*/ 916 w 978"/>
                    <a:gd name="T87" fmla="*/ 373 h 954"/>
                    <a:gd name="T88" fmla="*/ 916 w 978"/>
                    <a:gd name="T89" fmla="*/ 37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8" h="954">
                      <a:moveTo>
                        <a:pt x="916" y="373"/>
                      </a:moveTo>
                      <a:lnTo>
                        <a:pt x="909" y="350"/>
                      </a:lnTo>
                      <a:lnTo>
                        <a:pt x="934" y="251"/>
                      </a:lnTo>
                      <a:lnTo>
                        <a:pt x="931" y="151"/>
                      </a:lnTo>
                      <a:lnTo>
                        <a:pt x="923" y="121"/>
                      </a:lnTo>
                      <a:lnTo>
                        <a:pt x="905" y="97"/>
                      </a:lnTo>
                      <a:lnTo>
                        <a:pt x="876" y="78"/>
                      </a:lnTo>
                      <a:lnTo>
                        <a:pt x="839" y="65"/>
                      </a:lnTo>
                      <a:lnTo>
                        <a:pt x="744" y="57"/>
                      </a:lnTo>
                      <a:lnTo>
                        <a:pt x="630" y="74"/>
                      </a:lnTo>
                      <a:lnTo>
                        <a:pt x="467" y="130"/>
                      </a:lnTo>
                      <a:lnTo>
                        <a:pt x="386" y="173"/>
                      </a:lnTo>
                      <a:lnTo>
                        <a:pt x="309" y="227"/>
                      </a:lnTo>
                      <a:lnTo>
                        <a:pt x="222" y="306"/>
                      </a:lnTo>
                      <a:lnTo>
                        <a:pt x="185" y="352"/>
                      </a:lnTo>
                      <a:lnTo>
                        <a:pt x="151" y="400"/>
                      </a:lnTo>
                      <a:lnTo>
                        <a:pt x="102" y="510"/>
                      </a:lnTo>
                      <a:lnTo>
                        <a:pt x="77" y="635"/>
                      </a:lnTo>
                      <a:lnTo>
                        <a:pt x="61" y="792"/>
                      </a:lnTo>
                      <a:lnTo>
                        <a:pt x="68" y="867"/>
                      </a:lnTo>
                      <a:lnTo>
                        <a:pt x="82" y="904"/>
                      </a:lnTo>
                      <a:lnTo>
                        <a:pt x="103" y="940"/>
                      </a:lnTo>
                      <a:lnTo>
                        <a:pt x="83" y="954"/>
                      </a:lnTo>
                      <a:lnTo>
                        <a:pt x="10" y="799"/>
                      </a:lnTo>
                      <a:lnTo>
                        <a:pt x="0" y="628"/>
                      </a:lnTo>
                      <a:lnTo>
                        <a:pt x="10" y="555"/>
                      </a:lnTo>
                      <a:lnTo>
                        <a:pt x="28" y="487"/>
                      </a:lnTo>
                      <a:lnTo>
                        <a:pt x="54" y="422"/>
                      </a:lnTo>
                      <a:lnTo>
                        <a:pt x="87" y="362"/>
                      </a:lnTo>
                      <a:lnTo>
                        <a:pt x="106" y="335"/>
                      </a:lnTo>
                      <a:lnTo>
                        <a:pt x="126" y="307"/>
                      </a:lnTo>
                      <a:lnTo>
                        <a:pt x="170" y="256"/>
                      </a:lnTo>
                      <a:lnTo>
                        <a:pt x="218" y="210"/>
                      </a:lnTo>
                      <a:lnTo>
                        <a:pt x="272" y="167"/>
                      </a:lnTo>
                      <a:lnTo>
                        <a:pt x="357" y="112"/>
                      </a:lnTo>
                      <a:lnTo>
                        <a:pt x="447" y="67"/>
                      </a:lnTo>
                      <a:lnTo>
                        <a:pt x="538" y="33"/>
                      </a:lnTo>
                      <a:lnTo>
                        <a:pt x="629" y="10"/>
                      </a:lnTo>
                      <a:lnTo>
                        <a:pt x="764" y="0"/>
                      </a:lnTo>
                      <a:lnTo>
                        <a:pt x="875" y="22"/>
                      </a:lnTo>
                      <a:lnTo>
                        <a:pt x="950" y="76"/>
                      </a:lnTo>
                      <a:lnTo>
                        <a:pt x="978" y="159"/>
                      </a:lnTo>
                      <a:lnTo>
                        <a:pt x="947" y="321"/>
                      </a:lnTo>
                      <a:lnTo>
                        <a:pt x="916" y="373"/>
                      </a:lnTo>
                      <a:lnTo>
                        <a:pt x="916"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11888" name="Group 240"/>
              <p:cNvGrpSpPr>
                <a:grpSpLocks/>
              </p:cNvGrpSpPr>
              <p:nvPr/>
            </p:nvGrpSpPr>
            <p:grpSpPr bwMode="auto">
              <a:xfrm>
                <a:off x="1772" y="2917"/>
                <a:ext cx="609" cy="523"/>
                <a:chOff x="2475" y="3382"/>
                <a:chExt cx="609" cy="523"/>
              </a:xfrm>
            </p:grpSpPr>
            <p:sp>
              <p:nvSpPr>
                <p:cNvPr id="411889" name="Freeform 241"/>
                <p:cNvSpPr>
                  <a:spLocks/>
                </p:cNvSpPr>
                <p:nvPr/>
              </p:nvSpPr>
              <p:spPr bwMode="auto">
                <a:xfrm>
                  <a:off x="2479" y="3382"/>
                  <a:ext cx="605" cy="518"/>
                </a:xfrm>
                <a:custGeom>
                  <a:avLst/>
                  <a:gdLst>
                    <a:gd name="T0" fmla="*/ 1748 w 3029"/>
                    <a:gd name="T1" fmla="*/ 344 h 2593"/>
                    <a:gd name="T2" fmla="*/ 1488 w 3029"/>
                    <a:gd name="T3" fmla="*/ 219 h 2593"/>
                    <a:gd name="T4" fmla="*/ 1187 w 3029"/>
                    <a:gd name="T5" fmla="*/ 53 h 2593"/>
                    <a:gd name="T6" fmla="*/ 1053 w 3029"/>
                    <a:gd name="T7" fmla="*/ 12 h 2593"/>
                    <a:gd name="T8" fmla="*/ 888 w 3029"/>
                    <a:gd name="T9" fmla="*/ 0 h 2593"/>
                    <a:gd name="T10" fmla="*/ 727 w 3029"/>
                    <a:gd name="T11" fmla="*/ 9 h 2593"/>
                    <a:gd name="T12" fmla="*/ 623 w 3029"/>
                    <a:gd name="T13" fmla="*/ 20 h 2593"/>
                    <a:gd name="T14" fmla="*/ 512 w 3029"/>
                    <a:gd name="T15" fmla="*/ 49 h 2593"/>
                    <a:gd name="T16" fmla="*/ 384 w 3029"/>
                    <a:gd name="T17" fmla="*/ 99 h 2593"/>
                    <a:gd name="T18" fmla="*/ 269 w 3029"/>
                    <a:gd name="T19" fmla="*/ 174 h 2593"/>
                    <a:gd name="T20" fmla="*/ 158 w 3029"/>
                    <a:gd name="T21" fmla="*/ 266 h 2593"/>
                    <a:gd name="T22" fmla="*/ 76 w 3029"/>
                    <a:gd name="T23" fmla="*/ 391 h 2593"/>
                    <a:gd name="T24" fmla="*/ 25 w 3029"/>
                    <a:gd name="T25" fmla="*/ 551 h 2593"/>
                    <a:gd name="T26" fmla="*/ 0 w 3029"/>
                    <a:gd name="T27" fmla="*/ 787 h 2593"/>
                    <a:gd name="T28" fmla="*/ 7 w 3029"/>
                    <a:gd name="T29" fmla="*/ 1084 h 2593"/>
                    <a:gd name="T30" fmla="*/ 22 w 3029"/>
                    <a:gd name="T31" fmla="*/ 1397 h 2593"/>
                    <a:gd name="T32" fmla="*/ 94 w 3029"/>
                    <a:gd name="T33" fmla="*/ 1667 h 2593"/>
                    <a:gd name="T34" fmla="*/ 228 w 3029"/>
                    <a:gd name="T35" fmla="*/ 1916 h 2593"/>
                    <a:gd name="T36" fmla="*/ 334 w 3029"/>
                    <a:gd name="T37" fmla="*/ 2093 h 2593"/>
                    <a:gd name="T38" fmla="*/ 532 w 3029"/>
                    <a:gd name="T39" fmla="*/ 2268 h 2593"/>
                    <a:gd name="T40" fmla="*/ 748 w 3029"/>
                    <a:gd name="T41" fmla="*/ 2391 h 2593"/>
                    <a:gd name="T42" fmla="*/ 1018 w 3029"/>
                    <a:gd name="T43" fmla="*/ 2502 h 2593"/>
                    <a:gd name="T44" fmla="*/ 1347 w 3029"/>
                    <a:gd name="T45" fmla="*/ 2590 h 2593"/>
                    <a:gd name="T46" fmla="*/ 1624 w 3029"/>
                    <a:gd name="T47" fmla="*/ 2593 h 2593"/>
                    <a:gd name="T48" fmla="*/ 1917 w 3029"/>
                    <a:gd name="T49" fmla="*/ 2552 h 2593"/>
                    <a:gd name="T50" fmla="*/ 2211 w 3029"/>
                    <a:gd name="T51" fmla="*/ 2470 h 2593"/>
                    <a:gd name="T52" fmla="*/ 2512 w 3029"/>
                    <a:gd name="T53" fmla="*/ 2324 h 2593"/>
                    <a:gd name="T54" fmla="*/ 2784 w 3029"/>
                    <a:gd name="T55" fmla="*/ 2142 h 2593"/>
                    <a:gd name="T56" fmla="*/ 2868 w 3029"/>
                    <a:gd name="T57" fmla="*/ 2018 h 2593"/>
                    <a:gd name="T58" fmla="*/ 2958 w 3029"/>
                    <a:gd name="T59" fmla="*/ 1849 h 2593"/>
                    <a:gd name="T60" fmla="*/ 3013 w 3029"/>
                    <a:gd name="T61" fmla="*/ 1680 h 2593"/>
                    <a:gd name="T62" fmla="*/ 3029 w 3029"/>
                    <a:gd name="T63" fmla="*/ 1481 h 2593"/>
                    <a:gd name="T64" fmla="*/ 3021 w 3029"/>
                    <a:gd name="T65" fmla="*/ 1270 h 2593"/>
                    <a:gd name="T66" fmla="*/ 2984 w 3029"/>
                    <a:gd name="T67" fmla="*/ 1076 h 2593"/>
                    <a:gd name="T68" fmla="*/ 2905 w 3029"/>
                    <a:gd name="T69" fmla="*/ 894 h 2593"/>
                    <a:gd name="T70" fmla="*/ 2811 w 3029"/>
                    <a:gd name="T71" fmla="*/ 782 h 2593"/>
                    <a:gd name="T72" fmla="*/ 2665 w 3029"/>
                    <a:gd name="T73" fmla="*/ 691 h 2593"/>
                    <a:gd name="T74" fmla="*/ 2479 w 3029"/>
                    <a:gd name="T75" fmla="*/ 589 h 2593"/>
                    <a:gd name="T76" fmla="*/ 1960 w 3029"/>
                    <a:gd name="T77" fmla="*/ 442 h 2593"/>
                    <a:gd name="T78" fmla="*/ 1748 w 3029"/>
                    <a:gd name="T79" fmla="*/ 344 h 2593"/>
                    <a:gd name="T80" fmla="*/ 1748 w 3029"/>
                    <a:gd name="T81" fmla="*/ 34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29" h="2593">
                      <a:moveTo>
                        <a:pt x="1748" y="344"/>
                      </a:moveTo>
                      <a:lnTo>
                        <a:pt x="1488" y="219"/>
                      </a:lnTo>
                      <a:lnTo>
                        <a:pt x="1187" y="53"/>
                      </a:lnTo>
                      <a:lnTo>
                        <a:pt x="1053" y="12"/>
                      </a:lnTo>
                      <a:lnTo>
                        <a:pt x="888" y="0"/>
                      </a:lnTo>
                      <a:lnTo>
                        <a:pt x="727" y="9"/>
                      </a:lnTo>
                      <a:lnTo>
                        <a:pt x="623" y="20"/>
                      </a:lnTo>
                      <a:lnTo>
                        <a:pt x="512" y="49"/>
                      </a:lnTo>
                      <a:lnTo>
                        <a:pt x="384" y="99"/>
                      </a:lnTo>
                      <a:lnTo>
                        <a:pt x="269" y="174"/>
                      </a:lnTo>
                      <a:lnTo>
                        <a:pt x="158" y="266"/>
                      </a:lnTo>
                      <a:lnTo>
                        <a:pt x="76" y="391"/>
                      </a:lnTo>
                      <a:lnTo>
                        <a:pt x="25" y="551"/>
                      </a:lnTo>
                      <a:lnTo>
                        <a:pt x="0" y="787"/>
                      </a:lnTo>
                      <a:lnTo>
                        <a:pt x="7" y="1084"/>
                      </a:lnTo>
                      <a:lnTo>
                        <a:pt x="22" y="1397"/>
                      </a:lnTo>
                      <a:lnTo>
                        <a:pt x="94" y="1667"/>
                      </a:lnTo>
                      <a:lnTo>
                        <a:pt x="228" y="1916"/>
                      </a:lnTo>
                      <a:lnTo>
                        <a:pt x="334" y="2093"/>
                      </a:lnTo>
                      <a:lnTo>
                        <a:pt x="532" y="2268"/>
                      </a:lnTo>
                      <a:lnTo>
                        <a:pt x="748" y="2391"/>
                      </a:lnTo>
                      <a:lnTo>
                        <a:pt x="1018" y="2502"/>
                      </a:lnTo>
                      <a:lnTo>
                        <a:pt x="1347" y="2590"/>
                      </a:lnTo>
                      <a:lnTo>
                        <a:pt x="1624" y="2593"/>
                      </a:lnTo>
                      <a:lnTo>
                        <a:pt x="1917" y="2552"/>
                      </a:lnTo>
                      <a:lnTo>
                        <a:pt x="2211" y="2470"/>
                      </a:lnTo>
                      <a:lnTo>
                        <a:pt x="2512" y="2324"/>
                      </a:lnTo>
                      <a:lnTo>
                        <a:pt x="2784" y="2142"/>
                      </a:lnTo>
                      <a:lnTo>
                        <a:pt x="2868" y="2018"/>
                      </a:lnTo>
                      <a:lnTo>
                        <a:pt x="2958" y="1849"/>
                      </a:lnTo>
                      <a:lnTo>
                        <a:pt x="3013" y="1680"/>
                      </a:lnTo>
                      <a:lnTo>
                        <a:pt x="3029" y="1481"/>
                      </a:lnTo>
                      <a:lnTo>
                        <a:pt x="3021" y="1270"/>
                      </a:lnTo>
                      <a:lnTo>
                        <a:pt x="2984" y="1076"/>
                      </a:lnTo>
                      <a:lnTo>
                        <a:pt x="2905" y="894"/>
                      </a:lnTo>
                      <a:lnTo>
                        <a:pt x="2811" y="782"/>
                      </a:lnTo>
                      <a:lnTo>
                        <a:pt x="2665" y="691"/>
                      </a:lnTo>
                      <a:lnTo>
                        <a:pt x="2479" y="589"/>
                      </a:lnTo>
                      <a:lnTo>
                        <a:pt x="1960" y="442"/>
                      </a:lnTo>
                      <a:lnTo>
                        <a:pt x="1748" y="344"/>
                      </a:lnTo>
                      <a:lnTo>
                        <a:pt x="1748" y="344"/>
                      </a:lnTo>
                      <a:close/>
                    </a:path>
                  </a:pathLst>
                </a:custGeom>
                <a:solidFill>
                  <a:srgbClr val="CCE8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0" name="Freeform 242"/>
                <p:cNvSpPr>
                  <a:spLocks/>
                </p:cNvSpPr>
                <p:nvPr/>
              </p:nvSpPr>
              <p:spPr bwMode="auto">
                <a:xfrm>
                  <a:off x="2479" y="3518"/>
                  <a:ext cx="403" cy="255"/>
                </a:xfrm>
                <a:custGeom>
                  <a:avLst/>
                  <a:gdLst>
                    <a:gd name="T0" fmla="*/ 3 w 2019"/>
                    <a:gd name="T1" fmla="*/ 139 h 1273"/>
                    <a:gd name="T2" fmla="*/ 0 w 2019"/>
                    <a:gd name="T3" fmla="*/ 372 h 1273"/>
                    <a:gd name="T4" fmla="*/ 6 w 2019"/>
                    <a:gd name="T5" fmla="*/ 541 h 1273"/>
                    <a:gd name="T6" fmla="*/ 22 w 2019"/>
                    <a:gd name="T7" fmla="*/ 714 h 1273"/>
                    <a:gd name="T8" fmla="*/ 50 w 2019"/>
                    <a:gd name="T9" fmla="*/ 871 h 1273"/>
                    <a:gd name="T10" fmla="*/ 86 w 2019"/>
                    <a:gd name="T11" fmla="*/ 1004 h 1273"/>
                    <a:gd name="T12" fmla="*/ 132 w 2019"/>
                    <a:gd name="T13" fmla="*/ 1130 h 1273"/>
                    <a:gd name="T14" fmla="*/ 173 w 2019"/>
                    <a:gd name="T15" fmla="*/ 1215 h 1273"/>
                    <a:gd name="T16" fmla="*/ 208 w 2019"/>
                    <a:gd name="T17" fmla="*/ 1273 h 1273"/>
                    <a:gd name="T18" fmla="*/ 213 w 2019"/>
                    <a:gd name="T19" fmla="*/ 1272 h 1273"/>
                    <a:gd name="T20" fmla="*/ 544 w 2019"/>
                    <a:gd name="T21" fmla="*/ 1231 h 1273"/>
                    <a:gd name="T22" fmla="*/ 718 w 2019"/>
                    <a:gd name="T23" fmla="*/ 1178 h 1273"/>
                    <a:gd name="T24" fmla="*/ 1158 w 2019"/>
                    <a:gd name="T25" fmla="*/ 1130 h 1273"/>
                    <a:gd name="T26" fmla="*/ 1139 w 2019"/>
                    <a:gd name="T27" fmla="*/ 1061 h 1273"/>
                    <a:gd name="T28" fmla="*/ 1191 w 2019"/>
                    <a:gd name="T29" fmla="*/ 991 h 1273"/>
                    <a:gd name="T30" fmla="*/ 1275 w 2019"/>
                    <a:gd name="T31" fmla="*/ 975 h 1273"/>
                    <a:gd name="T32" fmla="*/ 1431 w 2019"/>
                    <a:gd name="T33" fmla="*/ 1007 h 1273"/>
                    <a:gd name="T34" fmla="*/ 1559 w 2019"/>
                    <a:gd name="T35" fmla="*/ 981 h 1273"/>
                    <a:gd name="T36" fmla="*/ 1640 w 2019"/>
                    <a:gd name="T37" fmla="*/ 983 h 1273"/>
                    <a:gd name="T38" fmla="*/ 2019 w 2019"/>
                    <a:gd name="T39" fmla="*/ 692 h 1273"/>
                    <a:gd name="T40" fmla="*/ 1855 w 2019"/>
                    <a:gd name="T41" fmla="*/ 0 h 1273"/>
                    <a:gd name="T42" fmla="*/ 792 w 2019"/>
                    <a:gd name="T43" fmla="*/ 53 h 1273"/>
                    <a:gd name="T44" fmla="*/ 3 w 2019"/>
                    <a:gd name="T45" fmla="*/ 139 h 1273"/>
                    <a:gd name="T46" fmla="*/ 3 w 2019"/>
                    <a:gd name="T47" fmla="*/ 139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9" h="1273">
                      <a:moveTo>
                        <a:pt x="3" y="139"/>
                      </a:moveTo>
                      <a:lnTo>
                        <a:pt x="0" y="372"/>
                      </a:lnTo>
                      <a:lnTo>
                        <a:pt x="6" y="541"/>
                      </a:lnTo>
                      <a:lnTo>
                        <a:pt x="22" y="714"/>
                      </a:lnTo>
                      <a:lnTo>
                        <a:pt x="50" y="871"/>
                      </a:lnTo>
                      <a:lnTo>
                        <a:pt x="86" y="1004"/>
                      </a:lnTo>
                      <a:lnTo>
                        <a:pt x="132" y="1130"/>
                      </a:lnTo>
                      <a:lnTo>
                        <a:pt x="173" y="1215"/>
                      </a:lnTo>
                      <a:lnTo>
                        <a:pt x="208" y="1273"/>
                      </a:lnTo>
                      <a:lnTo>
                        <a:pt x="213" y="1272"/>
                      </a:lnTo>
                      <a:lnTo>
                        <a:pt x="544" y="1231"/>
                      </a:lnTo>
                      <a:lnTo>
                        <a:pt x="718" y="1178"/>
                      </a:lnTo>
                      <a:lnTo>
                        <a:pt x="1158" y="1130"/>
                      </a:lnTo>
                      <a:lnTo>
                        <a:pt x="1139" y="1061"/>
                      </a:lnTo>
                      <a:lnTo>
                        <a:pt x="1191" y="991"/>
                      </a:lnTo>
                      <a:lnTo>
                        <a:pt x="1275" y="975"/>
                      </a:lnTo>
                      <a:lnTo>
                        <a:pt x="1431" y="1007"/>
                      </a:lnTo>
                      <a:lnTo>
                        <a:pt x="1559" y="981"/>
                      </a:lnTo>
                      <a:lnTo>
                        <a:pt x="1640" y="983"/>
                      </a:lnTo>
                      <a:lnTo>
                        <a:pt x="2019" y="692"/>
                      </a:lnTo>
                      <a:lnTo>
                        <a:pt x="1855" y="0"/>
                      </a:lnTo>
                      <a:lnTo>
                        <a:pt x="792" y="53"/>
                      </a:lnTo>
                      <a:lnTo>
                        <a:pt x="3" y="139"/>
                      </a:lnTo>
                      <a:lnTo>
                        <a:pt x="3" y="139"/>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1" name="Freeform 243"/>
                <p:cNvSpPr>
                  <a:spLocks/>
                </p:cNvSpPr>
                <p:nvPr/>
              </p:nvSpPr>
              <p:spPr bwMode="auto">
                <a:xfrm>
                  <a:off x="2476" y="3393"/>
                  <a:ext cx="592" cy="502"/>
                </a:xfrm>
                <a:custGeom>
                  <a:avLst/>
                  <a:gdLst>
                    <a:gd name="T0" fmla="*/ 0 w 2956"/>
                    <a:gd name="T1" fmla="*/ 410 h 2511"/>
                    <a:gd name="T2" fmla="*/ 159 w 2956"/>
                    <a:gd name="T3" fmla="*/ 236 h 2511"/>
                    <a:gd name="T4" fmla="*/ 404 w 2956"/>
                    <a:gd name="T5" fmla="*/ 201 h 2511"/>
                    <a:gd name="T6" fmla="*/ 590 w 2956"/>
                    <a:gd name="T7" fmla="*/ 129 h 2511"/>
                    <a:gd name="T8" fmla="*/ 817 w 2956"/>
                    <a:gd name="T9" fmla="*/ 0 h 2511"/>
                    <a:gd name="T10" fmla="*/ 1013 w 2956"/>
                    <a:gd name="T11" fmla="*/ 92 h 2511"/>
                    <a:gd name="T12" fmla="*/ 1189 w 2956"/>
                    <a:gd name="T13" fmla="*/ 224 h 2511"/>
                    <a:gd name="T14" fmla="*/ 1597 w 2956"/>
                    <a:gd name="T15" fmla="*/ 161 h 2511"/>
                    <a:gd name="T16" fmla="*/ 1691 w 2956"/>
                    <a:gd name="T17" fmla="*/ 153 h 2511"/>
                    <a:gd name="T18" fmla="*/ 1629 w 2956"/>
                    <a:gd name="T19" fmla="*/ 229 h 2511"/>
                    <a:gd name="T20" fmla="*/ 1622 w 2956"/>
                    <a:gd name="T21" fmla="*/ 321 h 2511"/>
                    <a:gd name="T22" fmla="*/ 1560 w 2956"/>
                    <a:gd name="T23" fmla="*/ 372 h 2511"/>
                    <a:gd name="T24" fmla="*/ 1228 w 2956"/>
                    <a:gd name="T25" fmla="*/ 410 h 2511"/>
                    <a:gd name="T26" fmla="*/ 683 w 2956"/>
                    <a:gd name="T27" fmla="*/ 442 h 2511"/>
                    <a:gd name="T28" fmla="*/ 652 w 2956"/>
                    <a:gd name="T29" fmla="*/ 348 h 2511"/>
                    <a:gd name="T30" fmla="*/ 576 w 2956"/>
                    <a:gd name="T31" fmla="*/ 402 h 2511"/>
                    <a:gd name="T32" fmla="*/ 457 w 2956"/>
                    <a:gd name="T33" fmla="*/ 488 h 2511"/>
                    <a:gd name="T34" fmla="*/ 839 w 2956"/>
                    <a:gd name="T35" fmla="*/ 479 h 2511"/>
                    <a:gd name="T36" fmla="*/ 1349 w 2956"/>
                    <a:gd name="T37" fmla="*/ 445 h 2511"/>
                    <a:gd name="T38" fmla="*/ 1688 w 2956"/>
                    <a:gd name="T39" fmla="*/ 565 h 2511"/>
                    <a:gd name="T40" fmla="*/ 1786 w 2956"/>
                    <a:gd name="T41" fmla="*/ 435 h 2511"/>
                    <a:gd name="T42" fmla="*/ 2017 w 2956"/>
                    <a:gd name="T43" fmla="*/ 337 h 2511"/>
                    <a:gd name="T44" fmla="*/ 2188 w 2956"/>
                    <a:gd name="T45" fmla="*/ 289 h 2511"/>
                    <a:gd name="T46" fmla="*/ 2344 w 2956"/>
                    <a:gd name="T47" fmla="*/ 378 h 2511"/>
                    <a:gd name="T48" fmla="*/ 2541 w 2956"/>
                    <a:gd name="T49" fmla="*/ 788 h 2511"/>
                    <a:gd name="T50" fmla="*/ 2342 w 2956"/>
                    <a:gd name="T51" fmla="*/ 1074 h 2511"/>
                    <a:gd name="T52" fmla="*/ 2491 w 2956"/>
                    <a:gd name="T53" fmla="*/ 1198 h 2511"/>
                    <a:gd name="T54" fmla="*/ 2816 w 2956"/>
                    <a:gd name="T55" fmla="*/ 1400 h 2511"/>
                    <a:gd name="T56" fmla="*/ 2895 w 2956"/>
                    <a:gd name="T57" fmla="*/ 1546 h 2511"/>
                    <a:gd name="T58" fmla="*/ 2956 w 2956"/>
                    <a:gd name="T59" fmla="*/ 1672 h 2511"/>
                    <a:gd name="T60" fmla="*/ 2893 w 2956"/>
                    <a:gd name="T61" fmla="*/ 1989 h 2511"/>
                    <a:gd name="T62" fmla="*/ 2050 w 2956"/>
                    <a:gd name="T63" fmla="*/ 2240 h 2511"/>
                    <a:gd name="T64" fmla="*/ 1651 w 2956"/>
                    <a:gd name="T65" fmla="*/ 2511 h 2511"/>
                    <a:gd name="T66" fmla="*/ 992 w 2956"/>
                    <a:gd name="T67" fmla="*/ 2326 h 2511"/>
                    <a:gd name="T68" fmla="*/ 460 w 2956"/>
                    <a:gd name="T69" fmla="*/ 2168 h 2511"/>
                    <a:gd name="T70" fmla="*/ 544 w 2956"/>
                    <a:gd name="T71" fmla="*/ 2005 h 2511"/>
                    <a:gd name="T72" fmla="*/ 720 w 2956"/>
                    <a:gd name="T73" fmla="*/ 1864 h 2511"/>
                    <a:gd name="T74" fmla="*/ 721 w 2956"/>
                    <a:gd name="T75" fmla="*/ 1754 h 2511"/>
                    <a:gd name="T76" fmla="*/ 596 w 2956"/>
                    <a:gd name="T77" fmla="*/ 1756 h 2511"/>
                    <a:gd name="T78" fmla="*/ 631 w 2956"/>
                    <a:gd name="T79" fmla="*/ 1573 h 2511"/>
                    <a:gd name="T80" fmla="*/ 605 w 2956"/>
                    <a:gd name="T81" fmla="*/ 1411 h 2511"/>
                    <a:gd name="T82" fmla="*/ 700 w 2956"/>
                    <a:gd name="T83" fmla="*/ 1442 h 2511"/>
                    <a:gd name="T84" fmla="*/ 805 w 2956"/>
                    <a:gd name="T85" fmla="*/ 1441 h 2511"/>
                    <a:gd name="T86" fmla="*/ 876 w 2956"/>
                    <a:gd name="T87" fmla="*/ 1461 h 2511"/>
                    <a:gd name="T88" fmla="*/ 980 w 2956"/>
                    <a:gd name="T89" fmla="*/ 1723 h 2511"/>
                    <a:gd name="T90" fmla="*/ 1222 w 2956"/>
                    <a:gd name="T91" fmla="*/ 1868 h 2511"/>
                    <a:gd name="T92" fmla="*/ 1184 w 2956"/>
                    <a:gd name="T93" fmla="*/ 1616 h 2511"/>
                    <a:gd name="T94" fmla="*/ 1516 w 2956"/>
                    <a:gd name="T95" fmla="*/ 1611 h 2511"/>
                    <a:gd name="T96" fmla="*/ 1658 w 2956"/>
                    <a:gd name="T97" fmla="*/ 1576 h 2511"/>
                    <a:gd name="T98" fmla="*/ 1775 w 2956"/>
                    <a:gd name="T99" fmla="*/ 1372 h 2511"/>
                    <a:gd name="T100" fmla="*/ 1910 w 2956"/>
                    <a:gd name="T101" fmla="*/ 1245 h 2511"/>
                    <a:gd name="T102" fmla="*/ 1823 w 2956"/>
                    <a:gd name="T103" fmla="*/ 989 h 2511"/>
                    <a:gd name="T104" fmla="*/ 1809 w 2956"/>
                    <a:gd name="T105" fmla="*/ 783 h 2511"/>
                    <a:gd name="T106" fmla="*/ 1738 w 2956"/>
                    <a:gd name="T107" fmla="*/ 700 h 2511"/>
                    <a:gd name="T108" fmla="*/ 867 w 2956"/>
                    <a:gd name="T109" fmla="*/ 683 h 2511"/>
                    <a:gd name="T110" fmla="*/ 54 w 2956"/>
                    <a:gd name="T111" fmla="*/ 777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56" h="2511">
                      <a:moveTo>
                        <a:pt x="14" y="765"/>
                      </a:moveTo>
                      <a:lnTo>
                        <a:pt x="7" y="586"/>
                      </a:lnTo>
                      <a:lnTo>
                        <a:pt x="0" y="410"/>
                      </a:lnTo>
                      <a:lnTo>
                        <a:pt x="98" y="408"/>
                      </a:lnTo>
                      <a:lnTo>
                        <a:pt x="87" y="334"/>
                      </a:lnTo>
                      <a:lnTo>
                        <a:pt x="159" y="236"/>
                      </a:lnTo>
                      <a:lnTo>
                        <a:pt x="247" y="206"/>
                      </a:lnTo>
                      <a:lnTo>
                        <a:pt x="364" y="238"/>
                      </a:lnTo>
                      <a:lnTo>
                        <a:pt x="404" y="201"/>
                      </a:lnTo>
                      <a:lnTo>
                        <a:pt x="471" y="149"/>
                      </a:lnTo>
                      <a:lnTo>
                        <a:pt x="546" y="124"/>
                      </a:lnTo>
                      <a:lnTo>
                        <a:pt x="590" y="129"/>
                      </a:lnTo>
                      <a:lnTo>
                        <a:pt x="649" y="55"/>
                      </a:lnTo>
                      <a:lnTo>
                        <a:pt x="704" y="12"/>
                      </a:lnTo>
                      <a:lnTo>
                        <a:pt x="817" y="0"/>
                      </a:lnTo>
                      <a:lnTo>
                        <a:pt x="887" y="48"/>
                      </a:lnTo>
                      <a:lnTo>
                        <a:pt x="905" y="85"/>
                      </a:lnTo>
                      <a:lnTo>
                        <a:pt x="1013" y="92"/>
                      </a:lnTo>
                      <a:lnTo>
                        <a:pt x="1088" y="132"/>
                      </a:lnTo>
                      <a:lnTo>
                        <a:pt x="1098" y="227"/>
                      </a:lnTo>
                      <a:lnTo>
                        <a:pt x="1189" y="224"/>
                      </a:lnTo>
                      <a:lnTo>
                        <a:pt x="1343" y="156"/>
                      </a:lnTo>
                      <a:lnTo>
                        <a:pt x="1525" y="126"/>
                      </a:lnTo>
                      <a:lnTo>
                        <a:pt x="1597" y="161"/>
                      </a:lnTo>
                      <a:lnTo>
                        <a:pt x="1643" y="137"/>
                      </a:lnTo>
                      <a:lnTo>
                        <a:pt x="1679" y="147"/>
                      </a:lnTo>
                      <a:lnTo>
                        <a:pt x="1691" y="153"/>
                      </a:lnTo>
                      <a:lnTo>
                        <a:pt x="1676" y="177"/>
                      </a:lnTo>
                      <a:lnTo>
                        <a:pt x="1655" y="201"/>
                      </a:lnTo>
                      <a:lnTo>
                        <a:pt x="1629" y="229"/>
                      </a:lnTo>
                      <a:lnTo>
                        <a:pt x="1599" y="259"/>
                      </a:lnTo>
                      <a:lnTo>
                        <a:pt x="1514" y="293"/>
                      </a:lnTo>
                      <a:lnTo>
                        <a:pt x="1622" y="321"/>
                      </a:lnTo>
                      <a:lnTo>
                        <a:pt x="1630" y="348"/>
                      </a:lnTo>
                      <a:lnTo>
                        <a:pt x="1590" y="365"/>
                      </a:lnTo>
                      <a:lnTo>
                        <a:pt x="1560" y="372"/>
                      </a:lnTo>
                      <a:lnTo>
                        <a:pt x="1401" y="376"/>
                      </a:lnTo>
                      <a:lnTo>
                        <a:pt x="1380" y="367"/>
                      </a:lnTo>
                      <a:lnTo>
                        <a:pt x="1228" y="410"/>
                      </a:lnTo>
                      <a:lnTo>
                        <a:pt x="1041" y="442"/>
                      </a:lnTo>
                      <a:lnTo>
                        <a:pt x="784" y="446"/>
                      </a:lnTo>
                      <a:lnTo>
                        <a:pt x="683" y="442"/>
                      </a:lnTo>
                      <a:lnTo>
                        <a:pt x="626" y="406"/>
                      </a:lnTo>
                      <a:lnTo>
                        <a:pt x="672" y="370"/>
                      </a:lnTo>
                      <a:lnTo>
                        <a:pt x="652" y="348"/>
                      </a:lnTo>
                      <a:lnTo>
                        <a:pt x="615" y="354"/>
                      </a:lnTo>
                      <a:lnTo>
                        <a:pt x="595" y="393"/>
                      </a:lnTo>
                      <a:lnTo>
                        <a:pt x="576" y="402"/>
                      </a:lnTo>
                      <a:lnTo>
                        <a:pt x="537" y="417"/>
                      </a:lnTo>
                      <a:lnTo>
                        <a:pt x="479" y="417"/>
                      </a:lnTo>
                      <a:lnTo>
                        <a:pt x="457" y="488"/>
                      </a:lnTo>
                      <a:lnTo>
                        <a:pt x="576" y="483"/>
                      </a:lnTo>
                      <a:lnTo>
                        <a:pt x="589" y="555"/>
                      </a:lnTo>
                      <a:lnTo>
                        <a:pt x="839" y="479"/>
                      </a:lnTo>
                      <a:lnTo>
                        <a:pt x="768" y="541"/>
                      </a:lnTo>
                      <a:lnTo>
                        <a:pt x="1084" y="548"/>
                      </a:lnTo>
                      <a:lnTo>
                        <a:pt x="1349" y="445"/>
                      </a:lnTo>
                      <a:lnTo>
                        <a:pt x="1254" y="546"/>
                      </a:lnTo>
                      <a:lnTo>
                        <a:pt x="1489" y="552"/>
                      </a:lnTo>
                      <a:lnTo>
                        <a:pt x="1688" y="565"/>
                      </a:lnTo>
                      <a:lnTo>
                        <a:pt x="1700" y="499"/>
                      </a:lnTo>
                      <a:lnTo>
                        <a:pt x="1745" y="455"/>
                      </a:lnTo>
                      <a:lnTo>
                        <a:pt x="1786" y="435"/>
                      </a:lnTo>
                      <a:lnTo>
                        <a:pt x="1924" y="420"/>
                      </a:lnTo>
                      <a:lnTo>
                        <a:pt x="1964" y="355"/>
                      </a:lnTo>
                      <a:lnTo>
                        <a:pt x="2017" y="337"/>
                      </a:lnTo>
                      <a:lnTo>
                        <a:pt x="2098" y="316"/>
                      </a:lnTo>
                      <a:lnTo>
                        <a:pt x="2125" y="289"/>
                      </a:lnTo>
                      <a:lnTo>
                        <a:pt x="2188" y="289"/>
                      </a:lnTo>
                      <a:lnTo>
                        <a:pt x="2251" y="303"/>
                      </a:lnTo>
                      <a:lnTo>
                        <a:pt x="2269" y="364"/>
                      </a:lnTo>
                      <a:lnTo>
                        <a:pt x="2344" y="378"/>
                      </a:lnTo>
                      <a:lnTo>
                        <a:pt x="2441" y="453"/>
                      </a:lnTo>
                      <a:lnTo>
                        <a:pt x="2519" y="572"/>
                      </a:lnTo>
                      <a:lnTo>
                        <a:pt x="2541" y="788"/>
                      </a:lnTo>
                      <a:lnTo>
                        <a:pt x="2507" y="942"/>
                      </a:lnTo>
                      <a:lnTo>
                        <a:pt x="2438" y="1033"/>
                      </a:lnTo>
                      <a:lnTo>
                        <a:pt x="2342" y="1074"/>
                      </a:lnTo>
                      <a:lnTo>
                        <a:pt x="2321" y="1168"/>
                      </a:lnTo>
                      <a:lnTo>
                        <a:pt x="2412" y="1122"/>
                      </a:lnTo>
                      <a:lnTo>
                        <a:pt x="2491" y="1198"/>
                      </a:lnTo>
                      <a:lnTo>
                        <a:pt x="2578" y="1238"/>
                      </a:lnTo>
                      <a:lnTo>
                        <a:pt x="2793" y="1378"/>
                      </a:lnTo>
                      <a:lnTo>
                        <a:pt x="2816" y="1400"/>
                      </a:lnTo>
                      <a:lnTo>
                        <a:pt x="2857" y="1443"/>
                      </a:lnTo>
                      <a:lnTo>
                        <a:pt x="2893" y="1502"/>
                      </a:lnTo>
                      <a:lnTo>
                        <a:pt x="2895" y="1546"/>
                      </a:lnTo>
                      <a:lnTo>
                        <a:pt x="2922" y="1579"/>
                      </a:lnTo>
                      <a:lnTo>
                        <a:pt x="2939" y="1599"/>
                      </a:lnTo>
                      <a:lnTo>
                        <a:pt x="2956" y="1672"/>
                      </a:lnTo>
                      <a:lnTo>
                        <a:pt x="2951" y="1846"/>
                      </a:lnTo>
                      <a:lnTo>
                        <a:pt x="2938" y="1877"/>
                      </a:lnTo>
                      <a:lnTo>
                        <a:pt x="2893" y="1989"/>
                      </a:lnTo>
                      <a:lnTo>
                        <a:pt x="2729" y="2166"/>
                      </a:lnTo>
                      <a:lnTo>
                        <a:pt x="2449" y="2226"/>
                      </a:lnTo>
                      <a:lnTo>
                        <a:pt x="2050" y="2240"/>
                      </a:lnTo>
                      <a:lnTo>
                        <a:pt x="1957" y="2280"/>
                      </a:lnTo>
                      <a:lnTo>
                        <a:pt x="1823" y="2390"/>
                      </a:lnTo>
                      <a:lnTo>
                        <a:pt x="1651" y="2511"/>
                      </a:lnTo>
                      <a:lnTo>
                        <a:pt x="1532" y="2509"/>
                      </a:lnTo>
                      <a:lnTo>
                        <a:pt x="1081" y="2373"/>
                      </a:lnTo>
                      <a:lnTo>
                        <a:pt x="992" y="2326"/>
                      </a:lnTo>
                      <a:lnTo>
                        <a:pt x="803" y="2424"/>
                      </a:lnTo>
                      <a:lnTo>
                        <a:pt x="601" y="2282"/>
                      </a:lnTo>
                      <a:lnTo>
                        <a:pt x="460" y="2168"/>
                      </a:lnTo>
                      <a:lnTo>
                        <a:pt x="362" y="2063"/>
                      </a:lnTo>
                      <a:lnTo>
                        <a:pt x="491" y="2042"/>
                      </a:lnTo>
                      <a:lnTo>
                        <a:pt x="544" y="2005"/>
                      </a:lnTo>
                      <a:lnTo>
                        <a:pt x="612" y="1956"/>
                      </a:lnTo>
                      <a:lnTo>
                        <a:pt x="670" y="1886"/>
                      </a:lnTo>
                      <a:lnTo>
                        <a:pt x="720" y="1864"/>
                      </a:lnTo>
                      <a:lnTo>
                        <a:pt x="803" y="1844"/>
                      </a:lnTo>
                      <a:lnTo>
                        <a:pt x="768" y="1816"/>
                      </a:lnTo>
                      <a:lnTo>
                        <a:pt x="721" y="1754"/>
                      </a:lnTo>
                      <a:lnTo>
                        <a:pt x="582" y="1896"/>
                      </a:lnTo>
                      <a:lnTo>
                        <a:pt x="537" y="1864"/>
                      </a:lnTo>
                      <a:lnTo>
                        <a:pt x="596" y="1756"/>
                      </a:lnTo>
                      <a:lnTo>
                        <a:pt x="586" y="1690"/>
                      </a:lnTo>
                      <a:lnTo>
                        <a:pt x="619" y="1628"/>
                      </a:lnTo>
                      <a:lnTo>
                        <a:pt x="631" y="1573"/>
                      </a:lnTo>
                      <a:lnTo>
                        <a:pt x="665" y="1546"/>
                      </a:lnTo>
                      <a:lnTo>
                        <a:pt x="605" y="1466"/>
                      </a:lnTo>
                      <a:lnTo>
                        <a:pt x="605" y="1411"/>
                      </a:lnTo>
                      <a:lnTo>
                        <a:pt x="619" y="1394"/>
                      </a:lnTo>
                      <a:lnTo>
                        <a:pt x="652" y="1406"/>
                      </a:lnTo>
                      <a:lnTo>
                        <a:pt x="700" y="1442"/>
                      </a:lnTo>
                      <a:lnTo>
                        <a:pt x="727" y="1462"/>
                      </a:lnTo>
                      <a:lnTo>
                        <a:pt x="833" y="1532"/>
                      </a:lnTo>
                      <a:lnTo>
                        <a:pt x="805" y="1441"/>
                      </a:lnTo>
                      <a:lnTo>
                        <a:pt x="828" y="1413"/>
                      </a:lnTo>
                      <a:lnTo>
                        <a:pt x="863" y="1409"/>
                      </a:lnTo>
                      <a:lnTo>
                        <a:pt x="876" y="1461"/>
                      </a:lnTo>
                      <a:lnTo>
                        <a:pt x="945" y="1532"/>
                      </a:lnTo>
                      <a:lnTo>
                        <a:pt x="950" y="1593"/>
                      </a:lnTo>
                      <a:lnTo>
                        <a:pt x="980" y="1723"/>
                      </a:lnTo>
                      <a:lnTo>
                        <a:pt x="1012" y="1823"/>
                      </a:lnTo>
                      <a:lnTo>
                        <a:pt x="1121" y="1811"/>
                      </a:lnTo>
                      <a:lnTo>
                        <a:pt x="1222" y="1868"/>
                      </a:lnTo>
                      <a:lnTo>
                        <a:pt x="1307" y="1862"/>
                      </a:lnTo>
                      <a:lnTo>
                        <a:pt x="1169" y="1719"/>
                      </a:lnTo>
                      <a:lnTo>
                        <a:pt x="1184" y="1616"/>
                      </a:lnTo>
                      <a:lnTo>
                        <a:pt x="1251" y="1608"/>
                      </a:lnTo>
                      <a:lnTo>
                        <a:pt x="1411" y="1625"/>
                      </a:lnTo>
                      <a:lnTo>
                        <a:pt x="1516" y="1611"/>
                      </a:lnTo>
                      <a:lnTo>
                        <a:pt x="1563" y="1584"/>
                      </a:lnTo>
                      <a:lnTo>
                        <a:pt x="1626" y="1569"/>
                      </a:lnTo>
                      <a:lnTo>
                        <a:pt x="1658" y="1576"/>
                      </a:lnTo>
                      <a:lnTo>
                        <a:pt x="1737" y="1472"/>
                      </a:lnTo>
                      <a:lnTo>
                        <a:pt x="1761" y="1422"/>
                      </a:lnTo>
                      <a:lnTo>
                        <a:pt x="1775" y="1372"/>
                      </a:lnTo>
                      <a:lnTo>
                        <a:pt x="1816" y="1346"/>
                      </a:lnTo>
                      <a:lnTo>
                        <a:pt x="2005" y="1297"/>
                      </a:lnTo>
                      <a:lnTo>
                        <a:pt x="1910" y="1245"/>
                      </a:lnTo>
                      <a:lnTo>
                        <a:pt x="1889" y="1143"/>
                      </a:lnTo>
                      <a:lnTo>
                        <a:pt x="1861" y="1074"/>
                      </a:lnTo>
                      <a:lnTo>
                        <a:pt x="1823" y="989"/>
                      </a:lnTo>
                      <a:lnTo>
                        <a:pt x="1816" y="951"/>
                      </a:lnTo>
                      <a:lnTo>
                        <a:pt x="1836" y="852"/>
                      </a:lnTo>
                      <a:lnTo>
                        <a:pt x="1809" y="783"/>
                      </a:lnTo>
                      <a:lnTo>
                        <a:pt x="1832" y="730"/>
                      </a:lnTo>
                      <a:lnTo>
                        <a:pt x="1775" y="618"/>
                      </a:lnTo>
                      <a:lnTo>
                        <a:pt x="1738" y="700"/>
                      </a:lnTo>
                      <a:lnTo>
                        <a:pt x="1695" y="648"/>
                      </a:lnTo>
                      <a:lnTo>
                        <a:pt x="1560" y="664"/>
                      </a:lnTo>
                      <a:lnTo>
                        <a:pt x="867" y="683"/>
                      </a:lnTo>
                      <a:lnTo>
                        <a:pt x="570" y="689"/>
                      </a:lnTo>
                      <a:lnTo>
                        <a:pt x="143" y="751"/>
                      </a:lnTo>
                      <a:lnTo>
                        <a:pt x="54" y="777"/>
                      </a:lnTo>
                      <a:lnTo>
                        <a:pt x="14" y="765"/>
                      </a:lnTo>
                      <a:lnTo>
                        <a:pt x="14" y="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2" name="Freeform 244"/>
                <p:cNvSpPr>
                  <a:spLocks/>
                </p:cNvSpPr>
                <p:nvPr/>
              </p:nvSpPr>
              <p:spPr bwMode="auto">
                <a:xfrm>
                  <a:off x="2573" y="3773"/>
                  <a:ext cx="109" cy="84"/>
                </a:xfrm>
                <a:custGeom>
                  <a:avLst/>
                  <a:gdLst>
                    <a:gd name="T0" fmla="*/ 0 w 543"/>
                    <a:gd name="T1" fmla="*/ 170 h 417"/>
                    <a:gd name="T2" fmla="*/ 60 w 543"/>
                    <a:gd name="T3" fmla="*/ 113 h 417"/>
                    <a:gd name="T4" fmla="*/ 87 w 543"/>
                    <a:gd name="T5" fmla="*/ 133 h 417"/>
                    <a:gd name="T6" fmla="*/ 113 w 543"/>
                    <a:gd name="T7" fmla="*/ 153 h 417"/>
                    <a:gd name="T8" fmla="*/ 144 w 543"/>
                    <a:gd name="T9" fmla="*/ 177 h 417"/>
                    <a:gd name="T10" fmla="*/ 178 w 543"/>
                    <a:gd name="T11" fmla="*/ 200 h 417"/>
                    <a:gd name="T12" fmla="*/ 207 w 543"/>
                    <a:gd name="T13" fmla="*/ 222 h 417"/>
                    <a:gd name="T14" fmla="*/ 243 w 543"/>
                    <a:gd name="T15" fmla="*/ 245 h 417"/>
                    <a:gd name="T16" fmla="*/ 242 w 543"/>
                    <a:gd name="T17" fmla="*/ 234 h 417"/>
                    <a:gd name="T18" fmla="*/ 218 w 543"/>
                    <a:gd name="T19" fmla="*/ 198 h 417"/>
                    <a:gd name="T20" fmla="*/ 191 w 543"/>
                    <a:gd name="T21" fmla="*/ 154 h 417"/>
                    <a:gd name="T22" fmla="*/ 172 w 543"/>
                    <a:gd name="T23" fmla="*/ 115 h 417"/>
                    <a:gd name="T24" fmla="*/ 173 w 543"/>
                    <a:gd name="T25" fmla="*/ 93 h 417"/>
                    <a:gd name="T26" fmla="*/ 190 w 543"/>
                    <a:gd name="T27" fmla="*/ 85 h 417"/>
                    <a:gd name="T28" fmla="*/ 236 w 543"/>
                    <a:gd name="T29" fmla="*/ 76 h 417"/>
                    <a:gd name="T30" fmla="*/ 298 w 543"/>
                    <a:gd name="T31" fmla="*/ 12 h 417"/>
                    <a:gd name="T32" fmla="*/ 378 w 543"/>
                    <a:gd name="T33" fmla="*/ 0 h 417"/>
                    <a:gd name="T34" fmla="*/ 492 w 543"/>
                    <a:gd name="T35" fmla="*/ 140 h 417"/>
                    <a:gd name="T36" fmla="*/ 469 w 543"/>
                    <a:gd name="T37" fmla="*/ 208 h 417"/>
                    <a:gd name="T38" fmla="*/ 525 w 543"/>
                    <a:gd name="T39" fmla="*/ 266 h 417"/>
                    <a:gd name="T40" fmla="*/ 543 w 543"/>
                    <a:gd name="T41" fmla="*/ 308 h 417"/>
                    <a:gd name="T42" fmla="*/ 340 w 543"/>
                    <a:gd name="T43" fmla="*/ 417 h 417"/>
                    <a:gd name="T44" fmla="*/ 58 w 543"/>
                    <a:gd name="T45" fmla="*/ 215 h 417"/>
                    <a:gd name="T46" fmla="*/ 0 w 543"/>
                    <a:gd name="T47" fmla="*/ 170 h 417"/>
                    <a:gd name="T48" fmla="*/ 0 w 543"/>
                    <a:gd name="T49" fmla="*/ 17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417">
                      <a:moveTo>
                        <a:pt x="0" y="170"/>
                      </a:moveTo>
                      <a:lnTo>
                        <a:pt x="60" y="113"/>
                      </a:lnTo>
                      <a:lnTo>
                        <a:pt x="87" y="133"/>
                      </a:lnTo>
                      <a:lnTo>
                        <a:pt x="113" y="153"/>
                      </a:lnTo>
                      <a:lnTo>
                        <a:pt x="144" y="177"/>
                      </a:lnTo>
                      <a:lnTo>
                        <a:pt x="178" y="200"/>
                      </a:lnTo>
                      <a:lnTo>
                        <a:pt x="207" y="222"/>
                      </a:lnTo>
                      <a:lnTo>
                        <a:pt x="243" y="245"/>
                      </a:lnTo>
                      <a:lnTo>
                        <a:pt x="242" y="234"/>
                      </a:lnTo>
                      <a:lnTo>
                        <a:pt x="218" y="198"/>
                      </a:lnTo>
                      <a:lnTo>
                        <a:pt x="191" y="154"/>
                      </a:lnTo>
                      <a:lnTo>
                        <a:pt x="172" y="115"/>
                      </a:lnTo>
                      <a:lnTo>
                        <a:pt x="173" y="93"/>
                      </a:lnTo>
                      <a:lnTo>
                        <a:pt x="190" y="85"/>
                      </a:lnTo>
                      <a:lnTo>
                        <a:pt x="236" y="76"/>
                      </a:lnTo>
                      <a:lnTo>
                        <a:pt x="298" y="12"/>
                      </a:lnTo>
                      <a:lnTo>
                        <a:pt x="378" y="0"/>
                      </a:lnTo>
                      <a:lnTo>
                        <a:pt x="492" y="140"/>
                      </a:lnTo>
                      <a:lnTo>
                        <a:pt x="469" y="208"/>
                      </a:lnTo>
                      <a:lnTo>
                        <a:pt x="525" y="266"/>
                      </a:lnTo>
                      <a:lnTo>
                        <a:pt x="543" y="308"/>
                      </a:lnTo>
                      <a:lnTo>
                        <a:pt x="340" y="417"/>
                      </a:lnTo>
                      <a:lnTo>
                        <a:pt x="58" y="215"/>
                      </a:lnTo>
                      <a:lnTo>
                        <a:pt x="0" y="170"/>
                      </a:lnTo>
                      <a:lnTo>
                        <a:pt x="0" y="170"/>
                      </a:lnTo>
                      <a:close/>
                    </a:path>
                  </a:pathLst>
                </a:custGeom>
                <a:solidFill>
                  <a:srgbClr val="EBE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3" name="Freeform 245"/>
                <p:cNvSpPr>
                  <a:spLocks/>
                </p:cNvSpPr>
                <p:nvPr/>
              </p:nvSpPr>
              <p:spPr bwMode="auto">
                <a:xfrm>
                  <a:off x="2573" y="3805"/>
                  <a:ext cx="116" cy="52"/>
                </a:xfrm>
                <a:custGeom>
                  <a:avLst/>
                  <a:gdLst>
                    <a:gd name="T0" fmla="*/ 0 w 580"/>
                    <a:gd name="T1" fmla="*/ 11 h 258"/>
                    <a:gd name="T2" fmla="*/ 74 w 580"/>
                    <a:gd name="T3" fmla="*/ 0 h 258"/>
                    <a:gd name="T4" fmla="*/ 362 w 580"/>
                    <a:gd name="T5" fmla="*/ 149 h 258"/>
                    <a:gd name="T6" fmla="*/ 527 w 580"/>
                    <a:gd name="T7" fmla="*/ 89 h 258"/>
                    <a:gd name="T8" fmla="*/ 580 w 580"/>
                    <a:gd name="T9" fmla="*/ 159 h 258"/>
                    <a:gd name="T10" fmla="*/ 340 w 580"/>
                    <a:gd name="T11" fmla="*/ 258 h 258"/>
                    <a:gd name="T12" fmla="*/ 0 w 580"/>
                    <a:gd name="T13" fmla="*/ 11 h 258"/>
                    <a:gd name="T14" fmla="*/ 0 w 580"/>
                    <a:gd name="T15" fmla="*/ 11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0" h="258">
                      <a:moveTo>
                        <a:pt x="0" y="11"/>
                      </a:moveTo>
                      <a:lnTo>
                        <a:pt x="74" y="0"/>
                      </a:lnTo>
                      <a:lnTo>
                        <a:pt x="362" y="149"/>
                      </a:lnTo>
                      <a:lnTo>
                        <a:pt x="527" y="89"/>
                      </a:lnTo>
                      <a:lnTo>
                        <a:pt x="580" y="159"/>
                      </a:lnTo>
                      <a:lnTo>
                        <a:pt x="340" y="258"/>
                      </a:lnTo>
                      <a:lnTo>
                        <a:pt x="0" y="11"/>
                      </a:lnTo>
                      <a:lnTo>
                        <a:pt x="0" y="11"/>
                      </a:lnTo>
                      <a:close/>
                    </a:path>
                  </a:pathLst>
                </a:custGeom>
                <a:solidFill>
                  <a:srgbClr val="948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4" name="Freeform 246"/>
                <p:cNvSpPr>
                  <a:spLocks/>
                </p:cNvSpPr>
                <p:nvPr/>
              </p:nvSpPr>
              <p:spPr bwMode="auto">
                <a:xfrm>
                  <a:off x="2507" y="3616"/>
                  <a:ext cx="40" cy="27"/>
                </a:xfrm>
                <a:custGeom>
                  <a:avLst/>
                  <a:gdLst>
                    <a:gd name="T0" fmla="*/ 0 w 200"/>
                    <a:gd name="T1" fmla="*/ 9 h 135"/>
                    <a:gd name="T2" fmla="*/ 61 w 200"/>
                    <a:gd name="T3" fmla="*/ 0 h 135"/>
                    <a:gd name="T4" fmla="*/ 143 w 200"/>
                    <a:gd name="T5" fmla="*/ 16 h 135"/>
                    <a:gd name="T6" fmla="*/ 177 w 200"/>
                    <a:gd name="T7" fmla="*/ 32 h 135"/>
                    <a:gd name="T8" fmla="*/ 200 w 200"/>
                    <a:gd name="T9" fmla="*/ 135 h 135"/>
                    <a:gd name="T10" fmla="*/ 150 w 200"/>
                    <a:gd name="T11" fmla="*/ 69 h 135"/>
                    <a:gd name="T12" fmla="*/ 102 w 200"/>
                    <a:gd name="T13" fmla="*/ 41 h 135"/>
                    <a:gd name="T14" fmla="*/ 7 w 200"/>
                    <a:gd name="T15" fmla="*/ 51 h 135"/>
                    <a:gd name="T16" fmla="*/ 0 w 200"/>
                    <a:gd name="T17" fmla="*/ 9 h 135"/>
                    <a:gd name="T18" fmla="*/ 0 w 200"/>
                    <a:gd name="T19" fmla="*/ 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35">
                      <a:moveTo>
                        <a:pt x="0" y="9"/>
                      </a:moveTo>
                      <a:lnTo>
                        <a:pt x="61" y="0"/>
                      </a:lnTo>
                      <a:lnTo>
                        <a:pt x="143" y="16"/>
                      </a:lnTo>
                      <a:lnTo>
                        <a:pt x="177" y="32"/>
                      </a:lnTo>
                      <a:lnTo>
                        <a:pt x="200" y="135"/>
                      </a:lnTo>
                      <a:lnTo>
                        <a:pt x="150" y="69"/>
                      </a:lnTo>
                      <a:lnTo>
                        <a:pt x="102" y="41"/>
                      </a:lnTo>
                      <a:lnTo>
                        <a:pt x="7" y="51"/>
                      </a:lnTo>
                      <a:lnTo>
                        <a:pt x="0" y="9"/>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5" name="Freeform 247"/>
                <p:cNvSpPr>
                  <a:spLocks/>
                </p:cNvSpPr>
                <p:nvPr/>
              </p:nvSpPr>
              <p:spPr bwMode="auto">
                <a:xfrm>
                  <a:off x="2523" y="3673"/>
                  <a:ext cx="44" cy="33"/>
                </a:xfrm>
                <a:custGeom>
                  <a:avLst/>
                  <a:gdLst>
                    <a:gd name="T0" fmla="*/ 0 w 218"/>
                    <a:gd name="T1" fmla="*/ 60 h 167"/>
                    <a:gd name="T2" fmla="*/ 92 w 218"/>
                    <a:gd name="T3" fmla="*/ 0 h 167"/>
                    <a:gd name="T4" fmla="*/ 146 w 218"/>
                    <a:gd name="T5" fmla="*/ 12 h 167"/>
                    <a:gd name="T6" fmla="*/ 199 w 218"/>
                    <a:gd name="T7" fmla="*/ 39 h 167"/>
                    <a:gd name="T8" fmla="*/ 218 w 218"/>
                    <a:gd name="T9" fmla="*/ 98 h 167"/>
                    <a:gd name="T10" fmla="*/ 181 w 218"/>
                    <a:gd name="T11" fmla="*/ 167 h 167"/>
                    <a:gd name="T12" fmla="*/ 155 w 218"/>
                    <a:gd name="T13" fmla="*/ 70 h 167"/>
                    <a:gd name="T14" fmla="*/ 108 w 218"/>
                    <a:gd name="T15" fmla="*/ 46 h 167"/>
                    <a:gd name="T16" fmla="*/ 0 w 218"/>
                    <a:gd name="T17" fmla="*/ 60 h 167"/>
                    <a:gd name="T18" fmla="*/ 0 w 218"/>
                    <a:gd name="T19" fmla="*/ 6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167">
                      <a:moveTo>
                        <a:pt x="0" y="60"/>
                      </a:moveTo>
                      <a:lnTo>
                        <a:pt x="92" y="0"/>
                      </a:lnTo>
                      <a:lnTo>
                        <a:pt x="146" y="12"/>
                      </a:lnTo>
                      <a:lnTo>
                        <a:pt x="199" y="39"/>
                      </a:lnTo>
                      <a:lnTo>
                        <a:pt x="218" y="98"/>
                      </a:lnTo>
                      <a:lnTo>
                        <a:pt x="181" y="167"/>
                      </a:lnTo>
                      <a:lnTo>
                        <a:pt x="155" y="70"/>
                      </a:lnTo>
                      <a:lnTo>
                        <a:pt x="108" y="46"/>
                      </a:lnTo>
                      <a:lnTo>
                        <a:pt x="0" y="60"/>
                      </a:lnTo>
                      <a:lnTo>
                        <a:pt x="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6" name="Freeform 248"/>
                <p:cNvSpPr>
                  <a:spLocks/>
                </p:cNvSpPr>
                <p:nvPr/>
              </p:nvSpPr>
              <p:spPr bwMode="auto">
                <a:xfrm>
                  <a:off x="2571" y="3626"/>
                  <a:ext cx="31" cy="32"/>
                </a:xfrm>
                <a:custGeom>
                  <a:avLst/>
                  <a:gdLst>
                    <a:gd name="T0" fmla="*/ 87 w 157"/>
                    <a:gd name="T1" fmla="*/ 0 h 158"/>
                    <a:gd name="T2" fmla="*/ 157 w 157"/>
                    <a:gd name="T3" fmla="*/ 98 h 158"/>
                    <a:gd name="T4" fmla="*/ 15 w 157"/>
                    <a:gd name="T5" fmla="*/ 158 h 158"/>
                    <a:gd name="T6" fmla="*/ 0 w 157"/>
                    <a:gd name="T7" fmla="*/ 72 h 158"/>
                    <a:gd name="T8" fmla="*/ 87 w 157"/>
                    <a:gd name="T9" fmla="*/ 0 h 158"/>
                    <a:gd name="T10" fmla="*/ 87 w 157"/>
                    <a:gd name="T11" fmla="*/ 0 h 158"/>
                  </a:gdLst>
                  <a:ahLst/>
                  <a:cxnLst>
                    <a:cxn ang="0">
                      <a:pos x="T0" y="T1"/>
                    </a:cxn>
                    <a:cxn ang="0">
                      <a:pos x="T2" y="T3"/>
                    </a:cxn>
                    <a:cxn ang="0">
                      <a:pos x="T4" y="T5"/>
                    </a:cxn>
                    <a:cxn ang="0">
                      <a:pos x="T6" y="T7"/>
                    </a:cxn>
                    <a:cxn ang="0">
                      <a:pos x="T8" y="T9"/>
                    </a:cxn>
                    <a:cxn ang="0">
                      <a:pos x="T10" y="T11"/>
                    </a:cxn>
                  </a:cxnLst>
                  <a:rect l="0" t="0" r="r" b="b"/>
                  <a:pathLst>
                    <a:path w="157" h="158">
                      <a:moveTo>
                        <a:pt x="87" y="0"/>
                      </a:moveTo>
                      <a:lnTo>
                        <a:pt x="157" y="98"/>
                      </a:lnTo>
                      <a:lnTo>
                        <a:pt x="15" y="158"/>
                      </a:lnTo>
                      <a:lnTo>
                        <a:pt x="0" y="72"/>
                      </a:lnTo>
                      <a:lnTo>
                        <a:pt x="87" y="0"/>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7" name="Freeform 249"/>
                <p:cNvSpPr>
                  <a:spLocks/>
                </p:cNvSpPr>
                <p:nvPr/>
              </p:nvSpPr>
              <p:spPr bwMode="auto">
                <a:xfrm>
                  <a:off x="2559" y="3570"/>
                  <a:ext cx="33" cy="24"/>
                </a:xfrm>
                <a:custGeom>
                  <a:avLst/>
                  <a:gdLst>
                    <a:gd name="T0" fmla="*/ 81 w 165"/>
                    <a:gd name="T1" fmla="*/ 0 h 119"/>
                    <a:gd name="T2" fmla="*/ 165 w 165"/>
                    <a:gd name="T3" fmla="*/ 89 h 119"/>
                    <a:gd name="T4" fmla="*/ 18 w 165"/>
                    <a:gd name="T5" fmla="*/ 119 h 119"/>
                    <a:gd name="T6" fmla="*/ 0 w 165"/>
                    <a:gd name="T7" fmla="*/ 58 h 119"/>
                    <a:gd name="T8" fmla="*/ 81 w 165"/>
                    <a:gd name="T9" fmla="*/ 0 h 119"/>
                    <a:gd name="T10" fmla="*/ 81 w 165"/>
                    <a:gd name="T11" fmla="*/ 0 h 119"/>
                  </a:gdLst>
                  <a:ahLst/>
                  <a:cxnLst>
                    <a:cxn ang="0">
                      <a:pos x="T0" y="T1"/>
                    </a:cxn>
                    <a:cxn ang="0">
                      <a:pos x="T2" y="T3"/>
                    </a:cxn>
                    <a:cxn ang="0">
                      <a:pos x="T4" y="T5"/>
                    </a:cxn>
                    <a:cxn ang="0">
                      <a:pos x="T6" y="T7"/>
                    </a:cxn>
                    <a:cxn ang="0">
                      <a:pos x="T8" y="T9"/>
                    </a:cxn>
                    <a:cxn ang="0">
                      <a:pos x="T10" y="T11"/>
                    </a:cxn>
                  </a:cxnLst>
                  <a:rect l="0" t="0" r="r" b="b"/>
                  <a:pathLst>
                    <a:path w="165" h="119">
                      <a:moveTo>
                        <a:pt x="81" y="0"/>
                      </a:moveTo>
                      <a:lnTo>
                        <a:pt x="165" y="89"/>
                      </a:lnTo>
                      <a:lnTo>
                        <a:pt x="18" y="119"/>
                      </a:lnTo>
                      <a:lnTo>
                        <a:pt x="0" y="58"/>
                      </a:lnTo>
                      <a:lnTo>
                        <a:pt x="81" y="0"/>
                      </a:lnTo>
                      <a:lnTo>
                        <a:pt x="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8" name="Freeform 250"/>
                <p:cNvSpPr>
                  <a:spLocks/>
                </p:cNvSpPr>
                <p:nvPr/>
              </p:nvSpPr>
              <p:spPr bwMode="auto">
                <a:xfrm>
                  <a:off x="2603" y="3550"/>
                  <a:ext cx="22" cy="19"/>
                </a:xfrm>
                <a:custGeom>
                  <a:avLst/>
                  <a:gdLst>
                    <a:gd name="T0" fmla="*/ 0 w 109"/>
                    <a:gd name="T1" fmla="*/ 7 h 96"/>
                    <a:gd name="T2" fmla="*/ 45 w 109"/>
                    <a:gd name="T3" fmla="*/ 0 h 96"/>
                    <a:gd name="T4" fmla="*/ 85 w 109"/>
                    <a:gd name="T5" fmla="*/ 14 h 96"/>
                    <a:gd name="T6" fmla="*/ 109 w 109"/>
                    <a:gd name="T7" fmla="*/ 44 h 96"/>
                    <a:gd name="T8" fmla="*/ 106 w 109"/>
                    <a:gd name="T9" fmla="*/ 63 h 96"/>
                    <a:gd name="T10" fmla="*/ 87 w 109"/>
                    <a:gd name="T11" fmla="*/ 82 h 96"/>
                    <a:gd name="T12" fmla="*/ 47 w 109"/>
                    <a:gd name="T13" fmla="*/ 96 h 96"/>
                    <a:gd name="T14" fmla="*/ 57 w 109"/>
                    <a:gd name="T15" fmla="*/ 35 h 96"/>
                    <a:gd name="T16" fmla="*/ 0 w 109"/>
                    <a:gd name="T17" fmla="*/ 7 h 96"/>
                    <a:gd name="T18" fmla="*/ 0 w 109"/>
                    <a:gd name="T19"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96">
                      <a:moveTo>
                        <a:pt x="0" y="7"/>
                      </a:moveTo>
                      <a:lnTo>
                        <a:pt x="45" y="0"/>
                      </a:lnTo>
                      <a:lnTo>
                        <a:pt x="85" y="14"/>
                      </a:lnTo>
                      <a:lnTo>
                        <a:pt x="109" y="44"/>
                      </a:lnTo>
                      <a:lnTo>
                        <a:pt x="106" y="63"/>
                      </a:lnTo>
                      <a:lnTo>
                        <a:pt x="87" y="82"/>
                      </a:lnTo>
                      <a:lnTo>
                        <a:pt x="47" y="96"/>
                      </a:lnTo>
                      <a:lnTo>
                        <a:pt x="57" y="35"/>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899" name="Freeform 251"/>
                <p:cNvSpPr>
                  <a:spLocks/>
                </p:cNvSpPr>
                <p:nvPr/>
              </p:nvSpPr>
              <p:spPr bwMode="auto">
                <a:xfrm>
                  <a:off x="2678" y="3697"/>
                  <a:ext cx="27" cy="18"/>
                </a:xfrm>
                <a:custGeom>
                  <a:avLst/>
                  <a:gdLst>
                    <a:gd name="T0" fmla="*/ 0 w 135"/>
                    <a:gd name="T1" fmla="*/ 24 h 93"/>
                    <a:gd name="T2" fmla="*/ 12 w 135"/>
                    <a:gd name="T3" fmla="*/ 15 h 93"/>
                    <a:gd name="T4" fmla="*/ 39 w 135"/>
                    <a:gd name="T5" fmla="*/ 0 h 93"/>
                    <a:gd name="T6" fmla="*/ 97 w 135"/>
                    <a:gd name="T7" fmla="*/ 5 h 93"/>
                    <a:gd name="T8" fmla="*/ 129 w 135"/>
                    <a:gd name="T9" fmla="*/ 35 h 93"/>
                    <a:gd name="T10" fmla="*/ 135 w 135"/>
                    <a:gd name="T11" fmla="*/ 53 h 93"/>
                    <a:gd name="T12" fmla="*/ 120 w 135"/>
                    <a:gd name="T13" fmla="*/ 74 h 93"/>
                    <a:gd name="T14" fmla="*/ 69 w 135"/>
                    <a:gd name="T15" fmla="*/ 93 h 93"/>
                    <a:gd name="T16" fmla="*/ 48 w 135"/>
                    <a:gd name="T17" fmla="*/ 37 h 93"/>
                    <a:gd name="T18" fmla="*/ 0 w 135"/>
                    <a:gd name="T19" fmla="*/ 24 h 93"/>
                    <a:gd name="T20" fmla="*/ 0 w 135"/>
                    <a:gd name="T21" fmla="*/ 2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93">
                      <a:moveTo>
                        <a:pt x="0" y="24"/>
                      </a:moveTo>
                      <a:lnTo>
                        <a:pt x="12" y="15"/>
                      </a:lnTo>
                      <a:lnTo>
                        <a:pt x="39" y="0"/>
                      </a:lnTo>
                      <a:lnTo>
                        <a:pt x="97" y="5"/>
                      </a:lnTo>
                      <a:lnTo>
                        <a:pt x="129" y="35"/>
                      </a:lnTo>
                      <a:lnTo>
                        <a:pt x="135" y="53"/>
                      </a:lnTo>
                      <a:lnTo>
                        <a:pt x="120" y="74"/>
                      </a:lnTo>
                      <a:lnTo>
                        <a:pt x="69" y="93"/>
                      </a:lnTo>
                      <a:lnTo>
                        <a:pt x="48" y="37"/>
                      </a:lnTo>
                      <a:lnTo>
                        <a:pt x="0" y="24"/>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0" name="Freeform 252"/>
                <p:cNvSpPr>
                  <a:spLocks/>
                </p:cNvSpPr>
                <p:nvPr/>
              </p:nvSpPr>
              <p:spPr bwMode="auto">
                <a:xfrm>
                  <a:off x="2804" y="3546"/>
                  <a:ext cx="22" cy="15"/>
                </a:xfrm>
                <a:custGeom>
                  <a:avLst/>
                  <a:gdLst>
                    <a:gd name="T0" fmla="*/ 54 w 110"/>
                    <a:gd name="T1" fmla="*/ 27 h 75"/>
                    <a:gd name="T2" fmla="*/ 0 w 110"/>
                    <a:gd name="T3" fmla="*/ 20 h 75"/>
                    <a:gd name="T4" fmla="*/ 13 w 110"/>
                    <a:gd name="T5" fmla="*/ 11 h 75"/>
                    <a:gd name="T6" fmla="*/ 42 w 110"/>
                    <a:gd name="T7" fmla="*/ 0 h 75"/>
                    <a:gd name="T8" fmla="*/ 99 w 110"/>
                    <a:gd name="T9" fmla="*/ 14 h 75"/>
                    <a:gd name="T10" fmla="*/ 110 w 110"/>
                    <a:gd name="T11" fmla="*/ 41 h 75"/>
                    <a:gd name="T12" fmla="*/ 95 w 110"/>
                    <a:gd name="T13" fmla="*/ 63 h 75"/>
                    <a:gd name="T14" fmla="*/ 85 w 110"/>
                    <a:gd name="T15" fmla="*/ 75 h 75"/>
                    <a:gd name="T16" fmla="*/ 42 w 110"/>
                    <a:gd name="T17" fmla="*/ 69 h 75"/>
                    <a:gd name="T18" fmla="*/ 54 w 110"/>
                    <a:gd name="T19" fmla="*/ 27 h 75"/>
                    <a:gd name="T20" fmla="*/ 54 w 110"/>
                    <a:gd name="T2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5">
                      <a:moveTo>
                        <a:pt x="54" y="27"/>
                      </a:moveTo>
                      <a:lnTo>
                        <a:pt x="0" y="20"/>
                      </a:lnTo>
                      <a:lnTo>
                        <a:pt x="13" y="11"/>
                      </a:lnTo>
                      <a:lnTo>
                        <a:pt x="42" y="0"/>
                      </a:lnTo>
                      <a:lnTo>
                        <a:pt x="99" y="14"/>
                      </a:lnTo>
                      <a:lnTo>
                        <a:pt x="110" y="41"/>
                      </a:lnTo>
                      <a:lnTo>
                        <a:pt x="95" y="63"/>
                      </a:lnTo>
                      <a:lnTo>
                        <a:pt x="85" y="75"/>
                      </a:lnTo>
                      <a:lnTo>
                        <a:pt x="42" y="69"/>
                      </a:lnTo>
                      <a:lnTo>
                        <a:pt x="54" y="27"/>
                      </a:lnTo>
                      <a:lnTo>
                        <a:pt x="5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1" name="Freeform 253"/>
                <p:cNvSpPr>
                  <a:spLocks/>
                </p:cNvSpPr>
                <p:nvPr/>
              </p:nvSpPr>
              <p:spPr bwMode="auto">
                <a:xfrm>
                  <a:off x="2830" y="3628"/>
                  <a:ext cx="13" cy="13"/>
                </a:xfrm>
                <a:custGeom>
                  <a:avLst/>
                  <a:gdLst>
                    <a:gd name="T0" fmla="*/ 2 w 64"/>
                    <a:gd name="T1" fmla="*/ 1 h 62"/>
                    <a:gd name="T2" fmla="*/ 48 w 64"/>
                    <a:gd name="T3" fmla="*/ 0 h 62"/>
                    <a:gd name="T4" fmla="*/ 64 w 64"/>
                    <a:gd name="T5" fmla="*/ 42 h 62"/>
                    <a:gd name="T6" fmla="*/ 41 w 64"/>
                    <a:gd name="T7" fmla="*/ 62 h 62"/>
                    <a:gd name="T8" fmla="*/ 0 w 64"/>
                    <a:gd name="T9" fmla="*/ 44 h 62"/>
                    <a:gd name="T10" fmla="*/ 2 w 64"/>
                    <a:gd name="T11" fmla="*/ 1 h 62"/>
                    <a:gd name="T12" fmla="*/ 2 w 64"/>
                    <a:gd name="T13" fmla="*/ 1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2" y="1"/>
                      </a:moveTo>
                      <a:lnTo>
                        <a:pt x="48" y="0"/>
                      </a:lnTo>
                      <a:lnTo>
                        <a:pt x="64" y="42"/>
                      </a:lnTo>
                      <a:lnTo>
                        <a:pt x="41" y="62"/>
                      </a:lnTo>
                      <a:lnTo>
                        <a:pt x="0" y="44"/>
                      </a:lnTo>
                      <a:lnTo>
                        <a:pt x="2" y="1"/>
                      </a:ln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2" name="Freeform 254"/>
                <p:cNvSpPr>
                  <a:spLocks/>
                </p:cNvSpPr>
                <p:nvPr/>
              </p:nvSpPr>
              <p:spPr bwMode="auto">
                <a:xfrm>
                  <a:off x="2857" y="3457"/>
                  <a:ext cx="67" cy="145"/>
                </a:xfrm>
                <a:custGeom>
                  <a:avLst/>
                  <a:gdLst>
                    <a:gd name="T0" fmla="*/ 264 w 332"/>
                    <a:gd name="T1" fmla="*/ 0 h 727"/>
                    <a:gd name="T2" fmla="*/ 131 w 332"/>
                    <a:gd name="T3" fmla="*/ 58 h 727"/>
                    <a:gd name="T4" fmla="*/ 108 w 332"/>
                    <a:gd name="T5" fmla="*/ 83 h 727"/>
                    <a:gd name="T6" fmla="*/ 78 w 332"/>
                    <a:gd name="T7" fmla="*/ 129 h 727"/>
                    <a:gd name="T8" fmla="*/ 43 w 332"/>
                    <a:gd name="T9" fmla="*/ 239 h 727"/>
                    <a:gd name="T10" fmla="*/ 43 w 332"/>
                    <a:gd name="T11" fmla="*/ 375 h 727"/>
                    <a:gd name="T12" fmla="*/ 0 w 332"/>
                    <a:gd name="T13" fmla="*/ 433 h 727"/>
                    <a:gd name="T14" fmla="*/ 8 w 332"/>
                    <a:gd name="T15" fmla="*/ 500 h 727"/>
                    <a:gd name="T16" fmla="*/ 19 w 332"/>
                    <a:gd name="T17" fmla="*/ 541 h 727"/>
                    <a:gd name="T18" fmla="*/ 35 w 332"/>
                    <a:gd name="T19" fmla="*/ 579 h 727"/>
                    <a:gd name="T20" fmla="*/ 44 w 332"/>
                    <a:gd name="T21" fmla="*/ 659 h 727"/>
                    <a:gd name="T22" fmla="*/ 108 w 332"/>
                    <a:gd name="T23" fmla="*/ 727 h 727"/>
                    <a:gd name="T24" fmla="*/ 192 w 332"/>
                    <a:gd name="T25" fmla="*/ 690 h 727"/>
                    <a:gd name="T26" fmla="*/ 217 w 332"/>
                    <a:gd name="T27" fmla="*/ 629 h 727"/>
                    <a:gd name="T28" fmla="*/ 204 w 332"/>
                    <a:gd name="T29" fmla="*/ 556 h 727"/>
                    <a:gd name="T30" fmla="*/ 194 w 332"/>
                    <a:gd name="T31" fmla="*/ 529 h 727"/>
                    <a:gd name="T32" fmla="*/ 174 w 332"/>
                    <a:gd name="T33" fmla="*/ 495 h 727"/>
                    <a:gd name="T34" fmla="*/ 149 w 332"/>
                    <a:gd name="T35" fmla="*/ 498 h 727"/>
                    <a:gd name="T36" fmla="*/ 124 w 332"/>
                    <a:gd name="T37" fmla="*/ 475 h 727"/>
                    <a:gd name="T38" fmla="*/ 103 w 332"/>
                    <a:gd name="T39" fmla="*/ 377 h 727"/>
                    <a:gd name="T40" fmla="*/ 94 w 332"/>
                    <a:gd name="T41" fmla="*/ 312 h 727"/>
                    <a:gd name="T42" fmla="*/ 135 w 332"/>
                    <a:gd name="T43" fmla="*/ 126 h 727"/>
                    <a:gd name="T44" fmla="*/ 217 w 332"/>
                    <a:gd name="T45" fmla="*/ 51 h 727"/>
                    <a:gd name="T46" fmla="*/ 332 w 332"/>
                    <a:gd name="T47" fmla="*/ 23 h 727"/>
                    <a:gd name="T48" fmla="*/ 264 w 332"/>
                    <a:gd name="T49" fmla="*/ 0 h 727"/>
                    <a:gd name="T50" fmla="*/ 264 w 332"/>
                    <a:gd name="T5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2" h="727">
                      <a:moveTo>
                        <a:pt x="264" y="0"/>
                      </a:moveTo>
                      <a:lnTo>
                        <a:pt x="131" y="58"/>
                      </a:lnTo>
                      <a:lnTo>
                        <a:pt x="108" y="83"/>
                      </a:lnTo>
                      <a:lnTo>
                        <a:pt x="78" y="129"/>
                      </a:lnTo>
                      <a:lnTo>
                        <a:pt x="43" y="239"/>
                      </a:lnTo>
                      <a:lnTo>
                        <a:pt x="43" y="375"/>
                      </a:lnTo>
                      <a:lnTo>
                        <a:pt x="0" y="433"/>
                      </a:lnTo>
                      <a:lnTo>
                        <a:pt x="8" y="500"/>
                      </a:lnTo>
                      <a:lnTo>
                        <a:pt x="19" y="541"/>
                      </a:lnTo>
                      <a:lnTo>
                        <a:pt x="35" y="579"/>
                      </a:lnTo>
                      <a:lnTo>
                        <a:pt x="44" y="659"/>
                      </a:lnTo>
                      <a:lnTo>
                        <a:pt x="108" y="727"/>
                      </a:lnTo>
                      <a:lnTo>
                        <a:pt x="192" y="690"/>
                      </a:lnTo>
                      <a:lnTo>
                        <a:pt x="217" y="629"/>
                      </a:lnTo>
                      <a:lnTo>
                        <a:pt x="204" y="556"/>
                      </a:lnTo>
                      <a:lnTo>
                        <a:pt x="194" y="529"/>
                      </a:lnTo>
                      <a:lnTo>
                        <a:pt x="174" y="495"/>
                      </a:lnTo>
                      <a:lnTo>
                        <a:pt x="149" y="498"/>
                      </a:lnTo>
                      <a:lnTo>
                        <a:pt x="124" y="475"/>
                      </a:lnTo>
                      <a:lnTo>
                        <a:pt x="103" y="377"/>
                      </a:lnTo>
                      <a:lnTo>
                        <a:pt x="94" y="312"/>
                      </a:lnTo>
                      <a:lnTo>
                        <a:pt x="135" y="126"/>
                      </a:lnTo>
                      <a:lnTo>
                        <a:pt x="217" y="51"/>
                      </a:lnTo>
                      <a:lnTo>
                        <a:pt x="332" y="23"/>
                      </a:lnTo>
                      <a:lnTo>
                        <a:pt x="264" y="0"/>
                      </a:lnTo>
                      <a:lnTo>
                        <a:pt x="264" y="0"/>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3" name="Freeform 255"/>
                <p:cNvSpPr>
                  <a:spLocks/>
                </p:cNvSpPr>
                <p:nvPr/>
              </p:nvSpPr>
              <p:spPr bwMode="auto">
                <a:xfrm>
                  <a:off x="2827" y="3631"/>
                  <a:ext cx="19" cy="14"/>
                </a:xfrm>
                <a:custGeom>
                  <a:avLst/>
                  <a:gdLst>
                    <a:gd name="T0" fmla="*/ 16 w 94"/>
                    <a:gd name="T1" fmla="*/ 28 h 67"/>
                    <a:gd name="T2" fmla="*/ 28 w 94"/>
                    <a:gd name="T3" fmla="*/ 0 h 67"/>
                    <a:gd name="T4" fmla="*/ 37 w 94"/>
                    <a:gd name="T5" fmla="*/ 12 h 67"/>
                    <a:gd name="T6" fmla="*/ 55 w 94"/>
                    <a:gd name="T7" fmla="*/ 21 h 67"/>
                    <a:gd name="T8" fmla="*/ 76 w 94"/>
                    <a:gd name="T9" fmla="*/ 8 h 67"/>
                    <a:gd name="T10" fmla="*/ 91 w 94"/>
                    <a:gd name="T11" fmla="*/ 1 h 67"/>
                    <a:gd name="T12" fmla="*/ 94 w 94"/>
                    <a:gd name="T13" fmla="*/ 41 h 67"/>
                    <a:gd name="T14" fmla="*/ 64 w 94"/>
                    <a:gd name="T15" fmla="*/ 67 h 67"/>
                    <a:gd name="T16" fmla="*/ 0 w 94"/>
                    <a:gd name="T17" fmla="*/ 57 h 67"/>
                    <a:gd name="T18" fmla="*/ 16 w 94"/>
                    <a:gd name="T19" fmla="*/ 28 h 67"/>
                    <a:gd name="T20" fmla="*/ 16 w 94"/>
                    <a:gd name="T2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7">
                      <a:moveTo>
                        <a:pt x="16" y="28"/>
                      </a:moveTo>
                      <a:lnTo>
                        <a:pt x="28" y="0"/>
                      </a:lnTo>
                      <a:lnTo>
                        <a:pt x="37" y="12"/>
                      </a:lnTo>
                      <a:lnTo>
                        <a:pt x="55" y="21"/>
                      </a:lnTo>
                      <a:lnTo>
                        <a:pt x="76" y="8"/>
                      </a:lnTo>
                      <a:lnTo>
                        <a:pt x="91" y="1"/>
                      </a:lnTo>
                      <a:lnTo>
                        <a:pt x="94" y="41"/>
                      </a:lnTo>
                      <a:lnTo>
                        <a:pt x="64" y="67"/>
                      </a:lnTo>
                      <a:lnTo>
                        <a:pt x="0" y="57"/>
                      </a:lnTo>
                      <a:lnTo>
                        <a:pt x="16" y="28"/>
                      </a:lnTo>
                      <a:lnTo>
                        <a:pt x="16" y="2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4" name="Freeform 256"/>
                <p:cNvSpPr>
                  <a:spLocks/>
                </p:cNvSpPr>
                <p:nvPr/>
              </p:nvSpPr>
              <p:spPr bwMode="auto">
                <a:xfrm>
                  <a:off x="2677" y="3839"/>
                  <a:ext cx="135" cy="64"/>
                </a:xfrm>
                <a:custGeom>
                  <a:avLst/>
                  <a:gdLst>
                    <a:gd name="T0" fmla="*/ 154 w 672"/>
                    <a:gd name="T1" fmla="*/ 287 h 320"/>
                    <a:gd name="T2" fmla="*/ 113 w 672"/>
                    <a:gd name="T3" fmla="*/ 274 h 320"/>
                    <a:gd name="T4" fmla="*/ 53 w 672"/>
                    <a:gd name="T5" fmla="*/ 242 h 320"/>
                    <a:gd name="T6" fmla="*/ 12 w 672"/>
                    <a:gd name="T7" fmla="*/ 185 h 320"/>
                    <a:gd name="T8" fmla="*/ 0 w 672"/>
                    <a:gd name="T9" fmla="*/ 117 h 320"/>
                    <a:gd name="T10" fmla="*/ 16 w 672"/>
                    <a:gd name="T11" fmla="*/ 88 h 320"/>
                    <a:gd name="T12" fmla="*/ 40 w 672"/>
                    <a:gd name="T13" fmla="*/ 66 h 320"/>
                    <a:gd name="T14" fmla="*/ 70 w 672"/>
                    <a:gd name="T15" fmla="*/ 47 h 320"/>
                    <a:gd name="T16" fmla="*/ 132 w 672"/>
                    <a:gd name="T17" fmla="*/ 0 h 320"/>
                    <a:gd name="T18" fmla="*/ 230 w 672"/>
                    <a:gd name="T19" fmla="*/ 82 h 320"/>
                    <a:gd name="T20" fmla="*/ 496 w 672"/>
                    <a:gd name="T21" fmla="*/ 206 h 320"/>
                    <a:gd name="T22" fmla="*/ 672 w 672"/>
                    <a:gd name="T23" fmla="*/ 253 h 320"/>
                    <a:gd name="T24" fmla="*/ 577 w 672"/>
                    <a:gd name="T25" fmla="*/ 304 h 320"/>
                    <a:gd name="T26" fmla="*/ 542 w 672"/>
                    <a:gd name="T27" fmla="*/ 311 h 320"/>
                    <a:gd name="T28" fmla="*/ 445 w 672"/>
                    <a:gd name="T29" fmla="*/ 320 h 320"/>
                    <a:gd name="T30" fmla="*/ 248 w 672"/>
                    <a:gd name="T31" fmla="*/ 309 h 320"/>
                    <a:gd name="T32" fmla="*/ 154 w 672"/>
                    <a:gd name="T33" fmla="*/ 287 h 320"/>
                    <a:gd name="T34" fmla="*/ 154 w 672"/>
                    <a:gd name="T35" fmla="*/ 28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2" h="320">
                      <a:moveTo>
                        <a:pt x="154" y="287"/>
                      </a:moveTo>
                      <a:lnTo>
                        <a:pt x="113" y="274"/>
                      </a:lnTo>
                      <a:lnTo>
                        <a:pt x="53" y="242"/>
                      </a:lnTo>
                      <a:lnTo>
                        <a:pt x="12" y="185"/>
                      </a:lnTo>
                      <a:lnTo>
                        <a:pt x="0" y="117"/>
                      </a:lnTo>
                      <a:lnTo>
                        <a:pt x="16" y="88"/>
                      </a:lnTo>
                      <a:lnTo>
                        <a:pt x="40" y="66"/>
                      </a:lnTo>
                      <a:lnTo>
                        <a:pt x="70" y="47"/>
                      </a:lnTo>
                      <a:lnTo>
                        <a:pt x="132" y="0"/>
                      </a:lnTo>
                      <a:lnTo>
                        <a:pt x="230" y="82"/>
                      </a:lnTo>
                      <a:lnTo>
                        <a:pt x="496" y="206"/>
                      </a:lnTo>
                      <a:lnTo>
                        <a:pt x="672" y="253"/>
                      </a:lnTo>
                      <a:lnTo>
                        <a:pt x="577" y="304"/>
                      </a:lnTo>
                      <a:lnTo>
                        <a:pt x="542" y="311"/>
                      </a:lnTo>
                      <a:lnTo>
                        <a:pt x="445" y="320"/>
                      </a:lnTo>
                      <a:lnTo>
                        <a:pt x="248" y="309"/>
                      </a:lnTo>
                      <a:lnTo>
                        <a:pt x="154" y="287"/>
                      </a:lnTo>
                      <a:lnTo>
                        <a:pt x="154" y="287"/>
                      </a:lnTo>
                      <a:close/>
                    </a:path>
                  </a:pathLst>
                </a:custGeom>
                <a:solidFill>
                  <a:srgbClr val="AE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5" name="Freeform 257"/>
                <p:cNvSpPr>
                  <a:spLocks/>
                </p:cNvSpPr>
                <p:nvPr/>
              </p:nvSpPr>
              <p:spPr bwMode="auto">
                <a:xfrm>
                  <a:off x="2667" y="3623"/>
                  <a:ext cx="385" cy="277"/>
                </a:xfrm>
                <a:custGeom>
                  <a:avLst/>
                  <a:gdLst>
                    <a:gd name="T0" fmla="*/ 0 w 1923"/>
                    <a:gd name="T1" fmla="*/ 962 h 1388"/>
                    <a:gd name="T2" fmla="*/ 51 w 1923"/>
                    <a:gd name="T3" fmla="*/ 909 h 1388"/>
                    <a:gd name="T4" fmla="*/ 120 w 1923"/>
                    <a:gd name="T5" fmla="*/ 833 h 1388"/>
                    <a:gd name="T6" fmla="*/ 291 w 1923"/>
                    <a:gd name="T7" fmla="*/ 853 h 1388"/>
                    <a:gd name="T8" fmla="*/ 325 w 1923"/>
                    <a:gd name="T9" fmla="*/ 882 h 1388"/>
                    <a:gd name="T10" fmla="*/ 332 w 1923"/>
                    <a:gd name="T11" fmla="*/ 900 h 1388"/>
                    <a:gd name="T12" fmla="*/ 485 w 1923"/>
                    <a:gd name="T13" fmla="*/ 909 h 1388"/>
                    <a:gd name="T14" fmla="*/ 619 w 1923"/>
                    <a:gd name="T15" fmla="*/ 921 h 1388"/>
                    <a:gd name="T16" fmla="*/ 619 w 1923"/>
                    <a:gd name="T17" fmla="*/ 736 h 1388"/>
                    <a:gd name="T18" fmla="*/ 663 w 1923"/>
                    <a:gd name="T19" fmla="*/ 599 h 1388"/>
                    <a:gd name="T20" fmla="*/ 729 w 1923"/>
                    <a:gd name="T21" fmla="*/ 485 h 1388"/>
                    <a:gd name="T22" fmla="*/ 812 w 1923"/>
                    <a:gd name="T23" fmla="*/ 395 h 1388"/>
                    <a:gd name="T24" fmla="*/ 800 w 1923"/>
                    <a:gd name="T25" fmla="*/ 332 h 1388"/>
                    <a:gd name="T26" fmla="*/ 824 w 1923"/>
                    <a:gd name="T27" fmla="*/ 242 h 1388"/>
                    <a:gd name="T28" fmla="*/ 916 w 1923"/>
                    <a:gd name="T29" fmla="*/ 281 h 1388"/>
                    <a:gd name="T30" fmla="*/ 1017 w 1923"/>
                    <a:gd name="T31" fmla="*/ 230 h 1388"/>
                    <a:gd name="T32" fmla="*/ 1172 w 1923"/>
                    <a:gd name="T33" fmla="*/ 166 h 1388"/>
                    <a:gd name="T34" fmla="*/ 1132 w 1923"/>
                    <a:gd name="T35" fmla="*/ 141 h 1388"/>
                    <a:gd name="T36" fmla="*/ 1441 w 1923"/>
                    <a:gd name="T37" fmla="*/ 0 h 1388"/>
                    <a:gd name="T38" fmla="*/ 1561 w 1923"/>
                    <a:gd name="T39" fmla="*/ 67 h 1388"/>
                    <a:gd name="T40" fmla="*/ 1391 w 1923"/>
                    <a:gd name="T41" fmla="*/ 110 h 1388"/>
                    <a:gd name="T42" fmla="*/ 1587 w 1923"/>
                    <a:gd name="T43" fmla="*/ 152 h 1388"/>
                    <a:gd name="T44" fmla="*/ 1679 w 1923"/>
                    <a:gd name="T45" fmla="*/ 213 h 1388"/>
                    <a:gd name="T46" fmla="*/ 1803 w 1923"/>
                    <a:gd name="T47" fmla="*/ 280 h 1388"/>
                    <a:gd name="T48" fmla="*/ 1923 w 1923"/>
                    <a:gd name="T49" fmla="*/ 379 h 1388"/>
                    <a:gd name="T50" fmla="*/ 1524 w 1923"/>
                    <a:gd name="T51" fmla="*/ 466 h 1388"/>
                    <a:gd name="T52" fmla="*/ 1168 w 1923"/>
                    <a:gd name="T53" fmla="*/ 772 h 1388"/>
                    <a:gd name="T54" fmla="*/ 1081 w 1923"/>
                    <a:gd name="T55" fmla="*/ 1115 h 1388"/>
                    <a:gd name="T56" fmla="*/ 896 w 1923"/>
                    <a:gd name="T57" fmla="*/ 1375 h 1388"/>
                    <a:gd name="T58" fmla="*/ 653 w 1923"/>
                    <a:gd name="T59" fmla="*/ 1388 h 1388"/>
                    <a:gd name="T60" fmla="*/ 268 w 1923"/>
                    <a:gd name="T61" fmla="*/ 1212 h 1388"/>
                    <a:gd name="T62" fmla="*/ 183 w 1923"/>
                    <a:gd name="T63" fmla="*/ 1128 h 1388"/>
                    <a:gd name="T64" fmla="*/ 168 w 1923"/>
                    <a:gd name="T65" fmla="*/ 1055 h 1388"/>
                    <a:gd name="T66" fmla="*/ 87 w 1923"/>
                    <a:gd name="T67" fmla="*/ 106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3" h="1388">
                      <a:moveTo>
                        <a:pt x="87" y="1069"/>
                      </a:moveTo>
                      <a:lnTo>
                        <a:pt x="0" y="962"/>
                      </a:lnTo>
                      <a:lnTo>
                        <a:pt x="27" y="933"/>
                      </a:lnTo>
                      <a:lnTo>
                        <a:pt x="51" y="909"/>
                      </a:lnTo>
                      <a:lnTo>
                        <a:pt x="75" y="890"/>
                      </a:lnTo>
                      <a:lnTo>
                        <a:pt x="120" y="833"/>
                      </a:lnTo>
                      <a:lnTo>
                        <a:pt x="183" y="825"/>
                      </a:lnTo>
                      <a:lnTo>
                        <a:pt x="291" y="853"/>
                      </a:lnTo>
                      <a:lnTo>
                        <a:pt x="320" y="865"/>
                      </a:lnTo>
                      <a:lnTo>
                        <a:pt x="325" y="882"/>
                      </a:lnTo>
                      <a:lnTo>
                        <a:pt x="309" y="912"/>
                      </a:lnTo>
                      <a:lnTo>
                        <a:pt x="332" y="900"/>
                      </a:lnTo>
                      <a:lnTo>
                        <a:pt x="378" y="887"/>
                      </a:lnTo>
                      <a:lnTo>
                        <a:pt x="485" y="909"/>
                      </a:lnTo>
                      <a:lnTo>
                        <a:pt x="558" y="937"/>
                      </a:lnTo>
                      <a:lnTo>
                        <a:pt x="619" y="921"/>
                      </a:lnTo>
                      <a:lnTo>
                        <a:pt x="609" y="797"/>
                      </a:lnTo>
                      <a:lnTo>
                        <a:pt x="619" y="736"/>
                      </a:lnTo>
                      <a:lnTo>
                        <a:pt x="638" y="668"/>
                      </a:lnTo>
                      <a:lnTo>
                        <a:pt x="663" y="599"/>
                      </a:lnTo>
                      <a:lnTo>
                        <a:pt x="696" y="536"/>
                      </a:lnTo>
                      <a:lnTo>
                        <a:pt x="729" y="485"/>
                      </a:lnTo>
                      <a:lnTo>
                        <a:pt x="764" y="447"/>
                      </a:lnTo>
                      <a:lnTo>
                        <a:pt x="812" y="395"/>
                      </a:lnTo>
                      <a:lnTo>
                        <a:pt x="817" y="363"/>
                      </a:lnTo>
                      <a:lnTo>
                        <a:pt x="800" y="332"/>
                      </a:lnTo>
                      <a:lnTo>
                        <a:pt x="799" y="253"/>
                      </a:lnTo>
                      <a:lnTo>
                        <a:pt x="824" y="242"/>
                      </a:lnTo>
                      <a:lnTo>
                        <a:pt x="858" y="250"/>
                      </a:lnTo>
                      <a:lnTo>
                        <a:pt x="916" y="281"/>
                      </a:lnTo>
                      <a:lnTo>
                        <a:pt x="967" y="275"/>
                      </a:lnTo>
                      <a:lnTo>
                        <a:pt x="1017" y="230"/>
                      </a:lnTo>
                      <a:lnTo>
                        <a:pt x="1121" y="186"/>
                      </a:lnTo>
                      <a:lnTo>
                        <a:pt x="1172" y="166"/>
                      </a:lnTo>
                      <a:lnTo>
                        <a:pt x="1157" y="148"/>
                      </a:lnTo>
                      <a:lnTo>
                        <a:pt x="1132" y="141"/>
                      </a:lnTo>
                      <a:lnTo>
                        <a:pt x="1298" y="53"/>
                      </a:lnTo>
                      <a:lnTo>
                        <a:pt x="1441" y="0"/>
                      </a:lnTo>
                      <a:lnTo>
                        <a:pt x="1514" y="6"/>
                      </a:lnTo>
                      <a:lnTo>
                        <a:pt x="1561" y="67"/>
                      </a:lnTo>
                      <a:lnTo>
                        <a:pt x="1494" y="65"/>
                      </a:lnTo>
                      <a:lnTo>
                        <a:pt x="1391" y="110"/>
                      </a:lnTo>
                      <a:lnTo>
                        <a:pt x="1488" y="110"/>
                      </a:lnTo>
                      <a:lnTo>
                        <a:pt x="1587" y="152"/>
                      </a:lnTo>
                      <a:lnTo>
                        <a:pt x="1639" y="183"/>
                      </a:lnTo>
                      <a:lnTo>
                        <a:pt x="1679" y="213"/>
                      </a:lnTo>
                      <a:lnTo>
                        <a:pt x="1707" y="258"/>
                      </a:lnTo>
                      <a:lnTo>
                        <a:pt x="1803" y="280"/>
                      </a:lnTo>
                      <a:lnTo>
                        <a:pt x="1886" y="332"/>
                      </a:lnTo>
                      <a:lnTo>
                        <a:pt x="1923" y="379"/>
                      </a:lnTo>
                      <a:lnTo>
                        <a:pt x="1758" y="385"/>
                      </a:lnTo>
                      <a:lnTo>
                        <a:pt x="1524" y="466"/>
                      </a:lnTo>
                      <a:lnTo>
                        <a:pt x="1286" y="623"/>
                      </a:lnTo>
                      <a:lnTo>
                        <a:pt x="1168" y="772"/>
                      </a:lnTo>
                      <a:lnTo>
                        <a:pt x="1115" y="954"/>
                      </a:lnTo>
                      <a:lnTo>
                        <a:pt x="1081" y="1115"/>
                      </a:lnTo>
                      <a:lnTo>
                        <a:pt x="1179" y="1319"/>
                      </a:lnTo>
                      <a:lnTo>
                        <a:pt x="896" y="1375"/>
                      </a:lnTo>
                      <a:lnTo>
                        <a:pt x="729" y="1382"/>
                      </a:lnTo>
                      <a:lnTo>
                        <a:pt x="653" y="1388"/>
                      </a:lnTo>
                      <a:lnTo>
                        <a:pt x="435" y="1322"/>
                      </a:lnTo>
                      <a:lnTo>
                        <a:pt x="268" y="1212"/>
                      </a:lnTo>
                      <a:lnTo>
                        <a:pt x="235" y="1184"/>
                      </a:lnTo>
                      <a:lnTo>
                        <a:pt x="183" y="1128"/>
                      </a:lnTo>
                      <a:lnTo>
                        <a:pt x="167" y="1077"/>
                      </a:lnTo>
                      <a:lnTo>
                        <a:pt x="168" y="1055"/>
                      </a:lnTo>
                      <a:lnTo>
                        <a:pt x="87" y="1069"/>
                      </a:lnTo>
                      <a:lnTo>
                        <a:pt x="87" y="1069"/>
                      </a:lnTo>
                      <a:close/>
                    </a:path>
                  </a:pathLst>
                </a:custGeom>
                <a:solidFill>
                  <a:srgbClr val="FF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6" name="Freeform 258"/>
                <p:cNvSpPr>
                  <a:spLocks/>
                </p:cNvSpPr>
                <p:nvPr/>
              </p:nvSpPr>
              <p:spPr bwMode="auto">
                <a:xfrm>
                  <a:off x="2711" y="3715"/>
                  <a:ext cx="96" cy="81"/>
                </a:xfrm>
                <a:custGeom>
                  <a:avLst/>
                  <a:gdLst>
                    <a:gd name="T0" fmla="*/ 39 w 478"/>
                    <a:gd name="T1" fmla="*/ 186 h 404"/>
                    <a:gd name="T2" fmla="*/ 0 w 478"/>
                    <a:gd name="T3" fmla="*/ 125 h 404"/>
                    <a:gd name="T4" fmla="*/ 23 w 478"/>
                    <a:gd name="T5" fmla="*/ 60 h 404"/>
                    <a:gd name="T6" fmla="*/ 41 w 478"/>
                    <a:gd name="T7" fmla="*/ 50 h 404"/>
                    <a:gd name="T8" fmla="*/ 74 w 478"/>
                    <a:gd name="T9" fmla="*/ 44 h 404"/>
                    <a:gd name="T10" fmla="*/ 99 w 478"/>
                    <a:gd name="T11" fmla="*/ 60 h 404"/>
                    <a:gd name="T12" fmla="*/ 121 w 478"/>
                    <a:gd name="T13" fmla="*/ 74 h 404"/>
                    <a:gd name="T14" fmla="*/ 186 w 478"/>
                    <a:gd name="T15" fmla="*/ 60 h 404"/>
                    <a:gd name="T16" fmla="*/ 371 w 478"/>
                    <a:gd name="T17" fmla="*/ 37 h 404"/>
                    <a:gd name="T18" fmla="*/ 448 w 478"/>
                    <a:gd name="T19" fmla="*/ 14 h 404"/>
                    <a:gd name="T20" fmla="*/ 478 w 478"/>
                    <a:gd name="T21" fmla="*/ 0 h 404"/>
                    <a:gd name="T22" fmla="*/ 417 w 478"/>
                    <a:gd name="T23" fmla="*/ 123 h 404"/>
                    <a:gd name="T24" fmla="*/ 354 w 478"/>
                    <a:gd name="T25" fmla="*/ 161 h 404"/>
                    <a:gd name="T26" fmla="*/ 320 w 478"/>
                    <a:gd name="T27" fmla="*/ 176 h 404"/>
                    <a:gd name="T28" fmla="*/ 180 w 478"/>
                    <a:gd name="T29" fmla="*/ 194 h 404"/>
                    <a:gd name="T30" fmla="*/ 299 w 478"/>
                    <a:gd name="T31" fmla="*/ 303 h 404"/>
                    <a:gd name="T32" fmla="*/ 401 w 478"/>
                    <a:gd name="T33" fmla="*/ 340 h 404"/>
                    <a:gd name="T34" fmla="*/ 426 w 478"/>
                    <a:gd name="T35" fmla="*/ 394 h 404"/>
                    <a:gd name="T36" fmla="*/ 301 w 478"/>
                    <a:gd name="T37" fmla="*/ 404 h 404"/>
                    <a:gd name="T38" fmla="*/ 151 w 478"/>
                    <a:gd name="T39" fmla="*/ 268 h 404"/>
                    <a:gd name="T40" fmla="*/ 134 w 478"/>
                    <a:gd name="T41" fmla="*/ 253 h 404"/>
                    <a:gd name="T42" fmla="*/ 71 w 478"/>
                    <a:gd name="T43" fmla="*/ 205 h 404"/>
                    <a:gd name="T44" fmla="*/ 39 w 478"/>
                    <a:gd name="T45" fmla="*/ 186 h 404"/>
                    <a:gd name="T46" fmla="*/ 39 w 478"/>
                    <a:gd name="T47" fmla="*/ 186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8" h="404">
                      <a:moveTo>
                        <a:pt x="39" y="186"/>
                      </a:moveTo>
                      <a:lnTo>
                        <a:pt x="0" y="125"/>
                      </a:lnTo>
                      <a:lnTo>
                        <a:pt x="23" y="60"/>
                      </a:lnTo>
                      <a:lnTo>
                        <a:pt x="41" y="50"/>
                      </a:lnTo>
                      <a:lnTo>
                        <a:pt x="74" y="44"/>
                      </a:lnTo>
                      <a:lnTo>
                        <a:pt x="99" y="60"/>
                      </a:lnTo>
                      <a:lnTo>
                        <a:pt x="121" y="74"/>
                      </a:lnTo>
                      <a:lnTo>
                        <a:pt x="186" y="60"/>
                      </a:lnTo>
                      <a:lnTo>
                        <a:pt x="371" y="37"/>
                      </a:lnTo>
                      <a:lnTo>
                        <a:pt x="448" y="14"/>
                      </a:lnTo>
                      <a:lnTo>
                        <a:pt x="478" y="0"/>
                      </a:lnTo>
                      <a:lnTo>
                        <a:pt x="417" y="123"/>
                      </a:lnTo>
                      <a:lnTo>
                        <a:pt x="354" y="161"/>
                      </a:lnTo>
                      <a:lnTo>
                        <a:pt x="320" y="176"/>
                      </a:lnTo>
                      <a:lnTo>
                        <a:pt x="180" y="194"/>
                      </a:lnTo>
                      <a:lnTo>
                        <a:pt x="299" y="303"/>
                      </a:lnTo>
                      <a:lnTo>
                        <a:pt x="401" y="340"/>
                      </a:lnTo>
                      <a:lnTo>
                        <a:pt x="426" y="394"/>
                      </a:lnTo>
                      <a:lnTo>
                        <a:pt x="301" y="404"/>
                      </a:lnTo>
                      <a:lnTo>
                        <a:pt x="151" y="268"/>
                      </a:lnTo>
                      <a:lnTo>
                        <a:pt x="134" y="253"/>
                      </a:lnTo>
                      <a:lnTo>
                        <a:pt x="71" y="205"/>
                      </a:lnTo>
                      <a:lnTo>
                        <a:pt x="39" y="186"/>
                      </a:lnTo>
                      <a:lnTo>
                        <a:pt x="39" y="186"/>
                      </a:lnTo>
                      <a:close/>
                    </a:path>
                  </a:pathLst>
                </a:custGeom>
                <a:solidFill>
                  <a:srgbClr val="80C5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7" name="Freeform 259"/>
                <p:cNvSpPr>
                  <a:spLocks/>
                </p:cNvSpPr>
                <p:nvPr/>
              </p:nvSpPr>
              <p:spPr bwMode="auto">
                <a:xfrm>
                  <a:off x="2545" y="3791"/>
                  <a:ext cx="159" cy="93"/>
                </a:xfrm>
                <a:custGeom>
                  <a:avLst/>
                  <a:gdLst>
                    <a:gd name="T0" fmla="*/ 184 w 795"/>
                    <a:gd name="T1" fmla="*/ 0 h 469"/>
                    <a:gd name="T2" fmla="*/ 0 w 795"/>
                    <a:gd name="T3" fmla="*/ 75 h 469"/>
                    <a:gd name="T4" fmla="*/ 446 w 795"/>
                    <a:gd name="T5" fmla="*/ 469 h 469"/>
                    <a:gd name="T6" fmla="*/ 642 w 795"/>
                    <a:gd name="T7" fmla="*/ 378 h 469"/>
                    <a:gd name="T8" fmla="*/ 681 w 795"/>
                    <a:gd name="T9" fmla="*/ 334 h 469"/>
                    <a:gd name="T10" fmla="*/ 750 w 795"/>
                    <a:gd name="T11" fmla="*/ 294 h 469"/>
                    <a:gd name="T12" fmla="*/ 795 w 795"/>
                    <a:gd name="T13" fmla="*/ 242 h 469"/>
                    <a:gd name="T14" fmla="*/ 668 w 795"/>
                    <a:gd name="T15" fmla="*/ 223 h 469"/>
                    <a:gd name="T16" fmla="*/ 483 w 795"/>
                    <a:gd name="T17" fmla="*/ 318 h 469"/>
                    <a:gd name="T18" fmla="*/ 143 w 795"/>
                    <a:gd name="T19" fmla="*/ 84 h 469"/>
                    <a:gd name="T20" fmla="*/ 184 w 795"/>
                    <a:gd name="T21" fmla="*/ 0 h 469"/>
                    <a:gd name="T22" fmla="*/ 184 w 795"/>
                    <a:gd name="T23"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5" h="469">
                      <a:moveTo>
                        <a:pt x="184" y="0"/>
                      </a:moveTo>
                      <a:lnTo>
                        <a:pt x="0" y="75"/>
                      </a:lnTo>
                      <a:lnTo>
                        <a:pt x="446" y="469"/>
                      </a:lnTo>
                      <a:lnTo>
                        <a:pt x="642" y="378"/>
                      </a:lnTo>
                      <a:lnTo>
                        <a:pt x="681" y="334"/>
                      </a:lnTo>
                      <a:lnTo>
                        <a:pt x="750" y="294"/>
                      </a:lnTo>
                      <a:lnTo>
                        <a:pt x="795" y="242"/>
                      </a:lnTo>
                      <a:lnTo>
                        <a:pt x="668" y="223"/>
                      </a:lnTo>
                      <a:lnTo>
                        <a:pt x="483" y="318"/>
                      </a:lnTo>
                      <a:lnTo>
                        <a:pt x="143" y="84"/>
                      </a:lnTo>
                      <a:lnTo>
                        <a:pt x="184" y="0"/>
                      </a:lnTo>
                      <a:lnTo>
                        <a:pt x="18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8" name="Freeform 260"/>
                <p:cNvSpPr>
                  <a:spLocks/>
                </p:cNvSpPr>
                <p:nvPr/>
              </p:nvSpPr>
              <p:spPr bwMode="auto">
                <a:xfrm>
                  <a:off x="2684" y="3764"/>
                  <a:ext cx="77" cy="27"/>
                </a:xfrm>
                <a:custGeom>
                  <a:avLst/>
                  <a:gdLst>
                    <a:gd name="T0" fmla="*/ 0 w 387"/>
                    <a:gd name="T1" fmla="*/ 7 h 132"/>
                    <a:gd name="T2" fmla="*/ 3 w 387"/>
                    <a:gd name="T3" fmla="*/ 0 h 132"/>
                    <a:gd name="T4" fmla="*/ 32 w 387"/>
                    <a:gd name="T5" fmla="*/ 0 h 132"/>
                    <a:gd name="T6" fmla="*/ 101 w 387"/>
                    <a:gd name="T7" fmla="*/ 25 h 132"/>
                    <a:gd name="T8" fmla="*/ 179 w 387"/>
                    <a:gd name="T9" fmla="*/ 52 h 132"/>
                    <a:gd name="T10" fmla="*/ 258 w 387"/>
                    <a:gd name="T11" fmla="*/ 55 h 132"/>
                    <a:gd name="T12" fmla="*/ 275 w 387"/>
                    <a:gd name="T13" fmla="*/ 43 h 132"/>
                    <a:gd name="T14" fmla="*/ 311 w 387"/>
                    <a:gd name="T15" fmla="*/ 89 h 132"/>
                    <a:gd name="T16" fmla="*/ 387 w 387"/>
                    <a:gd name="T17" fmla="*/ 132 h 132"/>
                    <a:gd name="T18" fmla="*/ 232 w 387"/>
                    <a:gd name="T19" fmla="*/ 112 h 132"/>
                    <a:gd name="T20" fmla="*/ 183 w 387"/>
                    <a:gd name="T21" fmla="*/ 87 h 132"/>
                    <a:gd name="T22" fmla="*/ 18 w 387"/>
                    <a:gd name="T23" fmla="*/ 48 h 132"/>
                    <a:gd name="T24" fmla="*/ 0 w 387"/>
                    <a:gd name="T25" fmla="*/ 7 h 132"/>
                    <a:gd name="T26" fmla="*/ 0 w 387"/>
                    <a:gd name="T27"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132">
                      <a:moveTo>
                        <a:pt x="0" y="7"/>
                      </a:moveTo>
                      <a:lnTo>
                        <a:pt x="3" y="0"/>
                      </a:lnTo>
                      <a:lnTo>
                        <a:pt x="32" y="0"/>
                      </a:lnTo>
                      <a:lnTo>
                        <a:pt x="101" y="25"/>
                      </a:lnTo>
                      <a:lnTo>
                        <a:pt x="179" y="52"/>
                      </a:lnTo>
                      <a:lnTo>
                        <a:pt x="258" y="55"/>
                      </a:lnTo>
                      <a:lnTo>
                        <a:pt x="275" y="43"/>
                      </a:lnTo>
                      <a:lnTo>
                        <a:pt x="311" y="89"/>
                      </a:lnTo>
                      <a:lnTo>
                        <a:pt x="387" y="132"/>
                      </a:lnTo>
                      <a:lnTo>
                        <a:pt x="232" y="112"/>
                      </a:lnTo>
                      <a:lnTo>
                        <a:pt x="183" y="87"/>
                      </a:lnTo>
                      <a:lnTo>
                        <a:pt x="18" y="48"/>
                      </a:lnTo>
                      <a:lnTo>
                        <a:pt x="0" y="7"/>
                      </a:lnTo>
                      <a:lnTo>
                        <a:pt x="0" y="7"/>
                      </a:lnTo>
                      <a:close/>
                    </a:path>
                  </a:pathLst>
                </a:custGeom>
                <a:solidFill>
                  <a:srgbClr val="EBE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09" name="Freeform 261"/>
                <p:cNvSpPr>
                  <a:spLocks/>
                </p:cNvSpPr>
                <p:nvPr/>
              </p:nvSpPr>
              <p:spPr bwMode="auto">
                <a:xfrm>
                  <a:off x="2496" y="3620"/>
                  <a:ext cx="44" cy="53"/>
                </a:xfrm>
                <a:custGeom>
                  <a:avLst/>
                  <a:gdLst>
                    <a:gd name="T0" fmla="*/ 70 w 222"/>
                    <a:gd name="T1" fmla="*/ 0 h 269"/>
                    <a:gd name="T2" fmla="*/ 123 w 222"/>
                    <a:gd name="T3" fmla="*/ 26 h 269"/>
                    <a:gd name="T4" fmla="*/ 114 w 222"/>
                    <a:gd name="T5" fmla="*/ 127 h 269"/>
                    <a:gd name="T6" fmla="*/ 222 w 222"/>
                    <a:gd name="T7" fmla="*/ 152 h 269"/>
                    <a:gd name="T8" fmla="*/ 187 w 222"/>
                    <a:gd name="T9" fmla="*/ 190 h 269"/>
                    <a:gd name="T10" fmla="*/ 155 w 222"/>
                    <a:gd name="T11" fmla="*/ 222 h 269"/>
                    <a:gd name="T12" fmla="*/ 123 w 222"/>
                    <a:gd name="T13" fmla="*/ 250 h 269"/>
                    <a:gd name="T14" fmla="*/ 80 w 222"/>
                    <a:gd name="T15" fmla="*/ 269 h 269"/>
                    <a:gd name="T16" fmla="*/ 47 w 222"/>
                    <a:gd name="T17" fmla="*/ 261 h 269"/>
                    <a:gd name="T18" fmla="*/ 0 w 222"/>
                    <a:gd name="T19" fmla="*/ 206 h 269"/>
                    <a:gd name="T20" fmla="*/ 16 w 222"/>
                    <a:gd name="T21" fmla="*/ 130 h 269"/>
                    <a:gd name="T22" fmla="*/ 32 w 222"/>
                    <a:gd name="T23" fmla="*/ 85 h 269"/>
                    <a:gd name="T24" fmla="*/ 70 w 222"/>
                    <a:gd name="T25" fmla="*/ 0 h 269"/>
                    <a:gd name="T26" fmla="*/ 70 w 222"/>
                    <a:gd name="T2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269">
                      <a:moveTo>
                        <a:pt x="70" y="0"/>
                      </a:moveTo>
                      <a:lnTo>
                        <a:pt x="123" y="26"/>
                      </a:lnTo>
                      <a:lnTo>
                        <a:pt x="114" y="127"/>
                      </a:lnTo>
                      <a:lnTo>
                        <a:pt x="222" y="152"/>
                      </a:lnTo>
                      <a:lnTo>
                        <a:pt x="187" y="190"/>
                      </a:lnTo>
                      <a:lnTo>
                        <a:pt x="155" y="222"/>
                      </a:lnTo>
                      <a:lnTo>
                        <a:pt x="123" y="250"/>
                      </a:lnTo>
                      <a:lnTo>
                        <a:pt x="80" y="269"/>
                      </a:lnTo>
                      <a:lnTo>
                        <a:pt x="47" y="261"/>
                      </a:lnTo>
                      <a:lnTo>
                        <a:pt x="0" y="206"/>
                      </a:lnTo>
                      <a:lnTo>
                        <a:pt x="16" y="130"/>
                      </a:lnTo>
                      <a:lnTo>
                        <a:pt x="32" y="85"/>
                      </a:lnTo>
                      <a:lnTo>
                        <a:pt x="70" y="0"/>
                      </a:lnTo>
                      <a:lnTo>
                        <a:pt x="70"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0" name="Freeform 262"/>
                <p:cNvSpPr>
                  <a:spLocks/>
                </p:cNvSpPr>
                <p:nvPr/>
              </p:nvSpPr>
              <p:spPr bwMode="auto">
                <a:xfrm>
                  <a:off x="2512" y="3682"/>
                  <a:ext cx="42" cy="45"/>
                </a:xfrm>
                <a:custGeom>
                  <a:avLst/>
                  <a:gdLst>
                    <a:gd name="T0" fmla="*/ 78 w 210"/>
                    <a:gd name="T1" fmla="*/ 8 h 226"/>
                    <a:gd name="T2" fmla="*/ 146 w 210"/>
                    <a:gd name="T3" fmla="*/ 0 h 226"/>
                    <a:gd name="T4" fmla="*/ 152 w 210"/>
                    <a:gd name="T5" fmla="*/ 107 h 226"/>
                    <a:gd name="T6" fmla="*/ 210 w 210"/>
                    <a:gd name="T7" fmla="*/ 130 h 226"/>
                    <a:gd name="T8" fmla="*/ 200 w 210"/>
                    <a:gd name="T9" fmla="*/ 140 h 226"/>
                    <a:gd name="T10" fmla="*/ 173 w 210"/>
                    <a:gd name="T11" fmla="*/ 163 h 226"/>
                    <a:gd name="T12" fmla="*/ 138 w 210"/>
                    <a:gd name="T13" fmla="*/ 189 h 226"/>
                    <a:gd name="T14" fmla="*/ 103 w 210"/>
                    <a:gd name="T15" fmla="*/ 212 h 226"/>
                    <a:gd name="T16" fmla="*/ 52 w 210"/>
                    <a:gd name="T17" fmla="*/ 226 h 226"/>
                    <a:gd name="T18" fmla="*/ 21 w 210"/>
                    <a:gd name="T19" fmla="*/ 210 h 226"/>
                    <a:gd name="T20" fmla="*/ 0 w 210"/>
                    <a:gd name="T21" fmla="*/ 181 h 226"/>
                    <a:gd name="T22" fmla="*/ 7 w 210"/>
                    <a:gd name="T23" fmla="*/ 128 h 226"/>
                    <a:gd name="T24" fmla="*/ 26 w 210"/>
                    <a:gd name="T25" fmla="*/ 90 h 226"/>
                    <a:gd name="T26" fmla="*/ 49 w 210"/>
                    <a:gd name="T27" fmla="*/ 51 h 226"/>
                    <a:gd name="T28" fmla="*/ 78 w 210"/>
                    <a:gd name="T29" fmla="*/ 8 h 226"/>
                    <a:gd name="T30" fmla="*/ 78 w 210"/>
                    <a:gd name="T31" fmla="*/ 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78" y="8"/>
                      </a:moveTo>
                      <a:lnTo>
                        <a:pt x="146" y="0"/>
                      </a:lnTo>
                      <a:lnTo>
                        <a:pt x="152" y="107"/>
                      </a:lnTo>
                      <a:lnTo>
                        <a:pt x="210" y="130"/>
                      </a:lnTo>
                      <a:lnTo>
                        <a:pt x="200" y="140"/>
                      </a:lnTo>
                      <a:lnTo>
                        <a:pt x="173" y="163"/>
                      </a:lnTo>
                      <a:lnTo>
                        <a:pt x="138" y="189"/>
                      </a:lnTo>
                      <a:lnTo>
                        <a:pt x="103" y="212"/>
                      </a:lnTo>
                      <a:lnTo>
                        <a:pt x="52" y="226"/>
                      </a:lnTo>
                      <a:lnTo>
                        <a:pt x="21" y="210"/>
                      </a:lnTo>
                      <a:lnTo>
                        <a:pt x="0" y="181"/>
                      </a:lnTo>
                      <a:lnTo>
                        <a:pt x="7" y="128"/>
                      </a:lnTo>
                      <a:lnTo>
                        <a:pt x="26" y="90"/>
                      </a:lnTo>
                      <a:lnTo>
                        <a:pt x="49" y="51"/>
                      </a:lnTo>
                      <a:lnTo>
                        <a:pt x="78" y="8"/>
                      </a:lnTo>
                      <a:lnTo>
                        <a:pt x="78" y="8"/>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1" name="Freeform 263"/>
                <p:cNvSpPr>
                  <a:spLocks/>
                </p:cNvSpPr>
                <p:nvPr/>
              </p:nvSpPr>
              <p:spPr bwMode="auto">
                <a:xfrm>
                  <a:off x="2594" y="3551"/>
                  <a:ext cx="23" cy="28"/>
                </a:xfrm>
                <a:custGeom>
                  <a:avLst/>
                  <a:gdLst>
                    <a:gd name="T0" fmla="*/ 46 w 115"/>
                    <a:gd name="T1" fmla="*/ 0 h 138"/>
                    <a:gd name="T2" fmla="*/ 25 w 115"/>
                    <a:gd name="T3" fmla="*/ 22 h 138"/>
                    <a:gd name="T4" fmla="*/ 0 w 115"/>
                    <a:gd name="T5" fmla="*/ 71 h 138"/>
                    <a:gd name="T6" fmla="*/ 10 w 115"/>
                    <a:gd name="T7" fmla="*/ 118 h 138"/>
                    <a:gd name="T8" fmla="*/ 27 w 115"/>
                    <a:gd name="T9" fmla="*/ 132 h 138"/>
                    <a:gd name="T10" fmla="*/ 49 w 115"/>
                    <a:gd name="T11" fmla="*/ 138 h 138"/>
                    <a:gd name="T12" fmla="*/ 94 w 115"/>
                    <a:gd name="T13" fmla="*/ 119 h 138"/>
                    <a:gd name="T14" fmla="*/ 115 w 115"/>
                    <a:gd name="T15" fmla="*/ 101 h 138"/>
                    <a:gd name="T16" fmla="*/ 45 w 115"/>
                    <a:gd name="T17" fmla="*/ 68 h 138"/>
                    <a:gd name="T18" fmla="*/ 46 w 115"/>
                    <a:gd name="T19" fmla="*/ 0 h 138"/>
                    <a:gd name="T20" fmla="*/ 46 w 115"/>
                    <a:gd name="T2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38">
                      <a:moveTo>
                        <a:pt x="46" y="0"/>
                      </a:moveTo>
                      <a:lnTo>
                        <a:pt x="25" y="22"/>
                      </a:lnTo>
                      <a:lnTo>
                        <a:pt x="0" y="71"/>
                      </a:lnTo>
                      <a:lnTo>
                        <a:pt x="10" y="118"/>
                      </a:lnTo>
                      <a:lnTo>
                        <a:pt x="27" y="132"/>
                      </a:lnTo>
                      <a:lnTo>
                        <a:pt x="49" y="138"/>
                      </a:lnTo>
                      <a:lnTo>
                        <a:pt x="94" y="119"/>
                      </a:lnTo>
                      <a:lnTo>
                        <a:pt x="115" y="101"/>
                      </a:lnTo>
                      <a:lnTo>
                        <a:pt x="45" y="68"/>
                      </a:lnTo>
                      <a:lnTo>
                        <a:pt x="46" y="0"/>
                      </a:lnTo>
                      <a:lnTo>
                        <a:pt x="46"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2" name="Freeform 264"/>
                <p:cNvSpPr>
                  <a:spLocks/>
                </p:cNvSpPr>
                <p:nvPr/>
              </p:nvSpPr>
              <p:spPr bwMode="auto">
                <a:xfrm>
                  <a:off x="2796" y="3550"/>
                  <a:ext cx="23" cy="26"/>
                </a:xfrm>
                <a:custGeom>
                  <a:avLst/>
                  <a:gdLst>
                    <a:gd name="T0" fmla="*/ 32 w 116"/>
                    <a:gd name="T1" fmla="*/ 0 h 129"/>
                    <a:gd name="T2" fmla="*/ 17 w 116"/>
                    <a:gd name="T3" fmla="*/ 23 h 129"/>
                    <a:gd name="T4" fmla="*/ 0 w 116"/>
                    <a:gd name="T5" fmla="*/ 67 h 129"/>
                    <a:gd name="T6" fmla="*/ 8 w 116"/>
                    <a:gd name="T7" fmla="*/ 102 h 129"/>
                    <a:gd name="T8" fmla="*/ 33 w 116"/>
                    <a:gd name="T9" fmla="*/ 122 h 129"/>
                    <a:gd name="T10" fmla="*/ 60 w 116"/>
                    <a:gd name="T11" fmla="*/ 129 h 129"/>
                    <a:gd name="T12" fmla="*/ 84 w 116"/>
                    <a:gd name="T13" fmla="*/ 115 h 129"/>
                    <a:gd name="T14" fmla="*/ 106 w 116"/>
                    <a:gd name="T15" fmla="*/ 78 h 129"/>
                    <a:gd name="T16" fmla="*/ 116 w 116"/>
                    <a:gd name="T17" fmla="*/ 55 h 129"/>
                    <a:gd name="T18" fmla="*/ 36 w 116"/>
                    <a:gd name="T19" fmla="*/ 55 h 129"/>
                    <a:gd name="T20" fmla="*/ 32 w 116"/>
                    <a:gd name="T21" fmla="*/ 0 h 129"/>
                    <a:gd name="T22" fmla="*/ 32 w 116"/>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29">
                      <a:moveTo>
                        <a:pt x="32" y="0"/>
                      </a:moveTo>
                      <a:lnTo>
                        <a:pt x="17" y="23"/>
                      </a:lnTo>
                      <a:lnTo>
                        <a:pt x="0" y="67"/>
                      </a:lnTo>
                      <a:lnTo>
                        <a:pt x="8" y="102"/>
                      </a:lnTo>
                      <a:lnTo>
                        <a:pt x="33" y="122"/>
                      </a:lnTo>
                      <a:lnTo>
                        <a:pt x="60" y="129"/>
                      </a:lnTo>
                      <a:lnTo>
                        <a:pt x="84" y="115"/>
                      </a:lnTo>
                      <a:lnTo>
                        <a:pt x="106" y="78"/>
                      </a:lnTo>
                      <a:lnTo>
                        <a:pt x="116" y="55"/>
                      </a:lnTo>
                      <a:lnTo>
                        <a:pt x="36" y="55"/>
                      </a:lnTo>
                      <a:lnTo>
                        <a:pt x="32" y="0"/>
                      </a:lnTo>
                      <a:lnTo>
                        <a:pt x="32"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3" name="Freeform 265"/>
                <p:cNvSpPr>
                  <a:spLocks/>
                </p:cNvSpPr>
                <p:nvPr/>
              </p:nvSpPr>
              <p:spPr bwMode="auto">
                <a:xfrm>
                  <a:off x="2672" y="3704"/>
                  <a:ext cx="27" cy="25"/>
                </a:xfrm>
                <a:custGeom>
                  <a:avLst/>
                  <a:gdLst>
                    <a:gd name="T0" fmla="*/ 45 w 137"/>
                    <a:gd name="T1" fmla="*/ 0 h 125"/>
                    <a:gd name="T2" fmla="*/ 43 w 137"/>
                    <a:gd name="T3" fmla="*/ 48 h 125"/>
                    <a:gd name="T4" fmla="*/ 81 w 137"/>
                    <a:gd name="T5" fmla="*/ 68 h 125"/>
                    <a:gd name="T6" fmla="*/ 137 w 137"/>
                    <a:gd name="T7" fmla="*/ 62 h 125"/>
                    <a:gd name="T8" fmla="*/ 118 w 137"/>
                    <a:gd name="T9" fmla="*/ 82 h 125"/>
                    <a:gd name="T10" fmla="*/ 99 w 137"/>
                    <a:gd name="T11" fmla="*/ 99 h 125"/>
                    <a:gd name="T12" fmla="*/ 79 w 137"/>
                    <a:gd name="T13" fmla="*/ 114 h 125"/>
                    <a:gd name="T14" fmla="*/ 44 w 137"/>
                    <a:gd name="T15" fmla="*/ 125 h 125"/>
                    <a:gd name="T16" fmla="*/ 18 w 137"/>
                    <a:gd name="T17" fmla="*/ 114 h 125"/>
                    <a:gd name="T18" fmla="*/ 0 w 137"/>
                    <a:gd name="T19" fmla="*/ 50 h 125"/>
                    <a:gd name="T20" fmla="*/ 27 w 137"/>
                    <a:gd name="T21" fmla="*/ 15 h 125"/>
                    <a:gd name="T22" fmla="*/ 45 w 137"/>
                    <a:gd name="T23" fmla="*/ 0 h 125"/>
                    <a:gd name="T24" fmla="*/ 45 w 137"/>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25">
                      <a:moveTo>
                        <a:pt x="45" y="0"/>
                      </a:moveTo>
                      <a:lnTo>
                        <a:pt x="43" y="48"/>
                      </a:lnTo>
                      <a:lnTo>
                        <a:pt x="81" y="68"/>
                      </a:lnTo>
                      <a:lnTo>
                        <a:pt x="137" y="62"/>
                      </a:lnTo>
                      <a:lnTo>
                        <a:pt x="118" y="82"/>
                      </a:lnTo>
                      <a:lnTo>
                        <a:pt x="99" y="99"/>
                      </a:lnTo>
                      <a:lnTo>
                        <a:pt x="79" y="114"/>
                      </a:lnTo>
                      <a:lnTo>
                        <a:pt x="44" y="125"/>
                      </a:lnTo>
                      <a:lnTo>
                        <a:pt x="18" y="114"/>
                      </a:lnTo>
                      <a:lnTo>
                        <a:pt x="0" y="50"/>
                      </a:lnTo>
                      <a:lnTo>
                        <a:pt x="27" y="15"/>
                      </a:lnTo>
                      <a:lnTo>
                        <a:pt x="45" y="0"/>
                      </a:lnTo>
                      <a:lnTo>
                        <a:pt x="45" y="0"/>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4" name="Freeform 266"/>
                <p:cNvSpPr>
                  <a:spLocks/>
                </p:cNvSpPr>
                <p:nvPr/>
              </p:nvSpPr>
              <p:spPr bwMode="auto">
                <a:xfrm>
                  <a:off x="2555" y="3625"/>
                  <a:ext cx="47" cy="51"/>
                </a:xfrm>
                <a:custGeom>
                  <a:avLst/>
                  <a:gdLst>
                    <a:gd name="T0" fmla="*/ 44 w 231"/>
                    <a:gd name="T1" fmla="*/ 0 h 255"/>
                    <a:gd name="T2" fmla="*/ 0 w 231"/>
                    <a:gd name="T3" fmla="*/ 46 h 255"/>
                    <a:gd name="T4" fmla="*/ 16 w 231"/>
                    <a:gd name="T5" fmla="*/ 162 h 255"/>
                    <a:gd name="T6" fmla="*/ 30 w 231"/>
                    <a:gd name="T7" fmla="*/ 232 h 255"/>
                    <a:gd name="T8" fmla="*/ 87 w 231"/>
                    <a:gd name="T9" fmla="*/ 255 h 255"/>
                    <a:gd name="T10" fmla="*/ 142 w 231"/>
                    <a:gd name="T11" fmla="*/ 238 h 255"/>
                    <a:gd name="T12" fmla="*/ 220 w 231"/>
                    <a:gd name="T13" fmla="*/ 202 h 255"/>
                    <a:gd name="T14" fmla="*/ 231 w 231"/>
                    <a:gd name="T15" fmla="*/ 171 h 255"/>
                    <a:gd name="T16" fmla="*/ 220 w 231"/>
                    <a:gd name="T17" fmla="*/ 159 h 255"/>
                    <a:gd name="T18" fmla="*/ 81 w 231"/>
                    <a:gd name="T19" fmla="*/ 170 h 255"/>
                    <a:gd name="T20" fmla="*/ 44 w 231"/>
                    <a:gd name="T21" fmla="*/ 0 h 255"/>
                    <a:gd name="T22" fmla="*/ 44 w 231"/>
                    <a:gd name="T2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255">
                      <a:moveTo>
                        <a:pt x="44" y="0"/>
                      </a:moveTo>
                      <a:lnTo>
                        <a:pt x="0" y="46"/>
                      </a:lnTo>
                      <a:lnTo>
                        <a:pt x="16" y="162"/>
                      </a:lnTo>
                      <a:lnTo>
                        <a:pt x="30" y="232"/>
                      </a:lnTo>
                      <a:lnTo>
                        <a:pt x="87" y="255"/>
                      </a:lnTo>
                      <a:lnTo>
                        <a:pt x="142" y="238"/>
                      </a:lnTo>
                      <a:lnTo>
                        <a:pt x="220" y="202"/>
                      </a:lnTo>
                      <a:lnTo>
                        <a:pt x="231" y="171"/>
                      </a:lnTo>
                      <a:lnTo>
                        <a:pt x="220" y="159"/>
                      </a:lnTo>
                      <a:lnTo>
                        <a:pt x="81" y="170"/>
                      </a:lnTo>
                      <a:lnTo>
                        <a:pt x="44" y="0"/>
                      </a:lnTo>
                      <a:lnTo>
                        <a:pt x="44"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5" name="Freeform 267"/>
                <p:cNvSpPr>
                  <a:spLocks/>
                </p:cNvSpPr>
                <p:nvPr/>
              </p:nvSpPr>
              <p:spPr bwMode="auto">
                <a:xfrm>
                  <a:off x="2538" y="3568"/>
                  <a:ext cx="53" cy="45"/>
                </a:xfrm>
                <a:custGeom>
                  <a:avLst/>
                  <a:gdLst>
                    <a:gd name="T0" fmla="*/ 54 w 263"/>
                    <a:gd name="T1" fmla="*/ 0 h 223"/>
                    <a:gd name="T2" fmla="*/ 0 w 263"/>
                    <a:gd name="T3" fmla="*/ 48 h 223"/>
                    <a:gd name="T4" fmla="*/ 9 w 263"/>
                    <a:gd name="T5" fmla="*/ 111 h 223"/>
                    <a:gd name="T6" fmla="*/ 22 w 263"/>
                    <a:gd name="T7" fmla="*/ 164 h 223"/>
                    <a:gd name="T8" fmla="*/ 49 w 263"/>
                    <a:gd name="T9" fmla="*/ 206 h 223"/>
                    <a:gd name="T10" fmla="*/ 91 w 263"/>
                    <a:gd name="T11" fmla="*/ 223 h 223"/>
                    <a:gd name="T12" fmla="*/ 145 w 263"/>
                    <a:gd name="T13" fmla="*/ 217 h 223"/>
                    <a:gd name="T14" fmla="*/ 241 w 263"/>
                    <a:gd name="T15" fmla="*/ 172 h 223"/>
                    <a:gd name="T16" fmla="*/ 263 w 263"/>
                    <a:gd name="T17" fmla="*/ 130 h 223"/>
                    <a:gd name="T18" fmla="*/ 255 w 263"/>
                    <a:gd name="T19" fmla="*/ 114 h 223"/>
                    <a:gd name="T20" fmla="*/ 110 w 263"/>
                    <a:gd name="T21" fmla="*/ 144 h 223"/>
                    <a:gd name="T22" fmla="*/ 54 w 263"/>
                    <a:gd name="T23" fmla="*/ 0 h 223"/>
                    <a:gd name="T24" fmla="*/ 54 w 263"/>
                    <a:gd name="T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3" h="223">
                      <a:moveTo>
                        <a:pt x="54" y="0"/>
                      </a:moveTo>
                      <a:lnTo>
                        <a:pt x="0" y="48"/>
                      </a:lnTo>
                      <a:lnTo>
                        <a:pt x="9" y="111"/>
                      </a:lnTo>
                      <a:lnTo>
                        <a:pt x="22" y="164"/>
                      </a:lnTo>
                      <a:lnTo>
                        <a:pt x="49" y="206"/>
                      </a:lnTo>
                      <a:lnTo>
                        <a:pt x="91" y="223"/>
                      </a:lnTo>
                      <a:lnTo>
                        <a:pt x="145" y="217"/>
                      </a:lnTo>
                      <a:lnTo>
                        <a:pt x="241" y="172"/>
                      </a:lnTo>
                      <a:lnTo>
                        <a:pt x="263" y="130"/>
                      </a:lnTo>
                      <a:lnTo>
                        <a:pt x="255" y="114"/>
                      </a:lnTo>
                      <a:lnTo>
                        <a:pt x="110" y="144"/>
                      </a:lnTo>
                      <a:lnTo>
                        <a:pt x="54" y="0"/>
                      </a:lnTo>
                      <a:lnTo>
                        <a:pt x="54"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6" name="Freeform 268"/>
                <p:cNvSpPr>
                  <a:spLocks/>
                </p:cNvSpPr>
                <p:nvPr/>
              </p:nvSpPr>
              <p:spPr bwMode="auto">
                <a:xfrm>
                  <a:off x="2479" y="3520"/>
                  <a:ext cx="347" cy="40"/>
                </a:xfrm>
                <a:custGeom>
                  <a:avLst/>
                  <a:gdLst>
                    <a:gd name="T0" fmla="*/ 0 w 1738"/>
                    <a:gd name="T1" fmla="*/ 93 h 196"/>
                    <a:gd name="T2" fmla="*/ 398 w 1738"/>
                    <a:gd name="T3" fmla="*/ 36 h 196"/>
                    <a:gd name="T4" fmla="*/ 689 w 1738"/>
                    <a:gd name="T5" fmla="*/ 10 h 196"/>
                    <a:gd name="T6" fmla="*/ 1047 w 1738"/>
                    <a:gd name="T7" fmla="*/ 1 h 196"/>
                    <a:gd name="T8" fmla="*/ 1670 w 1738"/>
                    <a:gd name="T9" fmla="*/ 0 h 196"/>
                    <a:gd name="T10" fmla="*/ 1738 w 1738"/>
                    <a:gd name="T11" fmla="*/ 71 h 196"/>
                    <a:gd name="T12" fmla="*/ 1615 w 1738"/>
                    <a:gd name="T13" fmla="*/ 79 h 196"/>
                    <a:gd name="T14" fmla="*/ 1395 w 1738"/>
                    <a:gd name="T15" fmla="*/ 83 h 196"/>
                    <a:gd name="T16" fmla="*/ 812 w 1738"/>
                    <a:gd name="T17" fmla="*/ 81 h 196"/>
                    <a:gd name="T18" fmla="*/ 386 w 1738"/>
                    <a:gd name="T19" fmla="*/ 124 h 196"/>
                    <a:gd name="T20" fmla="*/ 183 w 1738"/>
                    <a:gd name="T21" fmla="*/ 161 h 196"/>
                    <a:gd name="T22" fmla="*/ 93 w 1738"/>
                    <a:gd name="T23" fmla="*/ 187 h 196"/>
                    <a:gd name="T24" fmla="*/ 18 w 1738"/>
                    <a:gd name="T25" fmla="*/ 196 h 196"/>
                    <a:gd name="T26" fmla="*/ 2 w 1738"/>
                    <a:gd name="T27" fmla="*/ 141 h 196"/>
                    <a:gd name="T28" fmla="*/ 0 w 1738"/>
                    <a:gd name="T29" fmla="*/ 93 h 196"/>
                    <a:gd name="T30" fmla="*/ 0 w 1738"/>
                    <a:gd name="T31" fmla="*/ 9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8" h="196">
                      <a:moveTo>
                        <a:pt x="0" y="93"/>
                      </a:moveTo>
                      <a:lnTo>
                        <a:pt x="398" y="36"/>
                      </a:lnTo>
                      <a:lnTo>
                        <a:pt x="689" y="10"/>
                      </a:lnTo>
                      <a:lnTo>
                        <a:pt x="1047" y="1"/>
                      </a:lnTo>
                      <a:lnTo>
                        <a:pt x="1670" y="0"/>
                      </a:lnTo>
                      <a:lnTo>
                        <a:pt x="1738" y="71"/>
                      </a:lnTo>
                      <a:lnTo>
                        <a:pt x="1615" y="79"/>
                      </a:lnTo>
                      <a:lnTo>
                        <a:pt x="1395" y="83"/>
                      </a:lnTo>
                      <a:lnTo>
                        <a:pt x="812" y="81"/>
                      </a:lnTo>
                      <a:lnTo>
                        <a:pt x="386" y="124"/>
                      </a:lnTo>
                      <a:lnTo>
                        <a:pt x="183" y="161"/>
                      </a:lnTo>
                      <a:lnTo>
                        <a:pt x="93" y="187"/>
                      </a:lnTo>
                      <a:lnTo>
                        <a:pt x="18" y="196"/>
                      </a:lnTo>
                      <a:lnTo>
                        <a:pt x="2" y="141"/>
                      </a:lnTo>
                      <a:lnTo>
                        <a:pt x="0" y="93"/>
                      </a:lnTo>
                      <a:lnTo>
                        <a:pt x="0" y="93"/>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7" name="Freeform 269"/>
                <p:cNvSpPr>
                  <a:spLocks/>
                </p:cNvSpPr>
                <p:nvPr/>
              </p:nvSpPr>
              <p:spPr bwMode="auto">
                <a:xfrm>
                  <a:off x="2546" y="3556"/>
                  <a:ext cx="51" cy="43"/>
                </a:xfrm>
                <a:custGeom>
                  <a:avLst/>
                  <a:gdLst>
                    <a:gd name="T0" fmla="*/ 0 w 254"/>
                    <a:gd name="T1" fmla="*/ 65 h 214"/>
                    <a:gd name="T2" fmla="*/ 36 w 254"/>
                    <a:gd name="T3" fmla="*/ 3 h 214"/>
                    <a:gd name="T4" fmla="*/ 173 w 254"/>
                    <a:gd name="T5" fmla="*/ 0 h 214"/>
                    <a:gd name="T6" fmla="*/ 159 w 254"/>
                    <a:gd name="T7" fmla="*/ 80 h 214"/>
                    <a:gd name="T8" fmla="*/ 111 w 254"/>
                    <a:gd name="T9" fmla="*/ 159 h 214"/>
                    <a:gd name="T10" fmla="*/ 254 w 254"/>
                    <a:gd name="T11" fmla="*/ 154 h 214"/>
                    <a:gd name="T12" fmla="*/ 220 w 254"/>
                    <a:gd name="T13" fmla="*/ 193 h 214"/>
                    <a:gd name="T14" fmla="*/ 71 w 254"/>
                    <a:gd name="T15" fmla="*/ 214 h 214"/>
                    <a:gd name="T16" fmla="*/ 0 w 254"/>
                    <a:gd name="T17" fmla="*/ 65 h 214"/>
                    <a:gd name="T18" fmla="*/ 0 w 254"/>
                    <a:gd name="T19" fmla="*/ 6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14">
                      <a:moveTo>
                        <a:pt x="0" y="65"/>
                      </a:moveTo>
                      <a:lnTo>
                        <a:pt x="36" y="3"/>
                      </a:lnTo>
                      <a:lnTo>
                        <a:pt x="173" y="0"/>
                      </a:lnTo>
                      <a:lnTo>
                        <a:pt x="159" y="80"/>
                      </a:lnTo>
                      <a:lnTo>
                        <a:pt x="111" y="159"/>
                      </a:lnTo>
                      <a:lnTo>
                        <a:pt x="254" y="154"/>
                      </a:lnTo>
                      <a:lnTo>
                        <a:pt x="220" y="193"/>
                      </a:lnTo>
                      <a:lnTo>
                        <a:pt x="71" y="214"/>
                      </a:lnTo>
                      <a:lnTo>
                        <a:pt x="0" y="65"/>
                      </a:lnTo>
                      <a:lnTo>
                        <a:pt x="0" y="65"/>
                      </a:lnTo>
                      <a:close/>
                    </a:path>
                  </a:pathLst>
                </a:custGeom>
                <a:solidFill>
                  <a:srgbClr val="FF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8" name="Freeform 270"/>
                <p:cNvSpPr>
                  <a:spLocks/>
                </p:cNvSpPr>
                <p:nvPr/>
              </p:nvSpPr>
              <p:spPr bwMode="auto">
                <a:xfrm>
                  <a:off x="2563" y="3612"/>
                  <a:ext cx="42" cy="51"/>
                </a:xfrm>
                <a:custGeom>
                  <a:avLst/>
                  <a:gdLst>
                    <a:gd name="T0" fmla="*/ 0 w 213"/>
                    <a:gd name="T1" fmla="*/ 90 h 256"/>
                    <a:gd name="T2" fmla="*/ 30 w 213"/>
                    <a:gd name="T3" fmla="*/ 25 h 256"/>
                    <a:gd name="T4" fmla="*/ 171 w 213"/>
                    <a:gd name="T5" fmla="*/ 0 h 256"/>
                    <a:gd name="T6" fmla="*/ 161 w 213"/>
                    <a:gd name="T7" fmla="*/ 101 h 256"/>
                    <a:gd name="T8" fmla="*/ 157 w 213"/>
                    <a:gd name="T9" fmla="*/ 131 h 256"/>
                    <a:gd name="T10" fmla="*/ 91 w 213"/>
                    <a:gd name="T11" fmla="*/ 191 h 256"/>
                    <a:gd name="T12" fmla="*/ 213 w 213"/>
                    <a:gd name="T13" fmla="*/ 169 h 256"/>
                    <a:gd name="T14" fmla="*/ 183 w 213"/>
                    <a:gd name="T15" fmla="*/ 225 h 256"/>
                    <a:gd name="T16" fmla="*/ 54 w 213"/>
                    <a:gd name="T17" fmla="*/ 256 h 256"/>
                    <a:gd name="T18" fmla="*/ 0 w 213"/>
                    <a:gd name="T19" fmla="*/ 90 h 256"/>
                    <a:gd name="T20" fmla="*/ 0 w 213"/>
                    <a:gd name="T21" fmla="*/ 9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6">
                      <a:moveTo>
                        <a:pt x="0" y="90"/>
                      </a:moveTo>
                      <a:lnTo>
                        <a:pt x="30" y="25"/>
                      </a:lnTo>
                      <a:lnTo>
                        <a:pt x="171" y="0"/>
                      </a:lnTo>
                      <a:lnTo>
                        <a:pt x="161" y="101"/>
                      </a:lnTo>
                      <a:lnTo>
                        <a:pt x="157" y="131"/>
                      </a:lnTo>
                      <a:lnTo>
                        <a:pt x="91" y="191"/>
                      </a:lnTo>
                      <a:lnTo>
                        <a:pt x="213" y="169"/>
                      </a:lnTo>
                      <a:lnTo>
                        <a:pt x="183" y="225"/>
                      </a:lnTo>
                      <a:lnTo>
                        <a:pt x="54" y="256"/>
                      </a:lnTo>
                      <a:lnTo>
                        <a:pt x="0" y="90"/>
                      </a:lnTo>
                      <a:lnTo>
                        <a:pt x="0" y="90"/>
                      </a:lnTo>
                      <a:close/>
                    </a:path>
                  </a:pathLst>
                </a:custGeom>
                <a:solidFill>
                  <a:srgbClr val="FF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19" name="Freeform 271"/>
                <p:cNvSpPr>
                  <a:spLocks/>
                </p:cNvSpPr>
                <p:nvPr/>
              </p:nvSpPr>
              <p:spPr bwMode="auto">
                <a:xfrm>
                  <a:off x="2588" y="3674"/>
                  <a:ext cx="96" cy="125"/>
                </a:xfrm>
                <a:custGeom>
                  <a:avLst/>
                  <a:gdLst>
                    <a:gd name="T0" fmla="*/ 45 w 478"/>
                    <a:gd name="T1" fmla="*/ 47 h 624"/>
                    <a:gd name="T2" fmla="*/ 58 w 478"/>
                    <a:gd name="T3" fmla="*/ 0 h 624"/>
                    <a:gd name="T4" fmla="*/ 75 w 478"/>
                    <a:gd name="T5" fmla="*/ 45 h 624"/>
                    <a:gd name="T6" fmla="*/ 110 w 478"/>
                    <a:gd name="T7" fmla="*/ 47 h 624"/>
                    <a:gd name="T8" fmla="*/ 137 w 478"/>
                    <a:gd name="T9" fmla="*/ 66 h 624"/>
                    <a:gd name="T10" fmla="*/ 149 w 478"/>
                    <a:gd name="T11" fmla="*/ 79 h 624"/>
                    <a:gd name="T12" fmla="*/ 208 w 478"/>
                    <a:gd name="T13" fmla="*/ 120 h 624"/>
                    <a:gd name="T14" fmla="*/ 290 w 478"/>
                    <a:gd name="T15" fmla="*/ 173 h 624"/>
                    <a:gd name="T16" fmla="*/ 297 w 478"/>
                    <a:gd name="T17" fmla="*/ 200 h 624"/>
                    <a:gd name="T18" fmla="*/ 281 w 478"/>
                    <a:gd name="T19" fmla="*/ 214 h 624"/>
                    <a:gd name="T20" fmla="*/ 265 w 478"/>
                    <a:gd name="T21" fmla="*/ 223 h 624"/>
                    <a:gd name="T22" fmla="*/ 245 w 478"/>
                    <a:gd name="T23" fmla="*/ 216 h 624"/>
                    <a:gd name="T24" fmla="*/ 227 w 478"/>
                    <a:gd name="T25" fmla="*/ 234 h 624"/>
                    <a:gd name="T26" fmla="*/ 192 w 478"/>
                    <a:gd name="T27" fmla="*/ 258 h 624"/>
                    <a:gd name="T28" fmla="*/ 183 w 478"/>
                    <a:gd name="T29" fmla="*/ 281 h 624"/>
                    <a:gd name="T30" fmla="*/ 229 w 478"/>
                    <a:gd name="T31" fmla="*/ 260 h 624"/>
                    <a:gd name="T32" fmla="*/ 276 w 478"/>
                    <a:gd name="T33" fmla="*/ 253 h 624"/>
                    <a:gd name="T34" fmla="*/ 309 w 478"/>
                    <a:gd name="T35" fmla="*/ 230 h 624"/>
                    <a:gd name="T36" fmla="*/ 341 w 478"/>
                    <a:gd name="T37" fmla="*/ 225 h 624"/>
                    <a:gd name="T38" fmla="*/ 353 w 478"/>
                    <a:gd name="T39" fmla="*/ 274 h 624"/>
                    <a:gd name="T40" fmla="*/ 370 w 478"/>
                    <a:gd name="T41" fmla="*/ 311 h 624"/>
                    <a:gd name="T42" fmla="*/ 430 w 478"/>
                    <a:gd name="T43" fmla="*/ 377 h 624"/>
                    <a:gd name="T44" fmla="*/ 478 w 478"/>
                    <a:gd name="T45" fmla="*/ 486 h 624"/>
                    <a:gd name="T46" fmla="*/ 432 w 478"/>
                    <a:gd name="T47" fmla="*/ 596 h 624"/>
                    <a:gd name="T48" fmla="*/ 409 w 478"/>
                    <a:gd name="T49" fmla="*/ 624 h 624"/>
                    <a:gd name="T50" fmla="*/ 304 w 478"/>
                    <a:gd name="T51" fmla="*/ 484 h 624"/>
                    <a:gd name="T52" fmla="*/ 243 w 478"/>
                    <a:gd name="T53" fmla="*/ 416 h 624"/>
                    <a:gd name="T54" fmla="*/ 169 w 478"/>
                    <a:gd name="T55" fmla="*/ 397 h 624"/>
                    <a:gd name="T56" fmla="*/ 110 w 478"/>
                    <a:gd name="T57" fmla="*/ 301 h 624"/>
                    <a:gd name="T58" fmla="*/ 66 w 478"/>
                    <a:gd name="T59" fmla="*/ 297 h 624"/>
                    <a:gd name="T60" fmla="*/ 7 w 478"/>
                    <a:gd name="T61" fmla="*/ 372 h 624"/>
                    <a:gd name="T62" fmla="*/ 0 w 478"/>
                    <a:gd name="T63" fmla="*/ 311 h 624"/>
                    <a:gd name="T64" fmla="*/ 0 w 478"/>
                    <a:gd name="T65" fmla="*/ 253 h 624"/>
                    <a:gd name="T66" fmla="*/ 45 w 478"/>
                    <a:gd name="T67" fmla="*/ 216 h 624"/>
                    <a:gd name="T68" fmla="*/ 71 w 478"/>
                    <a:gd name="T69" fmla="*/ 166 h 624"/>
                    <a:gd name="T70" fmla="*/ 105 w 478"/>
                    <a:gd name="T71" fmla="*/ 139 h 624"/>
                    <a:gd name="T72" fmla="*/ 45 w 478"/>
                    <a:gd name="T73" fmla="*/ 47 h 624"/>
                    <a:gd name="T74" fmla="*/ 45 w 478"/>
                    <a:gd name="T75" fmla="*/ 47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8" h="624">
                      <a:moveTo>
                        <a:pt x="45" y="47"/>
                      </a:moveTo>
                      <a:lnTo>
                        <a:pt x="58" y="0"/>
                      </a:lnTo>
                      <a:lnTo>
                        <a:pt x="75" y="45"/>
                      </a:lnTo>
                      <a:lnTo>
                        <a:pt x="110" y="47"/>
                      </a:lnTo>
                      <a:lnTo>
                        <a:pt x="137" y="66"/>
                      </a:lnTo>
                      <a:lnTo>
                        <a:pt x="149" y="79"/>
                      </a:lnTo>
                      <a:lnTo>
                        <a:pt x="208" y="120"/>
                      </a:lnTo>
                      <a:lnTo>
                        <a:pt x="290" y="173"/>
                      </a:lnTo>
                      <a:lnTo>
                        <a:pt x="297" y="200"/>
                      </a:lnTo>
                      <a:lnTo>
                        <a:pt x="281" y="214"/>
                      </a:lnTo>
                      <a:lnTo>
                        <a:pt x="265" y="223"/>
                      </a:lnTo>
                      <a:lnTo>
                        <a:pt x="245" y="216"/>
                      </a:lnTo>
                      <a:lnTo>
                        <a:pt x="227" y="234"/>
                      </a:lnTo>
                      <a:lnTo>
                        <a:pt x="192" y="258"/>
                      </a:lnTo>
                      <a:lnTo>
                        <a:pt x="183" y="281"/>
                      </a:lnTo>
                      <a:lnTo>
                        <a:pt x="229" y="260"/>
                      </a:lnTo>
                      <a:lnTo>
                        <a:pt x="276" y="253"/>
                      </a:lnTo>
                      <a:lnTo>
                        <a:pt x="309" y="230"/>
                      </a:lnTo>
                      <a:lnTo>
                        <a:pt x="341" y="225"/>
                      </a:lnTo>
                      <a:lnTo>
                        <a:pt x="353" y="274"/>
                      </a:lnTo>
                      <a:lnTo>
                        <a:pt x="370" y="311"/>
                      </a:lnTo>
                      <a:lnTo>
                        <a:pt x="430" y="377"/>
                      </a:lnTo>
                      <a:lnTo>
                        <a:pt x="478" y="486"/>
                      </a:lnTo>
                      <a:lnTo>
                        <a:pt x="432" y="596"/>
                      </a:lnTo>
                      <a:lnTo>
                        <a:pt x="409" y="624"/>
                      </a:lnTo>
                      <a:lnTo>
                        <a:pt x="304" y="484"/>
                      </a:lnTo>
                      <a:lnTo>
                        <a:pt x="243" y="416"/>
                      </a:lnTo>
                      <a:lnTo>
                        <a:pt x="169" y="397"/>
                      </a:lnTo>
                      <a:lnTo>
                        <a:pt x="110" y="301"/>
                      </a:lnTo>
                      <a:lnTo>
                        <a:pt x="66" y="297"/>
                      </a:lnTo>
                      <a:lnTo>
                        <a:pt x="7" y="372"/>
                      </a:lnTo>
                      <a:lnTo>
                        <a:pt x="0" y="311"/>
                      </a:lnTo>
                      <a:lnTo>
                        <a:pt x="0" y="253"/>
                      </a:lnTo>
                      <a:lnTo>
                        <a:pt x="45" y="216"/>
                      </a:lnTo>
                      <a:lnTo>
                        <a:pt x="71" y="166"/>
                      </a:lnTo>
                      <a:lnTo>
                        <a:pt x="105" y="139"/>
                      </a:lnTo>
                      <a:lnTo>
                        <a:pt x="45" y="47"/>
                      </a:lnTo>
                      <a:lnTo>
                        <a:pt x="45" y="47"/>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0" name="Freeform 272"/>
                <p:cNvSpPr>
                  <a:spLocks/>
                </p:cNvSpPr>
                <p:nvPr/>
              </p:nvSpPr>
              <p:spPr bwMode="auto">
                <a:xfrm>
                  <a:off x="2642" y="3680"/>
                  <a:ext cx="20" cy="26"/>
                </a:xfrm>
                <a:custGeom>
                  <a:avLst/>
                  <a:gdLst>
                    <a:gd name="T0" fmla="*/ 6 w 103"/>
                    <a:gd name="T1" fmla="*/ 96 h 129"/>
                    <a:gd name="T2" fmla="*/ 0 w 103"/>
                    <a:gd name="T3" fmla="*/ 13 h 129"/>
                    <a:gd name="T4" fmla="*/ 5 w 103"/>
                    <a:gd name="T5" fmla="*/ 3 h 129"/>
                    <a:gd name="T6" fmla="*/ 16 w 103"/>
                    <a:gd name="T7" fmla="*/ 0 h 129"/>
                    <a:gd name="T8" fmla="*/ 33 w 103"/>
                    <a:gd name="T9" fmla="*/ 39 h 129"/>
                    <a:gd name="T10" fmla="*/ 76 w 103"/>
                    <a:gd name="T11" fmla="*/ 93 h 129"/>
                    <a:gd name="T12" fmla="*/ 103 w 103"/>
                    <a:gd name="T13" fmla="*/ 129 h 129"/>
                    <a:gd name="T14" fmla="*/ 6 w 103"/>
                    <a:gd name="T15" fmla="*/ 96 h 129"/>
                    <a:gd name="T16" fmla="*/ 6 w 103"/>
                    <a:gd name="T17" fmla="*/ 9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9">
                      <a:moveTo>
                        <a:pt x="6" y="96"/>
                      </a:moveTo>
                      <a:lnTo>
                        <a:pt x="0" y="13"/>
                      </a:lnTo>
                      <a:lnTo>
                        <a:pt x="5" y="3"/>
                      </a:lnTo>
                      <a:lnTo>
                        <a:pt x="16" y="0"/>
                      </a:lnTo>
                      <a:lnTo>
                        <a:pt x="33" y="39"/>
                      </a:lnTo>
                      <a:lnTo>
                        <a:pt x="76" y="93"/>
                      </a:lnTo>
                      <a:lnTo>
                        <a:pt x="103" y="129"/>
                      </a:lnTo>
                      <a:lnTo>
                        <a:pt x="6" y="96"/>
                      </a:lnTo>
                      <a:lnTo>
                        <a:pt x="6" y="96"/>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1" name="Freeform 273"/>
                <p:cNvSpPr>
                  <a:spLocks/>
                </p:cNvSpPr>
                <p:nvPr/>
              </p:nvSpPr>
              <p:spPr bwMode="auto">
                <a:xfrm>
                  <a:off x="2840" y="3531"/>
                  <a:ext cx="114" cy="120"/>
                </a:xfrm>
                <a:custGeom>
                  <a:avLst/>
                  <a:gdLst>
                    <a:gd name="T0" fmla="*/ 26 w 570"/>
                    <a:gd name="T1" fmla="*/ 7 h 598"/>
                    <a:gd name="T2" fmla="*/ 0 w 570"/>
                    <a:gd name="T3" fmla="*/ 76 h 598"/>
                    <a:gd name="T4" fmla="*/ 45 w 570"/>
                    <a:gd name="T5" fmla="*/ 165 h 598"/>
                    <a:gd name="T6" fmla="*/ 41 w 570"/>
                    <a:gd name="T7" fmla="*/ 223 h 598"/>
                    <a:gd name="T8" fmla="*/ 25 w 570"/>
                    <a:gd name="T9" fmla="*/ 273 h 598"/>
                    <a:gd name="T10" fmla="*/ 41 w 570"/>
                    <a:gd name="T11" fmla="*/ 314 h 598"/>
                    <a:gd name="T12" fmla="*/ 70 w 570"/>
                    <a:gd name="T13" fmla="*/ 367 h 598"/>
                    <a:gd name="T14" fmla="*/ 98 w 570"/>
                    <a:gd name="T15" fmla="*/ 422 h 598"/>
                    <a:gd name="T16" fmla="*/ 105 w 570"/>
                    <a:gd name="T17" fmla="*/ 482 h 598"/>
                    <a:gd name="T18" fmla="*/ 94 w 570"/>
                    <a:gd name="T19" fmla="*/ 554 h 598"/>
                    <a:gd name="T20" fmla="*/ 118 w 570"/>
                    <a:gd name="T21" fmla="*/ 572 h 598"/>
                    <a:gd name="T22" fmla="*/ 149 w 570"/>
                    <a:gd name="T23" fmla="*/ 584 h 598"/>
                    <a:gd name="T24" fmla="*/ 187 w 570"/>
                    <a:gd name="T25" fmla="*/ 596 h 598"/>
                    <a:gd name="T26" fmla="*/ 269 w 570"/>
                    <a:gd name="T27" fmla="*/ 598 h 598"/>
                    <a:gd name="T28" fmla="*/ 369 w 570"/>
                    <a:gd name="T29" fmla="*/ 561 h 598"/>
                    <a:gd name="T30" fmla="*/ 558 w 570"/>
                    <a:gd name="T31" fmla="*/ 440 h 598"/>
                    <a:gd name="T32" fmla="*/ 570 w 570"/>
                    <a:gd name="T33" fmla="*/ 370 h 598"/>
                    <a:gd name="T34" fmla="*/ 474 w 570"/>
                    <a:gd name="T35" fmla="*/ 106 h 598"/>
                    <a:gd name="T36" fmla="*/ 327 w 570"/>
                    <a:gd name="T37" fmla="*/ 0 h 598"/>
                    <a:gd name="T38" fmla="*/ 250 w 570"/>
                    <a:gd name="T39" fmla="*/ 47 h 598"/>
                    <a:gd name="T40" fmla="*/ 309 w 570"/>
                    <a:gd name="T41" fmla="*/ 154 h 598"/>
                    <a:gd name="T42" fmla="*/ 304 w 570"/>
                    <a:gd name="T43" fmla="*/ 314 h 598"/>
                    <a:gd name="T44" fmla="*/ 220 w 570"/>
                    <a:gd name="T45" fmla="*/ 363 h 598"/>
                    <a:gd name="T46" fmla="*/ 133 w 570"/>
                    <a:gd name="T47" fmla="*/ 288 h 598"/>
                    <a:gd name="T48" fmla="*/ 103 w 570"/>
                    <a:gd name="T49" fmla="*/ 136 h 598"/>
                    <a:gd name="T50" fmla="*/ 62 w 570"/>
                    <a:gd name="T51" fmla="*/ 5 h 598"/>
                    <a:gd name="T52" fmla="*/ 26 w 570"/>
                    <a:gd name="T53" fmla="*/ 7 h 598"/>
                    <a:gd name="T54" fmla="*/ 26 w 570"/>
                    <a:gd name="T55" fmla="*/ 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0" h="598">
                      <a:moveTo>
                        <a:pt x="26" y="7"/>
                      </a:moveTo>
                      <a:lnTo>
                        <a:pt x="0" y="76"/>
                      </a:lnTo>
                      <a:lnTo>
                        <a:pt x="45" y="165"/>
                      </a:lnTo>
                      <a:lnTo>
                        <a:pt x="41" y="223"/>
                      </a:lnTo>
                      <a:lnTo>
                        <a:pt x="25" y="273"/>
                      </a:lnTo>
                      <a:lnTo>
                        <a:pt x="41" y="314"/>
                      </a:lnTo>
                      <a:lnTo>
                        <a:pt x="70" y="367"/>
                      </a:lnTo>
                      <a:lnTo>
                        <a:pt x="98" y="422"/>
                      </a:lnTo>
                      <a:lnTo>
                        <a:pt x="105" y="482"/>
                      </a:lnTo>
                      <a:lnTo>
                        <a:pt x="94" y="554"/>
                      </a:lnTo>
                      <a:lnTo>
                        <a:pt x="118" y="572"/>
                      </a:lnTo>
                      <a:lnTo>
                        <a:pt x="149" y="584"/>
                      </a:lnTo>
                      <a:lnTo>
                        <a:pt x="187" y="596"/>
                      </a:lnTo>
                      <a:lnTo>
                        <a:pt x="269" y="598"/>
                      </a:lnTo>
                      <a:lnTo>
                        <a:pt x="369" y="561"/>
                      </a:lnTo>
                      <a:lnTo>
                        <a:pt x="558" y="440"/>
                      </a:lnTo>
                      <a:lnTo>
                        <a:pt x="570" y="370"/>
                      </a:lnTo>
                      <a:lnTo>
                        <a:pt x="474" y="106"/>
                      </a:lnTo>
                      <a:lnTo>
                        <a:pt x="327" y="0"/>
                      </a:lnTo>
                      <a:lnTo>
                        <a:pt x="250" y="47"/>
                      </a:lnTo>
                      <a:lnTo>
                        <a:pt x="309" y="154"/>
                      </a:lnTo>
                      <a:lnTo>
                        <a:pt x="304" y="314"/>
                      </a:lnTo>
                      <a:lnTo>
                        <a:pt x="220" y="363"/>
                      </a:lnTo>
                      <a:lnTo>
                        <a:pt x="133" y="288"/>
                      </a:lnTo>
                      <a:lnTo>
                        <a:pt x="103" y="136"/>
                      </a:lnTo>
                      <a:lnTo>
                        <a:pt x="62" y="5"/>
                      </a:lnTo>
                      <a:lnTo>
                        <a:pt x="26" y="7"/>
                      </a:lnTo>
                      <a:lnTo>
                        <a:pt x="26" y="7"/>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2" name="Freeform 274"/>
                <p:cNvSpPr>
                  <a:spLocks/>
                </p:cNvSpPr>
                <p:nvPr/>
              </p:nvSpPr>
              <p:spPr bwMode="auto">
                <a:xfrm>
                  <a:off x="2816" y="3489"/>
                  <a:ext cx="38" cy="54"/>
                </a:xfrm>
                <a:custGeom>
                  <a:avLst/>
                  <a:gdLst>
                    <a:gd name="T0" fmla="*/ 75 w 192"/>
                    <a:gd name="T1" fmla="*/ 269 h 269"/>
                    <a:gd name="T2" fmla="*/ 0 w 192"/>
                    <a:gd name="T3" fmla="*/ 143 h 269"/>
                    <a:gd name="T4" fmla="*/ 14 w 192"/>
                    <a:gd name="T5" fmla="*/ 104 h 269"/>
                    <a:gd name="T6" fmla="*/ 30 w 192"/>
                    <a:gd name="T7" fmla="*/ 69 h 269"/>
                    <a:gd name="T8" fmla="*/ 50 w 192"/>
                    <a:gd name="T9" fmla="*/ 38 h 269"/>
                    <a:gd name="T10" fmla="*/ 73 w 192"/>
                    <a:gd name="T11" fmla="*/ 16 h 269"/>
                    <a:gd name="T12" fmla="*/ 97 w 192"/>
                    <a:gd name="T13" fmla="*/ 4 h 269"/>
                    <a:gd name="T14" fmla="*/ 137 w 192"/>
                    <a:gd name="T15" fmla="*/ 0 h 269"/>
                    <a:gd name="T16" fmla="*/ 164 w 192"/>
                    <a:gd name="T17" fmla="*/ 15 h 269"/>
                    <a:gd name="T18" fmla="*/ 187 w 192"/>
                    <a:gd name="T19" fmla="*/ 5 h 269"/>
                    <a:gd name="T20" fmla="*/ 192 w 192"/>
                    <a:gd name="T21" fmla="*/ 148 h 269"/>
                    <a:gd name="T22" fmla="*/ 179 w 192"/>
                    <a:gd name="T23" fmla="*/ 262 h 269"/>
                    <a:gd name="T24" fmla="*/ 145 w 192"/>
                    <a:gd name="T25" fmla="*/ 233 h 269"/>
                    <a:gd name="T26" fmla="*/ 64 w 192"/>
                    <a:gd name="T27" fmla="*/ 119 h 269"/>
                    <a:gd name="T28" fmla="*/ 75 w 192"/>
                    <a:gd name="T29" fmla="*/ 269 h 269"/>
                    <a:gd name="T30" fmla="*/ 75 w 192"/>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69">
                      <a:moveTo>
                        <a:pt x="75" y="269"/>
                      </a:moveTo>
                      <a:lnTo>
                        <a:pt x="0" y="143"/>
                      </a:lnTo>
                      <a:lnTo>
                        <a:pt x="14" y="104"/>
                      </a:lnTo>
                      <a:lnTo>
                        <a:pt x="30" y="69"/>
                      </a:lnTo>
                      <a:lnTo>
                        <a:pt x="50" y="38"/>
                      </a:lnTo>
                      <a:lnTo>
                        <a:pt x="73" y="16"/>
                      </a:lnTo>
                      <a:lnTo>
                        <a:pt x="97" y="4"/>
                      </a:lnTo>
                      <a:lnTo>
                        <a:pt x="137" y="0"/>
                      </a:lnTo>
                      <a:lnTo>
                        <a:pt x="164" y="15"/>
                      </a:lnTo>
                      <a:lnTo>
                        <a:pt x="187" y="5"/>
                      </a:lnTo>
                      <a:lnTo>
                        <a:pt x="192" y="148"/>
                      </a:lnTo>
                      <a:lnTo>
                        <a:pt x="179" y="262"/>
                      </a:lnTo>
                      <a:lnTo>
                        <a:pt x="145" y="233"/>
                      </a:lnTo>
                      <a:lnTo>
                        <a:pt x="64" y="119"/>
                      </a:lnTo>
                      <a:lnTo>
                        <a:pt x="75" y="269"/>
                      </a:lnTo>
                      <a:lnTo>
                        <a:pt x="75" y="269"/>
                      </a:lnTo>
                      <a:close/>
                    </a:path>
                  </a:pathLst>
                </a:custGeom>
                <a:solidFill>
                  <a:srgbClr val="994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3" name="Freeform 275"/>
                <p:cNvSpPr>
                  <a:spLocks/>
                </p:cNvSpPr>
                <p:nvPr/>
              </p:nvSpPr>
              <p:spPr bwMode="auto">
                <a:xfrm>
                  <a:off x="2874" y="3478"/>
                  <a:ext cx="105" cy="133"/>
                </a:xfrm>
                <a:custGeom>
                  <a:avLst/>
                  <a:gdLst>
                    <a:gd name="T0" fmla="*/ 22 w 524"/>
                    <a:gd name="T1" fmla="*/ 100 h 662"/>
                    <a:gd name="T2" fmla="*/ 41 w 524"/>
                    <a:gd name="T3" fmla="*/ 18 h 662"/>
                    <a:gd name="T4" fmla="*/ 82 w 524"/>
                    <a:gd name="T5" fmla="*/ 7 h 662"/>
                    <a:gd name="T6" fmla="*/ 142 w 524"/>
                    <a:gd name="T7" fmla="*/ 0 h 662"/>
                    <a:gd name="T8" fmla="*/ 157 w 524"/>
                    <a:gd name="T9" fmla="*/ 16 h 662"/>
                    <a:gd name="T10" fmla="*/ 165 w 524"/>
                    <a:gd name="T11" fmla="*/ 31 h 662"/>
                    <a:gd name="T12" fmla="*/ 205 w 524"/>
                    <a:gd name="T13" fmla="*/ 20 h 662"/>
                    <a:gd name="T14" fmla="*/ 233 w 524"/>
                    <a:gd name="T15" fmla="*/ 8 h 662"/>
                    <a:gd name="T16" fmla="*/ 288 w 524"/>
                    <a:gd name="T17" fmla="*/ 8 h 662"/>
                    <a:gd name="T18" fmla="*/ 324 w 524"/>
                    <a:gd name="T19" fmla="*/ 22 h 662"/>
                    <a:gd name="T20" fmla="*/ 384 w 524"/>
                    <a:gd name="T21" fmla="*/ 45 h 662"/>
                    <a:gd name="T22" fmla="*/ 414 w 524"/>
                    <a:gd name="T23" fmla="*/ 64 h 662"/>
                    <a:gd name="T24" fmla="*/ 434 w 524"/>
                    <a:gd name="T25" fmla="*/ 114 h 662"/>
                    <a:gd name="T26" fmla="*/ 502 w 524"/>
                    <a:gd name="T27" fmla="*/ 218 h 662"/>
                    <a:gd name="T28" fmla="*/ 511 w 524"/>
                    <a:gd name="T29" fmla="*/ 317 h 662"/>
                    <a:gd name="T30" fmla="*/ 522 w 524"/>
                    <a:gd name="T31" fmla="*/ 468 h 662"/>
                    <a:gd name="T32" fmla="*/ 524 w 524"/>
                    <a:gd name="T33" fmla="*/ 502 h 662"/>
                    <a:gd name="T34" fmla="*/ 502 w 524"/>
                    <a:gd name="T35" fmla="*/ 544 h 662"/>
                    <a:gd name="T36" fmla="*/ 477 w 524"/>
                    <a:gd name="T37" fmla="*/ 579 h 662"/>
                    <a:gd name="T38" fmla="*/ 464 w 524"/>
                    <a:gd name="T39" fmla="*/ 594 h 662"/>
                    <a:gd name="T40" fmla="*/ 361 w 524"/>
                    <a:gd name="T41" fmla="*/ 658 h 662"/>
                    <a:gd name="T42" fmla="*/ 275 w 524"/>
                    <a:gd name="T43" fmla="*/ 662 h 662"/>
                    <a:gd name="T44" fmla="*/ 198 w 524"/>
                    <a:gd name="T45" fmla="*/ 620 h 662"/>
                    <a:gd name="T46" fmla="*/ 153 w 524"/>
                    <a:gd name="T47" fmla="*/ 569 h 662"/>
                    <a:gd name="T48" fmla="*/ 135 w 524"/>
                    <a:gd name="T49" fmla="*/ 448 h 662"/>
                    <a:gd name="T50" fmla="*/ 195 w 524"/>
                    <a:gd name="T51" fmla="*/ 381 h 662"/>
                    <a:gd name="T52" fmla="*/ 181 w 524"/>
                    <a:gd name="T53" fmla="*/ 313 h 662"/>
                    <a:gd name="T54" fmla="*/ 131 w 524"/>
                    <a:gd name="T55" fmla="*/ 301 h 662"/>
                    <a:gd name="T56" fmla="*/ 76 w 524"/>
                    <a:gd name="T57" fmla="*/ 311 h 662"/>
                    <a:gd name="T58" fmla="*/ 23 w 524"/>
                    <a:gd name="T59" fmla="*/ 272 h 662"/>
                    <a:gd name="T60" fmla="*/ 0 w 524"/>
                    <a:gd name="T61" fmla="*/ 177 h 662"/>
                    <a:gd name="T62" fmla="*/ 22 w 524"/>
                    <a:gd name="T63" fmla="*/ 100 h 662"/>
                    <a:gd name="T64" fmla="*/ 22 w 524"/>
                    <a:gd name="T65" fmla="*/ 10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4" h="662">
                      <a:moveTo>
                        <a:pt x="22" y="100"/>
                      </a:moveTo>
                      <a:lnTo>
                        <a:pt x="41" y="18"/>
                      </a:lnTo>
                      <a:lnTo>
                        <a:pt x="82" y="7"/>
                      </a:lnTo>
                      <a:lnTo>
                        <a:pt x="142" y="0"/>
                      </a:lnTo>
                      <a:lnTo>
                        <a:pt x="157" y="16"/>
                      </a:lnTo>
                      <a:lnTo>
                        <a:pt x="165" y="31"/>
                      </a:lnTo>
                      <a:lnTo>
                        <a:pt x="205" y="20"/>
                      </a:lnTo>
                      <a:lnTo>
                        <a:pt x="233" y="8"/>
                      </a:lnTo>
                      <a:lnTo>
                        <a:pt x="288" y="8"/>
                      </a:lnTo>
                      <a:lnTo>
                        <a:pt x="324" y="22"/>
                      </a:lnTo>
                      <a:lnTo>
                        <a:pt x="384" y="45"/>
                      </a:lnTo>
                      <a:lnTo>
                        <a:pt x="414" y="64"/>
                      </a:lnTo>
                      <a:lnTo>
                        <a:pt x="434" y="114"/>
                      </a:lnTo>
                      <a:lnTo>
                        <a:pt x="502" y="218"/>
                      </a:lnTo>
                      <a:lnTo>
                        <a:pt x="511" y="317"/>
                      </a:lnTo>
                      <a:lnTo>
                        <a:pt x="522" y="468"/>
                      </a:lnTo>
                      <a:lnTo>
                        <a:pt x="524" y="502"/>
                      </a:lnTo>
                      <a:lnTo>
                        <a:pt x="502" y="544"/>
                      </a:lnTo>
                      <a:lnTo>
                        <a:pt x="477" y="579"/>
                      </a:lnTo>
                      <a:lnTo>
                        <a:pt x="464" y="594"/>
                      </a:lnTo>
                      <a:lnTo>
                        <a:pt x="361" y="658"/>
                      </a:lnTo>
                      <a:lnTo>
                        <a:pt x="275" y="662"/>
                      </a:lnTo>
                      <a:lnTo>
                        <a:pt x="198" y="620"/>
                      </a:lnTo>
                      <a:lnTo>
                        <a:pt x="153" y="569"/>
                      </a:lnTo>
                      <a:lnTo>
                        <a:pt x="135" y="448"/>
                      </a:lnTo>
                      <a:lnTo>
                        <a:pt x="195" y="381"/>
                      </a:lnTo>
                      <a:lnTo>
                        <a:pt x="181" y="313"/>
                      </a:lnTo>
                      <a:lnTo>
                        <a:pt x="131" y="301"/>
                      </a:lnTo>
                      <a:lnTo>
                        <a:pt x="76" y="311"/>
                      </a:lnTo>
                      <a:lnTo>
                        <a:pt x="23" y="272"/>
                      </a:lnTo>
                      <a:lnTo>
                        <a:pt x="0" y="177"/>
                      </a:lnTo>
                      <a:lnTo>
                        <a:pt x="22" y="100"/>
                      </a:lnTo>
                      <a:lnTo>
                        <a:pt x="22" y="100"/>
                      </a:lnTo>
                      <a:close/>
                    </a:path>
                  </a:pathLst>
                </a:custGeom>
                <a:solidFill>
                  <a:srgbClr val="994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4" name="Freeform 276"/>
                <p:cNvSpPr>
                  <a:spLocks/>
                </p:cNvSpPr>
                <p:nvPr/>
              </p:nvSpPr>
              <p:spPr bwMode="auto">
                <a:xfrm>
                  <a:off x="2607" y="3428"/>
                  <a:ext cx="205" cy="54"/>
                </a:xfrm>
                <a:custGeom>
                  <a:avLst/>
                  <a:gdLst>
                    <a:gd name="T0" fmla="*/ 0 w 1021"/>
                    <a:gd name="T1" fmla="*/ 226 h 268"/>
                    <a:gd name="T2" fmla="*/ 52 w 1021"/>
                    <a:gd name="T3" fmla="*/ 216 h 268"/>
                    <a:gd name="T4" fmla="*/ 90 w 1021"/>
                    <a:gd name="T5" fmla="*/ 225 h 268"/>
                    <a:gd name="T6" fmla="*/ 200 w 1021"/>
                    <a:gd name="T7" fmla="*/ 230 h 268"/>
                    <a:gd name="T8" fmla="*/ 419 w 1021"/>
                    <a:gd name="T9" fmla="*/ 213 h 268"/>
                    <a:gd name="T10" fmla="*/ 489 w 1021"/>
                    <a:gd name="T11" fmla="*/ 183 h 268"/>
                    <a:gd name="T12" fmla="*/ 511 w 1021"/>
                    <a:gd name="T13" fmla="*/ 165 h 268"/>
                    <a:gd name="T14" fmla="*/ 435 w 1021"/>
                    <a:gd name="T15" fmla="*/ 135 h 268"/>
                    <a:gd name="T16" fmla="*/ 166 w 1021"/>
                    <a:gd name="T17" fmla="*/ 76 h 268"/>
                    <a:gd name="T18" fmla="*/ 312 w 1021"/>
                    <a:gd name="T19" fmla="*/ 60 h 268"/>
                    <a:gd name="T20" fmla="*/ 499 w 1021"/>
                    <a:gd name="T21" fmla="*/ 88 h 268"/>
                    <a:gd name="T22" fmla="*/ 597 w 1021"/>
                    <a:gd name="T23" fmla="*/ 115 h 268"/>
                    <a:gd name="T24" fmla="*/ 653 w 1021"/>
                    <a:gd name="T25" fmla="*/ 129 h 268"/>
                    <a:gd name="T26" fmla="*/ 674 w 1021"/>
                    <a:gd name="T27" fmla="*/ 111 h 268"/>
                    <a:gd name="T28" fmla="*/ 676 w 1021"/>
                    <a:gd name="T29" fmla="*/ 93 h 268"/>
                    <a:gd name="T30" fmla="*/ 758 w 1021"/>
                    <a:gd name="T31" fmla="*/ 64 h 268"/>
                    <a:gd name="T32" fmla="*/ 832 w 1021"/>
                    <a:gd name="T33" fmla="*/ 53 h 268"/>
                    <a:gd name="T34" fmla="*/ 902 w 1021"/>
                    <a:gd name="T35" fmla="*/ 48 h 268"/>
                    <a:gd name="T36" fmla="*/ 921 w 1021"/>
                    <a:gd name="T37" fmla="*/ 36 h 268"/>
                    <a:gd name="T38" fmla="*/ 954 w 1021"/>
                    <a:gd name="T39" fmla="*/ 14 h 268"/>
                    <a:gd name="T40" fmla="*/ 994 w 1021"/>
                    <a:gd name="T41" fmla="*/ 0 h 268"/>
                    <a:gd name="T42" fmla="*/ 1021 w 1021"/>
                    <a:gd name="T43" fmla="*/ 2 h 268"/>
                    <a:gd name="T44" fmla="*/ 961 w 1021"/>
                    <a:gd name="T45" fmla="*/ 62 h 268"/>
                    <a:gd name="T46" fmla="*/ 859 w 1021"/>
                    <a:gd name="T47" fmla="*/ 118 h 268"/>
                    <a:gd name="T48" fmla="*/ 818 w 1021"/>
                    <a:gd name="T49" fmla="*/ 151 h 268"/>
                    <a:gd name="T50" fmla="*/ 882 w 1021"/>
                    <a:gd name="T51" fmla="*/ 167 h 268"/>
                    <a:gd name="T52" fmla="*/ 951 w 1021"/>
                    <a:gd name="T53" fmla="*/ 181 h 268"/>
                    <a:gd name="T54" fmla="*/ 929 w 1021"/>
                    <a:gd name="T55" fmla="*/ 192 h 268"/>
                    <a:gd name="T56" fmla="*/ 905 w 1021"/>
                    <a:gd name="T57" fmla="*/ 197 h 268"/>
                    <a:gd name="T58" fmla="*/ 811 w 1021"/>
                    <a:gd name="T59" fmla="*/ 204 h 268"/>
                    <a:gd name="T60" fmla="*/ 691 w 1021"/>
                    <a:gd name="T61" fmla="*/ 192 h 268"/>
                    <a:gd name="T62" fmla="*/ 557 w 1021"/>
                    <a:gd name="T63" fmla="*/ 234 h 268"/>
                    <a:gd name="T64" fmla="*/ 319 w 1021"/>
                    <a:gd name="T65" fmla="*/ 268 h 268"/>
                    <a:gd name="T66" fmla="*/ 62 w 1021"/>
                    <a:gd name="T67" fmla="*/ 268 h 268"/>
                    <a:gd name="T68" fmla="*/ 1 w 1021"/>
                    <a:gd name="T69" fmla="*/ 252 h 268"/>
                    <a:gd name="T70" fmla="*/ 0 w 1021"/>
                    <a:gd name="T71" fmla="*/ 226 h 268"/>
                    <a:gd name="T72" fmla="*/ 0 w 1021"/>
                    <a:gd name="T73" fmla="*/ 22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1" h="268">
                      <a:moveTo>
                        <a:pt x="0" y="226"/>
                      </a:moveTo>
                      <a:lnTo>
                        <a:pt x="52" y="216"/>
                      </a:lnTo>
                      <a:lnTo>
                        <a:pt x="90" y="225"/>
                      </a:lnTo>
                      <a:lnTo>
                        <a:pt x="200" y="230"/>
                      </a:lnTo>
                      <a:lnTo>
                        <a:pt x="419" y="213"/>
                      </a:lnTo>
                      <a:lnTo>
                        <a:pt x="489" y="183"/>
                      </a:lnTo>
                      <a:lnTo>
                        <a:pt x="511" y="165"/>
                      </a:lnTo>
                      <a:lnTo>
                        <a:pt x="435" y="135"/>
                      </a:lnTo>
                      <a:lnTo>
                        <a:pt x="166" y="76"/>
                      </a:lnTo>
                      <a:lnTo>
                        <a:pt x="312" y="60"/>
                      </a:lnTo>
                      <a:lnTo>
                        <a:pt x="499" y="88"/>
                      </a:lnTo>
                      <a:lnTo>
                        <a:pt x="597" y="115"/>
                      </a:lnTo>
                      <a:lnTo>
                        <a:pt x="653" y="129"/>
                      </a:lnTo>
                      <a:lnTo>
                        <a:pt x="674" y="111"/>
                      </a:lnTo>
                      <a:lnTo>
                        <a:pt x="676" y="93"/>
                      </a:lnTo>
                      <a:lnTo>
                        <a:pt x="758" y="64"/>
                      </a:lnTo>
                      <a:lnTo>
                        <a:pt x="832" y="53"/>
                      </a:lnTo>
                      <a:lnTo>
                        <a:pt x="902" y="48"/>
                      </a:lnTo>
                      <a:lnTo>
                        <a:pt x="921" y="36"/>
                      </a:lnTo>
                      <a:lnTo>
                        <a:pt x="954" y="14"/>
                      </a:lnTo>
                      <a:lnTo>
                        <a:pt x="994" y="0"/>
                      </a:lnTo>
                      <a:lnTo>
                        <a:pt x="1021" y="2"/>
                      </a:lnTo>
                      <a:lnTo>
                        <a:pt x="961" y="62"/>
                      </a:lnTo>
                      <a:lnTo>
                        <a:pt x="859" y="118"/>
                      </a:lnTo>
                      <a:lnTo>
                        <a:pt x="818" y="151"/>
                      </a:lnTo>
                      <a:lnTo>
                        <a:pt x="882" y="167"/>
                      </a:lnTo>
                      <a:lnTo>
                        <a:pt x="951" y="181"/>
                      </a:lnTo>
                      <a:lnTo>
                        <a:pt x="929" y="192"/>
                      </a:lnTo>
                      <a:lnTo>
                        <a:pt x="905" y="197"/>
                      </a:lnTo>
                      <a:lnTo>
                        <a:pt x="811" y="204"/>
                      </a:lnTo>
                      <a:lnTo>
                        <a:pt x="691" y="192"/>
                      </a:lnTo>
                      <a:lnTo>
                        <a:pt x="557" y="234"/>
                      </a:lnTo>
                      <a:lnTo>
                        <a:pt x="319" y="268"/>
                      </a:lnTo>
                      <a:lnTo>
                        <a:pt x="62" y="268"/>
                      </a:lnTo>
                      <a:lnTo>
                        <a:pt x="1" y="252"/>
                      </a:lnTo>
                      <a:lnTo>
                        <a:pt x="0" y="226"/>
                      </a:lnTo>
                      <a:lnTo>
                        <a:pt x="0" y="226"/>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5" name="Freeform 277"/>
                <p:cNvSpPr>
                  <a:spLocks/>
                </p:cNvSpPr>
                <p:nvPr/>
              </p:nvSpPr>
              <p:spPr bwMode="auto">
                <a:xfrm>
                  <a:off x="2478" y="3473"/>
                  <a:ext cx="116" cy="46"/>
                </a:xfrm>
                <a:custGeom>
                  <a:avLst/>
                  <a:gdLst>
                    <a:gd name="T0" fmla="*/ 5 w 580"/>
                    <a:gd name="T1" fmla="*/ 52 h 229"/>
                    <a:gd name="T2" fmla="*/ 139 w 580"/>
                    <a:gd name="T3" fmla="*/ 34 h 229"/>
                    <a:gd name="T4" fmla="*/ 150 w 580"/>
                    <a:gd name="T5" fmla="*/ 82 h 229"/>
                    <a:gd name="T6" fmla="*/ 242 w 580"/>
                    <a:gd name="T7" fmla="*/ 103 h 229"/>
                    <a:gd name="T8" fmla="*/ 272 w 580"/>
                    <a:gd name="T9" fmla="*/ 140 h 229"/>
                    <a:gd name="T10" fmla="*/ 341 w 580"/>
                    <a:gd name="T11" fmla="*/ 107 h 229"/>
                    <a:gd name="T12" fmla="*/ 377 w 580"/>
                    <a:gd name="T13" fmla="*/ 42 h 229"/>
                    <a:gd name="T14" fmla="*/ 458 w 580"/>
                    <a:gd name="T15" fmla="*/ 0 h 229"/>
                    <a:gd name="T16" fmla="*/ 460 w 580"/>
                    <a:gd name="T17" fmla="*/ 100 h 229"/>
                    <a:gd name="T18" fmla="*/ 580 w 580"/>
                    <a:gd name="T19" fmla="*/ 94 h 229"/>
                    <a:gd name="T20" fmla="*/ 580 w 580"/>
                    <a:gd name="T21" fmla="*/ 155 h 229"/>
                    <a:gd name="T22" fmla="*/ 368 w 580"/>
                    <a:gd name="T23" fmla="*/ 173 h 229"/>
                    <a:gd name="T24" fmla="*/ 137 w 580"/>
                    <a:gd name="T25" fmla="*/ 206 h 229"/>
                    <a:gd name="T26" fmla="*/ 0 w 580"/>
                    <a:gd name="T27" fmla="*/ 229 h 229"/>
                    <a:gd name="T28" fmla="*/ 5 w 580"/>
                    <a:gd name="T29" fmla="*/ 52 h 229"/>
                    <a:gd name="T30" fmla="*/ 5 w 580"/>
                    <a:gd name="T31" fmla="*/ 5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229">
                      <a:moveTo>
                        <a:pt x="5" y="52"/>
                      </a:moveTo>
                      <a:lnTo>
                        <a:pt x="139" y="34"/>
                      </a:lnTo>
                      <a:lnTo>
                        <a:pt x="150" y="82"/>
                      </a:lnTo>
                      <a:lnTo>
                        <a:pt x="242" y="103"/>
                      </a:lnTo>
                      <a:lnTo>
                        <a:pt x="272" y="140"/>
                      </a:lnTo>
                      <a:lnTo>
                        <a:pt x="341" y="107"/>
                      </a:lnTo>
                      <a:lnTo>
                        <a:pt x="377" y="42"/>
                      </a:lnTo>
                      <a:lnTo>
                        <a:pt x="458" y="0"/>
                      </a:lnTo>
                      <a:lnTo>
                        <a:pt x="460" y="100"/>
                      </a:lnTo>
                      <a:lnTo>
                        <a:pt x="580" y="94"/>
                      </a:lnTo>
                      <a:lnTo>
                        <a:pt x="580" y="155"/>
                      </a:lnTo>
                      <a:lnTo>
                        <a:pt x="368" y="173"/>
                      </a:lnTo>
                      <a:lnTo>
                        <a:pt x="137" y="206"/>
                      </a:lnTo>
                      <a:lnTo>
                        <a:pt x="0" y="229"/>
                      </a:lnTo>
                      <a:lnTo>
                        <a:pt x="5" y="52"/>
                      </a:lnTo>
                      <a:lnTo>
                        <a:pt x="5" y="52"/>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6" name="Freeform 278"/>
                <p:cNvSpPr>
                  <a:spLocks/>
                </p:cNvSpPr>
                <p:nvPr/>
              </p:nvSpPr>
              <p:spPr bwMode="auto">
                <a:xfrm>
                  <a:off x="2493" y="3394"/>
                  <a:ext cx="216" cy="78"/>
                </a:xfrm>
                <a:custGeom>
                  <a:avLst/>
                  <a:gdLst>
                    <a:gd name="T0" fmla="*/ 14 w 1081"/>
                    <a:gd name="T1" fmla="*/ 387 h 390"/>
                    <a:gd name="T2" fmla="*/ 0 w 1081"/>
                    <a:gd name="T3" fmla="*/ 312 h 390"/>
                    <a:gd name="T4" fmla="*/ 87 w 1081"/>
                    <a:gd name="T5" fmla="*/ 206 h 390"/>
                    <a:gd name="T6" fmla="*/ 178 w 1081"/>
                    <a:gd name="T7" fmla="*/ 179 h 390"/>
                    <a:gd name="T8" fmla="*/ 229 w 1081"/>
                    <a:gd name="T9" fmla="*/ 205 h 390"/>
                    <a:gd name="T10" fmla="*/ 312 w 1081"/>
                    <a:gd name="T11" fmla="*/ 190 h 390"/>
                    <a:gd name="T12" fmla="*/ 371 w 1081"/>
                    <a:gd name="T13" fmla="*/ 152 h 390"/>
                    <a:gd name="T14" fmla="*/ 448 w 1081"/>
                    <a:gd name="T15" fmla="*/ 120 h 390"/>
                    <a:gd name="T16" fmla="*/ 508 w 1081"/>
                    <a:gd name="T17" fmla="*/ 126 h 390"/>
                    <a:gd name="T18" fmla="*/ 634 w 1081"/>
                    <a:gd name="T19" fmla="*/ 160 h 390"/>
                    <a:gd name="T20" fmla="*/ 653 w 1081"/>
                    <a:gd name="T21" fmla="*/ 143 h 390"/>
                    <a:gd name="T22" fmla="*/ 682 w 1081"/>
                    <a:gd name="T23" fmla="*/ 106 h 390"/>
                    <a:gd name="T24" fmla="*/ 683 w 1081"/>
                    <a:gd name="T25" fmla="*/ 69 h 390"/>
                    <a:gd name="T26" fmla="*/ 645 w 1081"/>
                    <a:gd name="T27" fmla="*/ 51 h 390"/>
                    <a:gd name="T28" fmla="*/ 540 w 1081"/>
                    <a:gd name="T29" fmla="*/ 73 h 390"/>
                    <a:gd name="T30" fmla="*/ 609 w 1081"/>
                    <a:gd name="T31" fmla="*/ 15 h 390"/>
                    <a:gd name="T32" fmla="*/ 714 w 1081"/>
                    <a:gd name="T33" fmla="*/ 0 h 390"/>
                    <a:gd name="T34" fmla="*/ 794 w 1081"/>
                    <a:gd name="T35" fmla="*/ 57 h 390"/>
                    <a:gd name="T36" fmla="*/ 841 w 1081"/>
                    <a:gd name="T37" fmla="*/ 88 h 390"/>
                    <a:gd name="T38" fmla="*/ 1006 w 1081"/>
                    <a:gd name="T39" fmla="*/ 129 h 390"/>
                    <a:gd name="T40" fmla="*/ 1053 w 1081"/>
                    <a:gd name="T41" fmla="*/ 170 h 390"/>
                    <a:gd name="T42" fmla="*/ 1081 w 1081"/>
                    <a:gd name="T43" fmla="*/ 231 h 390"/>
                    <a:gd name="T44" fmla="*/ 929 w 1081"/>
                    <a:gd name="T45" fmla="*/ 202 h 390"/>
                    <a:gd name="T46" fmla="*/ 855 w 1081"/>
                    <a:gd name="T47" fmla="*/ 216 h 390"/>
                    <a:gd name="T48" fmla="*/ 869 w 1081"/>
                    <a:gd name="T49" fmla="*/ 142 h 390"/>
                    <a:gd name="T50" fmla="*/ 850 w 1081"/>
                    <a:gd name="T51" fmla="*/ 126 h 390"/>
                    <a:gd name="T52" fmla="*/ 818 w 1081"/>
                    <a:gd name="T53" fmla="*/ 119 h 390"/>
                    <a:gd name="T54" fmla="*/ 773 w 1081"/>
                    <a:gd name="T55" fmla="*/ 120 h 390"/>
                    <a:gd name="T56" fmla="*/ 708 w 1081"/>
                    <a:gd name="T57" fmla="*/ 172 h 390"/>
                    <a:gd name="T58" fmla="*/ 693 w 1081"/>
                    <a:gd name="T59" fmla="*/ 212 h 390"/>
                    <a:gd name="T60" fmla="*/ 699 w 1081"/>
                    <a:gd name="T61" fmla="*/ 231 h 390"/>
                    <a:gd name="T62" fmla="*/ 716 w 1081"/>
                    <a:gd name="T63" fmla="*/ 246 h 390"/>
                    <a:gd name="T64" fmla="*/ 950 w 1081"/>
                    <a:gd name="T65" fmla="*/ 332 h 390"/>
                    <a:gd name="T66" fmla="*/ 684 w 1081"/>
                    <a:gd name="T67" fmla="*/ 373 h 390"/>
                    <a:gd name="T68" fmla="*/ 632 w 1081"/>
                    <a:gd name="T69" fmla="*/ 297 h 390"/>
                    <a:gd name="T70" fmla="*/ 575 w 1081"/>
                    <a:gd name="T71" fmla="*/ 306 h 390"/>
                    <a:gd name="T72" fmla="*/ 560 w 1081"/>
                    <a:gd name="T73" fmla="*/ 362 h 390"/>
                    <a:gd name="T74" fmla="*/ 513 w 1081"/>
                    <a:gd name="T75" fmla="*/ 390 h 390"/>
                    <a:gd name="T76" fmla="*/ 494 w 1081"/>
                    <a:gd name="T77" fmla="*/ 307 h 390"/>
                    <a:gd name="T78" fmla="*/ 482 w 1081"/>
                    <a:gd name="T79" fmla="*/ 284 h 390"/>
                    <a:gd name="T80" fmla="*/ 464 w 1081"/>
                    <a:gd name="T81" fmla="*/ 267 h 390"/>
                    <a:gd name="T82" fmla="*/ 421 w 1081"/>
                    <a:gd name="T83" fmla="*/ 248 h 390"/>
                    <a:gd name="T84" fmla="*/ 311 w 1081"/>
                    <a:gd name="T85" fmla="*/ 275 h 390"/>
                    <a:gd name="T86" fmla="*/ 274 w 1081"/>
                    <a:gd name="T87" fmla="*/ 305 h 390"/>
                    <a:gd name="T88" fmla="*/ 261 w 1081"/>
                    <a:gd name="T89" fmla="*/ 321 h 390"/>
                    <a:gd name="T90" fmla="*/ 243 w 1081"/>
                    <a:gd name="T91" fmla="*/ 302 h 390"/>
                    <a:gd name="T92" fmla="*/ 223 w 1081"/>
                    <a:gd name="T93" fmla="*/ 286 h 390"/>
                    <a:gd name="T94" fmla="*/ 201 w 1081"/>
                    <a:gd name="T95" fmla="*/ 271 h 390"/>
                    <a:gd name="T96" fmla="*/ 155 w 1081"/>
                    <a:gd name="T97" fmla="*/ 258 h 390"/>
                    <a:gd name="T98" fmla="*/ 100 w 1081"/>
                    <a:gd name="T99" fmla="*/ 285 h 390"/>
                    <a:gd name="T100" fmla="*/ 70 w 1081"/>
                    <a:gd name="T101" fmla="*/ 315 h 390"/>
                    <a:gd name="T102" fmla="*/ 43 w 1081"/>
                    <a:gd name="T103" fmla="*/ 349 h 390"/>
                    <a:gd name="T104" fmla="*/ 14 w 1081"/>
                    <a:gd name="T105" fmla="*/ 387 h 390"/>
                    <a:gd name="T106" fmla="*/ 14 w 1081"/>
                    <a:gd name="T107" fmla="*/ 38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1" h="390">
                      <a:moveTo>
                        <a:pt x="14" y="387"/>
                      </a:moveTo>
                      <a:lnTo>
                        <a:pt x="0" y="312"/>
                      </a:lnTo>
                      <a:lnTo>
                        <a:pt x="87" y="206"/>
                      </a:lnTo>
                      <a:lnTo>
                        <a:pt x="178" y="179"/>
                      </a:lnTo>
                      <a:lnTo>
                        <a:pt x="229" y="205"/>
                      </a:lnTo>
                      <a:lnTo>
                        <a:pt x="312" y="190"/>
                      </a:lnTo>
                      <a:lnTo>
                        <a:pt x="371" y="152"/>
                      </a:lnTo>
                      <a:lnTo>
                        <a:pt x="448" y="120"/>
                      </a:lnTo>
                      <a:lnTo>
                        <a:pt x="508" y="126"/>
                      </a:lnTo>
                      <a:lnTo>
                        <a:pt x="634" y="160"/>
                      </a:lnTo>
                      <a:lnTo>
                        <a:pt x="653" y="143"/>
                      </a:lnTo>
                      <a:lnTo>
                        <a:pt x="682" y="106"/>
                      </a:lnTo>
                      <a:lnTo>
                        <a:pt x="683" y="69"/>
                      </a:lnTo>
                      <a:lnTo>
                        <a:pt x="645" y="51"/>
                      </a:lnTo>
                      <a:lnTo>
                        <a:pt x="540" y="73"/>
                      </a:lnTo>
                      <a:lnTo>
                        <a:pt x="609" y="15"/>
                      </a:lnTo>
                      <a:lnTo>
                        <a:pt x="714" y="0"/>
                      </a:lnTo>
                      <a:lnTo>
                        <a:pt x="794" y="57"/>
                      </a:lnTo>
                      <a:lnTo>
                        <a:pt x="841" y="88"/>
                      </a:lnTo>
                      <a:lnTo>
                        <a:pt x="1006" y="129"/>
                      </a:lnTo>
                      <a:lnTo>
                        <a:pt x="1053" y="170"/>
                      </a:lnTo>
                      <a:lnTo>
                        <a:pt x="1081" y="231"/>
                      </a:lnTo>
                      <a:lnTo>
                        <a:pt x="929" y="202"/>
                      </a:lnTo>
                      <a:lnTo>
                        <a:pt x="855" y="216"/>
                      </a:lnTo>
                      <a:lnTo>
                        <a:pt x="869" y="142"/>
                      </a:lnTo>
                      <a:lnTo>
                        <a:pt x="850" y="126"/>
                      </a:lnTo>
                      <a:lnTo>
                        <a:pt x="818" y="119"/>
                      </a:lnTo>
                      <a:lnTo>
                        <a:pt x="773" y="120"/>
                      </a:lnTo>
                      <a:lnTo>
                        <a:pt x="708" y="172"/>
                      </a:lnTo>
                      <a:lnTo>
                        <a:pt x="693" y="212"/>
                      </a:lnTo>
                      <a:lnTo>
                        <a:pt x="699" y="231"/>
                      </a:lnTo>
                      <a:lnTo>
                        <a:pt x="716" y="246"/>
                      </a:lnTo>
                      <a:lnTo>
                        <a:pt x="950" y="332"/>
                      </a:lnTo>
                      <a:lnTo>
                        <a:pt x="684" y="373"/>
                      </a:lnTo>
                      <a:lnTo>
                        <a:pt x="632" y="297"/>
                      </a:lnTo>
                      <a:lnTo>
                        <a:pt x="575" y="306"/>
                      </a:lnTo>
                      <a:lnTo>
                        <a:pt x="560" y="362"/>
                      </a:lnTo>
                      <a:lnTo>
                        <a:pt x="513" y="390"/>
                      </a:lnTo>
                      <a:lnTo>
                        <a:pt x="494" y="307"/>
                      </a:lnTo>
                      <a:lnTo>
                        <a:pt x="482" y="284"/>
                      </a:lnTo>
                      <a:lnTo>
                        <a:pt x="464" y="267"/>
                      </a:lnTo>
                      <a:lnTo>
                        <a:pt x="421" y="248"/>
                      </a:lnTo>
                      <a:lnTo>
                        <a:pt x="311" y="275"/>
                      </a:lnTo>
                      <a:lnTo>
                        <a:pt x="274" y="305"/>
                      </a:lnTo>
                      <a:lnTo>
                        <a:pt x="261" y="321"/>
                      </a:lnTo>
                      <a:lnTo>
                        <a:pt x="243" y="302"/>
                      </a:lnTo>
                      <a:lnTo>
                        <a:pt x="223" y="286"/>
                      </a:lnTo>
                      <a:lnTo>
                        <a:pt x="201" y="271"/>
                      </a:lnTo>
                      <a:lnTo>
                        <a:pt x="155" y="258"/>
                      </a:lnTo>
                      <a:lnTo>
                        <a:pt x="100" y="285"/>
                      </a:lnTo>
                      <a:lnTo>
                        <a:pt x="70" y="315"/>
                      </a:lnTo>
                      <a:lnTo>
                        <a:pt x="43" y="349"/>
                      </a:lnTo>
                      <a:lnTo>
                        <a:pt x="14" y="387"/>
                      </a:lnTo>
                      <a:lnTo>
                        <a:pt x="14" y="387"/>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7" name="Freeform 279"/>
                <p:cNvSpPr>
                  <a:spLocks/>
                </p:cNvSpPr>
                <p:nvPr/>
              </p:nvSpPr>
              <p:spPr bwMode="auto">
                <a:xfrm>
                  <a:off x="2614" y="3548"/>
                  <a:ext cx="195" cy="141"/>
                </a:xfrm>
                <a:custGeom>
                  <a:avLst/>
                  <a:gdLst>
                    <a:gd name="T0" fmla="*/ 27 w 973"/>
                    <a:gd name="T1" fmla="*/ 176 h 708"/>
                    <a:gd name="T2" fmla="*/ 142 w 973"/>
                    <a:gd name="T3" fmla="*/ 62 h 708"/>
                    <a:gd name="T4" fmla="*/ 406 w 973"/>
                    <a:gd name="T5" fmla="*/ 0 h 708"/>
                    <a:gd name="T6" fmla="*/ 683 w 973"/>
                    <a:gd name="T7" fmla="*/ 16 h 708"/>
                    <a:gd name="T8" fmla="*/ 859 w 973"/>
                    <a:gd name="T9" fmla="*/ 119 h 708"/>
                    <a:gd name="T10" fmla="*/ 968 w 973"/>
                    <a:gd name="T11" fmla="*/ 268 h 708"/>
                    <a:gd name="T12" fmla="*/ 973 w 973"/>
                    <a:gd name="T13" fmla="*/ 471 h 708"/>
                    <a:gd name="T14" fmla="*/ 829 w 973"/>
                    <a:gd name="T15" fmla="*/ 644 h 708"/>
                    <a:gd name="T16" fmla="*/ 664 w 973"/>
                    <a:gd name="T17" fmla="*/ 708 h 708"/>
                    <a:gd name="T18" fmla="*/ 463 w 973"/>
                    <a:gd name="T19" fmla="*/ 706 h 708"/>
                    <a:gd name="T20" fmla="*/ 261 w 973"/>
                    <a:gd name="T21" fmla="*/ 669 h 708"/>
                    <a:gd name="T22" fmla="*/ 173 w 973"/>
                    <a:gd name="T23" fmla="*/ 636 h 708"/>
                    <a:gd name="T24" fmla="*/ 122 w 973"/>
                    <a:gd name="T25" fmla="*/ 584 h 708"/>
                    <a:gd name="T26" fmla="*/ 19 w 973"/>
                    <a:gd name="T27" fmla="*/ 438 h 708"/>
                    <a:gd name="T28" fmla="*/ 0 w 973"/>
                    <a:gd name="T29" fmla="*/ 276 h 708"/>
                    <a:gd name="T30" fmla="*/ 27 w 973"/>
                    <a:gd name="T31" fmla="*/ 176 h 708"/>
                    <a:gd name="T32" fmla="*/ 27 w 973"/>
                    <a:gd name="T33" fmla="*/ 17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3" h="708">
                      <a:moveTo>
                        <a:pt x="27" y="176"/>
                      </a:moveTo>
                      <a:lnTo>
                        <a:pt x="142" y="62"/>
                      </a:lnTo>
                      <a:lnTo>
                        <a:pt x="406" y="0"/>
                      </a:lnTo>
                      <a:lnTo>
                        <a:pt x="683" y="16"/>
                      </a:lnTo>
                      <a:lnTo>
                        <a:pt x="859" y="119"/>
                      </a:lnTo>
                      <a:lnTo>
                        <a:pt x="968" y="268"/>
                      </a:lnTo>
                      <a:lnTo>
                        <a:pt x="973" y="471"/>
                      </a:lnTo>
                      <a:lnTo>
                        <a:pt x="829" y="644"/>
                      </a:lnTo>
                      <a:lnTo>
                        <a:pt x="664" y="708"/>
                      </a:lnTo>
                      <a:lnTo>
                        <a:pt x="463" y="706"/>
                      </a:lnTo>
                      <a:lnTo>
                        <a:pt x="261" y="669"/>
                      </a:lnTo>
                      <a:lnTo>
                        <a:pt x="173" y="636"/>
                      </a:lnTo>
                      <a:lnTo>
                        <a:pt x="122" y="584"/>
                      </a:lnTo>
                      <a:lnTo>
                        <a:pt x="19" y="438"/>
                      </a:lnTo>
                      <a:lnTo>
                        <a:pt x="0" y="276"/>
                      </a:lnTo>
                      <a:lnTo>
                        <a:pt x="27" y="176"/>
                      </a:lnTo>
                      <a:lnTo>
                        <a:pt x="27" y="176"/>
                      </a:lnTo>
                      <a:close/>
                    </a:path>
                  </a:pathLst>
                </a:custGeom>
                <a:solidFill>
                  <a:srgbClr val="ADEE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8" name="Freeform 280"/>
                <p:cNvSpPr>
                  <a:spLocks/>
                </p:cNvSpPr>
                <p:nvPr/>
              </p:nvSpPr>
              <p:spPr bwMode="auto">
                <a:xfrm>
                  <a:off x="2640" y="3561"/>
                  <a:ext cx="49" cy="39"/>
                </a:xfrm>
                <a:custGeom>
                  <a:avLst/>
                  <a:gdLst>
                    <a:gd name="T0" fmla="*/ 208 w 246"/>
                    <a:gd name="T1" fmla="*/ 0 h 194"/>
                    <a:gd name="T2" fmla="*/ 246 w 246"/>
                    <a:gd name="T3" fmla="*/ 186 h 194"/>
                    <a:gd name="T4" fmla="*/ 59 w 246"/>
                    <a:gd name="T5" fmla="*/ 194 h 194"/>
                    <a:gd name="T6" fmla="*/ 21 w 246"/>
                    <a:gd name="T7" fmla="*/ 194 h 194"/>
                    <a:gd name="T8" fmla="*/ 0 w 246"/>
                    <a:gd name="T9" fmla="*/ 57 h 194"/>
                    <a:gd name="T10" fmla="*/ 53 w 246"/>
                    <a:gd name="T11" fmla="*/ 22 h 194"/>
                    <a:gd name="T12" fmla="*/ 156 w 246"/>
                    <a:gd name="T13" fmla="*/ 2 h 194"/>
                    <a:gd name="T14" fmla="*/ 208 w 246"/>
                    <a:gd name="T15" fmla="*/ 0 h 194"/>
                    <a:gd name="T16" fmla="*/ 208 w 246"/>
                    <a:gd name="T1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94">
                      <a:moveTo>
                        <a:pt x="208" y="0"/>
                      </a:moveTo>
                      <a:lnTo>
                        <a:pt x="246" y="186"/>
                      </a:lnTo>
                      <a:lnTo>
                        <a:pt x="59" y="194"/>
                      </a:lnTo>
                      <a:lnTo>
                        <a:pt x="21" y="194"/>
                      </a:lnTo>
                      <a:lnTo>
                        <a:pt x="0" y="57"/>
                      </a:lnTo>
                      <a:lnTo>
                        <a:pt x="53" y="22"/>
                      </a:lnTo>
                      <a:lnTo>
                        <a:pt x="156" y="2"/>
                      </a:lnTo>
                      <a:lnTo>
                        <a:pt x="208" y="0"/>
                      </a:lnTo>
                      <a:lnTo>
                        <a:pt x="208"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29" name="Freeform 281"/>
                <p:cNvSpPr>
                  <a:spLocks/>
                </p:cNvSpPr>
                <p:nvPr/>
              </p:nvSpPr>
              <p:spPr bwMode="auto">
                <a:xfrm>
                  <a:off x="2690" y="3563"/>
                  <a:ext cx="44" cy="35"/>
                </a:xfrm>
                <a:custGeom>
                  <a:avLst/>
                  <a:gdLst>
                    <a:gd name="T0" fmla="*/ 0 w 222"/>
                    <a:gd name="T1" fmla="*/ 0 h 178"/>
                    <a:gd name="T2" fmla="*/ 30 w 222"/>
                    <a:gd name="T3" fmla="*/ 178 h 178"/>
                    <a:gd name="T4" fmla="*/ 222 w 222"/>
                    <a:gd name="T5" fmla="*/ 171 h 178"/>
                    <a:gd name="T6" fmla="*/ 207 w 222"/>
                    <a:gd name="T7" fmla="*/ 41 h 178"/>
                    <a:gd name="T8" fmla="*/ 125 w 222"/>
                    <a:gd name="T9" fmla="*/ 8 h 178"/>
                    <a:gd name="T10" fmla="*/ 0 w 222"/>
                    <a:gd name="T11" fmla="*/ 0 h 178"/>
                    <a:gd name="T12" fmla="*/ 0 w 222"/>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222" h="178">
                      <a:moveTo>
                        <a:pt x="0" y="0"/>
                      </a:moveTo>
                      <a:lnTo>
                        <a:pt x="30" y="178"/>
                      </a:lnTo>
                      <a:lnTo>
                        <a:pt x="222" y="171"/>
                      </a:lnTo>
                      <a:lnTo>
                        <a:pt x="207" y="41"/>
                      </a:lnTo>
                      <a:lnTo>
                        <a:pt x="125" y="8"/>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0" name="Freeform 282"/>
                <p:cNvSpPr>
                  <a:spLocks/>
                </p:cNvSpPr>
                <p:nvPr/>
              </p:nvSpPr>
              <p:spPr bwMode="auto">
                <a:xfrm>
                  <a:off x="2617" y="3578"/>
                  <a:ext cx="21" cy="22"/>
                </a:xfrm>
                <a:custGeom>
                  <a:avLst/>
                  <a:gdLst>
                    <a:gd name="T0" fmla="*/ 21 w 105"/>
                    <a:gd name="T1" fmla="*/ 52 h 111"/>
                    <a:gd name="T2" fmla="*/ 92 w 105"/>
                    <a:gd name="T3" fmla="*/ 0 h 111"/>
                    <a:gd name="T4" fmla="*/ 105 w 105"/>
                    <a:gd name="T5" fmla="*/ 101 h 111"/>
                    <a:gd name="T6" fmla="*/ 0 w 105"/>
                    <a:gd name="T7" fmla="*/ 111 h 111"/>
                    <a:gd name="T8" fmla="*/ 21 w 105"/>
                    <a:gd name="T9" fmla="*/ 52 h 111"/>
                    <a:gd name="T10" fmla="*/ 21 w 105"/>
                    <a:gd name="T11" fmla="*/ 52 h 111"/>
                  </a:gdLst>
                  <a:ahLst/>
                  <a:cxnLst>
                    <a:cxn ang="0">
                      <a:pos x="T0" y="T1"/>
                    </a:cxn>
                    <a:cxn ang="0">
                      <a:pos x="T2" y="T3"/>
                    </a:cxn>
                    <a:cxn ang="0">
                      <a:pos x="T4" y="T5"/>
                    </a:cxn>
                    <a:cxn ang="0">
                      <a:pos x="T6" y="T7"/>
                    </a:cxn>
                    <a:cxn ang="0">
                      <a:pos x="T8" y="T9"/>
                    </a:cxn>
                    <a:cxn ang="0">
                      <a:pos x="T10" y="T11"/>
                    </a:cxn>
                  </a:cxnLst>
                  <a:rect l="0" t="0" r="r" b="b"/>
                  <a:pathLst>
                    <a:path w="105" h="111">
                      <a:moveTo>
                        <a:pt x="21" y="52"/>
                      </a:moveTo>
                      <a:lnTo>
                        <a:pt x="92" y="0"/>
                      </a:lnTo>
                      <a:lnTo>
                        <a:pt x="105" y="101"/>
                      </a:lnTo>
                      <a:lnTo>
                        <a:pt x="0" y="111"/>
                      </a:lnTo>
                      <a:lnTo>
                        <a:pt x="21" y="52"/>
                      </a:lnTo>
                      <a:lnTo>
                        <a:pt x="21" y="52"/>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1" name="Freeform 283"/>
                <p:cNvSpPr>
                  <a:spLocks/>
                </p:cNvSpPr>
                <p:nvPr/>
              </p:nvSpPr>
              <p:spPr bwMode="auto">
                <a:xfrm>
                  <a:off x="2736" y="3572"/>
                  <a:ext cx="35" cy="29"/>
                </a:xfrm>
                <a:custGeom>
                  <a:avLst/>
                  <a:gdLst>
                    <a:gd name="T0" fmla="*/ 0 w 173"/>
                    <a:gd name="T1" fmla="*/ 0 h 144"/>
                    <a:gd name="T2" fmla="*/ 18 w 173"/>
                    <a:gd name="T3" fmla="*/ 143 h 144"/>
                    <a:gd name="T4" fmla="*/ 173 w 173"/>
                    <a:gd name="T5" fmla="*/ 144 h 144"/>
                    <a:gd name="T6" fmla="*/ 103 w 173"/>
                    <a:gd name="T7" fmla="*/ 63 h 144"/>
                    <a:gd name="T8" fmla="*/ 36 w 173"/>
                    <a:gd name="T9" fmla="*/ 19 h 144"/>
                    <a:gd name="T10" fmla="*/ 0 w 173"/>
                    <a:gd name="T11" fmla="*/ 0 h 144"/>
                    <a:gd name="T12" fmla="*/ 0 w 17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73" h="144">
                      <a:moveTo>
                        <a:pt x="0" y="0"/>
                      </a:moveTo>
                      <a:lnTo>
                        <a:pt x="18" y="143"/>
                      </a:lnTo>
                      <a:lnTo>
                        <a:pt x="173" y="144"/>
                      </a:lnTo>
                      <a:lnTo>
                        <a:pt x="103" y="63"/>
                      </a:lnTo>
                      <a:lnTo>
                        <a:pt x="36" y="19"/>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2" name="Freeform 284"/>
                <p:cNvSpPr>
                  <a:spLocks/>
                </p:cNvSpPr>
                <p:nvPr/>
              </p:nvSpPr>
              <p:spPr bwMode="auto">
                <a:xfrm>
                  <a:off x="2643" y="3604"/>
                  <a:ext cx="51" cy="36"/>
                </a:xfrm>
                <a:custGeom>
                  <a:avLst/>
                  <a:gdLst>
                    <a:gd name="T0" fmla="*/ 236 w 254"/>
                    <a:gd name="T1" fmla="*/ 0 h 178"/>
                    <a:gd name="T2" fmla="*/ 254 w 254"/>
                    <a:gd name="T3" fmla="*/ 165 h 178"/>
                    <a:gd name="T4" fmla="*/ 30 w 254"/>
                    <a:gd name="T5" fmla="*/ 178 h 178"/>
                    <a:gd name="T6" fmla="*/ 0 w 254"/>
                    <a:gd name="T7" fmla="*/ 2 h 178"/>
                    <a:gd name="T8" fmla="*/ 236 w 254"/>
                    <a:gd name="T9" fmla="*/ 0 h 178"/>
                    <a:gd name="T10" fmla="*/ 236 w 254"/>
                    <a:gd name="T11" fmla="*/ 0 h 178"/>
                  </a:gdLst>
                  <a:ahLst/>
                  <a:cxnLst>
                    <a:cxn ang="0">
                      <a:pos x="T0" y="T1"/>
                    </a:cxn>
                    <a:cxn ang="0">
                      <a:pos x="T2" y="T3"/>
                    </a:cxn>
                    <a:cxn ang="0">
                      <a:pos x="T4" y="T5"/>
                    </a:cxn>
                    <a:cxn ang="0">
                      <a:pos x="T6" y="T7"/>
                    </a:cxn>
                    <a:cxn ang="0">
                      <a:pos x="T8" y="T9"/>
                    </a:cxn>
                    <a:cxn ang="0">
                      <a:pos x="T10" y="T11"/>
                    </a:cxn>
                  </a:cxnLst>
                  <a:rect l="0" t="0" r="r" b="b"/>
                  <a:pathLst>
                    <a:path w="254" h="178">
                      <a:moveTo>
                        <a:pt x="236" y="0"/>
                      </a:moveTo>
                      <a:lnTo>
                        <a:pt x="254" y="165"/>
                      </a:lnTo>
                      <a:lnTo>
                        <a:pt x="30" y="178"/>
                      </a:lnTo>
                      <a:lnTo>
                        <a:pt x="0" y="2"/>
                      </a:lnTo>
                      <a:lnTo>
                        <a:pt x="236" y="0"/>
                      </a:lnTo>
                      <a:lnTo>
                        <a:pt x="236"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3" name="Freeform 285"/>
                <p:cNvSpPr>
                  <a:spLocks/>
                </p:cNvSpPr>
                <p:nvPr/>
              </p:nvSpPr>
              <p:spPr bwMode="auto">
                <a:xfrm>
                  <a:off x="2697" y="3603"/>
                  <a:ext cx="43" cy="34"/>
                </a:xfrm>
                <a:custGeom>
                  <a:avLst/>
                  <a:gdLst>
                    <a:gd name="T0" fmla="*/ 0 w 213"/>
                    <a:gd name="T1" fmla="*/ 0 h 171"/>
                    <a:gd name="T2" fmla="*/ 24 w 213"/>
                    <a:gd name="T3" fmla="*/ 165 h 171"/>
                    <a:gd name="T4" fmla="*/ 213 w 213"/>
                    <a:gd name="T5" fmla="*/ 171 h 171"/>
                    <a:gd name="T6" fmla="*/ 184 w 213"/>
                    <a:gd name="T7" fmla="*/ 6 h 171"/>
                    <a:gd name="T8" fmla="*/ 0 w 213"/>
                    <a:gd name="T9" fmla="*/ 0 h 171"/>
                    <a:gd name="T10" fmla="*/ 0 w 213"/>
                    <a:gd name="T11" fmla="*/ 0 h 171"/>
                  </a:gdLst>
                  <a:ahLst/>
                  <a:cxnLst>
                    <a:cxn ang="0">
                      <a:pos x="T0" y="T1"/>
                    </a:cxn>
                    <a:cxn ang="0">
                      <a:pos x="T2" y="T3"/>
                    </a:cxn>
                    <a:cxn ang="0">
                      <a:pos x="T4" y="T5"/>
                    </a:cxn>
                    <a:cxn ang="0">
                      <a:pos x="T6" y="T7"/>
                    </a:cxn>
                    <a:cxn ang="0">
                      <a:pos x="T8" y="T9"/>
                    </a:cxn>
                    <a:cxn ang="0">
                      <a:pos x="T10" y="T11"/>
                    </a:cxn>
                  </a:cxnLst>
                  <a:rect l="0" t="0" r="r" b="b"/>
                  <a:pathLst>
                    <a:path w="213" h="171">
                      <a:moveTo>
                        <a:pt x="0" y="0"/>
                      </a:moveTo>
                      <a:lnTo>
                        <a:pt x="24" y="165"/>
                      </a:lnTo>
                      <a:lnTo>
                        <a:pt x="213" y="171"/>
                      </a:lnTo>
                      <a:lnTo>
                        <a:pt x="184" y="6"/>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4" name="Freeform 286"/>
                <p:cNvSpPr>
                  <a:spLocks/>
                </p:cNvSpPr>
                <p:nvPr/>
              </p:nvSpPr>
              <p:spPr bwMode="auto">
                <a:xfrm>
                  <a:off x="2743" y="3604"/>
                  <a:ext cx="41" cy="32"/>
                </a:xfrm>
                <a:custGeom>
                  <a:avLst/>
                  <a:gdLst>
                    <a:gd name="T0" fmla="*/ 0 w 208"/>
                    <a:gd name="T1" fmla="*/ 0 h 160"/>
                    <a:gd name="T2" fmla="*/ 22 w 208"/>
                    <a:gd name="T3" fmla="*/ 160 h 160"/>
                    <a:gd name="T4" fmla="*/ 208 w 208"/>
                    <a:gd name="T5" fmla="*/ 154 h 160"/>
                    <a:gd name="T6" fmla="*/ 201 w 208"/>
                    <a:gd name="T7" fmla="*/ 41 h 160"/>
                    <a:gd name="T8" fmla="*/ 157 w 208"/>
                    <a:gd name="T9" fmla="*/ 2 h 160"/>
                    <a:gd name="T10" fmla="*/ 0 w 208"/>
                    <a:gd name="T11" fmla="*/ 0 h 160"/>
                    <a:gd name="T12" fmla="*/ 0 w 20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208" h="160">
                      <a:moveTo>
                        <a:pt x="0" y="0"/>
                      </a:moveTo>
                      <a:lnTo>
                        <a:pt x="22" y="160"/>
                      </a:lnTo>
                      <a:lnTo>
                        <a:pt x="208" y="154"/>
                      </a:lnTo>
                      <a:lnTo>
                        <a:pt x="201" y="41"/>
                      </a:lnTo>
                      <a:lnTo>
                        <a:pt x="157" y="2"/>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5" name="Freeform 287"/>
                <p:cNvSpPr>
                  <a:spLocks/>
                </p:cNvSpPr>
                <p:nvPr/>
              </p:nvSpPr>
              <p:spPr bwMode="auto">
                <a:xfrm>
                  <a:off x="2651" y="3646"/>
                  <a:ext cx="48" cy="36"/>
                </a:xfrm>
                <a:custGeom>
                  <a:avLst/>
                  <a:gdLst>
                    <a:gd name="T0" fmla="*/ 218 w 242"/>
                    <a:gd name="T1" fmla="*/ 0 h 183"/>
                    <a:gd name="T2" fmla="*/ 0 w 242"/>
                    <a:gd name="T3" fmla="*/ 5 h 183"/>
                    <a:gd name="T4" fmla="*/ 15 w 242"/>
                    <a:gd name="T5" fmla="*/ 154 h 183"/>
                    <a:gd name="T6" fmla="*/ 88 w 242"/>
                    <a:gd name="T7" fmla="*/ 171 h 183"/>
                    <a:gd name="T8" fmla="*/ 242 w 242"/>
                    <a:gd name="T9" fmla="*/ 183 h 183"/>
                    <a:gd name="T10" fmla="*/ 218 w 242"/>
                    <a:gd name="T11" fmla="*/ 0 h 183"/>
                    <a:gd name="T12" fmla="*/ 218 w 242"/>
                    <a:gd name="T13" fmla="*/ 0 h 183"/>
                  </a:gdLst>
                  <a:ahLst/>
                  <a:cxnLst>
                    <a:cxn ang="0">
                      <a:pos x="T0" y="T1"/>
                    </a:cxn>
                    <a:cxn ang="0">
                      <a:pos x="T2" y="T3"/>
                    </a:cxn>
                    <a:cxn ang="0">
                      <a:pos x="T4" y="T5"/>
                    </a:cxn>
                    <a:cxn ang="0">
                      <a:pos x="T6" y="T7"/>
                    </a:cxn>
                    <a:cxn ang="0">
                      <a:pos x="T8" y="T9"/>
                    </a:cxn>
                    <a:cxn ang="0">
                      <a:pos x="T10" y="T11"/>
                    </a:cxn>
                    <a:cxn ang="0">
                      <a:pos x="T12" y="T13"/>
                    </a:cxn>
                  </a:cxnLst>
                  <a:rect l="0" t="0" r="r" b="b"/>
                  <a:pathLst>
                    <a:path w="242" h="183">
                      <a:moveTo>
                        <a:pt x="218" y="0"/>
                      </a:moveTo>
                      <a:lnTo>
                        <a:pt x="0" y="5"/>
                      </a:lnTo>
                      <a:lnTo>
                        <a:pt x="15" y="154"/>
                      </a:lnTo>
                      <a:lnTo>
                        <a:pt x="88" y="171"/>
                      </a:lnTo>
                      <a:lnTo>
                        <a:pt x="242" y="183"/>
                      </a:lnTo>
                      <a:lnTo>
                        <a:pt x="218" y="0"/>
                      </a:lnTo>
                      <a:lnTo>
                        <a:pt x="218"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6" name="Freeform 288"/>
                <p:cNvSpPr>
                  <a:spLocks/>
                </p:cNvSpPr>
                <p:nvPr/>
              </p:nvSpPr>
              <p:spPr bwMode="auto">
                <a:xfrm>
                  <a:off x="2703" y="3643"/>
                  <a:ext cx="41" cy="38"/>
                </a:xfrm>
                <a:custGeom>
                  <a:avLst/>
                  <a:gdLst>
                    <a:gd name="T0" fmla="*/ 0 w 204"/>
                    <a:gd name="T1" fmla="*/ 2 h 191"/>
                    <a:gd name="T2" fmla="*/ 21 w 204"/>
                    <a:gd name="T3" fmla="*/ 191 h 191"/>
                    <a:gd name="T4" fmla="*/ 124 w 204"/>
                    <a:gd name="T5" fmla="*/ 191 h 191"/>
                    <a:gd name="T6" fmla="*/ 204 w 204"/>
                    <a:gd name="T7" fmla="*/ 167 h 191"/>
                    <a:gd name="T8" fmla="*/ 189 w 204"/>
                    <a:gd name="T9" fmla="*/ 0 h 191"/>
                    <a:gd name="T10" fmla="*/ 0 w 204"/>
                    <a:gd name="T11" fmla="*/ 2 h 191"/>
                    <a:gd name="T12" fmla="*/ 0 w 204"/>
                    <a:gd name="T13" fmla="*/ 2 h 191"/>
                  </a:gdLst>
                  <a:ahLst/>
                  <a:cxnLst>
                    <a:cxn ang="0">
                      <a:pos x="T0" y="T1"/>
                    </a:cxn>
                    <a:cxn ang="0">
                      <a:pos x="T2" y="T3"/>
                    </a:cxn>
                    <a:cxn ang="0">
                      <a:pos x="T4" y="T5"/>
                    </a:cxn>
                    <a:cxn ang="0">
                      <a:pos x="T6" y="T7"/>
                    </a:cxn>
                    <a:cxn ang="0">
                      <a:pos x="T8" y="T9"/>
                    </a:cxn>
                    <a:cxn ang="0">
                      <a:pos x="T10" y="T11"/>
                    </a:cxn>
                    <a:cxn ang="0">
                      <a:pos x="T12" y="T13"/>
                    </a:cxn>
                  </a:cxnLst>
                  <a:rect l="0" t="0" r="r" b="b"/>
                  <a:pathLst>
                    <a:path w="204" h="191">
                      <a:moveTo>
                        <a:pt x="0" y="2"/>
                      </a:moveTo>
                      <a:lnTo>
                        <a:pt x="21" y="191"/>
                      </a:lnTo>
                      <a:lnTo>
                        <a:pt x="124" y="191"/>
                      </a:lnTo>
                      <a:lnTo>
                        <a:pt x="204" y="167"/>
                      </a:lnTo>
                      <a:lnTo>
                        <a:pt x="189" y="0"/>
                      </a:lnTo>
                      <a:lnTo>
                        <a:pt x="0" y="2"/>
                      </a:lnTo>
                      <a:lnTo>
                        <a:pt x="0" y="2"/>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7" name="Freeform 289"/>
                <p:cNvSpPr>
                  <a:spLocks/>
                </p:cNvSpPr>
                <p:nvPr/>
              </p:nvSpPr>
              <p:spPr bwMode="auto">
                <a:xfrm>
                  <a:off x="2748" y="3641"/>
                  <a:ext cx="31" cy="35"/>
                </a:xfrm>
                <a:custGeom>
                  <a:avLst/>
                  <a:gdLst>
                    <a:gd name="T0" fmla="*/ 0 w 154"/>
                    <a:gd name="T1" fmla="*/ 11 h 173"/>
                    <a:gd name="T2" fmla="*/ 7 w 154"/>
                    <a:gd name="T3" fmla="*/ 173 h 173"/>
                    <a:gd name="T4" fmla="*/ 62 w 154"/>
                    <a:gd name="T5" fmla="*/ 161 h 173"/>
                    <a:gd name="T6" fmla="*/ 115 w 154"/>
                    <a:gd name="T7" fmla="*/ 120 h 173"/>
                    <a:gd name="T8" fmla="*/ 154 w 154"/>
                    <a:gd name="T9" fmla="*/ 0 h 173"/>
                    <a:gd name="T10" fmla="*/ 0 w 154"/>
                    <a:gd name="T11" fmla="*/ 11 h 173"/>
                    <a:gd name="T12" fmla="*/ 0 w 154"/>
                    <a:gd name="T13" fmla="*/ 11 h 173"/>
                  </a:gdLst>
                  <a:ahLst/>
                  <a:cxnLst>
                    <a:cxn ang="0">
                      <a:pos x="T0" y="T1"/>
                    </a:cxn>
                    <a:cxn ang="0">
                      <a:pos x="T2" y="T3"/>
                    </a:cxn>
                    <a:cxn ang="0">
                      <a:pos x="T4" y="T5"/>
                    </a:cxn>
                    <a:cxn ang="0">
                      <a:pos x="T6" y="T7"/>
                    </a:cxn>
                    <a:cxn ang="0">
                      <a:pos x="T8" y="T9"/>
                    </a:cxn>
                    <a:cxn ang="0">
                      <a:pos x="T10" y="T11"/>
                    </a:cxn>
                    <a:cxn ang="0">
                      <a:pos x="T12" y="T13"/>
                    </a:cxn>
                  </a:cxnLst>
                  <a:rect l="0" t="0" r="r" b="b"/>
                  <a:pathLst>
                    <a:path w="154" h="173">
                      <a:moveTo>
                        <a:pt x="0" y="11"/>
                      </a:moveTo>
                      <a:lnTo>
                        <a:pt x="7" y="173"/>
                      </a:lnTo>
                      <a:lnTo>
                        <a:pt x="62" y="161"/>
                      </a:lnTo>
                      <a:lnTo>
                        <a:pt x="115" y="120"/>
                      </a:lnTo>
                      <a:lnTo>
                        <a:pt x="154" y="0"/>
                      </a:lnTo>
                      <a:lnTo>
                        <a:pt x="0" y="11"/>
                      </a:lnTo>
                      <a:lnTo>
                        <a:pt x="0" y="11"/>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8" name="Freeform 290"/>
                <p:cNvSpPr>
                  <a:spLocks/>
                </p:cNvSpPr>
                <p:nvPr/>
              </p:nvSpPr>
              <p:spPr bwMode="auto">
                <a:xfrm>
                  <a:off x="2614" y="3605"/>
                  <a:ext cx="28" cy="34"/>
                </a:xfrm>
                <a:custGeom>
                  <a:avLst/>
                  <a:gdLst>
                    <a:gd name="T0" fmla="*/ 125 w 141"/>
                    <a:gd name="T1" fmla="*/ 0 h 169"/>
                    <a:gd name="T2" fmla="*/ 141 w 141"/>
                    <a:gd name="T3" fmla="*/ 161 h 169"/>
                    <a:gd name="T4" fmla="*/ 39 w 141"/>
                    <a:gd name="T5" fmla="*/ 169 h 169"/>
                    <a:gd name="T6" fmla="*/ 0 w 141"/>
                    <a:gd name="T7" fmla="*/ 72 h 169"/>
                    <a:gd name="T8" fmla="*/ 6 w 141"/>
                    <a:gd name="T9" fmla="*/ 2 h 169"/>
                    <a:gd name="T10" fmla="*/ 125 w 141"/>
                    <a:gd name="T11" fmla="*/ 0 h 169"/>
                    <a:gd name="T12" fmla="*/ 125 w 14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41" h="169">
                      <a:moveTo>
                        <a:pt x="125" y="0"/>
                      </a:moveTo>
                      <a:lnTo>
                        <a:pt x="141" y="161"/>
                      </a:lnTo>
                      <a:lnTo>
                        <a:pt x="39" y="169"/>
                      </a:lnTo>
                      <a:lnTo>
                        <a:pt x="0" y="72"/>
                      </a:lnTo>
                      <a:lnTo>
                        <a:pt x="6" y="2"/>
                      </a:lnTo>
                      <a:lnTo>
                        <a:pt x="125" y="0"/>
                      </a:lnTo>
                      <a:lnTo>
                        <a:pt x="125"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39" name="Freeform 291"/>
                <p:cNvSpPr>
                  <a:spLocks/>
                </p:cNvSpPr>
                <p:nvPr/>
              </p:nvSpPr>
              <p:spPr bwMode="auto">
                <a:xfrm>
                  <a:off x="2626" y="3646"/>
                  <a:ext cx="23" cy="27"/>
                </a:xfrm>
                <a:custGeom>
                  <a:avLst/>
                  <a:gdLst>
                    <a:gd name="T0" fmla="*/ 0 w 113"/>
                    <a:gd name="T1" fmla="*/ 4 h 131"/>
                    <a:gd name="T2" fmla="*/ 86 w 113"/>
                    <a:gd name="T3" fmla="*/ 0 h 131"/>
                    <a:gd name="T4" fmla="*/ 113 w 113"/>
                    <a:gd name="T5" fmla="*/ 131 h 131"/>
                    <a:gd name="T6" fmla="*/ 42 w 113"/>
                    <a:gd name="T7" fmla="*/ 72 h 131"/>
                    <a:gd name="T8" fmla="*/ 0 w 113"/>
                    <a:gd name="T9" fmla="*/ 4 h 131"/>
                    <a:gd name="T10" fmla="*/ 0 w 113"/>
                    <a:gd name="T11" fmla="*/ 4 h 131"/>
                  </a:gdLst>
                  <a:ahLst/>
                  <a:cxnLst>
                    <a:cxn ang="0">
                      <a:pos x="T0" y="T1"/>
                    </a:cxn>
                    <a:cxn ang="0">
                      <a:pos x="T2" y="T3"/>
                    </a:cxn>
                    <a:cxn ang="0">
                      <a:pos x="T4" y="T5"/>
                    </a:cxn>
                    <a:cxn ang="0">
                      <a:pos x="T6" y="T7"/>
                    </a:cxn>
                    <a:cxn ang="0">
                      <a:pos x="T8" y="T9"/>
                    </a:cxn>
                    <a:cxn ang="0">
                      <a:pos x="T10" y="T11"/>
                    </a:cxn>
                  </a:cxnLst>
                  <a:rect l="0" t="0" r="r" b="b"/>
                  <a:pathLst>
                    <a:path w="113" h="131">
                      <a:moveTo>
                        <a:pt x="0" y="4"/>
                      </a:moveTo>
                      <a:lnTo>
                        <a:pt x="86" y="0"/>
                      </a:lnTo>
                      <a:lnTo>
                        <a:pt x="113" y="131"/>
                      </a:lnTo>
                      <a:lnTo>
                        <a:pt x="42" y="72"/>
                      </a:lnTo>
                      <a:lnTo>
                        <a:pt x="0" y="4"/>
                      </a:lnTo>
                      <a:lnTo>
                        <a:pt x="0" y="4"/>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0" name="Freeform 292"/>
                <p:cNvSpPr>
                  <a:spLocks/>
                </p:cNvSpPr>
                <p:nvPr/>
              </p:nvSpPr>
              <p:spPr bwMode="auto">
                <a:xfrm>
                  <a:off x="2637" y="3571"/>
                  <a:ext cx="46" cy="45"/>
                </a:xfrm>
                <a:custGeom>
                  <a:avLst/>
                  <a:gdLst>
                    <a:gd name="T0" fmla="*/ 114 w 230"/>
                    <a:gd name="T1" fmla="*/ 0 h 224"/>
                    <a:gd name="T2" fmla="*/ 77 w 230"/>
                    <a:gd name="T3" fmla="*/ 76 h 224"/>
                    <a:gd name="T4" fmla="*/ 0 w 230"/>
                    <a:gd name="T5" fmla="*/ 119 h 224"/>
                    <a:gd name="T6" fmla="*/ 68 w 230"/>
                    <a:gd name="T7" fmla="*/ 146 h 224"/>
                    <a:gd name="T8" fmla="*/ 45 w 230"/>
                    <a:gd name="T9" fmla="*/ 224 h 224"/>
                    <a:gd name="T10" fmla="*/ 107 w 230"/>
                    <a:gd name="T11" fmla="*/ 181 h 224"/>
                    <a:gd name="T12" fmla="*/ 148 w 230"/>
                    <a:gd name="T13" fmla="*/ 219 h 224"/>
                    <a:gd name="T14" fmla="*/ 164 w 230"/>
                    <a:gd name="T15" fmla="*/ 149 h 224"/>
                    <a:gd name="T16" fmla="*/ 230 w 230"/>
                    <a:gd name="T17" fmla="*/ 119 h 224"/>
                    <a:gd name="T18" fmla="*/ 136 w 230"/>
                    <a:gd name="T19" fmla="*/ 74 h 224"/>
                    <a:gd name="T20" fmla="*/ 114 w 230"/>
                    <a:gd name="T21" fmla="*/ 0 h 224"/>
                    <a:gd name="T22" fmla="*/ 114 w 230"/>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224">
                      <a:moveTo>
                        <a:pt x="114" y="0"/>
                      </a:moveTo>
                      <a:lnTo>
                        <a:pt x="77" y="76"/>
                      </a:lnTo>
                      <a:lnTo>
                        <a:pt x="0" y="119"/>
                      </a:lnTo>
                      <a:lnTo>
                        <a:pt x="68" y="146"/>
                      </a:lnTo>
                      <a:lnTo>
                        <a:pt x="45" y="224"/>
                      </a:lnTo>
                      <a:lnTo>
                        <a:pt x="107" y="181"/>
                      </a:lnTo>
                      <a:lnTo>
                        <a:pt x="148" y="219"/>
                      </a:lnTo>
                      <a:lnTo>
                        <a:pt x="164" y="149"/>
                      </a:lnTo>
                      <a:lnTo>
                        <a:pt x="230" y="119"/>
                      </a:lnTo>
                      <a:lnTo>
                        <a:pt x="136" y="74"/>
                      </a:lnTo>
                      <a:lnTo>
                        <a:pt x="114" y="0"/>
                      </a:lnTo>
                      <a:lnTo>
                        <a:pt x="114" y="0"/>
                      </a:lnTo>
                      <a:close/>
                    </a:path>
                  </a:pathLst>
                </a:custGeom>
                <a:solidFill>
                  <a:srgbClr val="FFFA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1" name="Freeform 293"/>
                <p:cNvSpPr>
                  <a:spLocks/>
                </p:cNvSpPr>
                <p:nvPr/>
              </p:nvSpPr>
              <p:spPr bwMode="auto">
                <a:xfrm>
                  <a:off x="2586" y="3735"/>
                  <a:ext cx="30" cy="40"/>
                </a:xfrm>
                <a:custGeom>
                  <a:avLst/>
                  <a:gdLst>
                    <a:gd name="T0" fmla="*/ 76 w 151"/>
                    <a:gd name="T1" fmla="*/ 13 h 200"/>
                    <a:gd name="T2" fmla="*/ 50 w 151"/>
                    <a:gd name="T3" fmla="*/ 48 h 200"/>
                    <a:gd name="T4" fmla="*/ 69 w 151"/>
                    <a:gd name="T5" fmla="*/ 72 h 200"/>
                    <a:gd name="T6" fmla="*/ 40 w 151"/>
                    <a:gd name="T7" fmla="*/ 119 h 200"/>
                    <a:gd name="T8" fmla="*/ 15 w 151"/>
                    <a:gd name="T9" fmla="*/ 158 h 200"/>
                    <a:gd name="T10" fmla="*/ 0 w 151"/>
                    <a:gd name="T11" fmla="*/ 189 h 200"/>
                    <a:gd name="T12" fmla="*/ 6 w 151"/>
                    <a:gd name="T13" fmla="*/ 200 h 200"/>
                    <a:gd name="T14" fmla="*/ 20 w 151"/>
                    <a:gd name="T15" fmla="*/ 190 h 200"/>
                    <a:gd name="T16" fmla="*/ 140 w 151"/>
                    <a:gd name="T17" fmla="*/ 66 h 200"/>
                    <a:gd name="T18" fmla="*/ 151 w 151"/>
                    <a:gd name="T19" fmla="*/ 29 h 200"/>
                    <a:gd name="T20" fmla="*/ 124 w 151"/>
                    <a:gd name="T21" fmla="*/ 0 h 200"/>
                    <a:gd name="T22" fmla="*/ 76 w 151"/>
                    <a:gd name="T23" fmla="*/ 13 h 200"/>
                    <a:gd name="T24" fmla="*/ 76 w 151"/>
                    <a:gd name="T25" fmla="*/ 1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200">
                      <a:moveTo>
                        <a:pt x="76" y="13"/>
                      </a:moveTo>
                      <a:lnTo>
                        <a:pt x="50" y="48"/>
                      </a:lnTo>
                      <a:lnTo>
                        <a:pt x="69" y="72"/>
                      </a:lnTo>
                      <a:lnTo>
                        <a:pt x="40" y="119"/>
                      </a:lnTo>
                      <a:lnTo>
                        <a:pt x="15" y="158"/>
                      </a:lnTo>
                      <a:lnTo>
                        <a:pt x="0" y="189"/>
                      </a:lnTo>
                      <a:lnTo>
                        <a:pt x="6" y="200"/>
                      </a:lnTo>
                      <a:lnTo>
                        <a:pt x="20" y="190"/>
                      </a:lnTo>
                      <a:lnTo>
                        <a:pt x="140" y="66"/>
                      </a:lnTo>
                      <a:lnTo>
                        <a:pt x="151" y="29"/>
                      </a:lnTo>
                      <a:lnTo>
                        <a:pt x="124" y="0"/>
                      </a:lnTo>
                      <a:lnTo>
                        <a:pt x="76" y="13"/>
                      </a:lnTo>
                      <a:lnTo>
                        <a:pt x="76" y="13"/>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2" name="Freeform 294"/>
                <p:cNvSpPr>
                  <a:spLocks/>
                </p:cNvSpPr>
                <p:nvPr/>
              </p:nvSpPr>
              <p:spPr bwMode="auto">
                <a:xfrm>
                  <a:off x="2630" y="3681"/>
                  <a:ext cx="13" cy="18"/>
                </a:xfrm>
                <a:custGeom>
                  <a:avLst/>
                  <a:gdLst>
                    <a:gd name="T0" fmla="*/ 0 w 67"/>
                    <a:gd name="T1" fmla="*/ 40 h 91"/>
                    <a:gd name="T2" fmla="*/ 39 w 67"/>
                    <a:gd name="T3" fmla="*/ 0 h 91"/>
                    <a:gd name="T4" fmla="*/ 67 w 67"/>
                    <a:gd name="T5" fmla="*/ 91 h 91"/>
                    <a:gd name="T6" fmla="*/ 0 w 67"/>
                    <a:gd name="T7" fmla="*/ 40 h 91"/>
                    <a:gd name="T8" fmla="*/ 0 w 67"/>
                    <a:gd name="T9" fmla="*/ 40 h 91"/>
                  </a:gdLst>
                  <a:ahLst/>
                  <a:cxnLst>
                    <a:cxn ang="0">
                      <a:pos x="T0" y="T1"/>
                    </a:cxn>
                    <a:cxn ang="0">
                      <a:pos x="T2" y="T3"/>
                    </a:cxn>
                    <a:cxn ang="0">
                      <a:pos x="T4" y="T5"/>
                    </a:cxn>
                    <a:cxn ang="0">
                      <a:pos x="T6" y="T7"/>
                    </a:cxn>
                    <a:cxn ang="0">
                      <a:pos x="T8" y="T9"/>
                    </a:cxn>
                  </a:cxnLst>
                  <a:rect l="0" t="0" r="r" b="b"/>
                  <a:pathLst>
                    <a:path w="67" h="91">
                      <a:moveTo>
                        <a:pt x="0" y="40"/>
                      </a:moveTo>
                      <a:lnTo>
                        <a:pt x="39" y="0"/>
                      </a:lnTo>
                      <a:lnTo>
                        <a:pt x="67" y="91"/>
                      </a:lnTo>
                      <a:lnTo>
                        <a:pt x="0" y="40"/>
                      </a:lnTo>
                      <a:lnTo>
                        <a:pt x="0" y="4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3" name="Freeform 295"/>
                <p:cNvSpPr>
                  <a:spLocks/>
                </p:cNvSpPr>
                <p:nvPr/>
              </p:nvSpPr>
              <p:spPr bwMode="auto">
                <a:xfrm>
                  <a:off x="2670" y="3657"/>
                  <a:ext cx="344" cy="241"/>
                </a:xfrm>
                <a:custGeom>
                  <a:avLst/>
                  <a:gdLst>
                    <a:gd name="T0" fmla="*/ 795 w 1721"/>
                    <a:gd name="T1" fmla="*/ 186 h 1205"/>
                    <a:gd name="T2" fmla="*/ 826 w 1721"/>
                    <a:gd name="T3" fmla="*/ 233 h 1205"/>
                    <a:gd name="T4" fmla="*/ 988 w 1721"/>
                    <a:gd name="T5" fmla="*/ 277 h 1205"/>
                    <a:gd name="T6" fmla="*/ 1040 w 1721"/>
                    <a:gd name="T7" fmla="*/ 423 h 1205"/>
                    <a:gd name="T8" fmla="*/ 944 w 1721"/>
                    <a:gd name="T9" fmla="*/ 633 h 1205"/>
                    <a:gd name="T10" fmla="*/ 869 w 1721"/>
                    <a:gd name="T11" fmla="*/ 587 h 1205"/>
                    <a:gd name="T12" fmla="*/ 795 w 1721"/>
                    <a:gd name="T13" fmla="*/ 524 h 1205"/>
                    <a:gd name="T14" fmla="*/ 761 w 1721"/>
                    <a:gd name="T15" fmla="*/ 617 h 1205"/>
                    <a:gd name="T16" fmla="*/ 798 w 1721"/>
                    <a:gd name="T17" fmla="*/ 876 h 1205"/>
                    <a:gd name="T18" fmla="*/ 769 w 1721"/>
                    <a:gd name="T19" fmla="*/ 970 h 1205"/>
                    <a:gd name="T20" fmla="*/ 721 w 1721"/>
                    <a:gd name="T21" fmla="*/ 1013 h 1205"/>
                    <a:gd name="T22" fmla="*/ 647 w 1721"/>
                    <a:gd name="T23" fmla="*/ 1043 h 1205"/>
                    <a:gd name="T24" fmla="*/ 627 w 1721"/>
                    <a:gd name="T25" fmla="*/ 1001 h 1205"/>
                    <a:gd name="T26" fmla="*/ 551 w 1721"/>
                    <a:gd name="T27" fmla="*/ 1093 h 1205"/>
                    <a:gd name="T28" fmla="*/ 496 w 1721"/>
                    <a:gd name="T29" fmla="*/ 1112 h 1205"/>
                    <a:gd name="T30" fmla="*/ 496 w 1721"/>
                    <a:gd name="T31" fmla="*/ 1067 h 1205"/>
                    <a:gd name="T32" fmla="*/ 508 w 1721"/>
                    <a:gd name="T33" fmla="*/ 1018 h 1205"/>
                    <a:gd name="T34" fmla="*/ 459 w 1721"/>
                    <a:gd name="T35" fmla="*/ 976 h 1205"/>
                    <a:gd name="T36" fmla="*/ 256 w 1721"/>
                    <a:gd name="T37" fmla="*/ 941 h 1205"/>
                    <a:gd name="T38" fmla="*/ 238 w 1721"/>
                    <a:gd name="T39" fmla="*/ 902 h 1205"/>
                    <a:gd name="T40" fmla="*/ 274 w 1721"/>
                    <a:gd name="T41" fmla="*/ 806 h 1205"/>
                    <a:gd name="T42" fmla="*/ 171 w 1721"/>
                    <a:gd name="T43" fmla="*/ 864 h 1205"/>
                    <a:gd name="T44" fmla="*/ 100 w 1721"/>
                    <a:gd name="T45" fmla="*/ 884 h 1205"/>
                    <a:gd name="T46" fmla="*/ 100 w 1721"/>
                    <a:gd name="T47" fmla="*/ 849 h 1205"/>
                    <a:gd name="T48" fmla="*/ 115 w 1721"/>
                    <a:gd name="T49" fmla="*/ 746 h 1205"/>
                    <a:gd name="T50" fmla="*/ 26 w 1721"/>
                    <a:gd name="T51" fmla="*/ 767 h 1205"/>
                    <a:gd name="T52" fmla="*/ 14 w 1721"/>
                    <a:gd name="T53" fmla="*/ 840 h 1205"/>
                    <a:gd name="T54" fmla="*/ 71 w 1721"/>
                    <a:gd name="T55" fmla="*/ 899 h 1205"/>
                    <a:gd name="T56" fmla="*/ 141 w 1721"/>
                    <a:gd name="T57" fmla="*/ 918 h 1205"/>
                    <a:gd name="T58" fmla="*/ 288 w 1721"/>
                    <a:gd name="T59" fmla="*/ 1066 h 1205"/>
                    <a:gd name="T60" fmla="*/ 630 w 1721"/>
                    <a:gd name="T61" fmla="*/ 1205 h 1205"/>
                    <a:gd name="T62" fmla="*/ 880 w 1721"/>
                    <a:gd name="T63" fmla="*/ 1205 h 1205"/>
                    <a:gd name="T64" fmla="*/ 1076 w 1721"/>
                    <a:gd name="T65" fmla="*/ 1172 h 1205"/>
                    <a:gd name="T66" fmla="*/ 1085 w 1721"/>
                    <a:gd name="T67" fmla="*/ 990 h 1205"/>
                    <a:gd name="T68" fmla="*/ 1097 w 1721"/>
                    <a:gd name="T69" fmla="*/ 777 h 1205"/>
                    <a:gd name="T70" fmla="*/ 1144 w 1721"/>
                    <a:gd name="T71" fmla="*/ 612 h 1205"/>
                    <a:gd name="T72" fmla="*/ 1224 w 1721"/>
                    <a:gd name="T73" fmla="*/ 492 h 1205"/>
                    <a:gd name="T74" fmla="*/ 1220 w 1721"/>
                    <a:gd name="T75" fmla="*/ 334 h 1205"/>
                    <a:gd name="T76" fmla="*/ 1283 w 1721"/>
                    <a:gd name="T77" fmla="*/ 265 h 1205"/>
                    <a:gd name="T78" fmla="*/ 1359 w 1721"/>
                    <a:gd name="T79" fmla="*/ 208 h 1205"/>
                    <a:gd name="T80" fmla="*/ 1620 w 1721"/>
                    <a:gd name="T81" fmla="*/ 148 h 1205"/>
                    <a:gd name="T82" fmla="*/ 1721 w 1721"/>
                    <a:gd name="T83" fmla="*/ 93 h 1205"/>
                    <a:gd name="T84" fmla="*/ 1447 w 1721"/>
                    <a:gd name="T85" fmla="*/ 119 h 1205"/>
                    <a:gd name="T86" fmla="*/ 1215 w 1721"/>
                    <a:gd name="T87" fmla="*/ 139 h 1205"/>
                    <a:gd name="T88" fmla="*/ 1266 w 1721"/>
                    <a:gd name="T89" fmla="*/ 46 h 1205"/>
                    <a:gd name="T90" fmla="*/ 1279 w 1721"/>
                    <a:gd name="T91" fmla="*/ 0 h 1205"/>
                    <a:gd name="T92" fmla="*/ 1158 w 1721"/>
                    <a:gd name="T93" fmla="*/ 37 h 1205"/>
                    <a:gd name="T94" fmla="*/ 1056 w 1721"/>
                    <a:gd name="T95" fmla="*/ 89 h 1205"/>
                    <a:gd name="T96" fmla="*/ 979 w 1721"/>
                    <a:gd name="T97" fmla="*/ 169 h 1205"/>
                    <a:gd name="T98" fmla="*/ 950 w 1721"/>
                    <a:gd name="T99" fmla="*/ 142 h 1205"/>
                    <a:gd name="T100" fmla="*/ 889 w 1721"/>
                    <a:gd name="T101" fmla="*/ 163 h 1205"/>
                    <a:gd name="T102" fmla="*/ 842 w 1721"/>
                    <a:gd name="T103" fmla="*/ 125 h 1205"/>
                    <a:gd name="T104" fmla="*/ 815 w 1721"/>
                    <a:gd name="T105" fmla="*/ 169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1" h="1205">
                      <a:moveTo>
                        <a:pt x="815" y="169"/>
                      </a:moveTo>
                      <a:lnTo>
                        <a:pt x="795" y="186"/>
                      </a:lnTo>
                      <a:lnTo>
                        <a:pt x="800" y="210"/>
                      </a:lnTo>
                      <a:lnTo>
                        <a:pt x="826" y="233"/>
                      </a:lnTo>
                      <a:lnTo>
                        <a:pt x="921" y="254"/>
                      </a:lnTo>
                      <a:lnTo>
                        <a:pt x="988" y="277"/>
                      </a:lnTo>
                      <a:lnTo>
                        <a:pt x="1032" y="357"/>
                      </a:lnTo>
                      <a:lnTo>
                        <a:pt x="1040" y="423"/>
                      </a:lnTo>
                      <a:lnTo>
                        <a:pt x="1002" y="556"/>
                      </a:lnTo>
                      <a:lnTo>
                        <a:pt x="944" y="633"/>
                      </a:lnTo>
                      <a:lnTo>
                        <a:pt x="915" y="642"/>
                      </a:lnTo>
                      <a:lnTo>
                        <a:pt x="869" y="587"/>
                      </a:lnTo>
                      <a:lnTo>
                        <a:pt x="832" y="519"/>
                      </a:lnTo>
                      <a:lnTo>
                        <a:pt x="795" y="524"/>
                      </a:lnTo>
                      <a:lnTo>
                        <a:pt x="768" y="572"/>
                      </a:lnTo>
                      <a:lnTo>
                        <a:pt x="761" y="617"/>
                      </a:lnTo>
                      <a:lnTo>
                        <a:pt x="771" y="678"/>
                      </a:lnTo>
                      <a:lnTo>
                        <a:pt x="798" y="876"/>
                      </a:lnTo>
                      <a:lnTo>
                        <a:pt x="785" y="946"/>
                      </a:lnTo>
                      <a:lnTo>
                        <a:pt x="769" y="970"/>
                      </a:lnTo>
                      <a:lnTo>
                        <a:pt x="747" y="993"/>
                      </a:lnTo>
                      <a:lnTo>
                        <a:pt x="721" y="1013"/>
                      </a:lnTo>
                      <a:lnTo>
                        <a:pt x="692" y="1030"/>
                      </a:lnTo>
                      <a:lnTo>
                        <a:pt x="647" y="1043"/>
                      </a:lnTo>
                      <a:lnTo>
                        <a:pt x="634" y="1022"/>
                      </a:lnTo>
                      <a:lnTo>
                        <a:pt x="627" y="1001"/>
                      </a:lnTo>
                      <a:lnTo>
                        <a:pt x="571" y="1052"/>
                      </a:lnTo>
                      <a:lnTo>
                        <a:pt x="551" y="1093"/>
                      </a:lnTo>
                      <a:lnTo>
                        <a:pt x="531" y="1118"/>
                      </a:lnTo>
                      <a:lnTo>
                        <a:pt x="496" y="1112"/>
                      </a:lnTo>
                      <a:lnTo>
                        <a:pt x="476" y="1090"/>
                      </a:lnTo>
                      <a:lnTo>
                        <a:pt x="496" y="1067"/>
                      </a:lnTo>
                      <a:lnTo>
                        <a:pt x="515" y="1037"/>
                      </a:lnTo>
                      <a:lnTo>
                        <a:pt x="508" y="1018"/>
                      </a:lnTo>
                      <a:lnTo>
                        <a:pt x="489" y="996"/>
                      </a:lnTo>
                      <a:lnTo>
                        <a:pt x="459" y="976"/>
                      </a:lnTo>
                      <a:lnTo>
                        <a:pt x="421" y="960"/>
                      </a:lnTo>
                      <a:lnTo>
                        <a:pt x="256" y="941"/>
                      </a:lnTo>
                      <a:lnTo>
                        <a:pt x="226" y="933"/>
                      </a:lnTo>
                      <a:lnTo>
                        <a:pt x="238" y="902"/>
                      </a:lnTo>
                      <a:lnTo>
                        <a:pt x="271" y="842"/>
                      </a:lnTo>
                      <a:lnTo>
                        <a:pt x="274" y="806"/>
                      </a:lnTo>
                      <a:lnTo>
                        <a:pt x="212" y="839"/>
                      </a:lnTo>
                      <a:lnTo>
                        <a:pt x="171" y="864"/>
                      </a:lnTo>
                      <a:lnTo>
                        <a:pt x="136" y="884"/>
                      </a:lnTo>
                      <a:lnTo>
                        <a:pt x="100" y="884"/>
                      </a:lnTo>
                      <a:lnTo>
                        <a:pt x="97" y="869"/>
                      </a:lnTo>
                      <a:lnTo>
                        <a:pt x="100" y="849"/>
                      </a:lnTo>
                      <a:lnTo>
                        <a:pt x="124" y="766"/>
                      </a:lnTo>
                      <a:lnTo>
                        <a:pt x="115" y="746"/>
                      </a:lnTo>
                      <a:lnTo>
                        <a:pt x="80" y="745"/>
                      </a:lnTo>
                      <a:lnTo>
                        <a:pt x="26" y="767"/>
                      </a:lnTo>
                      <a:lnTo>
                        <a:pt x="0" y="810"/>
                      </a:lnTo>
                      <a:lnTo>
                        <a:pt x="14" y="840"/>
                      </a:lnTo>
                      <a:lnTo>
                        <a:pt x="37" y="869"/>
                      </a:lnTo>
                      <a:lnTo>
                        <a:pt x="71" y="899"/>
                      </a:lnTo>
                      <a:lnTo>
                        <a:pt x="118" y="925"/>
                      </a:lnTo>
                      <a:lnTo>
                        <a:pt x="141" y="918"/>
                      </a:lnTo>
                      <a:lnTo>
                        <a:pt x="171" y="993"/>
                      </a:lnTo>
                      <a:lnTo>
                        <a:pt x="288" y="1066"/>
                      </a:lnTo>
                      <a:lnTo>
                        <a:pt x="419" y="1152"/>
                      </a:lnTo>
                      <a:lnTo>
                        <a:pt x="630" y="1205"/>
                      </a:lnTo>
                      <a:lnTo>
                        <a:pt x="727" y="1205"/>
                      </a:lnTo>
                      <a:lnTo>
                        <a:pt x="880" y="1205"/>
                      </a:lnTo>
                      <a:lnTo>
                        <a:pt x="1010" y="1186"/>
                      </a:lnTo>
                      <a:lnTo>
                        <a:pt x="1076" y="1172"/>
                      </a:lnTo>
                      <a:lnTo>
                        <a:pt x="1149" y="1138"/>
                      </a:lnTo>
                      <a:lnTo>
                        <a:pt x="1085" y="990"/>
                      </a:lnTo>
                      <a:lnTo>
                        <a:pt x="1091" y="817"/>
                      </a:lnTo>
                      <a:lnTo>
                        <a:pt x="1097" y="777"/>
                      </a:lnTo>
                      <a:lnTo>
                        <a:pt x="1120" y="694"/>
                      </a:lnTo>
                      <a:lnTo>
                        <a:pt x="1144" y="612"/>
                      </a:lnTo>
                      <a:lnTo>
                        <a:pt x="1156" y="575"/>
                      </a:lnTo>
                      <a:lnTo>
                        <a:pt x="1224" y="492"/>
                      </a:lnTo>
                      <a:lnTo>
                        <a:pt x="1226" y="395"/>
                      </a:lnTo>
                      <a:lnTo>
                        <a:pt x="1220" y="334"/>
                      </a:lnTo>
                      <a:lnTo>
                        <a:pt x="1257" y="289"/>
                      </a:lnTo>
                      <a:lnTo>
                        <a:pt x="1283" y="265"/>
                      </a:lnTo>
                      <a:lnTo>
                        <a:pt x="1309" y="243"/>
                      </a:lnTo>
                      <a:lnTo>
                        <a:pt x="1359" y="208"/>
                      </a:lnTo>
                      <a:lnTo>
                        <a:pt x="1424" y="186"/>
                      </a:lnTo>
                      <a:lnTo>
                        <a:pt x="1620" y="148"/>
                      </a:lnTo>
                      <a:lnTo>
                        <a:pt x="1707" y="117"/>
                      </a:lnTo>
                      <a:lnTo>
                        <a:pt x="1721" y="93"/>
                      </a:lnTo>
                      <a:lnTo>
                        <a:pt x="1576" y="89"/>
                      </a:lnTo>
                      <a:lnTo>
                        <a:pt x="1447" y="119"/>
                      </a:lnTo>
                      <a:lnTo>
                        <a:pt x="1236" y="190"/>
                      </a:lnTo>
                      <a:lnTo>
                        <a:pt x="1215" y="139"/>
                      </a:lnTo>
                      <a:lnTo>
                        <a:pt x="1245" y="68"/>
                      </a:lnTo>
                      <a:lnTo>
                        <a:pt x="1266" y="46"/>
                      </a:lnTo>
                      <a:lnTo>
                        <a:pt x="1291" y="11"/>
                      </a:lnTo>
                      <a:lnTo>
                        <a:pt x="1279" y="0"/>
                      </a:lnTo>
                      <a:lnTo>
                        <a:pt x="1230" y="13"/>
                      </a:lnTo>
                      <a:lnTo>
                        <a:pt x="1158" y="37"/>
                      </a:lnTo>
                      <a:lnTo>
                        <a:pt x="1121" y="51"/>
                      </a:lnTo>
                      <a:lnTo>
                        <a:pt x="1056" y="89"/>
                      </a:lnTo>
                      <a:lnTo>
                        <a:pt x="1030" y="169"/>
                      </a:lnTo>
                      <a:lnTo>
                        <a:pt x="979" y="169"/>
                      </a:lnTo>
                      <a:lnTo>
                        <a:pt x="972" y="156"/>
                      </a:lnTo>
                      <a:lnTo>
                        <a:pt x="950" y="142"/>
                      </a:lnTo>
                      <a:lnTo>
                        <a:pt x="920" y="155"/>
                      </a:lnTo>
                      <a:lnTo>
                        <a:pt x="889" y="163"/>
                      </a:lnTo>
                      <a:lnTo>
                        <a:pt x="862" y="141"/>
                      </a:lnTo>
                      <a:lnTo>
                        <a:pt x="842" y="125"/>
                      </a:lnTo>
                      <a:lnTo>
                        <a:pt x="815" y="169"/>
                      </a:lnTo>
                      <a:lnTo>
                        <a:pt x="815" y="169"/>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4" name="Freeform 296"/>
                <p:cNvSpPr>
                  <a:spLocks/>
                </p:cNvSpPr>
                <p:nvPr/>
              </p:nvSpPr>
              <p:spPr bwMode="auto">
                <a:xfrm>
                  <a:off x="2548" y="3413"/>
                  <a:ext cx="73" cy="38"/>
                </a:xfrm>
                <a:custGeom>
                  <a:avLst/>
                  <a:gdLst>
                    <a:gd name="T0" fmla="*/ 0 w 364"/>
                    <a:gd name="T1" fmla="*/ 166 h 190"/>
                    <a:gd name="T2" fmla="*/ 15 w 364"/>
                    <a:gd name="T3" fmla="*/ 119 h 190"/>
                    <a:gd name="T4" fmla="*/ 44 w 364"/>
                    <a:gd name="T5" fmla="*/ 78 h 190"/>
                    <a:gd name="T6" fmla="*/ 82 w 364"/>
                    <a:gd name="T7" fmla="*/ 45 h 190"/>
                    <a:gd name="T8" fmla="*/ 126 w 364"/>
                    <a:gd name="T9" fmla="*/ 19 h 190"/>
                    <a:gd name="T10" fmla="*/ 226 w 364"/>
                    <a:gd name="T11" fmla="*/ 0 h 190"/>
                    <a:gd name="T12" fmla="*/ 319 w 364"/>
                    <a:gd name="T13" fmla="*/ 28 h 190"/>
                    <a:gd name="T14" fmla="*/ 343 w 364"/>
                    <a:gd name="T15" fmla="*/ 50 h 190"/>
                    <a:gd name="T16" fmla="*/ 364 w 364"/>
                    <a:gd name="T17" fmla="*/ 76 h 190"/>
                    <a:gd name="T18" fmla="*/ 356 w 364"/>
                    <a:gd name="T19" fmla="*/ 94 h 190"/>
                    <a:gd name="T20" fmla="*/ 332 w 364"/>
                    <a:gd name="T21" fmla="*/ 95 h 190"/>
                    <a:gd name="T22" fmla="*/ 280 w 364"/>
                    <a:gd name="T23" fmla="*/ 71 h 190"/>
                    <a:gd name="T24" fmla="*/ 238 w 364"/>
                    <a:gd name="T25" fmla="*/ 53 h 190"/>
                    <a:gd name="T26" fmla="*/ 133 w 364"/>
                    <a:gd name="T27" fmla="*/ 55 h 190"/>
                    <a:gd name="T28" fmla="*/ 78 w 364"/>
                    <a:gd name="T29" fmla="*/ 77 h 190"/>
                    <a:gd name="T30" fmla="*/ 58 w 364"/>
                    <a:gd name="T31" fmla="*/ 101 h 190"/>
                    <a:gd name="T32" fmla="*/ 34 w 364"/>
                    <a:gd name="T33" fmla="*/ 179 h 190"/>
                    <a:gd name="T34" fmla="*/ 11 w 364"/>
                    <a:gd name="T35" fmla="*/ 190 h 190"/>
                    <a:gd name="T36" fmla="*/ 0 w 364"/>
                    <a:gd name="T37" fmla="*/ 166 h 190"/>
                    <a:gd name="T38" fmla="*/ 0 w 364"/>
                    <a:gd name="T39" fmla="*/ 16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4" h="190">
                      <a:moveTo>
                        <a:pt x="0" y="166"/>
                      </a:moveTo>
                      <a:lnTo>
                        <a:pt x="15" y="119"/>
                      </a:lnTo>
                      <a:lnTo>
                        <a:pt x="44" y="78"/>
                      </a:lnTo>
                      <a:lnTo>
                        <a:pt x="82" y="45"/>
                      </a:lnTo>
                      <a:lnTo>
                        <a:pt x="126" y="19"/>
                      </a:lnTo>
                      <a:lnTo>
                        <a:pt x="226" y="0"/>
                      </a:lnTo>
                      <a:lnTo>
                        <a:pt x="319" y="28"/>
                      </a:lnTo>
                      <a:lnTo>
                        <a:pt x="343" y="50"/>
                      </a:lnTo>
                      <a:lnTo>
                        <a:pt x="364" y="76"/>
                      </a:lnTo>
                      <a:lnTo>
                        <a:pt x="356" y="94"/>
                      </a:lnTo>
                      <a:lnTo>
                        <a:pt x="332" y="95"/>
                      </a:lnTo>
                      <a:lnTo>
                        <a:pt x="280" y="71"/>
                      </a:lnTo>
                      <a:lnTo>
                        <a:pt x="238" y="53"/>
                      </a:lnTo>
                      <a:lnTo>
                        <a:pt x="133" y="55"/>
                      </a:lnTo>
                      <a:lnTo>
                        <a:pt x="78" y="77"/>
                      </a:lnTo>
                      <a:lnTo>
                        <a:pt x="58" y="101"/>
                      </a:lnTo>
                      <a:lnTo>
                        <a:pt x="34" y="179"/>
                      </a:lnTo>
                      <a:lnTo>
                        <a:pt x="11" y="190"/>
                      </a:lnTo>
                      <a:lnTo>
                        <a:pt x="0" y="166"/>
                      </a:lnTo>
                      <a:lnTo>
                        <a:pt x="0"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5" name="Freeform 297"/>
                <p:cNvSpPr>
                  <a:spLocks/>
                </p:cNvSpPr>
                <p:nvPr/>
              </p:nvSpPr>
              <p:spPr bwMode="auto">
                <a:xfrm>
                  <a:off x="2602" y="3390"/>
                  <a:ext cx="58" cy="22"/>
                </a:xfrm>
                <a:custGeom>
                  <a:avLst/>
                  <a:gdLst>
                    <a:gd name="T0" fmla="*/ 270 w 288"/>
                    <a:gd name="T1" fmla="*/ 50 h 112"/>
                    <a:gd name="T2" fmla="*/ 288 w 288"/>
                    <a:gd name="T3" fmla="*/ 91 h 112"/>
                    <a:gd name="T4" fmla="*/ 274 w 288"/>
                    <a:gd name="T5" fmla="*/ 112 h 112"/>
                    <a:gd name="T6" fmla="*/ 243 w 288"/>
                    <a:gd name="T7" fmla="*/ 108 h 112"/>
                    <a:gd name="T8" fmla="*/ 210 w 288"/>
                    <a:gd name="T9" fmla="*/ 70 h 112"/>
                    <a:gd name="T10" fmla="*/ 175 w 288"/>
                    <a:gd name="T11" fmla="*/ 40 h 112"/>
                    <a:gd name="T12" fmla="*/ 136 w 288"/>
                    <a:gd name="T13" fmla="*/ 28 h 112"/>
                    <a:gd name="T14" fmla="*/ 55 w 288"/>
                    <a:gd name="T15" fmla="*/ 54 h 112"/>
                    <a:gd name="T16" fmla="*/ 21 w 288"/>
                    <a:gd name="T17" fmla="*/ 88 h 112"/>
                    <a:gd name="T18" fmla="*/ 4 w 288"/>
                    <a:gd name="T19" fmla="*/ 92 h 112"/>
                    <a:gd name="T20" fmla="*/ 0 w 288"/>
                    <a:gd name="T21" fmla="*/ 75 h 112"/>
                    <a:gd name="T22" fmla="*/ 22 w 288"/>
                    <a:gd name="T23" fmla="*/ 45 h 112"/>
                    <a:gd name="T24" fmla="*/ 52 w 288"/>
                    <a:gd name="T25" fmla="*/ 24 h 112"/>
                    <a:gd name="T26" fmla="*/ 129 w 288"/>
                    <a:gd name="T27" fmla="*/ 0 h 112"/>
                    <a:gd name="T28" fmla="*/ 207 w 288"/>
                    <a:gd name="T29" fmla="*/ 10 h 112"/>
                    <a:gd name="T30" fmla="*/ 270 w 288"/>
                    <a:gd name="T31" fmla="*/ 50 h 112"/>
                    <a:gd name="T32" fmla="*/ 270 w 288"/>
                    <a:gd name="T33"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12">
                      <a:moveTo>
                        <a:pt x="270" y="50"/>
                      </a:moveTo>
                      <a:lnTo>
                        <a:pt x="288" y="91"/>
                      </a:lnTo>
                      <a:lnTo>
                        <a:pt x="274" y="112"/>
                      </a:lnTo>
                      <a:lnTo>
                        <a:pt x="243" y="108"/>
                      </a:lnTo>
                      <a:lnTo>
                        <a:pt x="210" y="70"/>
                      </a:lnTo>
                      <a:lnTo>
                        <a:pt x="175" y="40"/>
                      </a:lnTo>
                      <a:lnTo>
                        <a:pt x="136" y="28"/>
                      </a:lnTo>
                      <a:lnTo>
                        <a:pt x="55" y="54"/>
                      </a:lnTo>
                      <a:lnTo>
                        <a:pt x="21" y="88"/>
                      </a:lnTo>
                      <a:lnTo>
                        <a:pt x="4" y="92"/>
                      </a:lnTo>
                      <a:lnTo>
                        <a:pt x="0" y="75"/>
                      </a:lnTo>
                      <a:lnTo>
                        <a:pt x="22" y="45"/>
                      </a:lnTo>
                      <a:lnTo>
                        <a:pt x="52" y="24"/>
                      </a:lnTo>
                      <a:lnTo>
                        <a:pt x="129" y="0"/>
                      </a:lnTo>
                      <a:lnTo>
                        <a:pt x="207" y="10"/>
                      </a:lnTo>
                      <a:lnTo>
                        <a:pt x="270" y="50"/>
                      </a:lnTo>
                      <a:lnTo>
                        <a:pt x="27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6" name="Freeform 298"/>
                <p:cNvSpPr>
                  <a:spLocks/>
                </p:cNvSpPr>
                <p:nvPr/>
              </p:nvSpPr>
              <p:spPr bwMode="auto">
                <a:xfrm>
                  <a:off x="2646" y="3408"/>
                  <a:ext cx="62" cy="26"/>
                </a:xfrm>
                <a:custGeom>
                  <a:avLst/>
                  <a:gdLst>
                    <a:gd name="T0" fmla="*/ 0 w 311"/>
                    <a:gd name="T1" fmla="*/ 41 h 127"/>
                    <a:gd name="T2" fmla="*/ 14 w 311"/>
                    <a:gd name="T3" fmla="*/ 23 h 127"/>
                    <a:gd name="T4" fmla="*/ 32 w 311"/>
                    <a:gd name="T5" fmla="*/ 11 h 127"/>
                    <a:gd name="T6" fmla="*/ 79 w 311"/>
                    <a:gd name="T7" fmla="*/ 0 h 127"/>
                    <a:gd name="T8" fmla="*/ 176 w 311"/>
                    <a:gd name="T9" fmla="*/ 4 h 127"/>
                    <a:gd name="T10" fmla="*/ 237 w 311"/>
                    <a:gd name="T11" fmla="*/ 25 h 127"/>
                    <a:gd name="T12" fmla="*/ 291 w 311"/>
                    <a:gd name="T13" fmla="*/ 58 h 127"/>
                    <a:gd name="T14" fmla="*/ 311 w 311"/>
                    <a:gd name="T15" fmla="*/ 110 h 127"/>
                    <a:gd name="T16" fmla="*/ 301 w 311"/>
                    <a:gd name="T17" fmla="*/ 127 h 127"/>
                    <a:gd name="T18" fmla="*/ 277 w 311"/>
                    <a:gd name="T19" fmla="*/ 116 h 127"/>
                    <a:gd name="T20" fmla="*/ 257 w 311"/>
                    <a:gd name="T21" fmla="*/ 100 h 127"/>
                    <a:gd name="T22" fmla="*/ 231 w 311"/>
                    <a:gd name="T23" fmla="*/ 79 h 127"/>
                    <a:gd name="T24" fmla="*/ 204 w 311"/>
                    <a:gd name="T25" fmla="*/ 58 h 127"/>
                    <a:gd name="T26" fmla="*/ 183 w 311"/>
                    <a:gd name="T27" fmla="*/ 47 h 127"/>
                    <a:gd name="T28" fmla="*/ 98 w 311"/>
                    <a:gd name="T29" fmla="*/ 26 h 127"/>
                    <a:gd name="T30" fmla="*/ 19 w 311"/>
                    <a:gd name="T31" fmla="*/ 54 h 127"/>
                    <a:gd name="T32" fmla="*/ 3 w 311"/>
                    <a:gd name="T33" fmla="*/ 57 h 127"/>
                    <a:gd name="T34" fmla="*/ 0 w 311"/>
                    <a:gd name="T35" fmla="*/ 41 h 127"/>
                    <a:gd name="T36" fmla="*/ 0 w 311"/>
                    <a:gd name="T37" fmla="*/ 4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127">
                      <a:moveTo>
                        <a:pt x="0" y="41"/>
                      </a:moveTo>
                      <a:lnTo>
                        <a:pt x="14" y="23"/>
                      </a:lnTo>
                      <a:lnTo>
                        <a:pt x="32" y="11"/>
                      </a:lnTo>
                      <a:lnTo>
                        <a:pt x="79" y="0"/>
                      </a:lnTo>
                      <a:lnTo>
                        <a:pt x="176" y="4"/>
                      </a:lnTo>
                      <a:lnTo>
                        <a:pt x="237" y="25"/>
                      </a:lnTo>
                      <a:lnTo>
                        <a:pt x="291" y="58"/>
                      </a:lnTo>
                      <a:lnTo>
                        <a:pt x="311" y="110"/>
                      </a:lnTo>
                      <a:lnTo>
                        <a:pt x="301" y="127"/>
                      </a:lnTo>
                      <a:lnTo>
                        <a:pt x="277" y="116"/>
                      </a:lnTo>
                      <a:lnTo>
                        <a:pt x="257" y="100"/>
                      </a:lnTo>
                      <a:lnTo>
                        <a:pt x="231" y="79"/>
                      </a:lnTo>
                      <a:lnTo>
                        <a:pt x="204" y="58"/>
                      </a:lnTo>
                      <a:lnTo>
                        <a:pt x="183" y="47"/>
                      </a:lnTo>
                      <a:lnTo>
                        <a:pt x="98" y="26"/>
                      </a:lnTo>
                      <a:lnTo>
                        <a:pt x="19" y="54"/>
                      </a:lnTo>
                      <a:lnTo>
                        <a:pt x="3" y="57"/>
                      </a:lnTo>
                      <a:lnTo>
                        <a:pt x="0" y="41"/>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7" name="Freeform 299"/>
                <p:cNvSpPr>
                  <a:spLocks/>
                </p:cNvSpPr>
                <p:nvPr/>
              </p:nvSpPr>
              <p:spPr bwMode="auto">
                <a:xfrm>
                  <a:off x="2632" y="3432"/>
                  <a:ext cx="115" cy="18"/>
                </a:xfrm>
                <a:custGeom>
                  <a:avLst/>
                  <a:gdLst>
                    <a:gd name="T0" fmla="*/ 8 w 578"/>
                    <a:gd name="T1" fmla="*/ 52 h 94"/>
                    <a:gd name="T2" fmla="*/ 35 w 578"/>
                    <a:gd name="T3" fmla="*/ 40 h 94"/>
                    <a:gd name="T4" fmla="*/ 78 w 578"/>
                    <a:gd name="T5" fmla="*/ 22 h 94"/>
                    <a:gd name="T6" fmla="*/ 151 w 578"/>
                    <a:gd name="T7" fmla="*/ 0 h 94"/>
                    <a:gd name="T8" fmla="*/ 364 w 578"/>
                    <a:gd name="T9" fmla="*/ 21 h 94"/>
                    <a:gd name="T10" fmla="*/ 569 w 578"/>
                    <a:gd name="T11" fmla="*/ 70 h 94"/>
                    <a:gd name="T12" fmla="*/ 578 w 578"/>
                    <a:gd name="T13" fmla="*/ 85 h 94"/>
                    <a:gd name="T14" fmla="*/ 563 w 578"/>
                    <a:gd name="T15" fmla="*/ 94 h 94"/>
                    <a:gd name="T16" fmla="*/ 466 w 578"/>
                    <a:gd name="T17" fmla="*/ 71 h 94"/>
                    <a:gd name="T18" fmla="*/ 311 w 578"/>
                    <a:gd name="T19" fmla="*/ 44 h 94"/>
                    <a:gd name="T20" fmla="*/ 154 w 578"/>
                    <a:gd name="T21" fmla="*/ 40 h 94"/>
                    <a:gd name="T22" fmla="*/ 85 w 578"/>
                    <a:gd name="T23" fmla="*/ 57 h 94"/>
                    <a:gd name="T24" fmla="*/ 17 w 578"/>
                    <a:gd name="T25" fmla="*/ 75 h 94"/>
                    <a:gd name="T26" fmla="*/ 0 w 578"/>
                    <a:gd name="T27" fmla="*/ 68 h 94"/>
                    <a:gd name="T28" fmla="*/ 8 w 578"/>
                    <a:gd name="T29" fmla="*/ 52 h 94"/>
                    <a:gd name="T30" fmla="*/ 8 w 578"/>
                    <a:gd name="T31"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94">
                      <a:moveTo>
                        <a:pt x="8" y="52"/>
                      </a:moveTo>
                      <a:lnTo>
                        <a:pt x="35" y="40"/>
                      </a:lnTo>
                      <a:lnTo>
                        <a:pt x="78" y="22"/>
                      </a:lnTo>
                      <a:lnTo>
                        <a:pt x="151" y="0"/>
                      </a:lnTo>
                      <a:lnTo>
                        <a:pt x="364" y="21"/>
                      </a:lnTo>
                      <a:lnTo>
                        <a:pt x="569" y="70"/>
                      </a:lnTo>
                      <a:lnTo>
                        <a:pt x="578" y="85"/>
                      </a:lnTo>
                      <a:lnTo>
                        <a:pt x="563" y="94"/>
                      </a:lnTo>
                      <a:lnTo>
                        <a:pt x="466" y="71"/>
                      </a:lnTo>
                      <a:lnTo>
                        <a:pt x="311" y="44"/>
                      </a:lnTo>
                      <a:lnTo>
                        <a:pt x="154" y="40"/>
                      </a:lnTo>
                      <a:lnTo>
                        <a:pt x="85" y="57"/>
                      </a:lnTo>
                      <a:lnTo>
                        <a:pt x="17" y="75"/>
                      </a:lnTo>
                      <a:lnTo>
                        <a:pt x="0" y="68"/>
                      </a:lnTo>
                      <a:lnTo>
                        <a:pt x="8" y="52"/>
                      </a:lnTo>
                      <a:lnTo>
                        <a:pt x="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8" name="Freeform 300"/>
                <p:cNvSpPr>
                  <a:spLocks/>
                </p:cNvSpPr>
                <p:nvPr/>
              </p:nvSpPr>
              <p:spPr bwMode="auto">
                <a:xfrm>
                  <a:off x="2616" y="3428"/>
                  <a:ext cx="197" cy="57"/>
                </a:xfrm>
                <a:custGeom>
                  <a:avLst/>
                  <a:gdLst>
                    <a:gd name="T0" fmla="*/ 13 w 987"/>
                    <a:gd name="T1" fmla="*/ 254 h 282"/>
                    <a:gd name="T2" fmla="*/ 298 w 987"/>
                    <a:gd name="T3" fmla="*/ 246 h 282"/>
                    <a:gd name="T4" fmla="*/ 580 w 987"/>
                    <a:gd name="T5" fmla="*/ 201 h 282"/>
                    <a:gd name="T6" fmla="*/ 685 w 987"/>
                    <a:gd name="T7" fmla="*/ 164 h 282"/>
                    <a:gd name="T8" fmla="*/ 780 w 987"/>
                    <a:gd name="T9" fmla="*/ 115 h 282"/>
                    <a:gd name="T10" fmla="*/ 826 w 987"/>
                    <a:gd name="T11" fmla="*/ 88 h 282"/>
                    <a:gd name="T12" fmla="*/ 871 w 987"/>
                    <a:gd name="T13" fmla="*/ 60 h 282"/>
                    <a:gd name="T14" fmla="*/ 917 w 987"/>
                    <a:gd name="T15" fmla="*/ 31 h 282"/>
                    <a:gd name="T16" fmla="*/ 966 w 987"/>
                    <a:gd name="T17" fmla="*/ 3 h 282"/>
                    <a:gd name="T18" fmla="*/ 987 w 987"/>
                    <a:gd name="T19" fmla="*/ 0 h 282"/>
                    <a:gd name="T20" fmla="*/ 982 w 987"/>
                    <a:gd name="T21" fmla="*/ 20 h 282"/>
                    <a:gd name="T22" fmla="*/ 965 w 987"/>
                    <a:gd name="T23" fmla="*/ 47 h 282"/>
                    <a:gd name="T24" fmla="*/ 948 w 987"/>
                    <a:gd name="T25" fmla="*/ 68 h 282"/>
                    <a:gd name="T26" fmla="*/ 924 w 987"/>
                    <a:gd name="T27" fmla="*/ 89 h 282"/>
                    <a:gd name="T28" fmla="*/ 896 w 987"/>
                    <a:gd name="T29" fmla="*/ 110 h 282"/>
                    <a:gd name="T30" fmla="*/ 833 w 987"/>
                    <a:gd name="T31" fmla="*/ 145 h 282"/>
                    <a:gd name="T32" fmla="*/ 760 w 987"/>
                    <a:gd name="T33" fmla="*/ 178 h 282"/>
                    <a:gd name="T34" fmla="*/ 684 w 987"/>
                    <a:gd name="T35" fmla="*/ 206 h 282"/>
                    <a:gd name="T36" fmla="*/ 604 w 987"/>
                    <a:gd name="T37" fmla="*/ 229 h 282"/>
                    <a:gd name="T38" fmla="*/ 527 w 987"/>
                    <a:gd name="T39" fmla="*/ 247 h 282"/>
                    <a:gd name="T40" fmla="*/ 388 w 987"/>
                    <a:gd name="T41" fmla="*/ 271 h 282"/>
                    <a:gd name="T42" fmla="*/ 200 w 987"/>
                    <a:gd name="T43" fmla="*/ 282 h 282"/>
                    <a:gd name="T44" fmla="*/ 13 w 987"/>
                    <a:gd name="T45" fmla="*/ 278 h 282"/>
                    <a:gd name="T46" fmla="*/ 0 w 987"/>
                    <a:gd name="T47" fmla="*/ 267 h 282"/>
                    <a:gd name="T48" fmla="*/ 13 w 987"/>
                    <a:gd name="T49" fmla="*/ 254 h 282"/>
                    <a:gd name="T50" fmla="*/ 13 w 987"/>
                    <a:gd name="T51" fmla="*/ 25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7" h="282">
                      <a:moveTo>
                        <a:pt x="13" y="254"/>
                      </a:moveTo>
                      <a:lnTo>
                        <a:pt x="298" y="246"/>
                      </a:lnTo>
                      <a:lnTo>
                        <a:pt x="580" y="201"/>
                      </a:lnTo>
                      <a:lnTo>
                        <a:pt x="685" y="164"/>
                      </a:lnTo>
                      <a:lnTo>
                        <a:pt x="780" y="115"/>
                      </a:lnTo>
                      <a:lnTo>
                        <a:pt x="826" y="88"/>
                      </a:lnTo>
                      <a:lnTo>
                        <a:pt x="871" y="60"/>
                      </a:lnTo>
                      <a:lnTo>
                        <a:pt x="917" y="31"/>
                      </a:lnTo>
                      <a:lnTo>
                        <a:pt x="966" y="3"/>
                      </a:lnTo>
                      <a:lnTo>
                        <a:pt x="987" y="0"/>
                      </a:lnTo>
                      <a:lnTo>
                        <a:pt x="982" y="20"/>
                      </a:lnTo>
                      <a:lnTo>
                        <a:pt x="965" y="47"/>
                      </a:lnTo>
                      <a:lnTo>
                        <a:pt x="948" y="68"/>
                      </a:lnTo>
                      <a:lnTo>
                        <a:pt x="924" y="89"/>
                      </a:lnTo>
                      <a:lnTo>
                        <a:pt x="896" y="110"/>
                      </a:lnTo>
                      <a:lnTo>
                        <a:pt x="833" y="145"/>
                      </a:lnTo>
                      <a:lnTo>
                        <a:pt x="760" y="178"/>
                      </a:lnTo>
                      <a:lnTo>
                        <a:pt x="684" y="206"/>
                      </a:lnTo>
                      <a:lnTo>
                        <a:pt x="604" y="229"/>
                      </a:lnTo>
                      <a:lnTo>
                        <a:pt x="527" y="247"/>
                      </a:lnTo>
                      <a:lnTo>
                        <a:pt x="388" y="271"/>
                      </a:lnTo>
                      <a:lnTo>
                        <a:pt x="200" y="282"/>
                      </a:lnTo>
                      <a:lnTo>
                        <a:pt x="13" y="278"/>
                      </a:lnTo>
                      <a:lnTo>
                        <a:pt x="0" y="267"/>
                      </a:lnTo>
                      <a:lnTo>
                        <a:pt x="13" y="254"/>
                      </a:lnTo>
                      <a:lnTo>
                        <a:pt x="13"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49" name="Freeform 301"/>
                <p:cNvSpPr>
                  <a:spLocks/>
                </p:cNvSpPr>
                <p:nvPr/>
              </p:nvSpPr>
              <p:spPr bwMode="auto">
                <a:xfrm>
                  <a:off x="2709" y="3416"/>
                  <a:ext cx="92" cy="25"/>
                </a:xfrm>
                <a:custGeom>
                  <a:avLst/>
                  <a:gdLst>
                    <a:gd name="T0" fmla="*/ 0 w 460"/>
                    <a:gd name="T1" fmla="*/ 120 h 128"/>
                    <a:gd name="T2" fmla="*/ 34 w 460"/>
                    <a:gd name="T3" fmla="*/ 99 h 128"/>
                    <a:gd name="T4" fmla="*/ 69 w 460"/>
                    <a:gd name="T5" fmla="*/ 80 h 128"/>
                    <a:gd name="T6" fmla="*/ 143 w 460"/>
                    <a:gd name="T7" fmla="*/ 45 h 128"/>
                    <a:gd name="T8" fmla="*/ 220 w 460"/>
                    <a:gd name="T9" fmla="*/ 17 h 128"/>
                    <a:gd name="T10" fmla="*/ 296 w 460"/>
                    <a:gd name="T11" fmla="*/ 0 h 128"/>
                    <a:gd name="T12" fmla="*/ 452 w 460"/>
                    <a:gd name="T13" fmla="*/ 16 h 128"/>
                    <a:gd name="T14" fmla="*/ 460 w 460"/>
                    <a:gd name="T15" fmla="*/ 31 h 128"/>
                    <a:gd name="T16" fmla="*/ 445 w 460"/>
                    <a:gd name="T17" fmla="*/ 39 h 128"/>
                    <a:gd name="T18" fmla="*/ 286 w 460"/>
                    <a:gd name="T19" fmla="*/ 34 h 128"/>
                    <a:gd name="T20" fmla="*/ 132 w 460"/>
                    <a:gd name="T21" fmla="*/ 83 h 128"/>
                    <a:gd name="T22" fmla="*/ 81 w 460"/>
                    <a:gd name="T23" fmla="*/ 106 h 128"/>
                    <a:gd name="T24" fmla="*/ 31 w 460"/>
                    <a:gd name="T25" fmla="*/ 128 h 128"/>
                    <a:gd name="T26" fmla="*/ 0 w 460"/>
                    <a:gd name="T27" fmla="*/ 120 h 128"/>
                    <a:gd name="T28" fmla="*/ 0 w 460"/>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128">
                      <a:moveTo>
                        <a:pt x="0" y="120"/>
                      </a:moveTo>
                      <a:lnTo>
                        <a:pt x="34" y="99"/>
                      </a:lnTo>
                      <a:lnTo>
                        <a:pt x="69" y="80"/>
                      </a:lnTo>
                      <a:lnTo>
                        <a:pt x="143" y="45"/>
                      </a:lnTo>
                      <a:lnTo>
                        <a:pt x="220" y="17"/>
                      </a:lnTo>
                      <a:lnTo>
                        <a:pt x="296" y="0"/>
                      </a:lnTo>
                      <a:lnTo>
                        <a:pt x="452" y="16"/>
                      </a:lnTo>
                      <a:lnTo>
                        <a:pt x="460" y="31"/>
                      </a:lnTo>
                      <a:lnTo>
                        <a:pt x="445" y="39"/>
                      </a:lnTo>
                      <a:lnTo>
                        <a:pt x="286" y="34"/>
                      </a:lnTo>
                      <a:lnTo>
                        <a:pt x="132" y="83"/>
                      </a:lnTo>
                      <a:lnTo>
                        <a:pt x="81" y="106"/>
                      </a:lnTo>
                      <a:lnTo>
                        <a:pt x="31" y="128"/>
                      </a:lnTo>
                      <a:lnTo>
                        <a:pt x="0" y="120"/>
                      </a:lnTo>
                      <a:lnTo>
                        <a:pt x="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0" name="Freeform 302"/>
                <p:cNvSpPr>
                  <a:spLocks/>
                </p:cNvSpPr>
                <p:nvPr/>
              </p:nvSpPr>
              <p:spPr bwMode="auto">
                <a:xfrm>
                  <a:off x="2780" y="3420"/>
                  <a:ext cx="27" cy="14"/>
                </a:xfrm>
                <a:custGeom>
                  <a:avLst/>
                  <a:gdLst>
                    <a:gd name="T0" fmla="*/ 7 w 139"/>
                    <a:gd name="T1" fmla="*/ 28 h 67"/>
                    <a:gd name="T2" fmla="*/ 24 w 139"/>
                    <a:gd name="T3" fmla="*/ 12 h 67"/>
                    <a:gd name="T4" fmla="*/ 41 w 139"/>
                    <a:gd name="T5" fmla="*/ 0 h 67"/>
                    <a:gd name="T6" fmla="*/ 127 w 139"/>
                    <a:gd name="T7" fmla="*/ 1 h 67"/>
                    <a:gd name="T8" fmla="*/ 139 w 139"/>
                    <a:gd name="T9" fmla="*/ 12 h 67"/>
                    <a:gd name="T10" fmla="*/ 127 w 139"/>
                    <a:gd name="T11" fmla="*/ 25 h 67"/>
                    <a:gd name="T12" fmla="*/ 80 w 139"/>
                    <a:gd name="T13" fmla="*/ 42 h 67"/>
                    <a:gd name="T14" fmla="*/ 32 w 139"/>
                    <a:gd name="T15" fmla="*/ 67 h 67"/>
                    <a:gd name="T16" fmla="*/ 0 w 139"/>
                    <a:gd name="T17" fmla="*/ 61 h 67"/>
                    <a:gd name="T18" fmla="*/ 7 w 139"/>
                    <a:gd name="T19" fmla="*/ 28 h 67"/>
                    <a:gd name="T20" fmla="*/ 7 w 139"/>
                    <a:gd name="T2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67">
                      <a:moveTo>
                        <a:pt x="7" y="28"/>
                      </a:moveTo>
                      <a:lnTo>
                        <a:pt x="24" y="12"/>
                      </a:lnTo>
                      <a:lnTo>
                        <a:pt x="41" y="0"/>
                      </a:lnTo>
                      <a:lnTo>
                        <a:pt x="127" y="1"/>
                      </a:lnTo>
                      <a:lnTo>
                        <a:pt x="139" y="12"/>
                      </a:lnTo>
                      <a:lnTo>
                        <a:pt x="127" y="25"/>
                      </a:lnTo>
                      <a:lnTo>
                        <a:pt x="80" y="42"/>
                      </a:lnTo>
                      <a:lnTo>
                        <a:pt x="32" y="67"/>
                      </a:lnTo>
                      <a:lnTo>
                        <a:pt x="0" y="61"/>
                      </a:lnTo>
                      <a:lnTo>
                        <a:pt x="7" y="28"/>
                      </a:lnTo>
                      <a:lnTo>
                        <a:pt x="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1" name="Freeform 303"/>
                <p:cNvSpPr>
                  <a:spLocks/>
                </p:cNvSpPr>
                <p:nvPr/>
              </p:nvSpPr>
              <p:spPr bwMode="auto">
                <a:xfrm>
                  <a:off x="2776" y="3452"/>
                  <a:ext cx="23" cy="9"/>
                </a:xfrm>
                <a:custGeom>
                  <a:avLst/>
                  <a:gdLst>
                    <a:gd name="T0" fmla="*/ 17 w 118"/>
                    <a:gd name="T1" fmla="*/ 0 h 47"/>
                    <a:gd name="T2" fmla="*/ 62 w 118"/>
                    <a:gd name="T3" fmla="*/ 15 h 47"/>
                    <a:gd name="T4" fmla="*/ 109 w 118"/>
                    <a:gd name="T5" fmla="*/ 24 h 47"/>
                    <a:gd name="T6" fmla="*/ 118 w 118"/>
                    <a:gd name="T7" fmla="*/ 38 h 47"/>
                    <a:gd name="T8" fmla="*/ 104 w 118"/>
                    <a:gd name="T9" fmla="*/ 47 h 47"/>
                    <a:gd name="T10" fmla="*/ 6 w 118"/>
                    <a:gd name="T11" fmla="*/ 22 h 47"/>
                    <a:gd name="T12" fmla="*/ 0 w 118"/>
                    <a:gd name="T13" fmla="*/ 5 h 47"/>
                    <a:gd name="T14" fmla="*/ 17 w 118"/>
                    <a:gd name="T15" fmla="*/ 0 h 47"/>
                    <a:gd name="T16" fmla="*/ 17 w 118"/>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7">
                      <a:moveTo>
                        <a:pt x="17" y="0"/>
                      </a:moveTo>
                      <a:lnTo>
                        <a:pt x="62" y="15"/>
                      </a:lnTo>
                      <a:lnTo>
                        <a:pt x="109" y="24"/>
                      </a:lnTo>
                      <a:lnTo>
                        <a:pt x="118" y="38"/>
                      </a:lnTo>
                      <a:lnTo>
                        <a:pt x="104" y="47"/>
                      </a:lnTo>
                      <a:lnTo>
                        <a:pt x="6" y="22"/>
                      </a:lnTo>
                      <a:lnTo>
                        <a:pt x="0" y="5"/>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2" name="Freeform 304"/>
                <p:cNvSpPr>
                  <a:spLocks/>
                </p:cNvSpPr>
                <p:nvPr/>
              </p:nvSpPr>
              <p:spPr bwMode="auto">
                <a:xfrm>
                  <a:off x="2743" y="3465"/>
                  <a:ext cx="49" cy="8"/>
                </a:xfrm>
                <a:custGeom>
                  <a:avLst/>
                  <a:gdLst>
                    <a:gd name="T0" fmla="*/ 13 w 243"/>
                    <a:gd name="T1" fmla="*/ 9 h 44"/>
                    <a:gd name="T2" fmla="*/ 115 w 243"/>
                    <a:gd name="T3" fmla="*/ 2 h 44"/>
                    <a:gd name="T4" fmla="*/ 229 w 243"/>
                    <a:gd name="T5" fmla="*/ 0 h 44"/>
                    <a:gd name="T6" fmla="*/ 243 w 243"/>
                    <a:gd name="T7" fmla="*/ 10 h 44"/>
                    <a:gd name="T8" fmla="*/ 234 w 243"/>
                    <a:gd name="T9" fmla="*/ 24 h 44"/>
                    <a:gd name="T10" fmla="*/ 115 w 243"/>
                    <a:gd name="T11" fmla="*/ 44 h 44"/>
                    <a:gd name="T12" fmla="*/ 13 w 243"/>
                    <a:gd name="T13" fmla="*/ 33 h 44"/>
                    <a:gd name="T14" fmla="*/ 0 w 243"/>
                    <a:gd name="T15" fmla="*/ 20 h 44"/>
                    <a:gd name="T16" fmla="*/ 13 w 243"/>
                    <a:gd name="T17" fmla="*/ 9 h 44"/>
                    <a:gd name="T18" fmla="*/ 13 w 243"/>
                    <a:gd name="T19"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4">
                      <a:moveTo>
                        <a:pt x="13" y="9"/>
                      </a:moveTo>
                      <a:lnTo>
                        <a:pt x="115" y="2"/>
                      </a:lnTo>
                      <a:lnTo>
                        <a:pt x="229" y="0"/>
                      </a:lnTo>
                      <a:lnTo>
                        <a:pt x="243" y="10"/>
                      </a:lnTo>
                      <a:lnTo>
                        <a:pt x="234" y="24"/>
                      </a:lnTo>
                      <a:lnTo>
                        <a:pt x="115" y="44"/>
                      </a:lnTo>
                      <a:lnTo>
                        <a:pt x="13" y="33"/>
                      </a:lnTo>
                      <a:lnTo>
                        <a:pt x="0" y="20"/>
                      </a:lnTo>
                      <a:lnTo>
                        <a:pt x="13" y="9"/>
                      </a:lnTo>
                      <a:lnTo>
                        <a:pt x="1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3" name="Freeform 305"/>
                <p:cNvSpPr>
                  <a:spLocks/>
                </p:cNvSpPr>
                <p:nvPr/>
              </p:nvSpPr>
              <p:spPr bwMode="auto">
                <a:xfrm>
                  <a:off x="2633" y="3443"/>
                  <a:ext cx="69" cy="15"/>
                </a:xfrm>
                <a:custGeom>
                  <a:avLst/>
                  <a:gdLst>
                    <a:gd name="T0" fmla="*/ 15 w 347"/>
                    <a:gd name="T1" fmla="*/ 0 h 75"/>
                    <a:gd name="T2" fmla="*/ 87 w 347"/>
                    <a:gd name="T3" fmla="*/ 14 h 75"/>
                    <a:gd name="T4" fmla="*/ 213 w 347"/>
                    <a:gd name="T5" fmla="*/ 26 h 75"/>
                    <a:gd name="T6" fmla="*/ 335 w 347"/>
                    <a:gd name="T7" fmla="*/ 51 h 75"/>
                    <a:gd name="T8" fmla="*/ 347 w 347"/>
                    <a:gd name="T9" fmla="*/ 64 h 75"/>
                    <a:gd name="T10" fmla="*/ 333 w 347"/>
                    <a:gd name="T11" fmla="*/ 75 h 75"/>
                    <a:gd name="T12" fmla="*/ 169 w 347"/>
                    <a:gd name="T13" fmla="*/ 61 h 75"/>
                    <a:gd name="T14" fmla="*/ 8 w 347"/>
                    <a:gd name="T15" fmla="*/ 23 h 75"/>
                    <a:gd name="T16" fmla="*/ 0 w 347"/>
                    <a:gd name="T17" fmla="*/ 8 h 75"/>
                    <a:gd name="T18" fmla="*/ 15 w 347"/>
                    <a:gd name="T19" fmla="*/ 0 h 75"/>
                    <a:gd name="T20" fmla="*/ 15 w 347"/>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75">
                      <a:moveTo>
                        <a:pt x="15" y="0"/>
                      </a:moveTo>
                      <a:lnTo>
                        <a:pt x="87" y="14"/>
                      </a:lnTo>
                      <a:lnTo>
                        <a:pt x="213" y="26"/>
                      </a:lnTo>
                      <a:lnTo>
                        <a:pt x="335" y="51"/>
                      </a:lnTo>
                      <a:lnTo>
                        <a:pt x="347" y="64"/>
                      </a:lnTo>
                      <a:lnTo>
                        <a:pt x="333" y="75"/>
                      </a:lnTo>
                      <a:lnTo>
                        <a:pt x="169" y="61"/>
                      </a:lnTo>
                      <a:lnTo>
                        <a:pt x="8" y="23"/>
                      </a:lnTo>
                      <a:lnTo>
                        <a:pt x="0" y="8"/>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4" name="Freeform 306"/>
                <p:cNvSpPr>
                  <a:spLocks/>
                </p:cNvSpPr>
                <p:nvPr/>
              </p:nvSpPr>
              <p:spPr bwMode="auto">
                <a:xfrm>
                  <a:off x="2636" y="3452"/>
                  <a:ext cx="57" cy="16"/>
                </a:xfrm>
                <a:custGeom>
                  <a:avLst/>
                  <a:gdLst>
                    <a:gd name="T0" fmla="*/ 275 w 284"/>
                    <a:gd name="T1" fmla="*/ 24 h 82"/>
                    <a:gd name="T2" fmla="*/ 216 w 284"/>
                    <a:gd name="T3" fmla="*/ 49 h 82"/>
                    <a:gd name="T4" fmla="*/ 154 w 284"/>
                    <a:gd name="T5" fmla="*/ 65 h 82"/>
                    <a:gd name="T6" fmla="*/ 14 w 284"/>
                    <a:gd name="T7" fmla="*/ 82 h 82"/>
                    <a:gd name="T8" fmla="*/ 0 w 284"/>
                    <a:gd name="T9" fmla="*/ 71 h 82"/>
                    <a:gd name="T10" fmla="*/ 9 w 284"/>
                    <a:gd name="T11" fmla="*/ 57 h 82"/>
                    <a:gd name="T12" fmla="*/ 148 w 284"/>
                    <a:gd name="T13" fmla="*/ 33 h 82"/>
                    <a:gd name="T14" fmla="*/ 267 w 284"/>
                    <a:gd name="T15" fmla="*/ 0 h 82"/>
                    <a:gd name="T16" fmla="*/ 284 w 284"/>
                    <a:gd name="T17" fmla="*/ 8 h 82"/>
                    <a:gd name="T18" fmla="*/ 275 w 284"/>
                    <a:gd name="T19" fmla="*/ 24 h 82"/>
                    <a:gd name="T20" fmla="*/ 275 w 284"/>
                    <a:gd name="T21" fmla="*/ 2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82">
                      <a:moveTo>
                        <a:pt x="275" y="24"/>
                      </a:moveTo>
                      <a:lnTo>
                        <a:pt x="216" y="49"/>
                      </a:lnTo>
                      <a:lnTo>
                        <a:pt x="154" y="65"/>
                      </a:lnTo>
                      <a:lnTo>
                        <a:pt x="14" y="82"/>
                      </a:lnTo>
                      <a:lnTo>
                        <a:pt x="0" y="71"/>
                      </a:lnTo>
                      <a:lnTo>
                        <a:pt x="9" y="57"/>
                      </a:lnTo>
                      <a:lnTo>
                        <a:pt x="148" y="33"/>
                      </a:lnTo>
                      <a:lnTo>
                        <a:pt x="267" y="0"/>
                      </a:lnTo>
                      <a:lnTo>
                        <a:pt x="284" y="8"/>
                      </a:lnTo>
                      <a:lnTo>
                        <a:pt x="275" y="24"/>
                      </a:lnTo>
                      <a:lnTo>
                        <a:pt x="27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5" name="Freeform 307"/>
                <p:cNvSpPr>
                  <a:spLocks/>
                </p:cNvSpPr>
                <p:nvPr/>
              </p:nvSpPr>
              <p:spPr bwMode="auto">
                <a:xfrm>
                  <a:off x="2605" y="3453"/>
                  <a:ext cx="28" cy="17"/>
                </a:xfrm>
                <a:custGeom>
                  <a:avLst/>
                  <a:gdLst>
                    <a:gd name="T0" fmla="*/ 124 w 142"/>
                    <a:gd name="T1" fmla="*/ 76 h 83"/>
                    <a:gd name="T2" fmla="*/ 102 w 142"/>
                    <a:gd name="T3" fmla="*/ 54 h 83"/>
                    <a:gd name="T4" fmla="*/ 74 w 142"/>
                    <a:gd name="T5" fmla="*/ 40 h 83"/>
                    <a:gd name="T6" fmla="*/ 34 w 142"/>
                    <a:gd name="T7" fmla="*/ 40 h 83"/>
                    <a:gd name="T8" fmla="*/ 30 w 142"/>
                    <a:gd name="T9" fmla="*/ 70 h 83"/>
                    <a:gd name="T10" fmla="*/ 14 w 142"/>
                    <a:gd name="T11" fmla="*/ 83 h 83"/>
                    <a:gd name="T12" fmla="*/ 0 w 142"/>
                    <a:gd name="T13" fmla="*/ 65 h 83"/>
                    <a:gd name="T14" fmla="*/ 15 w 142"/>
                    <a:gd name="T15" fmla="*/ 9 h 83"/>
                    <a:gd name="T16" fmla="*/ 72 w 142"/>
                    <a:gd name="T17" fmla="*/ 0 h 83"/>
                    <a:gd name="T18" fmla="*/ 114 w 142"/>
                    <a:gd name="T19" fmla="*/ 20 h 83"/>
                    <a:gd name="T20" fmla="*/ 142 w 142"/>
                    <a:gd name="T21" fmla="*/ 60 h 83"/>
                    <a:gd name="T22" fmla="*/ 141 w 142"/>
                    <a:gd name="T23" fmla="*/ 77 h 83"/>
                    <a:gd name="T24" fmla="*/ 124 w 142"/>
                    <a:gd name="T25" fmla="*/ 76 h 83"/>
                    <a:gd name="T26" fmla="*/ 124 w 142"/>
                    <a:gd name="T27"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83">
                      <a:moveTo>
                        <a:pt x="124" y="76"/>
                      </a:moveTo>
                      <a:lnTo>
                        <a:pt x="102" y="54"/>
                      </a:lnTo>
                      <a:lnTo>
                        <a:pt x="74" y="40"/>
                      </a:lnTo>
                      <a:lnTo>
                        <a:pt x="34" y="40"/>
                      </a:lnTo>
                      <a:lnTo>
                        <a:pt x="30" y="70"/>
                      </a:lnTo>
                      <a:lnTo>
                        <a:pt x="14" y="83"/>
                      </a:lnTo>
                      <a:lnTo>
                        <a:pt x="0" y="65"/>
                      </a:lnTo>
                      <a:lnTo>
                        <a:pt x="15" y="9"/>
                      </a:lnTo>
                      <a:lnTo>
                        <a:pt x="72" y="0"/>
                      </a:lnTo>
                      <a:lnTo>
                        <a:pt x="114" y="20"/>
                      </a:lnTo>
                      <a:lnTo>
                        <a:pt x="142" y="60"/>
                      </a:lnTo>
                      <a:lnTo>
                        <a:pt x="141" y="77"/>
                      </a:lnTo>
                      <a:lnTo>
                        <a:pt x="124" y="76"/>
                      </a:lnTo>
                      <a:lnTo>
                        <a:pt x="124"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6" name="Freeform 308"/>
                <p:cNvSpPr>
                  <a:spLocks/>
                </p:cNvSpPr>
                <p:nvPr/>
              </p:nvSpPr>
              <p:spPr bwMode="auto">
                <a:xfrm>
                  <a:off x="2600" y="3464"/>
                  <a:ext cx="25" cy="17"/>
                </a:xfrm>
                <a:custGeom>
                  <a:avLst/>
                  <a:gdLst>
                    <a:gd name="T0" fmla="*/ 39 w 125"/>
                    <a:gd name="T1" fmla="*/ 44 h 85"/>
                    <a:gd name="T2" fmla="*/ 69 w 125"/>
                    <a:gd name="T3" fmla="*/ 60 h 85"/>
                    <a:gd name="T4" fmla="*/ 81 w 125"/>
                    <a:gd name="T5" fmla="*/ 73 h 85"/>
                    <a:gd name="T6" fmla="*/ 67 w 125"/>
                    <a:gd name="T7" fmla="*/ 85 h 85"/>
                    <a:gd name="T8" fmla="*/ 0 w 125"/>
                    <a:gd name="T9" fmla="*/ 52 h 85"/>
                    <a:gd name="T10" fmla="*/ 4 w 125"/>
                    <a:gd name="T11" fmla="*/ 26 h 85"/>
                    <a:gd name="T12" fmla="*/ 38 w 125"/>
                    <a:gd name="T13" fmla="*/ 11 h 85"/>
                    <a:gd name="T14" fmla="*/ 110 w 125"/>
                    <a:gd name="T15" fmla="*/ 0 h 85"/>
                    <a:gd name="T16" fmla="*/ 125 w 125"/>
                    <a:gd name="T17" fmla="*/ 8 h 85"/>
                    <a:gd name="T18" fmla="*/ 115 w 125"/>
                    <a:gd name="T19" fmla="*/ 23 h 85"/>
                    <a:gd name="T20" fmla="*/ 39 w 125"/>
                    <a:gd name="T21" fmla="*/ 44 h 85"/>
                    <a:gd name="T22" fmla="*/ 39 w 125"/>
                    <a:gd name="T23" fmla="*/ 4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85">
                      <a:moveTo>
                        <a:pt x="39" y="44"/>
                      </a:moveTo>
                      <a:lnTo>
                        <a:pt x="69" y="60"/>
                      </a:lnTo>
                      <a:lnTo>
                        <a:pt x="81" y="73"/>
                      </a:lnTo>
                      <a:lnTo>
                        <a:pt x="67" y="85"/>
                      </a:lnTo>
                      <a:lnTo>
                        <a:pt x="0" y="52"/>
                      </a:lnTo>
                      <a:lnTo>
                        <a:pt x="4" y="26"/>
                      </a:lnTo>
                      <a:lnTo>
                        <a:pt x="38" y="11"/>
                      </a:lnTo>
                      <a:lnTo>
                        <a:pt x="110" y="0"/>
                      </a:lnTo>
                      <a:lnTo>
                        <a:pt x="125" y="8"/>
                      </a:lnTo>
                      <a:lnTo>
                        <a:pt x="115" y="23"/>
                      </a:lnTo>
                      <a:lnTo>
                        <a:pt x="39" y="44"/>
                      </a:lnTo>
                      <a:lnTo>
                        <a:pt x="3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7" name="Freeform 309"/>
                <p:cNvSpPr>
                  <a:spLocks/>
                </p:cNvSpPr>
                <p:nvPr/>
              </p:nvSpPr>
              <p:spPr bwMode="auto">
                <a:xfrm>
                  <a:off x="2481" y="3509"/>
                  <a:ext cx="334" cy="22"/>
                </a:xfrm>
                <a:custGeom>
                  <a:avLst/>
                  <a:gdLst>
                    <a:gd name="T0" fmla="*/ 0 w 1673"/>
                    <a:gd name="T1" fmla="*/ 85 h 109"/>
                    <a:gd name="T2" fmla="*/ 122 w 1673"/>
                    <a:gd name="T3" fmla="*/ 55 h 109"/>
                    <a:gd name="T4" fmla="*/ 247 w 1673"/>
                    <a:gd name="T5" fmla="*/ 33 h 109"/>
                    <a:gd name="T6" fmla="*/ 374 w 1673"/>
                    <a:gd name="T7" fmla="*/ 17 h 109"/>
                    <a:gd name="T8" fmla="*/ 630 w 1673"/>
                    <a:gd name="T9" fmla="*/ 0 h 109"/>
                    <a:gd name="T10" fmla="*/ 1648 w 1673"/>
                    <a:gd name="T11" fmla="*/ 11 h 109"/>
                    <a:gd name="T12" fmla="*/ 1673 w 1673"/>
                    <a:gd name="T13" fmla="*/ 24 h 109"/>
                    <a:gd name="T14" fmla="*/ 1666 w 1673"/>
                    <a:gd name="T15" fmla="*/ 36 h 109"/>
                    <a:gd name="T16" fmla="*/ 597 w 1673"/>
                    <a:gd name="T17" fmla="*/ 41 h 109"/>
                    <a:gd name="T18" fmla="*/ 299 w 1673"/>
                    <a:gd name="T19" fmla="*/ 77 h 109"/>
                    <a:gd name="T20" fmla="*/ 152 w 1673"/>
                    <a:gd name="T21" fmla="*/ 99 h 109"/>
                    <a:gd name="T22" fmla="*/ 0 w 1673"/>
                    <a:gd name="T23" fmla="*/ 109 h 109"/>
                    <a:gd name="T24" fmla="*/ 0 w 1673"/>
                    <a:gd name="T25" fmla="*/ 85 h 109"/>
                    <a:gd name="T26" fmla="*/ 0 w 1673"/>
                    <a:gd name="T27"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3" h="109">
                      <a:moveTo>
                        <a:pt x="0" y="85"/>
                      </a:moveTo>
                      <a:lnTo>
                        <a:pt x="122" y="55"/>
                      </a:lnTo>
                      <a:lnTo>
                        <a:pt x="247" y="33"/>
                      </a:lnTo>
                      <a:lnTo>
                        <a:pt x="374" y="17"/>
                      </a:lnTo>
                      <a:lnTo>
                        <a:pt x="630" y="0"/>
                      </a:lnTo>
                      <a:lnTo>
                        <a:pt x="1648" y="11"/>
                      </a:lnTo>
                      <a:lnTo>
                        <a:pt x="1673" y="24"/>
                      </a:lnTo>
                      <a:lnTo>
                        <a:pt x="1666" y="36"/>
                      </a:lnTo>
                      <a:lnTo>
                        <a:pt x="597" y="41"/>
                      </a:lnTo>
                      <a:lnTo>
                        <a:pt x="299" y="77"/>
                      </a:lnTo>
                      <a:lnTo>
                        <a:pt x="152" y="99"/>
                      </a:lnTo>
                      <a:lnTo>
                        <a:pt x="0" y="109"/>
                      </a:lnTo>
                      <a:lnTo>
                        <a:pt x="0" y="85"/>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8" name="Freeform 310"/>
                <p:cNvSpPr>
                  <a:spLocks/>
                </p:cNvSpPr>
                <p:nvPr/>
              </p:nvSpPr>
              <p:spPr bwMode="auto">
                <a:xfrm>
                  <a:off x="2479" y="3523"/>
                  <a:ext cx="339" cy="29"/>
                </a:xfrm>
                <a:custGeom>
                  <a:avLst/>
                  <a:gdLst>
                    <a:gd name="T0" fmla="*/ 0 w 1693"/>
                    <a:gd name="T1" fmla="*/ 117 h 146"/>
                    <a:gd name="T2" fmla="*/ 97 w 1693"/>
                    <a:gd name="T3" fmla="*/ 90 h 146"/>
                    <a:gd name="T4" fmla="*/ 197 w 1693"/>
                    <a:gd name="T5" fmla="*/ 68 h 146"/>
                    <a:gd name="T6" fmla="*/ 404 w 1693"/>
                    <a:gd name="T7" fmla="*/ 37 h 146"/>
                    <a:gd name="T8" fmla="*/ 831 w 1693"/>
                    <a:gd name="T9" fmla="*/ 13 h 146"/>
                    <a:gd name="T10" fmla="*/ 1667 w 1693"/>
                    <a:gd name="T11" fmla="*/ 0 h 146"/>
                    <a:gd name="T12" fmla="*/ 1693 w 1693"/>
                    <a:gd name="T13" fmla="*/ 19 h 146"/>
                    <a:gd name="T14" fmla="*/ 1693 w 1693"/>
                    <a:gd name="T15" fmla="*/ 40 h 146"/>
                    <a:gd name="T16" fmla="*/ 861 w 1693"/>
                    <a:gd name="T17" fmla="*/ 52 h 146"/>
                    <a:gd name="T18" fmla="*/ 426 w 1693"/>
                    <a:gd name="T19" fmla="*/ 83 h 146"/>
                    <a:gd name="T20" fmla="*/ 39 w 1693"/>
                    <a:gd name="T21" fmla="*/ 146 h 146"/>
                    <a:gd name="T22" fmla="*/ 7 w 1693"/>
                    <a:gd name="T23" fmla="*/ 134 h 146"/>
                    <a:gd name="T24" fmla="*/ 0 w 1693"/>
                    <a:gd name="T25" fmla="*/ 117 h 146"/>
                    <a:gd name="T26" fmla="*/ 0 w 1693"/>
                    <a:gd name="T27"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3" h="146">
                      <a:moveTo>
                        <a:pt x="0" y="117"/>
                      </a:moveTo>
                      <a:lnTo>
                        <a:pt x="97" y="90"/>
                      </a:lnTo>
                      <a:lnTo>
                        <a:pt x="197" y="68"/>
                      </a:lnTo>
                      <a:lnTo>
                        <a:pt x="404" y="37"/>
                      </a:lnTo>
                      <a:lnTo>
                        <a:pt x="831" y="13"/>
                      </a:lnTo>
                      <a:lnTo>
                        <a:pt x="1667" y="0"/>
                      </a:lnTo>
                      <a:lnTo>
                        <a:pt x="1693" y="19"/>
                      </a:lnTo>
                      <a:lnTo>
                        <a:pt x="1693" y="40"/>
                      </a:lnTo>
                      <a:lnTo>
                        <a:pt x="861" y="52"/>
                      </a:lnTo>
                      <a:lnTo>
                        <a:pt x="426" y="83"/>
                      </a:lnTo>
                      <a:lnTo>
                        <a:pt x="39" y="146"/>
                      </a:lnTo>
                      <a:lnTo>
                        <a:pt x="7" y="134"/>
                      </a:lnTo>
                      <a:lnTo>
                        <a:pt x="0" y="117"/>
                      </a:lnTo>
                      <a:lnTo>
                        <a:pt x="0"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59" name="Freeform 311"/>
                <p:cNvSpPr>
                  <a:spLocks/>
                </p:cNvSpPr>
                <p:nvPr/>
              </p:nvSpPr>
              <p:spPr bwMode="auto">
                <a:xfrm>
                  <a:off x="2699" y="3574"/>
                  <a:ext cx="16" cy="69"/>
                </a:xfrm>
                <a:custGeom>
                  <a:avLst/>
                  <a:gdLst>
                    <a:gd name="T0" fmla="*/ 0 w 81"/>
                    <a:gd name="T1" fmla="*/ 300 h 341"/>
                    <a:gd name="T2" fmla="*/ 11 w 81"/>
                    <a:gd name="T3" fmla="*/ 209 h 341"/>
                    <a:gd name="T4" fmla="*/ 39 w 81"/>
                    <a:gd name="T5" fmla="*/ 122 h 341"/>
                    <a:gd name="T6" fmla="*/ 59 w 81"/>
                    <a:gd name="T7" fmla="*/ 13 h 341"/>
                    <a:gd name="T8" fmla="*/ 71 w 81"/>
                    <a:gd name="T9" fmla="*/ 0 h 341"/>
                    <a:gd name="T10" fmla="*/ 81 w 81"/>
                    <a:gd name="T11" fmla="*/ 10 h 341"/>
                    <a:gd name="T12" fmla="*/ 69 w 81"/>
                    <a:gd name="T13" fmla="*/ 157 h 341"/>
                    <a:gd name="T14" fmla="*/ 64 w 81"/>
                    <a:gd name="T15" fmla="*/ 304 h 341"/>
                    <a:gd name="T16" fmla="*/ 55 w 81"/>
                    <a:gd name="T17" fmla="*/ 331 h 341"/>
                    <a:gd name="T18" fmla="*/ 33 w 81"/>
                    <a:gd name="T19" fmla="*/ 341 h 341"/>
                    <a:gd name="T20" fmla="*/ 0 w 81"/>
                    <a:gd name="T21" fmla="*/ 300 h 341"/>
                    <a:gd name="T22" fmla="*/ 0 w 81"/>
                    <a:gd name="T23" fmla="*/ 30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341">
                      <a:moveTo>
                        <a:pt x="0" y="300"/>
                      </a:moveTo>
                      <a:lnTo>
                        <a:pt x="11" y="209"/>
                      </a:lnTo>
                      <a:lnTo>
                        <a:pt x="39" y="122"/>
                      </a:lnTo>
                      <a:lnTo>
                        <a:pt x="59" y="13"/>
                      </a:lnTo>
                      <a:lnTo>
                        <a:pt x="71" y="0"/>
                      </a:lnTo>
                      <a:lnTo>
                        <a:pt x="81" y="10"/>
                      </a:lnTo>
                      <a:lnTo>
                        <a:pt x="69" y="157"/>
                      </a:lnTo>
                      <a:lnTo>
                        <a:pt x="64" y="304"/>
                      </a:lnTo>
                      <a:lnTo>
                        <a:pt x="55" y="331"/>
                      </a:lnTo>
                      <a:lnTo>
                        <a:pt x="33" y="341"/>
                      </a:lnTo>
                      <a:lnTo>
                        <a:pt x="0" y="300"/>
                      </a:lnTo>
                      <a:lnTo>
                        <a:pt x="0" y="3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0" name="Freeform 312"/>
                <p:cNvSpPr>
                  <a:spLocks/>
                </p:cNvSpPr>
                <p:nvPr/>
              </p:nvSpPr>
              <p:spPr bwMode="auto">
                <a:xfrm>
                  <a:off x="2596" y="3699"/>
                  <a:ext cx="52" cy="21"/>
                </a:xfrm>
                <a:custGeom>
                  <a:avLst/>
                  <a:gdLst>
                    <a:gd name="T0" fmla="*/ 0 w 261"/>
                    <a:gd name="T1" fmla="*/ 90 h 105"/>
                    <a:gd name="T2" fmla="*/ 13 w 261"/>
                    <a:gd name="T3" fmla="*/ 46 h 105"/>
                    <a:gd name="T4" fmla="*/ 39 w 261"/>
                    <a:gd name="T5" fmla="*/ 15 h 105"/>
                    <a:gd name="T6" fmla="*/ 75 w 261"/>
                    <a:gd name="T7" fmla="*/ 0 h 105"/>
                    <a:gd name="T8" fmla="*/ 119 w 261"/>
                    <a:gd name="T9" fmla="*/ 4 h 105"/>
                    <a:gd name="T10" fmla="*/ 254 w 261"/>
                    <a:gd name="T11" fmla="*/ 48 h 105"/>
                    <a:gd name="T12" fmla="*/ 261 w 261"/>
                    <a:gd name="T13" fmla="*/ 64 h 105"/>
                    <a:gd name="T14" fmla="*/ 244 w 261"/>
                    <a:gd name="T15" fmla="*/ 70 h 105"/>
                    <a:gd name="T16" fmla="*/ 210 w 261"/>
                    <a:gd name="T17" fmla="*/ 60 h 105"/>
                    <a:gd name="T18" fmla="*/ 133 w 261"/>
                    <a:gd name="T19" fmla="*/ 51 h 105"/>
                    <a:gd name="T20" fmla="*/ 68 w 261"/>
                    <a:gd name="T21" fmla="*/ 49 h 105"/>
                    <a:gd name="T22" fmla="*/ 23 w 261"/>
                    <a:gd name="T23" fmla="*/ 96 h 105"/>
                    <a:gd name="T24" fmla="*/ 8 w 261"/>
                    <a:gd name="T25" fmla="*/ 105 h 105"/>
                    <a:gd name="T26" fmla="*/ 0 w 261"/>
                    <a:gd name="T27" fmla="*/ 90 h 105"/>
                    <a:gd name="T28" fmla="*/ 0 w 261"/>
                    <a:gd name="T29"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105">
                      <a:moveTo>
                        <a:pt x="0" y="90"/>
                      </a:moveTo>
                      <a:lnTo>
                        <a:pt x="13" y="46"/>
                      </a:lnTo>
                      <a:lnTo>
                        <a:pt x="39" y="15"/>
                      </a:lnTo>
                      <a:lnTo>
                        <a:pt x="75" y="0"/>
                      </a:lnTo>
                      <a:lnTo>
                        <a:pt x="119" y="4"/>
                      </a:lnTo>
                      <a:lnTo>
                        <a:pt x="254" y="48"/>
                      </a:lnTo>
                      <a:lnTo>
                        <a:pt x="261" y="64"/>
                      </a:lnTo>
                      <a:lnTo>
                        <a:pt x="244" y="70"/>
                      </a:lnTo>
                      <a:lnTo>
                        <a:pt x="210" y="60"/>
                      </a:lnTo>
                      <a:lnTo>
                        <a:pt x="133" y="51"/>
                      </a:lnTo>
                      <a:lnTo>
                        <a:pt x="68" y="49"/>
                      </a:lnTo>
                      <a:lnTo>
                        <a:pt x="23" y="96"/>
                      </a:lnTo>
                      <a:lnTo>
                        <a:pt x="8" y="105"/>
                      </a:lnTo>
                      <a:lnTo>
                        <a:pt x="0" y="90"/>
                      </a:lnTo>
                      <a:lnTo>
                        <a:pt x="0"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1" name="Freeform 313"/>
                <p:cNvSpPr>
                  <a:spLocks/>
                </p:cNvSpPr>
                <p:nvPr/>
              </p:nvSpPr>
              <p:spPr bwMode="auto">
                <a:xfrm>
                  <a:off x="2596" y="3673"/>
                  <a:ext cx="20" cy="34"/>
                </a:xfrm>
                <a:custGeom>
                  <a:avLst/>
                  <a:gdLst>
                    <a:gd name="T0" fmla="*/ 67 w 100"/>
                    <a:gd name="T1" fmla="*/ 170 h 173"/>
                    <a:gd name="T2" fmla="*/ 35 w 100"/>
                    <a:gd name="T3" fmla="*/ 130 h 173"/>
                    <a:gd name="T4" fmla="*/ 0 w 100"/>
                    <a:gd name="T5" fmla="*/ 16 h 173"/>
                    <a:gd name="T6" fmla="*/ 13 w 100"/>
                    <a:gd name="T7" fmla="*/ 0 h 173"/>
                    <a:gd name="T8" fmla="*/ 22 w 100"/>
                    <a:gd name="T9" fmla="*/ 9 h 173"/>
                    <a:gd name="T10" fmla="*/ 30 w 100"/>
                    <a:gd name="T11" fmla="*/ 54 h 173"/>
                    <a:gd name="T12" fmla="*/ 50 w 100"/>
                    <a:gd name="T13" fmla="*/ 88 h 173"/>
                    <a:gd name="T14" fmla="*/ 100 w 100"/>
                    <a:gd name="T15" fmla="*/ 145 h 173"/>
                    <a:gd name="T16" fmla="*/ 96 w 100"/>
                    <a:gd name="T17" fmla="*/ 173 h 173"/>
                    <a:gd name="T18" fmla="*/ 67 w 100"/>
                    <a:gd name="T19" fmla="*/ 170 h 173"/>
                    <a:gd name="T20" fmla="*/ 67 w 100"/>
                    <a:gd name="T21" fmla="*/ 17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73">
                      <a:moveTo>
                        <a:pt x="67" y="170"/>
                      </a:moveTo>
                      <a:lnTo>
                        <a:pt x="35" y="130"/>
                      </a:lnTo>
                      <a:lnTo>
                        <a:pt x="0" y="16"/>
                      </a:lnTo>
                      <a:lnTo>
                        <a:pt x="13" y="0"/>
                      </a:lnTo>
                      <a:lnTo>
                        <a:pt x="22" y="9"/>
                      </a:lnTo>
                      <a:lnTo>
                        <a:pt x="30" y="54"/>
                      </a:lnTo>
                      <a:lnTo>
                        <a:pt x="50" y="88"/>
                      </a:lnTo>
                      <a:lnTo>
                        <a:pt x="100" y="145"/>
                      </a:lnTo>
                      <a:lnTo>
                        <a:pt x="96" y="173"/>
                      </a:lnTo>
                      <a:lnTo>
                        <a:pt x="67" y="170"/>
                      </a:lnTo>
                      <a:lnTo>
                        <a:pt x="67"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2" name="Freeform 314"/>
                <p:cNvSpPr>
                  <a:spLocks/>
                </p:cNvSpPr>
                <p:nvPr/>
              </p:nvSpPr>
              <p:spPr bwMode="auto">
                <a:xfrm>
                  <a:off x="2603" y="3672"/>
                  <a:ext cx="61" cy="39"/>
                </a:xfrm>
                <a:custGeom>
                  <a:avLst/>
                  <a:gdLst>
                    <a:gd name="T0" fmla="*/ 18 w 303"/>
                    <a:gd name="T1" fmla="*/ 0 h 194"/>
                    <a:gd name="T2" fmla="*/ 58 w 303"/>
                    <a:gd name="T3" fmla="*/ 26 h 194"/>
                    <a:gd name="T4" fmla="*/ 99 w 303"/>
                    <a:gd name="T5" fmla="*/ 57 h 194"/>
                    <a:gd name="T6" fmla="*/ 137 w 303"/>
                    <a:gd name="T7" fmla="*/ 80 h 194"/>
                    <a:gd name="T8" fmla="*/ 176 w 303"/>
                    <a:gd name="T9" fmla="*/ 102 h 194"/>
                    <a:gd name="T10" fmla="*/ 255 w 303"/>
                    <a:gd name="T11" fmla="*/ 146 h 194"/>
                    <a:gd name="T12" fmla="*/ 278 w 303"/>
                    <a:gd name="T13" fmla="*/ 160 h 194"/>
                    <a:gd name="T14" fmla="*/ 299 w 303"/>
                    <a:gd name="T15" fmla="*/ 173 h 194"/>
                    <a:gd name="T16" fmla="*/ 303 w 303"/>
                    <a:gd name="T17" fmla="*/ 190 h 194"/>
                    <a:gd name="T18" fmla="*/ 286 w 303"/>
                    <a:gd name="T19" fmla="*/ 194 h 194"/>
                    <a:gd name="T20" fmla="*/ 234 w 303"/>
                    <a:gd name="T21" fmla="*/ 165 h 194"/>
                    <a:gd name="T22" fmla="*/ 189 w 303"/>
                    <a:gd name="T23" fmla="*/ 139 h 194"/>
                    <a:gd name="T24" fmla="*/ 140 w 303"/>
                    <a:gd name="T25" fmla="*/ 109 h 194"/>
                    <a:gd name="T26" fmla="*/ 92 w 303"/>
                    <a:gd name="T27" fmla="*/ 79 h 194"/>
                    <a:gd name="T28" fmla="*/ 49 w 303"/>
                    <a:gd name="T29" fmla="*/ 51 h 194"/>
                    <a:gd name="T30" fmla="*/ 3 w 303"/>
                    <a:gd name="T31" fmla="*/ 18 h 194"/>
                    <a:gd name="T32" fmla="*/ 0 w 303"/>
                    <a:gd name="T33" fmla="*/ 1 h 194"/>
                    <a:gd name="T34" fmla="*/ 18 w 303"/>
                    <a:gd name="T35" fmla="*/ 0 h 194"/>
                    <a:gd name="T36" fmla="*/ 18 w 303"/>
                    <a:gd name="T3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3" h="194">
                      <a:moveTo>
                        <a:pt x="18" y="0"/>
                      </a:moveTo>
                      <a:lnTo>
                        <a:pt x="58" y="26"/>
                      </a:lnTo>
                      <a:lnTo>
                        <a:pt x="99" y="57"/>
                      </a:lnTo>
                      <a:lnTo>
                        <a:pt x="137" y="80"/>
                      </a:lnTo>
                      <a:lnTo>
                        <a:pt x="176" y="102"/>
                      </a:lnTo>
                      <a:lnTo>
                        <a:pt x="255" y="146"/>
                      </a:lnTo>
                      <a:lnTo>
                        <a:pt x="278" y="160"/>
                      </a:lnTo>
                      <a:lnTo>
                        <a:pt x="299" y="173"/>
                      </a:lnTo>
                      <a:lnTo>
                        <a:pt x="303" y="190"/>
                      </a:lnTo>
                      <a:lnTo>
                        <a:pt x="286" y="194"/>
                      </a:lnTo>
                      <a:lnTo>
                        <a:pt x="234" y="165"/>
                      </a:lnTo>
                      <a:lnTo>
                        <a:pt x="189" y="139"/>
                      </a:lnTo>
                      <a:lnTo>
                        <a:pt x="140" y="109"/>
                      </a:lnTo>
                      <a:lnTo>
                        <a:pt x="92" y="79"/>
                      </a:lnTo>
                      <a:lnTo>
                        <a:pt x="49" y="51"/>
                      </a:lnTo>
                      <a:lnTo>
                        <a:pt x="3" y="18"/>
                      </a:lnTo>
                      <a:lnTo>
                        <a:pt x="0" y="1"/>
                      </a:lnTo>
                      <a:lnTo>
                        <a:pt x="18"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3" name="Freeform 315"/>
                <p:cNvSpPr>
                  <a:spLocks/>
                </p:cNvSpPr>
                <p:nvPr/>
              </p:nvSpPr>
              <p:spPr bwMode="auto">
                <a:xfrm>
                  <a:off x="2663" y="3708"/>
                  <a:ext cx="29" cy="71"/>
                </a:xfrm>
                <a:custGeom>
                  <a:avLst/>
                  <a:gdLst>
                    <a:gd name="T0" fmla="*/ 23 w 142"/>
                    <a:gd name="T1" fmla="*/ 10 h 352"/>
                    <a:gd name="T2" fmla="*/ 40 w 142"/>
                    <a:gd name="T3" fmla="*/ 86 h 352"/>
                    <a:gd name="T4" fmla="*/ 63 w 142"/>
                    <a:gd name="T5" fmla="*/ 160 h 352"/>
                    <a:gd name="T6" fmla="*/ 90 w 142"/>
                    <a:gd name="T7" fmla="*/ 234 h 352"/>
                    <a:gd name="T8" fmla="*/ 114 w 142"/>
                    <a:gd name="T9" fmla="*/ 286 h 352"/>
                    <a:gd name="T10" fmla="*/ 142 w 142"/>
                    <a:gd name="T11" fmla="*/ 335 h 352"/>
                    <a:gd name="T12" fmla="*/ 139 w 142"/>
                    <a:gd name="T13" fmla="*/ 352 h 352"/>
                    <a:gd name="T14" fmla="*/ 123 w 142"/>
                    <a:gd name="T15" fmla="*/ 350 h 352"/>
                    <a:gd name="T16" fmla="*/ 81 w 142"/>
                    <a:gd name="T17" fmla="*/ 289 h 352"/>
                    <a:gd name="T18" fmla="*/ 41 w 142"/>
                    <a:gd name="T19" fmla="*/ 192 h 352"/>
                    <a:gd name="T20" fmla="*/ 0 w 142"/>
                    <a:gd name="T21" fmla="*/ 15 h 352"/>
                    <a:gd name="T22" fmla="*/ 9 w 142"/>
                    <a:gd name="T23" fmla="*/ 0 h 352"/>
                    <a:gd name="T24" fmla="*/ 23 w 142"/>
                    <a:gd name="T25" fmla="*/ 10 h 352"/>
                    <a:gd name="T26" fmla="*/ 23 w 142"/>
                    <a:gd name="T27"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352">
                      <a:moveTo>
                        <a:pt x="23" y="10"/>
                      </a:moveTo>
                      <a:lnTo>
                        <a:pt x="40" y="86"/>
                      </a:lnTo>
                      <a:lnTo>
                        <a:pt x="63" y="160"/>
                      </a:lnTo>
                      <a:lnTo>
                        <a:pt x="90" y="234"/>
                      </a:lnTo>
                      <a:lnTo>
                        <a:pt x="114" y="286"/>
                      </a:lnTo>
                      <a:lnTo>
                        <a:pt x="142" y="335"/>
                      </a:lnTo>
                      <a:lnTo>
                        <a:pt x="139" y="352"/>
                      </a:lnTo>
                      <a:lnTo>
                        <a:pt x="123" y="350"/>
                      </a:lnTo>
                      <a:lnTo>
                        <a:pt x="81" y="289"/>
                      </a:lnTo>
                      <a:lnTo>
                        <a:pt x="41" y="192"/>
                      </a:lnTo>
                      <a:lnTo>
                        <a:pt x="0" y="15"/>
                      </a:lnTo>
                      <a:lnTo>
                        <a:pt x="9" y="0"/>
                      </a:lnTo>
                      <a:lnTo>
                        <a:pt x="23" y="10"/>
                      </a:lnTo>
                      <a:lnTo>
                        <a:pt x="2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4" name="Freeform 316"/>
                <p:cNvSpPr>
                  <a:spLocks/>
                </p:cNvSpPr>
                <p:nvPr/>
              </p:nvSpPr>
              <p:spPr bwMode="auto">
                <a:xfrm>
                  <a:off x="2584" y="3716"/>
                  <a:ext cx="41" cy="34"/>
                </a:xfrm>
                <a:custGeom>
                  <a:avLst/>
                  <a:gdLst>
                    <a:gd name="T0" fmla="*/ 194 w 209"/>
                    <a:gd name="T1" fmla="*/ 26 h 171"/>
                    <a:gd name="T2" fmla="*/ 98 w 209"/>
                    <a:gd name="T3" fmla="*/ 21 h 171"/>
                    <a:gd name="T4" fmla="*/ 53 w 209"/>
                    <a:gd name="T5" fmla="*/ 34 h 171"/>
                    <a:gd name="T6" fmla="*/ 36 w 209"/>
                    <a:gd name="T7" fmla="*/ 76 h 171"/>
                    <a:gd name="T8" fmla="*/ 53 w 209"/>
                    <a:gd name="T9" fmla="*/ 155 h 171"/>
                    <a:gd name="T10" fmla="*/ 47 w 209"/>
                    <a:gd name="T11" fmla="*/ 171 h 171"/>
                    <a:gd name="T12" fmla="*/ 31 w 209"/>
                    <a:gd name="T13" fmla="*/ 165 h 171"/>
                    <a:gd name="T14" fmla="*/ 0 w 209"/>
                    <a:gd name="T15" fmla="*/ 78 h 171"/>
                    <a:gd name="T16" fmla="*/ 6 w 209"/>
                    <a:gd name="T17" fmla="*/ 49 h 171"/>
                    <a:gd name="T18" fmla="*/ 22 w 209"/>
                    <a:gd name="T19" fmla="*/ 27 h 171"/>
                    <a:gd name="T20" fmla="*/ 47 w 209"/>
                    <a:gd name="T21" fmla="*/ 11 h 171"/>
                    <a:gd name="T22" fmla="*/ 77 w 209"/>
                    <a:gd name="T23" fmla="*/ 0 h 171"/>
                    <a:gd name="T24" fmla="*/ 200 w 209"/>
                    <a:gd name="T25" fmla="*/ 3 h 171"/>
                    <a:gd name="T26" fmla="*/ 209 w 209"/>
                    <a:gd name="T27" fmla="*/ 17 h 171"/>
                    <a:gd name="T28" fmla="*/ 194 w 209"/>
                    <a:gd name="T29" fmla="*/ 26 h 171"/>
                    <a:gd name="T30" fmla="*/ 194 w 209"/>
                    <a:gd name="T31" fmla="*/ 2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171">
                      <a:moveTo>
                        <a:pt x="194" y="26"/>
                      </a:moveTo>
                      <a:lnTo>
                        <a:pt x="98" y="21"/>
                      </a:lnTo>
                      <a:lnTo>
                        <a:pt x="53" y="34"/>
                      </a:lnTo>
                      <a:lnTo>
                        <a:pt x="36" y="76"/>
                      </a:lnTo>
                      <a:lnTo>
                        <a:pt x="53" y="155"/>
                      </a:lnTo>
                      <a:lnTo>
                        <a:pt x="47" y="171"/>
                      </a:lnTo>
                      <a:lnTo>
                        <a:pt x="31" y="165"/>
                      </a:lnTo>
                      <a:lnTo>
                        <a:pt x="0" y="78"/>
                      </a:lnTo>
                      <a:lnTo>
                        <a:pt x="6" y="49"/>
                      </a:lnTo>
                      <a:lnTo>
                        <a:pt x="22" y="27"/>
                      </a:lnTo>
                      <a:lnTo>
                        <a:pt x="47" y="11"/>
                      </a:lnTo>
                      <a:lnTo>
                        <a:pt x="77" y="0"/>
                      </a:lnTo>
                      <a:lnTo>
                        <a:pt x="200" y="3"/>
                      </a:lnTo>
                      <a:lnTo>
                        <a:pt x="209" y="17"/>
                      </a:lnTo>
                      <a:lnTo>
                        <a:pt x="194" y="26"/>
                      </a:lnTo>
                      <a:lnTo>
                        <a:pt x="19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5" name="Freeform 317"/>
                <p:cNvSpPr>
                  <a:spLocks/>
                </p:cNvSpPr>
                <p:nvPr/>
              </p:nvSpPr>
              <p:spPr bwMode="auto">
                <a:xfrm>
                  <a:off x="2584" y="3733"/>
                  <a:ext cx="20" cy="34"/>
                </a:xfrm>
                <a:custGeom>
                  <a:avLst/>
                  <a:gdLst>
                    <a:gd name="T0" fmla="*/ 103 w 103"/>
                    <a:gd name="T1" fmla="*/ 26 h 168"/>
                    <a:gd name="T2" fmla="*/ 81 w 103"/>
                    <a:gd name="T3" fmla="*/ 58 h 168"/>
                    <a:gd name="T4" fmla="*/ 58 w 103"/>
                    <a:gd name="T5" fmla="*/ 89 h 168"/>
                    <a:gd name="T6" fmla="*/ 18 w 103"/>
                    <a:gd name="T7" fmla="*/ 157 h 168"/>
                    <a:gd name="T8" fmla="*/ 0 w 103"/>
                    <a:gd name="T9" fmla="*/ 168 h 168"/>
                    <a:gd name="T10" fmla="*/ 0 w 103"/>
                    <a:gd name="T11" fmla="*/ 140 h 168"/>
                    <a:gd name="T12" fmla="*/ 33 w 103"/>
                    <a:gd name="T13" fmla="*/ 69 h 168"/>
                    <a:gd name="T14" fmla="*/ 53 w 103"/>
                    <a:gd name="T15" fmla="*/ 30 h 168"/>
                    <a:gd name="T16" fmla="*/ 74 w 103"/>
                    <a:gd name="T17" fmla="*/ 0 h 168"/>
                    <a:gd name="T18" fmla="*/ 97 w 103"/>
                    <a:gd name="T19" fmla="*/ 0 h 168"/>
                    <a:gd name="T20" fmla="*/ 103 w 103"/>
                    <a:gd name="T21" fmla="*/ 26 h 168"/>
                    <a:gd name="T22" fmla="*/ 103 w 103"/>
                    <a:gd name="T23" fmla="*/ 2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68">
                      <a:moveTo>
                        <a:pt x="103" y="26"/>
                      </a:moveTo>
                      <a:lnTo>
                        <a:pt x="81" y="58"/>
                      </a:lnTo>
                      <a:lnTo>
                        <a:pt x="58" y="89"/>
                      </a:lnTo>
                      <a:lnTo>
                        <a:pt x="18" y="157"/>
                      </a:lnTo>
                      <a:lnTo>
                        <a:pt x="0" y="168"/>
                      </a:lnTo>
                      <a:lnTo>
                        <a:pt x="0" y="140"/>
                      </a:lnTo>
                      <a:lnTo>
                        <a:pt x="33" y="69"/>
                      </a:lnTo>
                      <a:lnTo>
                        <a:pt x="53" y="30"/>
                      </a:lnTo>
                      <a:lnTo>
                        <a:pt x="74" y="0"/>
                      </a:lnTo>
                      <a:lnTo>
                        <a:pt x="97" y="0"/>
                      </a:lnTo>
                      <a:lnTo>
                        <a:pt x="103" y="26"/>
                      </a:lnTo>
                      <a:lnTo>
                        <a:pt x="10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6" name="Freeform 318"/>
                <p:cNvSpPr>
                  <a:spLocks/>
                </p:cNvSpPr>
                <p:nvPr/>
              </p:nvSpPr>
              <p:spPr bwMode="auto">
                <a:xfrm>
                  <a:off x="2591" y="3740"/>
                  <a:ext cx="28" cy="30"/>
                </a:xfrm>
                <a:custGeom>
                  <a:avLst/>
                  <a:gdLst>
                    <a:gd name="T0" fmla="*/ 0 w 141"/>
                    <a:gd name="T1" fmla="*/ 135 h 152"/>
                    <a:gd name="T2" fmla="*/ 26 w 141"/>
                    <a:gd name="T3" fmla="*/ 96 h 152"/>
                    <a:gd name="T4" fmla="*/ 52 w 141"/>
                    <a:gd name="T5" fmla="*/ 67 h 152"/>
                    <a:gd name="T6" fmla="*/ 102 w 141"/>
                    <a:gd name="T7" fmla="*/ 0 h 152"/>
                    <a:gd name="T8" fmla="*/ 127 w 141"/>
                    <a:gd name="T9" fmla="*/ 6 h 152"/>
                    <a:gd name="T10" fmla="*/ 141 w 141"/>
                    <a:gd name="T11" fmla="*/ 33 h 152"/>
                    <a:gd name="T12" fmla="*/ 115 w 141"/>
                    <a:gd name="T13" fmla="*/ 66 h 152"/>
                    <a:gd name="T14" fmla="*/ 83 w 141"/>
                    <a:gd name="T15" fmla="*/ 93 h 152"/>
                    <a:gd name="T16" fmla="*/ 50 w 141"/>
                    <a:gd name="T17" fmla="*/ 120 h 152"/>
                    <a:gd name="T18" fmla="*/ 21 w 141"/>
                    <a:gd name="T19" fmla="*/ 149 h 152"/>
                    <a:gd name="T20" fmla="*/ 3 w 141"/>
                    <a:gd name="T21" fmla="*/ 152 h 152"/>
                    <a:gd name="T22" fmla="*/ 0 w 141"/>
                    <a:gd name="T23" fmla="*/ 135 h 152"/>
                    <a:gd name="T24" fmla="*/ 0 w 141"/>
                    <a:gd name="T25" fmla="*/ 13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52">
                      <a:moveTo>
                        <a:pt x="0" y="135"/>
                      </a:moveTo>
                      <a:lnTo>
                        <a:pt x="26" y="96"/>
                      </a:lnTo>
                      <a:lnTo>
                        <a:pt x="52" y="67"/>
                      </a:lnTo>
                      <a:lnTo>
                        <a:pt x="102" y="0"/>
                      </a:lnTo>
                      <a:lnTo>
                        <a:pt x="127" y="6"/>
                      </a:lnTo>
                      <a:lnTo>
                        <a:pt x="141" y="33"/>
                      </a:lnTo>
                      <a:lnTo>
                        <a:pt x="115" y="66"/>
                      </a:lnTo>
                      <a:lnTo>
                        <a:pt x="83" y="93"/>
                      </a:lnTo>
                      <a:lnTo>
                        <a:pt x="50" y="120"/>
                      </a:lnTo>
                      <a:lnTo>
                        <a:pt x="21" y="149"/>
                      </a:lnTo>
                      <a:lnTo>
                        <a:pt x="3" y="152"/>
                      </a:lnTo>
                      <a:lnTo>
                        <a:pt x="0" y="135"/>
                      </a:lnTo>
                      <a:lnTo>
                        <a:pt x="0"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7" name="Freeform 319"/>
                <p:cNvSpPr>
                  <a:spLocks/>
                </p:cNvSpPr>
                <p:nvPr/>
              </p:nvSpPr>
              <p:spPr bwMode="auto">
                <a:xfrm>
                  <a:off x="2595" y="3730"/>
                  <a:ext cx="43" cy="32"/>
                </a:xfrm>
                <a:custGeom>
                  <a:avLst/>
                  <a:gdLst>
                    <a:gd name="T0" fmla="*/ 19 w 217"/>
                    <a:gd name="T1" fmla="*/ 0 h 162"/>
                    <a:gd name="T2" fmla="*/ 66 w 217"/>
                    <a:gd name="T3" fmla="*/ 2 h 162"/>
                    <a:gd name="T4" fmla="*/ 99 w 217"/>
                    <a:gd name="T5" fmla="*/ 16 h 162"/>
                    <a:gd name="T6" fmla="*/ 119 w 217"/>
                    <a:gd name="T7" fmla="*/ 43 h 162"/>
                    <a:gd name="T8" fmla="*/ 152 w 217"/>
                    <a:gd name="T9" fmla="*/ 102 h 162"/>
                    <a:gd name="T10" fmla="*/ 180 w 217"/>
                    <a:gd name="T11" fmla="*/ 122 h 162"/>
                    <a:gd name="T12" fmla="*/ 210 w 217"/>
                    <a:gd name="T13" fmla="*/ 140 h 162"/>
                    <a:gd name="T14" fmla="*/ 217 w 217"/>
                    <a:gd name="T15" fmla="*/ 156 h 162"/>
                    <a:gd name="T16" fmla="*/ 201 w 217"/>
                    <a:gd name="T17" fmla="*/ 162 h 162"/>
                    <a:gd name="T18" fmla="*/ 158 w 217"/>
                    <a:gd name="T19" fmla="*/ 149 h 162"/>
                    <a:gd name="T20" fmla="*/ 120 w 217"/>
                    <a:gd name="T21" fmla="*/ 133 h 162"/>
                    <a:gd name="T22" fmla="*/ 99 w 217"/>
                    <a:gd name="T23" fmla="*/ 84 h 162"/>
                    <a:gd name="T24" fmla="*/ 85 w 217"/>
                    <a:gd name="T25" fmla="*/ 60 h 162"/>
                    <a:gd name="T26" fmla="*/ 62 w 217"/>
                    <a:gd name="T27" fmla="*/ 49 h 162"/>
                    <a:gd name="T28" fmla="*/ 11 w 217"/>
                    <a:gd name="T29" fmla="*/ 31 h 162"/>
                    <a:gd name="T30" fmla="*/ 0 w 217"/>
                    <a:gd name="T31" fmla="*/ 12 h 162"/>
                    <a:gd name="T32" fmla="*/ 19 w 217"/>
                    <a:gd name="T33" fmla="*/ 0 h 162"/>
                    <a:gd name="T34" fmla="*/ 19 w 217"/>
                    <a:gd name="T3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162">
                      <a:moveTo>
                        <a:pt x="19" y="0"/>
                      </a:moveTo>
                      <a:lnTo>
                        <a:pt x="66" y="2"/>
                      </a:lnTo>
                      <a:lnTo>
                        <a:pt x="99" y="16"/>
                      </a:lnTo>
                      <a:lnTo>
                        <a:pt x="119" y="43"/>
                      </a:lnTo>
                      <a:lnTo>
                        <a:pt x="152" y="102"/>
                      </a:lnTo>
                      <a:lnTo>
                        <a:pt x="180" y="122"/>
                      </a:lnTo>
                      <a:lnTo>
                        <a:pt x="210" y="140"/>
                      </a:lnTo>
                      <a:lnTo>
                        <a:pt x="217" y="156"/>
                      </a:lnTo>
                      <a:lnTo>
                        <a:pt x="201" y="162"/>
                      </a:lnTo>
                      <a:lnTo>
                        <a:pt x="158" y="149"/>
                      </a:lnTo>
                      <a:lnTo>
                        <a:pt x="120" y="133"/>
                      </a:lnTo>
                      <a:lnTo>
                        <a:pt x="99" y="84"/>
                      </a:lnTo>
                      <a:lnTo>
                        <a:pt x="85" y="60"/>
                      </a:lnTo>
                      <a:lnTo>
                        <a:pt x="62" y="49"/>
                      </a:lnTo>
                      <a:lnTo>
                        <a:pt x="11" y="31"/>
                      </a:lnTo>
                      <a:lnTo>
                        <a:pt x="0" y="12"/>
                      </a:lnTo>
                      <a:lnTo>
                        <a:pt x="19" y="0"/>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8" name="Freeform 320"/>
                <p:cNvSpPr>
                  <a:spLocks/>
                </p:cNvSpPr>
                <p:nvPr/>
              </p:nvSpPr>
              <p:spPr bwMode="auto">
                <a:xfrm>
                  <a:off x="2638" y="3763"/>
                  <a:ext cx="33" cy="41"/>
                </a:xfrm>
                <a:custGeom>
                  <a:avLst/>
                  <a:gdLst>
                    <a:gd name="T0" fmla="*/ 26 w 169"/>
                    <a:gd name="T1" fmla="*/ 0 h 205"/>
                    <a:gd name="T2" fmla="*/ 79 w 169"/>
                    <a:gd name="T3" fmla="*/ 41 h 205"/>
                    <a:gd name="T4" fmla="*/ 144 w 169"/>
                    <a:gd name="T5" fmla="*/ 141 h 205"/>
                    <a:gd name="T6" fmla="*/ 166 w 169"/>
                    <a:gd name="T7" fmla="*/ 167 h 205"/>
                    <a:gd name="T8" fmla="*/ 169 w 169"/>
                    <a:gd name="T9" fmla="*/ 192 h 205"/>
                    <a:gd name="T10" fmla="*/ 151 w 169"/>
                    <a:gd name="T11" fmla="*/ 205 h 205"/>
                    <a:gd name="T12" fmla="*/ 96 w 169"/>
                    <a:gd name="T13" fmla="*/ 143 h 205"/>
                    <a:gd name="T14" fmla="*/ 47 w 169"/>
                    <a:gd name="T15" fmla="*/ 76 h 205"/>
                    <a:gd name="T16" fmla="*/ 3 w 169"/>
                    <a:gd name="T17" fmla="*/ 29 h 205"/>
                    <a:gd name="T18" fmla="*/ 0 w 169"/>
                    <a:gd name="T19" fmla="*/ 4 h 205"/>
                    <a:gd name="T20" fmla="*/ 26 w 169"/>
                    <a:gd name="T21" fmla="*/ 0 h 205"/>
                    <a:gd name="T22" fmla="*/ 26 w 169"/>
                    <a:gd name="T2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5">
                      <a:moveTo>
                        <a:pt x="26" y="0"/>
                      </a:moveTo>
                      <a:lnTo>
                        <a:pt x="79" y="41"/>
                      </a:lnTo>
                      <a:lnTo>
                        <a:pt x="144" y="141"/>
                      </a:lnTo>
                      <a:lnTo>
                        <a:pt x="166" y="167"/>
                      </a:lnTo>
                      <a:lnTo>
                        <a:pt x="169" y="192"/>
                      </a:lnTo>
                      <a:lnTo>
                        <a:pt x="151" y="205"/>
                      </a:lnTo>
                      <a:lnTo>
                        <a:pt x="96" y="143"/>
                      </a:lnTo>
                      <a:lnTo>
                        <a:pt x="47" y="76"/>
                      </a:lnTo>
                      <a:lnTo>
                        <a:pt x="3" y="29"/>
                      </a:lnTo>
                      <a:lnTo>
                        <a:pt x="0" y="4"/>
                      </a:lnTo>
                      <a:lnTo>
                        <a:pt x="26" y="0"/>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69" name="Freeform 321"/>
                <p:cNvSpPr>
                  <a:spLocks/>
                </p:cNvSpPr>
                <p:nvPr/>
              </p:nvSpPr>
              <p:spPr bwMode="auto">
                <a:xfrm>
                  <a:off x="2665" y="3769"/>
                  <a:ext cx="60" cy="52"/>
                </a:xfrm>
                <a:custGeom>
                  <a:avLst/>
                  <a:gdLst>
                    <a:gd name="T0" fmla="*/ 288 w 299"/>
                    <a:gd name="T1" fmla="*/ 70 h 258"/>
                    <a:gd name="T2" fmla="*/ 212 w 299"/>
                    <a:gd name="T3" fmla="*/ 55 h 258"/>
                    <a:gd name="T4" fmla="*/ 134 w 299"/>
                    <a:gd name="T5" fmla="*/ 50 h 258"/>
                    <a:gd name="T6" fmla="*/ 97 w 299"/>
                    <a:gd name="T7" fmla="*/ 86 h 258"/>
                    <a:gd name="T8" fmla="*/ 74 w 299"/>
                    <a:gd name="T9" fmla="*/ 136 h 258"/>
                    <a:gd name="T10" fmla="*/ 24 w 299"/>
                    <a:gd name="T11" fmla="*/ 247 h 258"/>
                    <a:gd name="T12" fmla="*/ 13 w 299"/>
                    <a:gd name="T13" fmla="*/ 258 h 258"/>
                    <a:gd name="T14" fmla="*/ 0 w 299"/>
                    <a:gd name="T15" fmla="*/ 247 h 258"/>
                    <a:gd name="T16" fmla="*/ 5 w 299"/>
                    <a:gd name="T17" fmla="*/ 174 h 258"/>
                    <a:gd name="T18" fmla="*/ 28 w 299"/>
                    <a:gd name="T19" fmla="*/ 106 h 258"/>
                    <a:gd name="T20" fmla="*/ 66 w 299"/>
                    <a:gd name="T21" fmla="*/ 42 h 258"/>
                    <a:gd name="T22" fmla="*/ 90 w 299"/>
                    <a:gd name="T23" fmla="*/ 16 h 258"/>
                    <a:gd name="T24" fmla="*/ 123 w 299"/>
                    <a:gd name="T25" fmla="*/ 0 h 258"/>
                    <a:gd name="T26" fmla="*/ 206 w 299"/>
                    <a:gd name="T27" fmla="*/ 17 h 258"/>
                    <a:gd name="T28" fmla="*/ 245 w 299"/>
                    <a:gd name="T29" fmla="*/ 36 h 258"/>
                    <a:gd name="T30" fmla="*/ 288 w 299"/>
                    <a:gd name="T31" fmla="*/ 46 h 258"/>
                    <a:gd name="T32" fmla="*/ 299 w 299"/>
                    <a:gd name="T33" fmla="*/ 58 h 258"/>
                    <a:gd name="T34" fmla="*/ 288 w 299"/>
                    <a:gd name="T35" fmla="*/ 70 h 258"/>
                    <a:gd name="T36" fmla="*/ 288 w 299"/>
                    <a:gd name="T37" fmla="*/ 7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9" h="258">
                      <a:moveTo>
                        <a:pt x="288" y="70"/>
                      </a:moveTo>
                      <a:lnTo>
                        <a:pt x="212" y="55"/>
                      </a:lnTo>
                      <a:lnTo>
                        <a:pt x="134" y="50"/>
                      </a:lnTo>
                      <a:lnTo>
                        <a:pt x="97" y="86"/>
                      </a:lnTo>
                      <a:lnTo>
                        <a:pt x="74" y="136"/>
                      </a:lnTo>
                      <a:lnTo>
                        <a:pt x="24" y="247"/>
                      </a:lnTo>
                      <a:lnTo>
                        <a:pt x="13" y="258"/>
                      </a:lnTo>
                      <a:lnTo>
                        <a:pt x="0" y="247"/>
                      </a:lnTo>
                      <a:lnTo>
                        <a:pt x="5" y="174"/>
                      </a:lnTo>
                      <a:lnTo>
                        <a:pt x="28" y="106"/>
                      </a:lnTo>
                      <a:lnTo>
                        <a:pt x="66" y="42"/>
                      </a:lnTo>
                      <a:lnTo>
                        <a:pt x="90" y="16"/>
                      </a:lnTo>
                      <a:lnTo>
                        <a:pt x="123" y="0"/>
                      </a:lnTo>
                      <a:lnTo>
                        <a:pt x="206" y="17"/>
                      </a:lnTo>
                      <a:lnTo>
                        <a:pt x="245" y="36"/>
                      </a:lnTo>
                      <a:lnTo>
                        <a:pt x="288" y="46"/>
                      </a:lnTo>
                      <a:lnTo>
                        <a:pt x="299" y="58"/>
                      </a:lnTo>
                      <a:lnTo>
                        <a:pt x="288" y="70"/>
                      </a:lnTo>
                      <a:lnTo>
                        <a:pt x="288"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0" name="Freeform 322"/>
                <p:cNvSpPr>
                  <a:spLocks/>
                </p:cNvSpPr>
                <p:nvPr/>
              </p:nvSpPr>
              <p:spPr bwMode="auto">
                <a:xfrm>
                  <a:off x="2671" y="3814"/>
                  <a:ext cx="55" cy="29"/>
                </a:xfrm>
                <a:custGeom>
                  <a:avLst/>
                  <a:gdLst>
                    <a:gd name="T0" fmla="*/ 23 w 275"/>
                    <a:gd name="T1" fmla="*/ 19 h 147"/>
                    <a:gd name="T2" fmla="*/ 55 w 275"/>
                    <a:gd name="T3" fmla="*/ 72 h 147"/>
                    <a:gd name="T4" fmla="*/ 81 w 275"/>
                    <a:gd name="T5" fmla="*/ 91 h 147"/>
                    <a:gd name="T6" fmla="*/ 111 w 275"/>
                    <a:gd name="T7" fmla="*/ 87 h 147"/>
                    <a:gd name="T8" fmla="*/ 145 w 275"/>
                    <a:gd name="T9" fmla="*/ 60 h 147"/>
                    <a:gd name="T10" fmla="*/ 200 w 275"/>
                    <a:gd name="T11" fmla="*/ 27 h 147"/>
                    <a:gd name="T12" fmla="*/ 257 w 275"/>
                    <a:gd name="T13" fmla="*/ 0 h 147"/>
                    <a:gd name="T14" fmla="*/ 275 w 275"/>
                    <a:gd name="T15" fmla="*/ 3 h 147"/>
                    <a:gd name="T16" fmla="*/ 270 w 275"/>
                    <a:gd name="T17" fmla="*/ 19 h 147"/>
                    <a:gd name="T18" fmla="*/ 231 w 275"/>
                    <a:gd name="T19" fmla="*/ 50 h 147"/>
                    <a:gd name="T20" fmla="*/ 196 w 275"/>
                    <a:gd name="T21" fmla="*/ 87 h 147"/>
                    <a:gd name="T22" fmla="*/ 163 w 275"/>
                    <a:gd name="T23" fmla="*/ 125 h 147"/>
                    <a:gd name="T24" fmla="*/ 144 w 275"/>
                    <a:gd name="T25" fmla="*/ 144 h 147"/>
                    <a:gd name="T26" fmla="*/ 99 w 275"/>
                    <a:gd name="T27" fmla="*/ 147 h 147"/>
                    <a:gd name="T28" fmla="*/ 55 w 275"/>
                    <a:gd name="T29" fmla="*/ 116 h 147"/>
                    <a:gd name="T30" fmla="*/ 0 w 275"/>
                    <a:gd name="T31" fmla="*/ 28 h 147"/>
                    <a:gd name="T32" fmla="*/ 7 w 275"/>
                    <a:gd name="T33" fmla="*/ 12 h 147"/>
                    <a:gd name="T34" fmla="*/ 23 w 275"/>
                    <a:gd name="T35" fmla="*/ 19 h 147"/>
                    <a:gd name="T36" fmla="*/ 23 w 275"/>
                    <a:gd name="T37"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 h="147">
                      <a:moveTo>
                        <a:pt x="23" y="19"/>
                      </a:moveTo>
                      <a:lnTo>
                        <a:pt x="55" y="72"/>
                      </a:lnTo>
                      <a:lnTo>
                        <a:pt x="81" y="91"/>
                      </a:lnTo>
                      <a:lnTo>
                        <a:pt x="111" y="87"/>
                      </a:lnTo>
                      <a:lnTo>
                        <a:pt x="145" y="60"/>
                      </a:lnTo>
                      <a:lnTo>
                        <a:pt x="200" y="27"/>
                      </a:lnTo>
                      <a:lnTo>
                        <a:pt x="257" y="0"/>
                      </a:lnTo>
                      <a:lnTo>
                        <a:pt x="275" y="3"/>
                      </a:lnTo>
                      <a:lnTo>
                        <a:pt x="270" y="19"/>
                      </a:lnTo>
                      <a:lnTo>
                        <a:pt x="231" y="50"/>
                      </a:lnTo>
                      <a:lnTo>
                        <a:pt x="196" y="87"/>
                      </a:lnTo>
                      <a:lnTo>
                        <a:pt x="163" y="125"/>
                      </a:lnTo>
                      <a:lnTo>
                        <a:pt x="144" y="144"/>
                      </a:lnTo>
                      <a:lnTo>
                        <a:pt x="99" y="147"/>
                      </a:lnTo>
                      <a:lnTo>
                        <a:pt x="55" y="116"/>
                      </a:lnTo>
                      <a:lnTo>
                        <a:pt x="0" y="28"/>
                      </a:lnTo>
                      <a:lnTo>
                        <a:pt x="7" y="12"/>
                      </a:lnTo>
                      <a:lnTo>
                        <a:pt x="23" y="19"/>
                      </a:lnTo>
                      <a:lnTo>
                        <a:pt x="2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1" name="Freeform 323"/>
                <p:cNvSpPr>
                  <a:spLocks/>
                </p:cNvSpPr>
                <p:nvPr/>
              </p:nvSpPr>
              <p:spPr bwMode="auto">
                <a:xfrm>
                  <a:off x="2731" y="3786"/>
                  <a:ext cx="58" cy="15"/>
                </a:xfrm>
                <a:custGeom>
                  <a:avLst/>
                  <a:gdLst>
                    <a:gd name="T0" fmla="*/ 14 w 291"/>
                    <a:gd name="T1" fmla="*/ 0 h 72"/>
                    <a:gd name="T2" fmla="*/ 137 w 291"/>
                    <a:gd name="T3" fmla="*/ 9 h 72"/>
                    <a:gd name="T4" fmla="*/ 268 w 291"/>
                    <a:gd name="T5" fmla="*/ 20 h 72"/>
                    <a:gd name="T6" fmla="*/ 291 w 291"/>
                    <a:gd name="T7" fmla="*/ 49 h 72"/>
                    <a:gd name="T8" fmla="*/ 283 w 291"/>
                    <a:gd name="T9" fmla="*/ 65 h 72"/>
                    <a:gd name="T10" fmla="*/ 264 w 291"/>
                    <a:gd name="T11" fmla="*/ 72 h 72"/>
                    <a:gd name="T12" fmla="*/ 154 w 291"/>
                    <a:gd name="T13" fmla="*/ 53 h 72"/>
                    <a:gd name="T14" fmla="*/ 45 w 291"/>
                    <a:gd name="T15" fmla="*/ 28 h 72"/>
                    <a:gd name="T16" fmla="*/ 13 w 291"/>
                    <a:gd name="T17" fmla="*/ 24 h 72"/>
                    <a:gd name="T18" fmla="*/ 0 w 291"/>
                    <a:gd name="T19" fmla="*/ 12 h 72"/>
                    <a:gd name="T20" fmla="*/ 14 w 291"/>
                    <a:gd name="T21" fmla="*/ 0 h 72"/>
                    <a:gd name="T22" fmla="*/ 14 w 291"/>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1" h="72">
                      <a:moveTo>
                        <a:pt x="14" y="0"/>
                      </a:moveTo>
                      <a:lnTo>
                        <a:pt x="137" y="9"/>
                      </a:lnTo>
                      <a:lnTo>
                        <a:pt x="268" y="20"/>
                      </a:lnTo>
                      <a:lnTo>
                        <a:pt x="291" y="49"/>
                      </a:lnTo>
                      <a:lnTo>
                        <a:pt x="283" y="65"/>
                      </a:lnTo>
                      <a:lnTo>
                        <a:pt x="264" y="72"/>
                      </a:lnTo>
                      <a:lnTo>
                        <a:pt x="154" y="53"/>
                      </a:lnTo>
                      <a:lnTo>
                        <a:pt x="45" y="28"/>
                      </a:lnTo>
                      <a:lnTo>
                        <a:pt x="13" y="24"/>
                      </a:lnTo>
                      <a:lnTo>
                        <a:pt x="0" y="12"/>
                      </a:lnTo>
                      <a:lnTo>
                        <a:pt x="14"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2" name="Freeform 324"/>
                <p:cNvSpPr>
                  <a:spLocks/>
                </p:cNvSpPr>
                <p:nvPr/>
              </p:nvSpPr>
              <p:spPr bwMode="auto">
                <a:xfrm>
                  <a:off x="2787" y="3685"/>
                  <a:ext cx="40" cy="144"/>
                </a:xfrm>
                <a:custGeom>
                  <a:avLst/>
                  <a:gdLst>
                    <a:gd name="T0" fmla="*/ 198 w 198"/>
                    <a:gd name="T1" fmla="*/ 18 h 718"/>
                    <a:gd name="T2" fmla="*/ 177 w 198"/>
                    <a:gd name="T3" fmla="*/ 54 h 718"/>
                    <a:gd name="T4" fmla="*/ 141 w 198"/>
                    <a:gd name="T5" fmla="*/ 100 h 718"/>
                    <a:gd name="T6" fmla="*/ 102 w 198"/>
                    <a:gd name="T7" fmla="*/ 154 h 718"/>
                    <a:gd name="T8" fmla="*/ 74 w 198"/>
                    <a:gd name="T9" fmla="*/ 213 h 718"/>
                    <a:gd name="T10" fmla="*/ 42 w 198"/>
                    <a:gd name="T11" fmla="*/ 408 h 718"/>
                    <a:gd name="T12" fmla="*/ 52 w 198"/>
                    <a:gd name="T13" fmla="*/ 606 h 718"/>
                    <a:gd name="T14" fmla="*/ 50 w 198"/>
                    <a:gd name="T15" fmla="*/ 704 h 718"/>
                    <a:gd name="T16" fmla="*/ 38 w 198"/>
                    <a:gd name="T17" fmla="*/ 718 h 718"/>
                    <a:gd name="T18" fmla="*/ 26 w 198"/>
                    <a:gd name="T19" fmla="*/ 705 h 718"/>
                    <a:gd name="T20" fmla="*/ 0 w 198"/>
                    <a:gd name="T21" fmla="*/ 585 h 718"/>
                    <a:gd name="T22" fmla="*/ 0 w 198"/>
                    <a:gd name="T23" fmla="*/ 455 h 718"/>
                    <a:gd name="T24" fmla="*/ 19 w 198"/>
                    <a:gd name="T25" fmla="*/ 325 h 718"/>
                    <a:gd name="T26" fmla="*/ 50 w 198"/>
                    <a:gd name="T27" fmla="*/ 205 h 718"/>
                    <a:gd name="T28" fmla="*/ 72 w 198"/>
                    <a:gd name="T29" fmla="*/ 158 h 718"/>
                    <a:gd name="T30" fmla="*/ 106 w 198"/>
                    <a:gd name="T31" fmla="*/ 100 h 718"/>
                    <a:gd name="T32" fmla="*/ 143 w 198"/>
                    <a:gd name="T33" fmla="*/ 44 h 718"/>
                    <a:gd name="T34" fmla="*/ 177 w 198"/>
                    <a:gd name="T35" fmla="*/ 5 h 718"/>
                    <a:gd name="T36" fmla="*/ 194 w 198"/>
                    <a:gd name="T37" fmla="*/ 0 h 718"/>
                    <a:gd name="T38" fmla="*/ 198 w 198"/>
                    <a:gd name="T39" fmla="*/ 18 h 718"/>
                    <a:gd name="T40" fmla="*/ 198 w 198"/>
                    <a:gd name="T41" fmla="*/ 18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718">
                      <a:moveTo>
                        <a:pt x="198" y="18"/>
                      </a:moveTo>
                      <a:lnTo>
                        <a:pt x="177" y="54"/>
                      </a:lnTo>
                      <a:lnTo>
                        <a:pt x="141" y="100"/>
                      </a:lnTo>
                      <a:lnTo>
                        <a:pt x="102" y="154"/>
                      </a:lnTo>
                      <a:lnTo>
                        <a:pt x="74" y="213"/>
                      </a:lnTo>
                      <a:lnTo>
                        <a:pt x="42" y="408"/>
                      </a:lnTo>
                      <a:lnTo>
                        <a:pt x="52" y="606"/>
                      </a:lnTo>
                      <a:lnTo>
                        <a:pt x="50" y="704"/>
                      </a:lnTo>
                      <a:lnTo>
                        <a:pt x="38" y="718"/>
                      </a:lnTo>
                      <a:lnTo>
                        <a:pt x="26" y="705"/>
                      </a:lnTo>
                      <a:lnTo>
                        <a:pt x="0" y="585"/>
                      </a:lnTo>
                      <a:lnTo>
                        <a:pt x="0" y="455"/>
                      </a:lnTo>
                      <a:lnTo>
                        <a:pt x="19" y="325"/>
                      </a:lnTo>
                      <a:lnTo>
                        <a:pt x="50" y="205"/>
                      </a:lnTo>
                      <a:lnTo>
                        <a:pt x="72" y="158"/>
                      </a:lnTo>
                      <a:lnTo>
                        <a:pt x="106" y="100"/>
                      </a:lnTo>
                      <a:lnTo>
                        <a:pt x="143" y="44"/>
                      </a:lnTo>
                      <a:lnTo>
                        <a:pt x="177" y="5"/>
                      </a:lnTo>
                      <a:lnTo>
                        <a:pt x="194" y="0"/>
                      </a:lnTo>
                      <a:lnTo>
                        <a:pt x="198" y="18"/>
                      </a:lnTo>
                      <a:lnTo>
                        <a:pt x="19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3" name="Freeform 325"/>
                <p:cNvSpPr>
                  <a:spLocks/>
                </p:cNvSpPr>
                <p:nvPr/>
              </p:nvSpPr>
              <p:spPr bwMode="auto">
                <a:xfrm>
                  <a:off x="2719" y="3845"/>
                  <a:ext cx="60" cy="33"/>
                </a:xfrm>
                <a:custGeom>
                  <a:avLst/>
                  <a:gdLst>
                    <a:gd name="T0" fmla="*/ 247 w 299"/>
                    <a:gd name="T1" fmla="*/ 101 h 168"/>
                    <a:gd name="T2" fmla="*/ 251 w 299"/>
                    <a:gd name="T3" fmla="*/ 89 h 168"/>
                    <a:gd name="T4" fmla="*/ 235 w 299"/>
                    <a:gd name="T5" fmla="*/ 79 h 168"/>
                    <a:gd name="T6" fmla="*/ 201 w 299"/>
                    <a:gd name="T7" fmla="*/ 67 h 168"/>
                    <a:gd name="T8" fmla="*/ 153 w 299"/>
                    <a:gd name="T9" fmla="*/ 46 h 168"/>
                    <a:gd name="T10" fmla="*/ 110 w 299"/>
                    <a:gd name="T11" fmla="*/ 34 h 168"/>
                    <a:gd name="T12" fmla="*/ 13 w 299"/>
                    <a:gd name="T13" fmla="*/ 26 h 168"/>
                    <a:gd name="T14" fmla="*/ 0 w 299"/>
                    <a:gd name="T15" fmla="*/ 13 h 168"/>
                    <a:gd name="T16" fmla="*/ 13 w 299"/>
                    <a:gd name="T17" fmla="*/ 1 h 168"/>
                    <a:gd name="T18" fmla="*/ 119 w 299"/>
                    <a:gd name="T19" fmla="*/ 0 h 168"/>
                    <a:gd name="T20" fmla="*/ 223 w 299"/>
                    <a:gd name="T21" fmla="*/ 27 h 168"/>
                    <a:gd name="T22" fmla="*/ 281 w 299"/>
                    <a:gd name="T23" fmla="*/ 64 h 168"/>
                    <a:gd name="T24" fmla="*/ 299 w 299"/>
                    <a:gd name="T25" fmla="*/ 121 h 168"/>
                    <a:gd name="T26" fmla="*/ 284 w 299"/>
                    <a:gd name="T27" fmla="*/ 146 h 168"/>
                    <a:gd name="T28" fmla="*/ 263 w 299"/>
                    <a:gd name="T29" fmla="*/ 163 h 168"/>
                    <a:gd name="T30" fmla="*/ 240 w 299"/>
                    <a:gd name="T31" fmla="*/ 168 h 168"/>
                    <a:gd name="T32" fmla="*/ 153 w 299"/>
                    <a:gd name="T33" fmla="*/ 151 h 168"/>
                    <a:gd name="T34" fmla="*/ 131 w 299"/>
                    <a:gd name="T35" fmla="*/ 138 h 168"/>
                    <a:gd name="T36" fmla="*/ 126 w 299"/>
                    <a:gd name="T37" fmla="*/ 115 h 168"/>
                    <a:gd name="T38" fmla="*/ 137 w 299"/>
                    <a:gd name="T39" fmla="*/ 94 h 168"/>
                    <a:gd name="T40" fmla="*/ 163 w 299"/>
                    <a:gd name="T41" fmla="*/ 88 h 168"/>
                    <a:gd name="T42" fmla="*/ 247 w 299"/>
                    <a:gd name="T43" fmla="*/ 101 h 168"/>
                    <a:gd name="T44" fmla="*/ 247 w 299"/>
                    <a:gd name="T45"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9" h="168">
                      <a:moveTo>
                        <a:pt x="247" y="101"/>
                      </a:moveTo>
                      <a:lnTo>
                        <a:pt x="251" y="89"/>
                      </a:lnTo>
                      <a:lnTo>
                        <a:pt x="235" y="79"/>
                      </a:lnTo>
                      <a:lnTo>
                        <a:pt x="201" y="67"/>
                      </a:lnTo>
                      <a:lnTo>
                        <a:pt x="153" y="46"/>
                      </a:lnTo>
                      <a:lnTo>
                        <a:pt x="110" y="34"/>
                      </a:lnTo>
                      <a:lnTo>
                        <a:pt x="13" y="26"/>
                      </a:lnTo>
                      <a:lnTo>
                        <a:pt x="0" y="13"/>
                      </a:lnTo>
                      <a:lnTo>
                        <a:pt x="13" y="1"/>
                      </a:lnTo>
                      <a:lnTo>
                        <a:pt x="119" y="0"/>
                      </a:lnTo>
                      <a:lnTo>
                        <a:pt x="223" y="27"/>
                      </a:lnTo>
                      <a:lnTo>
                        <a:pt x="281" y="64"/>
                      </a:lnTo>
                      <a:lnTo>
                        <a:pt x="299" y="121"/>
                      </a:lnTo>
                      <a:lnTo>
                        <a:pt x="284" y="146"/>
                      </a:lnTo>
                      <a:lnTo>
                        <a:pt x="263" y="163"/>
                      </a:lnTo>
                      <a:lnTo>
                        <a:pt x="240" y="168"/>
                      </a:lnTo>
                      <a:lnTo>
                        <a:pt x="153" y="151"/>
                      </a:lnTo>
                      <a:lnTo>
                        <a:pt x="131" y="138"/>
                      </a:lnTo>
                      <a:lnTo>
                        <a:pt x="126" y="115"/>
                      </a:lnTo>
                      <a:lnTo>
                        <a:pt x="137" y="94"/>
                      </a:lnTo>
                      <a:lnTo>
                        <a:pt x="163" y="88"/>
                      </a:lnTo>
                      <a:lnTo>
                        <a:pt x="247" y="101"/>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4" name="Freeform 326"/>
                <p:cNvSpPr>
                  <a:spLocks/>
                </p:cNvSpPr>
                <p:nvPr/>
              </p:nvSpPr>
              <p:spPr bwMode="auto">
                <a:xfrm>
                  <a:off x="2722" y="3842"/>
                  <a:ext cx="159" cy="60"/>
                </a:xfrm>
                <a:custGeom>
                  <a:avLst/>
                  <a:gdLst>
                    <a:gd name="T0" fmla="*/ 18 w 793"/>
                    <a:gd name="T1" fmla="*/ 109 h 300"/>
                    <a:gd name="T2" fmla="*/ 67 w 793"/>
                    <a:gd name="T3" fmla="*/ 138 h 300"/>
                    <a:gd name="T4" fmla="*/ 114 w 793"/>
                    <a:gd name="T5" fmla="*/ 168 h 300"/>
                    <a:gd name="T6" fmla="*/ 161 w 793"/>
                    <a:gd name="T7" fmla="*/ 196 h 300"/>
                    <a:gd name="T8" fmla="*/ 216 w 793"/>
                    <a:gd name="T9" fmla="*/ 221 h 300"/>
                    <a:gd name="T10" fmla="*/ 267 w 793"/>
                    <a:gd name="T11" fmla="*/ 237 h 300"/>
                    <a:gd name="T12" fmla="*/ 322 w 793"/>
                    <a:gd name="T13" fmla="*/ 248 h 300"/>
                    <a:gd name="T14" fmla="*/ 428 w 793"/>
                    <a:gd name="T15" fmla="*/ 233 h 300"/>
                    <a:gd name="T16" fmla="*/ 471 w 793"/>
                    <a:gd name="T17" fmla="*/ 208 h 300"/>
                    <a:gd name="T18" fmla="*/ 513 w 793"/>
                    <a:gd name="T19" fmla="*/ 178 h 300"/>
                    <a:gd name="T20" fmla="*/ 554 w 793"/>
                    <a:gd name="T21" fmla="*/ 145 h 300"/>
                    <a:gd name="T22" fmla="*/ 595 w 793"/>
                    <a:gd name="T23" fmla="*/ 110 h 300"/>
                    <a:gd name="T24" fmla="*/ 637 w 793"/>
                    <a:gd name="T25" fmla="*/ 77 h 300"/>
                    <a:gd name="T26" fmla="*/ 679 w 793"/>
                    <a:gd name="T27" fmla="*/ 46 h 300"/>
                    <a:gd name="T28" fmla="*/ 722 w 793"/>
                    <a:gd name="T29" fmla="*/ 20 h 300"/>
                    <a:gd name="T30" fmla="*/ 769 w 793"/>
                    <a:gd name="T31" fmla="*/ 0 h 300"/>
                    <a:gd name="T32" fmla="*/ 793 w 793"/>
                    <a:gd name="T33" fmla="*/ 9 h 300"/>
                    <a:gd name="T34" fmla="*/ 785 w 793"/>
                    <a:gd name="T35" fmla="*/ 33 h 300"/>
                    <a:gd name="T36" fmla="*/ 734 w 793"/>
                    <a:gd name="T37" fmla="*/ 66 h 300"/>
                    <a:gd name="T38" fmla="*/ 680 w 793"/>
                    <a:gd name="T39" fmla="*/ 100 h 300"/>
                    <a:gd name="T40" fmla="*/ 633 w 793"/>
                    <a:gd name="T41" fmla="*/ 138 h 300"/>
                    <a:gd name="T42" fmla="*/ 587 w 793"/>
                    <a:gd name="T43" fmla="*/ 178 h 300"/>
                    <a:gd name="T44" fmla="*/ 542 w 793"/>
                    <a:gd name="T45" fmla="*/ 218 h 300"/>
                    <a:gd name="T46" fmla="*/ 495 w 793"/>
                    <a:gd name="T47" fmla="*/ 256 h 300"/>
                    <a:gd name="T48" fmla="*/ 453 w 793"/>
                    <a:gd name="T49" fmla="*/ 285 h 300"/>
                    <a:gd name="T50" fmla="*/ 393 w 793"/>
                    <a:gd name="T51" fmla="*/ 300 h 300"/>
                    <a:gd name="T52" fmla="*/ 327 w 793"/>
                    <a:gd name="T53" fmla="*/ 295 h 300"/>
                    <a:gd name="T54" fmla="*/ 203 w 793"/>
                    <a:gd name="T55" fmla="*/ 258 h 300"/>
                    <a:gd name="T56" fmla="*/ 153 w 793"/>
                    <a:gd name="T57" fmla="*/ 236 h 300"/>
                    <a:gd name="T58" fmla="*/ 95 w 793"/>
                    <a:gd name="T59" fmla="*/ 203 h 300"/>
                    <a:gd name="T60" fmla="*/ 41 w 793"/>
                    <a:gd name="T61" fmla="*/ 164 h 300"/>
                    <a:gd name="T62" fmla="*/ 3 w 793"/>
                    <a:gd name="T63" fmla="*/ 128 h 300"/>
                    <a:gd name="T64" fmla="*/ 0 w 793"/>
                    <a:gd name="T65" fmla="*/ 110 h 300"/>
                    <a:gd name="T66" fmla="*/ 18 w 793"/>
                    <a:gd name="T67" fmla="*/ 109 h 300"/>
                    <a:gd name="T68" fmla="*/ 18 w 793"/>
                    <a:gd name="T69" fmla="*/ 10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3" h="300">
                      <a:moveTo>
                        <a:pt x="18" y="109"/>
                      </a:moveTo>
                      <a:lnTo>
                        <a:pt x="67" y="138"/>
                      </a:lnTo>
                      <a:lnTo>
                        <a:pt x="114" y="168"/>
                      </a:lnTo>
                      <a:lnTo>
                        <a:pt x="161" y="196"/>
                      </a:lnTo>
                      <a:lnTo>
                        <a:pt x="216" y="221"/>
                      </a:lnTo>
                      <a:lnTo>
                        <a:pt x="267" y="237"/>
                      </a:lnTo>
                      <a:lnTo>
                        <a:pt x="322" y="248"/>
                      </a:lnTo>
                      <a:lnTo>
                        <a:pt x="428" y="233"/>
                      </a:lnTo>
                      <a:lnTo>
                        <a:pt x="471" y="208"/>
                      </a:lnTo>
                      <a:lnTo>
                        <a:pt x="513" y="178"/>
                      </a:lnTo>
                      <a:lnTo>
                        <a:pt x="554" y="145"/>
                      </a:lnTo>
                      <a:lnTo>
                        <a:pt x="595" y="110"/>
                      </a:lnTo>
                      <a:lnTo>
                        <a:pt x="637" y="77"/>
                      </a:lnTo>
                      <a:lnTo>
                        <a:pt x="679" y="46"/>
                      </a:lnTo>
                      <a:lnTo>
                        <a:pt x="722" y="20"/>
                      </a:lnTo>
                      <a:lnTo>
                        <a:pt x="769" y="0"/>
                      </a:lnTo>
                      <a:lnTo>
                        <a:pt x="793" y="9"/>
                      </a:lnTo>
                      <a:lnTo>
                        <a:pt x="785" y="33"/>
                      </a:lnTo>
                      <a:lnTo>
                        <a:pt x="734" y="66"/>
                      </a:lnTo>
                      <a:lnTo>
                        <a:pt x="680" y="100"/>
                      </a:lnTo>
                      <a:lnTo>
                        <a:pt x="633" y="138"/>
                      </a:lnTo>
                      <a:lnTo>
                        <a:pt x="587" y="178"/>
                      </a:lnTo>
                      <a:lnTo>
                        <a:pt x="542" y="218"/>
                      </a:lnTo>
                      <a:lnTo>
                        <a:pt x="495" y="256"/>
                      </a:lnTo>
                      <a:lnTo>
                        <a:pt x="453" y="285"/>
                      </a:lnTo>
                      <a:lnTo>
                        <a:pt x="393" y="300"/>
                      </a:lnTo>
                      <a:lnTo>
                        <a:pt x="327" y="295"/>
                      </a:lnTo>
                      <a:lnTo>
                        <a:pt x="203" y="258"/>
                      </a:lnTo>
                      <a:lnTo>
                        <a:pt x="153" y="236"/>
                      </a:lnTo>
                      <a:lnTo>
                        <a:pt x="95" y="203"/>
                      </a:lnTo>
                      <a:lnTo>
                        <a:pt x="41" y="164"/>
                      </a:lnTo>
                      <a:lnTo>
                        <a:pt x="3" y="128"/>
                      </a:lnTo>
                      <a:lnTo>
                        <a:pt x="0" y="110"/>
                      </a:lnTo>
                      <a:lnTo>
                        <a:pt x="18" y="109"/>
                      </a:lnTo>
                      <a:lnTo>
                        <a:pt x="18"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5" name="Freeform 327"/>
                <p:cNvSpPr>
                  <a:spLocks/>
                </p:cNvSpPr>
                <p:nvPr/>
              </p:nvSpPr>
              <p:spPr bwMode="auto">
                <a:xfrm>
                  <a:off x="2887" y="3716"/>
                  <a:ext cx="24" cy="42"/>
                </a:xfrm>
                <a:custGeom>
                  <a:avLst/>
                  <a:gdLst>
                    <a:gd name="T0" fmla="*/ 25 w 118"/>
                    <a:gd name="T1" fmla="*/ 32 h 210"/>
                    <a:gd name="T2" fmla="*/ 0 w 118"/>
                    <a:gd name="T3" fmla="*/ 22 h 210"/>
                    <a:gd name="T4" fmla="*/ 1 w 118"/>
                    <a:gd name="T5" fmla="*/ 8 h 210"/>
                    <a:gd name="T6" fmla="*/ 29 w 118"/>
                    <a:gd name="T7" fmla="*/ 0 h 210"/>
                    <a:gd name="T8" fmla="*/ 42 w 118"/>
                    <a:gd name="T9" fmla="*/ 16 h 210"/>
                    <a:gd name="T10" fmla="*/ 100 w 118"/>
                    <a:gd name="T11" fmla="*/ 97 h 210"/>
                    <a:gd name="T12" fmla="*/ 118 w 118"/>
                    <a:gd name="T13" fmla="*/ 196 h 210"/>
                    <a:gd name="T14" fmla="*/ 107 w 118"/>
                    <a:gd name="T15" fmla="*/ 210 h 210"/>
                    <a:gd name="T16" fmla="*/ 94 w 118"/>
                    <a:gd name="T17" fmla="*/ 200 h 210"/>
                    <a:gd name="T18" fmla="*/ 73 w 118"/>
                    <a:gd name="T19" fmla="*/ 160 h 210"/>
                    <a:gd name="T20" fmla="*/ 50 w 118"/>
                    <a:gd name="T21" fmla="*/ 122 h 210"/>
                    <a:gd name="T22" fmla="*/ 25 w 118"/>
                    <a:gd name="T23" fmla="*/ 32 h 210"/>
                    <a:gd name="T24" fmla="*/ 25 w 118"/>
                    <a:gd name="T25" fmla="*/ 3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10">
                      <a:moveTo>
                        <a:pt x="25" y="32"/>
                      </a:moveTo>
                      <a:lnTo>
                        <a:pt x="0" y="22"/>
                      </a:lnTo>
                      <a:lnTo>
                        <a:pt x="1" y="8"/>
                      </a:lnTo>
                      <a:lnTo>
                        <a:pt x="29" y="0"/>
                      </a:lnTo>
                      <a:lnTo>
                        <a:pt x="42" y="16"/>
                      </a:lnTo>
                      <a:lnTo>
                        <a:pt x="100" y="97"/>
                      </a:lnTo>
                      <a:lnTo>
                        <a:pt x="118" y="196"/>
                      </a:lnTo>
                      <a:lnTo>
                        <a:pt x="107" y="210"/>
                      </a:lnTo>
                      <a:lnTo>
                        <a:pt x="94" y="200"/>
                      </a:lnTo>
                      <a:lnTo>
                        <a:pt x="73" y="160"/>
                      </a:lnTo>
                      <a:lnTo>
                        <a:pt x="50" y="122"/>
                      </a:lnTo>
                      <a:lnTo>
                        <a:pt x="25" y="32"/>
                      </a:lnTo>
                      <a:lnTo>
                        <a:pt x="2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6" name="Freeform 328"/>
                <p:cNvSpPr>
                  <a:spLocks/>
                </p:cNvSpPr>
                <p:nvPr/>
              </p:nvSpPr>
              <p:spPr bwMode="auto">
                <a:xfrm>
                  <a:off x="2916" y="3672"/>
                  <a:ext cx="114" cy="35"/>
                </a:xfrm>
                <a:custGeom>
                  <a:avLst/>
                  <a:gdLst>
                    <a:gd name="T0" fmla="*/ 2 w 571"/>
                    <a:gd name="T1" fmla="*/ 156 h 176"/>
                    <a:gd name="T2" fmla="*/ 18 w 571"/>
                    <a:gd name="T3" fmla="*/ 141 h 176"/>
                    <a:gd name="T4" fmla="*/ 76 w 571"/>
                    <a:gd name="T5" fmla="*/ 100 h 176"/>
                    <a:gd name="T6" fmla="*/ 146 w 571"/>
                    <a:gd name="T7" fmla="*/ 56 h 176"/>
                    <a:gd name="T8" fmla="*/ 231 w 571"/>
                    <a:gd name="T9" fmla="*/ 15 h 176"/>
                    <a:gd name="T10" fmla="*/ 397 w 571"/>
                    <a:gd name="T11" fmla="*/ 0 h 176"/>
                    <a:gd name="T12" fmla="*/ 559 w 571"/>
                    <a:gd name="T13" fmla="*/ 10 h 176"/>
                    <a:gd name="T14" fmla="*/ 571 w 571"/>
                    <a:gd name="T15" fmla="*/ 22 h 176"/>
                    <a:gd name="T16" fmla="*/ 557 w 571"/>
                    <a:gd name="T17" fmla="*/ 34 h 176"/>
                    <a:gd name="T18" fmla="*/ 470 w 571"/>
                    <a:gd name="T19" fmla="*/ 30 h 176"/>
                    <a:gd name="T20" fmla="*/ 245 w 571"/>
                    <a:gd name="T21" fmla="*/ 66 h 176"/>
                    <a:gd name="T22" fmla="*/ 156 w 571"/>
                    <a:gd name="T23" fmla="*/ 97 h 176"/>
                    <a:gd name="T24" fmla="*/ 73 w 571"/>
                    <a:gd name="T25" fmla="*/ 139 h 176"/>
                    <a:gd name="T26" fmla="*/ 17 w 571"/>
                    <a:gd name="T27" fmla="*/ 176 h 176"/>
                    <a:gd name="T28" fmla="*/ 0 w 571"/>
                    <a:gd name="T29" fmla="*/ 174 h 176"/>
                    <a:gd name="T30" fmla="*/ 2 w 571"/>
                    <a:gd name="T31" fmla="*/ 156 h 176"/>
                    <a:gd name="T32" fmla="*/ 2 w 571"/>
                    <a:gd name="T33"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1" h="176">
                      <a:moveTo>
                        <a:pt x="2" y="156"/>
                      </a:moveTo>
                      <a:lnTo>
                        <a:pt x="18" y="141"/>
                      </a:lnTo>
                      <a:lnTo>
                        <a:pt x="76" y="100"/>
                      </a:lnTo>
                      <a:lnTo>
                        <a:pt x="146" y="56"/>
                      </a:lnTo>
                      <a:lnTo>
                        <a:pt x="231" y="15"/>
                      </a:lnTo>
                      <a:lnTo>
                        <a:pt x="397" y="0"/>
                      </a:lnTo>
                      <a:lnTo>
                        <a:pt x="559" y="10"/>
                      </a:lnTo>
                      <a:lnTo>
                        <a:pt x="571" y="22"/>
                      </a:lnTo>
                      <a:lnTo>
                        <a:pt x="557" y="34"/>
                      </a:lnTo>
                      <a:lnTo>
                        <a:pt x="470" y="30"/>
                      </a:lnTo>
                      <a:lnTo>
                        <a:pt x="245" y="66"/>
                      </a:lnTo>
                      <a:lnTo>
                        <a:pt x="156" y="97"/>
                      </a:lnTo>
                      <a:lnTo>
                        <a:pt x="73" y="139"/>
                      </a:lnTo>
                      <a:lnTo>
                        <a:pt x="17" y="176"/>
                      </a:lnTo>
                      <a:lnTo>
                        <a:pt x="0" y="174"/>
                      </a:lnTo>
                      <a:lnTo>
                        <a:pt x="2" y="156"/>
                      </a:lnTo>
                      <a:lnTo>
                        <a:pt x="2"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7" name="Freeform 329"/>
                <p:cNvSpPr>
                  <a:spLocks/>
                </p:cNvSpPr>
                <p:nvPr/>
              </p:nvSpPr>
              <p:spPr bwMode="auto">
                <a:xfrm>
                  <a:off x="2873" y="3655"/>
                  <a:ext cx="54" cy="41"/>
                </a:xfrm>
                <a:custGeom>
                  <a:avLst/>
                  <a:gdLst>
                    <a:gd name="T0" fmla="*/ 46 w 272"/>
                    <a:gd name="T1" fmla="*/ 149 h 204"/>
                    <a:gd name="T2" fmla="*/ 71 w 272"/>
                    <a:gd name="T3" fmla="*/ 158 h 204"/>
                    <a:gd name="T4" fmla="*/ 62 w 272"/>
                    <a:gd name="T5" fmla="*/ 185 h 204"/>
                    <a:gd name="T6" fmla="*/ 34 w 272"/>
                    <a:gd name="T7" fmla="*/ 203 h 204"/>
                    <a:gd name="T8" fmla="*/ 6 w 272"/>
                    <a:gd name="T9" fmla="*/ 204 h 204"/>
                    <a:gd name="T10" fmla="*/ 0 w 272"/>
                    <a:gd name="T11" fmla="*/ 171 h 204"/>
                    <a:gd name="T12" fmla="*/ 6 w 272"/>
                    <a:gd name="T13" fmla="*/ 126 h 204"/>
                    <a:gd name="T14" fmla="*/ 20 w 272"/>
                    <a:gd name="T15" fmla="*/ 95 h 204"/>
                    <a:gd name="T16" fmla="*/ 39 w 272"/>
                    <a:gd name="T17" fmla="*/ 77 h 204"/>
                    <a:gd name="T18" fmla="*/ 64 w 272"/>
                    <a:gd name="T19" fmla="*/ 61 h 204"/>
                    <a:gd name="T20" fmla="*/ 131 w 272"/>
                    <a:gd name="T21" fmla="*/ 31 h 204"/>
                    <a:gd name="T22" fmla="*/ 203 w 272"/>
                    <a:gd name="T23" fmla="*/ 9 h 204"/>
                    <a:gd name="T24" fmla="*/ 258 w 272"/>
                    <a:gd name="T25" fmla="*/ 0 h 204"/>
                    <a:gd name="T26" fmla="*/ 272 w 272"/>
                    <a:gd name="T27" fmla="*/ 10 h 204"/>
                    <a:gd name="T28" fmla="*/ 263 w 272"/>
                    <a:gd name="T29" fmla="*/ 24 h 204"/>
                    <a:gd name="T30" fmla="*/ 216 w 272"/>
                    <a:gd name="T31" fmla="*/ 35 h 204"/>
                    <a:gd name="T32" fmla="*/ 90 w 272"/>
                    <a:gd name="T33" fmla="*/ 98 h 204"/>
                    <a:gd name="T34" fmla="*/ 56 w 272"/>
                    <a:gd name="T35" fmla="*/ 124 h 204"/>
                    <a:gd name="T36" fmla="*/ 46 w 272"/>
                    <a:gd name="T37" fmla="*/ 149 h 204"/>
                    <a:gd name="T38" fmla="*/ 46 w 272"/>
                    <a:gd name="T39" fmla="*/ 14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204">
                      <a:moveTo>
                        <a:pt x="46" y="149"/>
                      </a:moveTo>
                      <a:lnTo>
                        <a:pt x="71" y="158"/>
                      </a:lnTo>
                      <a:lnTo>
                        <a:pt x="62" y="185"/>
                      </a:lnTo>
                      <a:lnTo>
                        <a:pt x="34" y="203"/>
                      </a:lnTo>
                      <a:lnTo>
                        <a:pt x="6" y="204"/>
                      </a:lnTo>
                      <a:lnTo>
                        <a:pt x="0" y="171"/>
                      </a:lnTo>
                      <a:lnTo>
                        <a:pt x="6" y="126"/>
                      </a:lnTo>
                      <a:lnTo>
                        <a:pt x="20" y="95"/>
                      </a:lnTo>
                      <a:lnTo>
                        <a:pt x="39" y="77"/>
                      </a:lnTo>
                      <a:lnTo>
                        <a:pt x="64" y="61"/>
                      </a:lnTo>
                      <a:lnTo>
                        <a:pt x="131" y="31"/>
                      </a:lnTo>
                      <a:lnTo>
                        <a:pt x="203" y="9"/>
                      </a:lnTo>
                      <a:lnTo>
                        <a:pt x="258" y="0"/>
                      </a:lnTo>
                      <a:lnTo>
                        <a:pt x="272" y="10"/>
                      </a:lnTo>
                      <a:lnTo>
                        <a:pt x="263" y="24"/>
                      </a:lnTo>
                      <a:lnTo>
                        <a:pt x="216" y="35"/>
                      </a:lnTo>
                      <a:lnTo>
                        <a:pt x="90" y="98"/>
                      </a:lnTo>
                      <a:lnTo>
                        <a:pt x="56" y="124"/>
                      </a:lnTo>
                      <a:lnTo>
                        <a:pt x="46" y="149"/>
                      </a:lnTo>
                      <a:lnTo>
                        <a:pt x="4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8" name="Freeform 330"/>
                <p:cNvSpPr>
                  <a:spLocks/>
                </p:cNvSpPr>
                <p:nvPr/>
              </p:nvSpPr>
              <p:spPr bwMode="auto">
                <a:xfrm>
                  <a:off x="2822" y="3649"/>
                  <a:ext cx="76" cy="48"/>
                </a:xfrm>
                <a:custGeom>
                  <a:avLst/>
                  <a:gdLst>
                    <a:gd name="T0" fmla="*/ 48 w 380"/>
                    <a:gd name="T1" fmla="*/ 172 h 237"/>
                    <a:gd name="T2" fmla="*/ 71 w 380"/>
                    <a:gd name="T3" fmla="*/ 193 h 237"/>
                    <a:gd name="T4" fmla="*/ 97 w 380"/>
                    <a:gd name="T5" fmla="*/ 206 h 237"/>
                    <a:gd name="T6" fmla="*/ 154 w 380"/>
                    <a:gd name="T7" fmla="*/ 213 h 237"/>
                    <a:gd name="T8" fmla="*/ 166 w 380"/>
                    <a:gd name="T9" fmla="*/ 225 h 237"/>
                    <a:gd name="T10" fmla="*/ 154 w 380"/>
                    <a:gd name="T11" fmla="*/ 237 h 237"/>
                    <a:gd name="T12" fmla="*/ 75 w 380"/>
                    <a:gd name="T13" fmla="*/ 231 h 237"/>
                    <a:gd name="T14" fmla="*/ 7 w 380"/>
                    <a:gd name="T15" fmla="*/ 191 h 237"/>
                    <a:gd name="T16" fmla="*/ 0 w 380"/>
                    <a:gd name="T17" fmla="*/ 148 h 237"/>
                    <a:gd name="T18" fmla="*/ 7 w 380"/>
                    <a:gd name="T19" fmla="*/ 106 h 237"/>
                    <a:gd name="T20" fmla="*/ 33 w 380"/>
                    <a:gd name="T21" fmla="*/ 74 h 237"/>
                    <a:gd name="T22" fmla="*/ 71 w 380"/>
                    <a:gd name="T23" fmla="*/ 56 h 237"/>
                    <a:gd name="T24" fmla="*/ 156 w 380"/>
                    <a:gd name="T25" fmla="*/ 35 h 237"/>
                    <a:gd name="T26" fmla="*/ 260 w 380"/>
                    <a:gd name="T27" fmla="*/ 8 h 237"/>
                    <a:gd name="T28" fmla="*/ 366 w 380"/>
                    <a:gd name="T29" fmla="*/ 0 h 237"/>
                    <a:gd name="T30" fmla="*/ 380 w 380"/>
                    <a:gd name="T31" fmla="*/ 12 h 237"/>
                    <a:gd name="T32" fmla="*/ 368 w 380"/>
                    <a:gd name="T33" fmla="*/ 24 h 237"/>
                    <a:gd name="T34" fmla="*/ 163 w 380"/>
                    <a:gd name="T35" fmla="*/ 58 h 237"/>
                    <a:gd name="T36" fmla="*/ 39 w 380"/>
                    <a:gd name="T37" fmla="*/ 121 h 237"/>
                    <a:gd name="T38" fmla="*/ 40 w 380"/>
                    <a:gd name="T39" fmla="*/ 147 h 237"/>
                    <a:gd name="T40" fmla="*/ 48 w 380"/>
                    <a:gd name="T41" fmla="*/ 172 h 237"/>
                    <a:gd name="T42" fmla="*/ 48 w 380"/>
                    <a:gd name="T43" fmla="*/ 17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0" h="237">
                      <a:moveTo>
                        <a:pt x="48" y="172"/>
                      </a:moveTo>
                      <a:lnTo>
                        <a:pt x="71" y="193"/>
                      </a:lnTo>
                      <a:lnTo>
                        <a:pt x="97" y="206"/>
                      </a:lnTo>
                      <a:lnTo>
                        <a:pt x="154" y="213"/>
                      </a:lnTo>
                      <a:lnTo>
                        <a:pt x="166" y="225"/>
                      </a:lnTo>
                      <a:lnTo>
                        <a:pt x="154" y="237"/>
                      </a:lnTo>
                      <a:lnTo>
                        <a:pt x="75" y="231"/>
                      </a:lnTo>
                      <a:lnTo>
                        <a:pt x="7" y="191"/>
                      </a:lnTo>
                      <a:lnTo>
                        <a:pt x="0" y="148"/>
                      </a:lnTo>
                      <a:lnTo>
                        <a:pt x="7" y="106"/>
                      </a:lnTo>
                      <a:lnTo>
                        <a:pt x="33" y="74"/>
                      </a:lnTo>
                      <a:lnTo>
                        <a:pt x="71" y="56"/>
                      </a:lnTo>
                      <a:lnTo>
                        <a:pt x="156" y="35"/>
                      </a:lnTo>
                      <a:lnTo>
                        <a:pt x="260" y="8"/>
                      </a:lnTo>
                      <a:lnTo>
                        <a:pt x="366" y="0"/>
                      </a:lnTo>
                      <a:lnTo>
                        <a:pt x="380" y="12"/>
                      </a:lnTo>
                      <a:lnTo>
                        <a:pt x="368" y="24"/>
                      </a:lnTo>
                      <a:lnTo>
                        <a:pt x="163" y="58"/>
                      </a:lnTo>
                      <a:lnTo>
                        <a:pt x="39" y="121"/>
                      </a:lnTo>
                      <a:lnTo>
                        <a:pt x="40" y="147"/>
                      </a:lnTo>
                      <a:lnTo>
                        <a:pt x="48" y="172"/>
                      </a:lnTo>
                      <a:lnTo>
                        <a:pt x="48"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79" name="Freeform 331"/>
                <p:cNvSpPr>
                  <a:spLocks/>
                </p:cNvSpPr>
                <p:nvPr/>
              </p:nvSpPr>
              <p:spPr bwMode="auto">
                <a:xfrm>
                  <a:off x="2908" y="3613"/>
                  <a:ext cx="74" cy="33"/>
                </a:xfrm>
                <a:custGeom>
                  <a:avLst/>
                  <a:gdLst>
                    <a:gd name="T0" fmla="*/ 262 w 368"/>
                    <a:gd name="T1" fmla="*/ 63 h 166"/>
                    <a:gd name="T2" fmla="*/ 232 w 368"/>
                    <a:gd name="T3" fmla="*/ 72 h 166"/>
                    <a:gd name="T4" fmla="*/ 152 w 368"/>
                    <a:gd name="T5" fmla="*/ 101 h 166"/>
                    <a:gd name="T6" fmla="*/ 73 w 368"/>
                    <a:gd name="T7" fmla="*/ 135 h 166"/>
                    <a:gd name="T8" fmla="*/ 18 w 368"/>
                    <a:gd name="T9" fmla="*/ 166 h 166"/>
                    <a:gd name="T10" fmla="*/ 0 w 368"/>
                    <a:gd name="T11" fmla="*/ 161 h 166"/>
                    <a:gd name="T12" fmla="*/ 5 w 368"/>
                    <a:gd name="T13" fmla="*/ 145 h 166"/>
                    <a:gd name="T14" fmla="*/ 25 w 368"/>
                    <a:gd name="T15" fmla="*/ 129 h 166"/>
                    <a:gd name="T16" fmla="*/ 87 w 368"/>
                    <a:gd name="T17" fmla="*/ 85 h 166"/>
                    <a:gd name="T18" fmla="*/ 163 w 368"/>
                    <a:gd name="T19" fmla="*/ 40 h 166"/>
                    <a:gd name="T20" fmla="*/ 253 w 368"/>
                    <a:gd name="T21" fmla="*/ 0 h 166"/>
                    <a:gd name="T22" fmla="*/ 286 w 368"/>
                    <a:gd name="T23" fmla="*/ 4 h 166"/>
                    <a:gd name="T24" fmla="*/ 319 w 368"/>
                    <a:gd name="T25" fmla="*/ 29 h 166"/>
                    <a:gd name="T26" fmla="*/ 368 w 368"/>
                    <a:gd name="T27" fmla="*/ 90 h 166"/>
                    <a:gd name="T28" fmla="*/ 363 w 368"/>
                    <a:gd name="T29" fmla="*/ 119 h 166"/>
                    <a:gd name="T30" fmla="*/ 333 w 368"/>
                    <a:gd name="T31" fmla="*/ 115 h 166"/>
                    <a:gd name="T32" fmla="*/ 301 w 368"/>
                    <a:gd name="T33" fmla="*/ 84 h 166"/>
                    <a:gd name="T34" fmla="*/ 262 w 368"/>
                    <a:gd name="T35" fmla="*/ 63 h 166"/>
                    <a:gd name="T36" fmla="*/ 262 w 368"/>
                    <a:gd name="T37" fmla="*/ 6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8" h="166">
                      <a:moveTo>
                        <a:pt x="262" y="63"/>
                      </a:moveTo>
                      <a:lnTo>
                        <a:pt x="232" y="72"/>
                      </a:lnTo>
                      <a:lnTo>
                        <a:pt x="152" y="101"/>
                      </a:lnTo>
                      <a:lnTo>
                        <a:pt x="73" y="135"/>
                      </a:lnTo>
                      <a:lnTo>
                        <a:pt x="18" y="166"/>
                      </a:lnTo>
                      <a:lnTo>
                        <a:pt x="0" y="161"/>
                      </a:lnTo>
                      <a:lnTo>
                        <a:pt x="5" y="145"/>
                      </a:lnTo>
                      <a:lnTo>
                        <a:pt x="25" y="129"/>
                      </a:lnTo>
                      <a:lnTo>
                        <a:pt x="87" y="85"/>
                      </a:lnTo>
                      <a:lnTo>
                        <a:pt x="163" y="40"/>
                      </a:lnTo>
                      <a:lnTo>
                        <a:pt x="253" y="0"/>
                      </a:lnTo>
                      <a:lnTo>
                        <a:pt x="286" y="4"/>
                      </a:lnTo>
                      <a:lnTo>
                        <a:pt x="319" y="29"/>
                      </a:lnTo>
                      <a:lnTo>
                        <a:pt x="368" y="90"/>
                      </a:lnTo>
                      <a:lnTo>
                        <a:pt x="363" y="119"/>
                      </a:lnTo>
                      <a:lnTo>
                        <a:pt x="333" y="115"/>
                      </a:lnTo>
                      <a:lnTo>
                        <a:pt x="301" y="84"/>
                      </a:lnTo>
                      <a:lnTo>
                        <a:pt x="262" y="63"/>
                      </a:lnTo>
                      <a:lnTo>
                        <a:pt x="262"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0" name="Freeform 332"/>
                <p:cNvSpPr>
                  <a:spLocks/>
                </p:cNvSpPr>
                <p:nvPr/>
              </p:nvSpPr>
              <p:spPr bwMode="auto">
                <a:xfrm>
                  <a:off x="2932" y="3634"/>
                  <a:ext cx="117" cy="48"/>
                </a:xfrm>
                <a:custGeom>
                  <a:avLst/>
                  <a:gdLst>
                    <a:gd name="T0" fmla="*/ 5 w 583"/>
                    <a:gd name="T1" fmla="*/ 53 h 242"/>
                    <a:gd name="T2" fmla="*/ 38 w 583"/>
                    <a:gd name="T3" fmla="*/ 37 h 242"/>
                    <a:gd name="T4" fmla="*/ 74 w 583"/>
                    <a:gd name="T5" fmla="*/ 23 h 242"/>
                    <a:gd name="T6" fmla="*/ 165 w 583"/>
                    <a:gd name="T7" fmla="*/ 0 h 242"/>
                    <a:gd name="T8" fmla="*/ 248 w 583"/>
                    <a:gd name="T9" fmla="*/ 1 h 242"/>
                    <a:gd name="T10" fmla="*/ 330 w 583"/>
                    <a:gd name="T11" fmla="*/ 24 h 242"/>
                    <a:gd name="T12" fmla="*/ 411 w 583"/>
                    <a:gd name="T13" fmla="*/ 69 h 242"/>
                    <a:gd name="T14" fmla="*/ 457 w 583"/>
                    <a:gd name="T15" fmla="*/ 102 h 242"/>
                    <a:gd name="T16" fmla="*/ 505 w 583"/>
                    <a:gd name="T17" fmla="*/ 137 h 242"/>
                    <a:gd name="T18" fmla="*/ 547 w 583"/>
                    <a:gd name="T19" fmla="*/ 179 h 242"/>
                    <a:gd name="T20" fmla="*/ 582 w 583"/>
                    <a:gd name="T21" fmla="*/ 225 h 242"/>
                    <a:gd name="T22" fmla="*/ 583 w 583"/>
                    <a:gd name="T23" fmla="*/ 242 h 242"/>
                    <a:gd name="T24" fmla="*/ 566 w 583"/>
                    <a:gd name="T25" fmla="*/ 241 h 242"/>
                    <a:gd name="T26" fmla="*/ 517 w 583"/>
                    <a:gd name="T27" fmla="*/ 212 h 242"/>
                    <a:gd name="T28" fmla="*/ 470 w 583"/>
                    <a:gd name="T29" fmla="*/ 181 h 242"/>
                    <a:gd name="T30" fmla="*/ 423 w 583"/>
                    <a:gd name="T31" fmla="*/ 149 h 242"/>
                    <a:gd name="T32" fmla="*/ 377 w 583"/>
                    <a:gd name="T33" fmla="*/ 117 h 242"/>
                    <a:gd name="T34" fmla="*/ 344 w 583"/>
                    <a:gd name="T35" fmla="*/ 95 h 242"/>
                    <a:gd name="T36" fmla="*/ 309 w 583"/>
                    <a:gd name="T37" fmla="*/ 75 h 242"/>
                    <a:gd name="T38" fmla="*/ 241 w 583"/>
                    <a:gd name="T39" fmla="*/ 47 h 242"/>
                    <a:gd name="T40" fmla="*/ 168 w 583"/>
                    <a:gd name="T41" fmla="*/ 36 h 242"/>
                    <a:gd name="T42" fmla="*/ 90 w 583"/>
                    <a:gd name="T43" fmla="*/ 46 h 242"/>
                    <a:gd name="T44" fmla="*/ 17 w 583"/>
                    <a:gd name="T45" fmla="*/ 75 h 242"/>
                    <a:gd name="T46" fmla="*/ 0 w 583"/>
                    <a:gd name="T47" fmla="*/ 69 h 242"/>
                    <a:gd name="T48" fmla="*/ 5 w 583"/>
                    <a:gd name="T49" fmla="*/ 53 h 242"/>
                    <a:gd name="T50" fmla="*/ 5 w 583"/>
                    <a:gd name="T51" fmla="*/ 5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3" h="242">
                      <a:moveTo>
                        <a:pt x="5" y="53"/>
                      </a:moveTo>
                      <a:lnTo>
                        <a:pt x="38" y="37"/>
                      </a:lnTo>
                      <a:lnTo>
                        <a:pt x="74" y="23"/>
                      </a:lnTo>
                      <a:lnTo>
                        <a:pt x="165" y="0"/>
                      </a:lnTo>
                      <a:lnTo>
                        <a:pt x="248" y="1"/>
                      </a:lnTo>
                      <a:lnTo>
                        <a:pt x="330" y="24"/>
                      </a:lnTo>
                      <a:lnTo>
                        <a:pt x="411" y="69"/>
                      </a:lnTo>
                      <a:lnTo>
                        <a:pt x="457" y="102"/>
                      </a:lnTo>
                      <a:lnTo>
                        <a:pt x="505" y="137"/>
                      </a:lnTo>
                      <a:lnTo>
                        <a:pt x="547" y="179"/>
                      </a:lnTo>
                      <a:lnTo>
                        <a:pt x="582" y="225"/>
                      </a:lnTo>
                      <a:lnTo>
                        <a:pt x="583" y="242"/>
                      </a:lnTo>
                      <a:lnTo>
                        <a:pt x="566" y="241"/>
                      </a:lnTo>
                      <a:lnTo>
                        <a:pt x="517" y="212"/>
                      </a:lnTo>
                      <a:lnTo>
                        <a:pt x="470" y="181"/>
                      </a:lnTo>
                      <a:lnTo>
                        <a:pt x="423" y="149"/>
                      </a:lnTo>
                      <a:lnTo>
                        <a:pt x="377" y="117"/>
                      </a:lnTo>
                      <a:lnTo>
                        <a:pt x="344" y="95"/>
                      </a:lnTo>
                      <a:lnTo>
                        <a:pt x="309" y="75"/>
                      </a:lnTo>
                      <a:lnTo>
                        <a:pt x="241" y="47"/>
                      </a:lnTo>
                      <a:lnTo>
                        <a:pt x="168" y="36"/>
                      </a:lnTo>
                      <a:lnTo>
                        <a:pt x="90" y="46"/>
                      </a:lnTo>
                      <a:lnTo>
                        <a:pt x="17" y="75"/>
                      </a:lnTo>
                      <a:lnTo>
                        <a:pt x="0" y="69"/>
                      </a:lnTo>
                      <a:lnTo>
                        <a:pt x="5" y="53"/>
                      </a:lnTo>
                      <a:lnTo>
                        <a:pt x="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1" name="Freeform 333"/>
                <p:cNvSpPr>
                  <a:spLocks/>
                </p:cNvSpPr>
                <p:nvPr/>
              </p:nvSpPr>
              <p:spPr bwMode="auto">
                <a:xfrm>
                  <a:off x="2671" y="3848"/>
                  <a:ext cx="100" cy="57"/>
                </a:xfrm>
                <a:custGeom>
                  <a:avLst/>
                  <a:gdLst>
                    <a:gd name="T0" fmla="*/ 74 w 500"/>
                    <a:gd name="T1" fmla="*/ 137 h 285"/>
                    <a:gd name="T2" fmla="*/ 111 w 500"/>
                    <a:gd name="T3" fmla="*/ 159 h 285"/>
                    <a:gd name="T4" fmla="*/ 151 w 500"/>
                    <a:gd name="T5" fmla="*/ 178 h 285"/>
                    <a:gd name="T6" fmla="*/ 235 w 500"/>
                    <a:gd name="T7" fmla="*/ 203 h 285"/>
                    <a:gd name="T8" fmla="*/ 326 w 500"/>
                    <a:gd name="T9" fmla="*/ 226 h 285"/>
                    <a:gd name="T10" fmla="*/ 416 w 500"/>
                    <a:gd name="T11" fmla="*/ 248 h 285"/>
                    <a:gd name="T12" fmla="*/ 490 w 500"/>
                    <a:gd name="T13" fmla="*/ 261 h 285"/>
                    <a:gd name="T14" fmla="*/ 500 w 500"/>
                    <a:gd name="T15" fmla="*/ 273 h 285"/>
                    <a:gd name="T16" fmla="*/ 488 w 500"/>
                    <a:gd name="T17" fmla="*/ 285 h 285"/>
                    <a:gd name="T18" fmla="*/ 243 w 500"/>
                    <a:gd name="T19" fmla="*/ 271 h 285"/>
                    <a:gd name="T20" fmla="*/ 110 w 500"/>
                    <a:gd name="T21" fmla="*/ 240 h 285"/>
                    <a:gd name="T22" fmla="*/ 23 w 500"/>
                    <a:gd name="T23" fmla="*/ 189 h 285"/>
                    <a:gd name="T24" fmla="*/ 0 w 500"/>
                    <a:gd name="T25" fmla="*/ 121 h 285"/>
                    <a:gd name="T26" fmla="*/ 9 w 500"/>
                    <a:gd name="T27" fmla="*/ 48 h 285"/>
                    <a:gd name="T28" fmla="*/ 26 w 500"/>
                    <a:gd name="T29" fmla="*/ 30 h 285"/>
                    <a:gd name="T30" fmla="*/ 49 w 500"/>
                    <a:gd name="T31" fmla="*/ 17 h 285"/>
                    <a:gd name="T32" fmla="*/ 99 w 500"/>
                    <a:gd name="T33" fmla="*/ 0 h 285"/>
                    <a:gd name="T34" fmla="*/ 118 w 500"/>
                    <a:gd name="T35" fmla="*/ 2 h 285"/>
                    <a:gd name="T36" fmla="*/ 101 w 500"/>
                    <a:gd name="T37" fmla="*/ 25 h 285"/>
                    <a:gd name="T38" fmla="*/ 74 w 500"/>
                    <a:gd name="T39" fmla="*/ 52 h 285"/>
                    <a:gd name="T40" fmla="*/ 57 w 500"/>
                    <a:gd name="T41" fmla="*/ 69 h 285"/>
                    <a:gd name="T42" fmla="*/ 58 w 500"/>
                    <a:gd name="T43" fmla="*/ 105 h 285"/>
                    <a:gd name="T44" fmla="*/ 74 w 500"/>
                    <a:gd name="T45" fmla="*/ 137 h 285"/>
                    <a:gd name="T46" fmla="*/ 74 w 500"/>
                    <a:gd name="T47" fmla="*/ 1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0" h="285">
                      <a:moveTo>
                        <a:pt x="74" y="137"/>
                      </a:moveTo>
                      <a:lnTo>
                        <a:pt x="111" y="159"/>
                      </a:lnTo>
                      <a:lnTo>
                        <a:pt x="151" y="178"/>
                      </a:lnTo>
                      <a:lnTo>
                        <a:pt x="235" y="203"/>
                      </a:lnTo>
                      <a:lnTo>
                        <a:pt x="326" y="226"/>
                      </a:lnTo>
                      <a:lnTo>
                        <a:pt x="416" y="248"/>
                      </a:lnTo>
                      <a:lnTo>
                        <a:pt x="490" y="261"/>
                      </a:lnTo>
                      <a:lnTo>
                        <a:pt x="500" y="273"/>
                      </a:lnTo>
                      <a:lnTo>
                        <a:pt x="488" y="285"/>
                      </a:lnTo>
                      <a:lnTo>
                        <a:pt x="243" y="271"/>
                      </a:lnTo>
                      <a:lnTo>
                        <a:pt x="110" y="240"/>
                      </a:lnTo>
                      <a:lnTo>
                        <a:pt x="23" y="189"/>
                      </a:lnTo>
                      <a:lnTo>
                        <a:pt x="0" y="121"/>
                      </a:lnTo>
                      <a:lnTo>
                        <a:pt x="9" y="48"/>
                      </a:lnTo>
                      <a:lnTo>
                        <a:pt x="26" y="30"/>
                      </a:lnTo>
                      <a:lnTo>
                        <a:pt x="49" y="17"/>
                      </a:lnTo>
                      <a:lnTo>
                        <a:pt x="99" y="0"/>
                      </a:lnTo>
                      <a:lnTo>
                        <a:pt x="118" y="2"/>
                      </a:lnTo>
                      <a:lnTo>
                        <a:pt x="101" y="25"/>
                      </a:lnTo>
                      <a:lnTo>
                        <a:pt x="74" y="52"/>
                      </a:lnTo>
                      <a:lnTo>
                        <a:pt x="57" y="69"/>
                      </a:lnTo>
                      <a:lnTo>
                        <a:pt x="58" y="105"/>
                      </a:lnTo>
                      <a:lnTo>
                        <a:pt x="74" y="137"/>
                      </a:lnTo>
                      <a:lnTo>
                        <a:pt x="74"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2" name="Freeform 334"/>
                <p:cNvSpPr>
                  <a:spLocks/>
                </p:cNvSpPr>
                <p:nvPr/>
              </p:nvSpPr>
              <p:spPr bwMode="auto">
                <a:xfrm>
                  <a:off x="2582" y="3761"/>
                  <a:ext cx="51" cy="33"/>
                </a:xfrm>
                <a:custGeom>
                  <a:avLst/>
                  <a:gdLst>
                    <a:gd name="T0" fmla="*/ 238 w 252"/>
                    <a:gd name="T1" fmla="*/ 28 h 163"/>
                    <a:gd name="T2" fmla="*/ 167 w 252"/>
                    <a:gd name="T3" fmla="*/ 55 h 163"/>
                    <a:gd name="T4" fmla="*/ 120 w 252"/>
                    <a:gd name="T5" fmla="*/ 119 h 163"/>
                    <a:gd name="T6" fmla="*/ 104 w 252"/>
                    <a:gd name="T7" fmla="*/ 144 h 163"/>
                    <a:gd name="T8" fmla="*/ 61 w 252"/>
                    <a:gd name="T9" fmla="*/ 157 h 163"/>
                    <a:gd name="T10" fmla="*/ 15 w 252"/>
                    <a:gd name="T11" fmla="*/ 163 h 163"/>
                    <a:gd name="T12" fmla="*/ 0 w 252"/>
                    <a:gd name="T13" fmla="*/ 154 h 163"/>
                    <a:gd name="T14" fmla="*/ 11 w 252"/>
                    <a:gd name="T15" fmla="*/ 139 h 163"/>
                    <a:gd name="T16" fmla="*/ 67 w 252"/>
                    <a:gd name="T17" fmla="*/ 101 h 163"/>
                    <a:gd name="T18" fmla="*/ 94 w 252"/>
                    <a:gd name="T19" fmla="*/ 66 h 163"/>
                    <a:gd name="T20" fmla="*/ 124 w 252"/>
                    <a:gd name="T21" fmla="*/ 37 h 163"/>
                    <a:gd name="T22" fmla="*/ 161 w 252"/>
                    <a:gd name="T23" fmla="*/ 14 h 163"/>
                    <a:gd name="T24" fmla="*/ 200 w 252"/>
                    <a:gd name="T25" fmla="*/ 0 h 163"/>
                    <a:gd name="T26" fmla="*/ 242 w 252"/>
                    <a:gd name="T27" fmla="*/ 4 h 163"/>
                    <a:gd name="T28" fmla="*/ 252 w 252"/>
                    <a:gd name="T29" fmla="*/ 18 h 163"/>
                    <a:gd name="T30" fmla="*/ 238 w 252"/>
                    <a:gd name="T31" fmla="*/ 28 h 163"/>
                    <a:gd name="T32" fmla="*/ 238 w 252"/>
                    <a:gd name="T33" fmla="*/ 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163">
                      <a:moveTo>
                        <a:pt x="238" y="28"/>
                      </a:moveTo>
                      <a:lnTo>
                        <a:pt x="167" y="55"/>
                      </a:lnTo>
                      <a:lnTo>
                        <a:pt x="120" y="119"/>
                      </a:lnTo>
                      <a:lnTo>
                        <a:pt x="104" y="144"/>
                      </a:lnTo>
                      <a:lnTo>
                        <a:pt x="61" y="157"/>
                      </a:lnTo>
                      <a:lnTo>
                        <a:pt x="15" y="163"/>
                      </a:lnTo>
                      <a:lnTo>
                        <a:pt x="0" y="154"/>
                      </a:lnTo>
                      <a:lnTo>
                        <a:pt x="11" y="139"/>
                      </a:lnTo>
                      <a:lnTo>
                        <a:pt x="67" y="101"/>
                      </a:lnTo>
                      <a:lnTo>
                        <a:pt x="94" y="66"/>
                      </a:lnTo>
                      <a:lnTo>
                        <a:pt x="124" y="37"/>
                      </a:lnTo>
                      <a:lnTo>
                        <a:pt x="161" y="14"/>
                      </a:lnTo>
                      <a:lnTo>
                        <a:pt x="200" y="0"/>
                      </a:lnTo>
                      <a:lnTo>
                        <a:pt x="242" y="4"/>
                      </a:lnTo>
                      <a:lnTo>
                        <a:pt x="252" y="18"/>
                      </a:lnTo>
                      <a:lnTo>
                        <a:pt x="238" y="28"/>
                      </a:lnTo>
                      <a:lnTo>
                        <a:pt x="238"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3" name="Freeform 335"/>
                <p:cNvSpPr>
                  <a:spLocks/>
                </p:cNvSpPr>
                <p:nvPr/>
              </p:nvSpPr>
              <p:spPr bwMode="auto">
                <a:xfrm>
                  <a:off x="2593" y="3796"/>
                  <a:ext cx="50" cy="40"/>
                </a:xfrm>
                <a:custGeom>
                  <a:avLst/>
                  <a:gdLst>
                    <a:gd name="T0" fmla="*/ 17 w 253"/>
                    <a:gd name="T1" fmla="*/ 0 h 198"/>
                    <a:gd name="T2" fmla="*/ 50 w 253"/>
                    <a:gd name="T3" fmla="*/ 19 h 198"/>
                    <a:gd name="T4" fmla="*/ 86 w 253"/>
                    <a:gd name="T5" fmla="*/ 45 h 198"/>
                    <a:gd name="T6" fmla="*/ 120 w 253"/>
                    <a:gd name="T7" fmla="*/ 69 h 198"/>
                    <a:gd name="T8" fmla="*/ 151 w 253"/>
                    <a:gd name="T9" fmla="*/ 92 h 198"/>
                    <a:gd name="T10" fmla="*/ 201 w 253"/>
                    <a:gd name="T11" fmla="*/ 134 h 198"/>
                    <a:gd name="T12" fmla="*/ 225 w 253"/>
                    <a:gd name="T13" fmla="*/ 156 h 198"/>
                    <a:gd name="T14" fmla="*/ 249 w 253"/>
                    <a:gd name="T15" fmla="*/ 178 h 198"/>
                    <a:gd name="T16" fmla="*/ 253 w 253"/>
                    <a:gd name="T17" fmla="*/ 194 h 198"/>
                    <a:gd name="T18" fmla="*/ 236 w 253"/>
                    <a:gd name="T19" fmla="*/ 198 h 198"/>
                    <a:gd name="T20" fmla="*/ 176 w 253"/>
                    <a:gd name="T21" fmla="*/ 171 h 198"/>
                    <a:gd name="T22" fmla="*/ 119 w 253"/>
                    <a:gd name="T23" fmla="*/ 137 h 198"/>
                    <a:gd name="T24" fmla="*/ 94 w 253"/>
                    <a:gd name="T25" fmla="*/ 115 h 198"/>
                    <a:gd name="T26" fmla="*/ 59 w 253"/>
                    <a:gd name="T27" fmla="*/ 81 h 198"/>
                    <a:gd name="T28" fmla="*/ 26 w 253"/>
                    <a:gd name="T29" fmla="*/ 45 h 198"/>
                    <a:gd name="T30" fmla="*/ 2 w 253"/>
                    <a:gd name="T31" fmla="*/ 18 h 198"/>
                    <a:gd name="T32" fmla="*/ 0 w 253"/>
                    <a:gd name="T33" fmla="*/ 1 h 198"/>
                    <a:gd name="T34" fmla="*/ 17 w 253"/>
                    <a:gd name="T35" fmla="*/ 0 h 198"/>
                    <a:gd name="T36" fmla="*/ 17 w 253"/>
                    <a:gd name="T37"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3" h="198">
                      <a:moveTo>
                        <a:pt x="17" y="0"/>
                      </a:moveTo>
                      <a:lnTo>
                        <a:pt x="50" y="19"/>
                      </a:lnTo>
                      <a:lnTo>
                        <a:pt x="86" y="45"/>
                      </a:lnTo>
                      <a:lnTo>
                        <a:pt x="120" y="69"/>
                      </a:lnTo>
                      <a:lnTo>
                        <a:pt x="151" y="92"/>
                      </a:lnTo>
                      <a:lnTo>
                        <a:pt x="201" y="134"/>
                      </a:lnTo>
                      <a:lnTo>
                        <a:pt x="225" y="156"/>
                      </a:lnTo>
                      <a:lnTo>
                        <a:pt x="249" y="178"/>
                      </a:lnTo>
                      <a:lnTo>
                        <a:pt x="253" y="194"/>
                      </a:lnTo>
                      <a:lnTo>
                        <a:pt x="236" y="198"/>
                      </a:lnTo>
                      <a:lnTo>
                        <a:pt x="176" y="171"/>
                      </a:lnTo>
                      <a:lnTo>
                        <a:pt x="119" y="137"/>
                      </a:lnTo>
                      <a:lnTo>
                        <a:pt x="94" y="115"/>
                      </a:lnTo>
                      <a:lnTo>
                        <a:pt x="59" y="81"/>
                      </a:lnTo>
                      <a:lnTo>
                        <a:pt x="26" y="45"/>
                      </a:lnTo>
                      <a:lnTo>
                        <a:pt x="2" y="18"/>
                      </a:lnTo>
                      <a:lnTo>
                        <a:pt x="0" y="1"/>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4" name="Freeform 336"/>
                <p:cNvSpPr>
                  <a:spLocks/>
                </p:cNvSpPr>
                <p:nvPr/>
              </p:nvSpPr>
              <p:spPr bwMode="auto">
                <a:xfrm>
                  <a:off x="2570" y="3789"/>
                  <a:ext cx="17" cy="18"/>
                </a:xfrm>
                <a:custGeom>
                  <a:avLst/>
                  <a:gdLst>
                    <a:gd name="T0" fmla="*/ 86 w 86"/>
                    <a:gd name="T1" fmla="*/ 18 h 92"/>
                    <a:gd name="T2" fmla="*/ 17 w 86"/>
                    <a:gd name="T3" fmla="*/ 92 h 92"/>
                    <a:gd name="T4" fmla="*/ 0 w 86"/>
                    <a:gd name="T5" fmla="*/ 91 h 92"/>
                    <a:gd name="T6" fmla="*/ 1 w 86"/>
                    <a:gd name="T7" fmla="*/ 75 h 92"/>
                    <a:gd name="T8" fmla="*/ 37 w 86"/>
                    <a:gd name="T9" fmla="*/ 39 h 92"/>
                    <a:gd name="T10" fmla="*/ 64 w 86"/>
                    <a:gd name="T11" fmla="*/ 3 h 92"/>
                    <a:gd name="T12" fmla="*/ 83 w 86"/>
                    <a:gd name="T13" fmla="*/ 0 h 92"/>
                    <a:gd name="T14" fmla="*/ 86 w 86"/>
                    <a:gd name="T15" fmla="*/ 18 h 92"/>
                    <a:gd name="T16" fmla="*/ 86 w 86"/>
                    <a:gd name="T17"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92">
                      <a:moveTo>
                        <a:pt x="86" y="18"/>
                      </a:moveTo>
                      <a:lnTo>
                        <a:pt x="17" y="92"/>
                      </a:lnTo>
                      <a:lnTo>
                        <a:pt x="0" y="91"/>
                      </a:lnTo>
                      <a:lnTo>
                        <a:pt x="1" y="75"/>
                      </a:lnTo>
                      <a:lnTo>
                        <a:pt x="37" y="39"/>
                      </a:lnTo>
                      <a:lnTo>
                        <a:pt x="64" y="3"/>
                      </a:lnTo>
                      <a:lnTo>
                        <a:pt x="83" y="0"/>
                      </a:lnTo>
                      <a:lnTo>
                        <a:pt x="86" y="18"/>
                      </a:lnTo>
                      <a:lnTo>
                        <a:pt x="8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5" name="Freeform 337"/>
                <p:cNvSpPr>
                  <a:spLocks/>
                </p:cNvSpPr>
                <p:nvPr/>
              </p:nvSpPr>
              <p:spPr bwMode="auto">
                <a:xfrm>
                  <a:off x="2536" y="3792"/>
                  <a:ext cx="75" cy="68"/>
                </a:xfrm>
                <a:custGeom>
                  <a:avLst/>
                  <a:gdLst>
                    <a:gd name="T0" fmla="*/ 81 w 375"/>
                    <a:gd name="T1" fmla="*/ 71 h 340"/>
                    <a:gd name="T2" fmla="*/ 116 w 375"/>
                    <a:gd name="T3" fmla="*/ 98 h 340"/>
                    <a:gd name="T4" fmla="*/ 149 w 375"/>
                    <a:gd name="T5" fmla="*/ 126 h 340"/>
                    <a:gd name="T6" fmla="*/ 181 w 375"/>
                    <a:gd name="T7" fmla="*/ 154 h 340"/>
                    <a:gd name="T8" fmla="*/ 212 w 375"/>
                    <a:gd name="T9" fmla="*/ 184 h 340"/>
                    <a:gd name="T10" fmla="*/ 264 w 375"/>
                    <a:gd name="T11" fmla="*/ 234 h 340"/>
                    <a:gd name="T12" fmla="*/ 291 w 375"/>
                    <a:gd name="T13" fmla="*/ 260 h 340"/>
                    <a:gd name="T14" fmla="*/ 317 w 375"/>
                    <a:gd name="T15" fmla="*/ 283 h 340"/>
                    <a:gd name="T16" fmla="*/ 369 w 375"/>
                    <a:gd name="T17" fmla="*/ 320 h 340"/>
                    <a:gd name="T18" fmla="*/ 375 w 375"/>
                    <a:gd name="T19" fmla="*/ 336 h 340"/>
                    <a:gd name="T20" fmla="*/ 358 w 375"/>
                    <a:gd name="T21" fmla="*/ 340 h 340"/>
                    <a:gd name="T22" fmla="*/ 320 w 375"/>
                    <a:gd name="T23" fmla="*/ 321 h 340"/>
                    <a:gd name="T24" fmla="*/ 265 w 375"/>
                    <a:gd name="T25" fmla="*/ 286 h 340"/>
                    <a:gd name="T26" fmla="*/ 212 w 375"/>
                    <a:gd name="T27" fmla="*/ 249 h 340"/>
                    <a:gd name="T28" fmla="*/ 178 w 375"/>
                    <a:gd name="T29" fmla="*/ 223 h 340"/>
                    <a:gd name="T30" fmla="*/ 136 w 375"/>
                    <a:gd name="T31" fmla="*/ 184 h 340"/>
                    <a:gd name="T32" fmla="*/ 96 w 375"/>
                    <a:gd name="T33" fmla="*/ 148 h 340"/>
                    <a:gd name="T34" fmla="*/ 55 w 375"/>
                    <a:gd name="T35" fmla="*/ 112 h 340"/>
                    <a:gd name="T36" fmla="*/ 11 w 375"/>
                    <a:gd name="T37" fmla="*/ 76 h 340"/>
                    <a:gd name="T38" fmla="*/ 0 w 375"/>
                    <a:gd name="T39" fmla="*/ 52 h 340"/>
                    <a:gd name="T40" fmla="*/ 22 w 375"/>
                    <a:gd name="T41" fmla="*/ 37 h 340"/>
                    <a:gd name="T42" fmla="*/ 103 w 375"/>
                    <a:gd name="T43" fmla="*/ 27 h 340"/>
                    <a:gd name="T44" fmla="*/ 182 w 375"/>
                    <a:gd name="T45" fmla="*/ 0 h 340"/>
                    <a:gd name="T46" fmla="*/ 200 w 375"/>
                    <a:gd name="T47" fmla="*/ 3 h 340"/>
                    <a:gd name="T48" fmla="*/ 197 w 375"/>
                    <a:gd name="T49" fmla="*/ 19 h 340"/>
                    <a:gd name="T50" fmla="*/ 174 w 375"/>
                    <a:gd name="T51" fmla="*/ 37 h 340"/>
                    <a:gd name="T52" fmla="*/ 143 w 375"/>
                    <a:gd name="T53" fmla="*/ 53 h 340"/>
                    <a:gd name="T54" fmla="*/ 81 w 375"/>
                    <a:gd name="T55" fmla="*/ 71 h 340"/>
                    <a:gd name="T56" fmla="*/ 81 w 375"/>
                    <a:gd name="T57" fmla="*/ 7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 h="340">
                      <a:moveTo>
                        <a:pt x="81" y="71"/>
                      </a:moveTo>
                      <a:lnTo>
                        <a:pt x="116" y="98"/>
                      </a:lnTo>
                      <a:lnTo>
                        <a:pt x="149" y="126"/>
                      </a:lnTo>
                      <a:lnTo>
                        <a:pt x="181" y="154"/>
                      </a:lnTo>
                      <a:lnTo>
                        <a:pt x="212" y="184"/>
                      </a:lnTo>
                      <a:lnTo>
                        <a:pt x="264" y="234"/>
                      </a:lnTo>
                      <a:lnTo>
                        <a:pt x="291" y="260"/>
                      </a:lnTo>
                      <a:lnTo>
                        <a:pt x="317" y="283"/>
                      </a:lnTo>
                      <a:lnTo>
                        <a:pt x="369" y="320"/>
                      </a:lnTo>
                      <a:lnTo>
                        <a:pt x="375" y="336"/>
                      </a:lnTo>
                      <a:lnTo>
                        <a:pt x="358" y="340"/>
                      </a:lnTo>
                      <a:lnTo>
                        <a:pt x="320" y="321"/>
                      </a:lnTo>
                      <a:lnTo>
                        <a:pt x="265" y="286"/>
                      </a:lnTo>
                      <a:lnTo>
                        <a:pt x="212" y="249"/>
                      </a:lnTo>
                      <a:lnTo>
                        <a:pt x="178" y="223"/>
                      </a:lnTo>
                      <a:lnTo>
                        <a:pt x="136" y="184"/>
                      </a:lnTo>
                      <a:lnTo>
                        <a:pt x="96" y="148"/>
                      </a:lnTo>
                      <a:lnTo>
                        <a:pt x="55" y="112"/>
                      </a:lnTo>
                      <a:lnTo>
                        <a:pt x="11" y="76"/>
                      </a:lnTo>
                      <a:lnTo>
                        <a:pt x="0" y="52"/>
                      </a:lnTo>
                      <a:lnTo>
                        <a:pt x="22" y="37"/>
                      </a:lnTo>
                      <a:lnTo>
                        <a:pt x="103" y="27"/>
                      </a:lnTo>
                      <a:lnTo>
                        <a:pt x="182" y="0"/>
                      </a:lnTo>
                      <a:lnTo>
                        <a:pt x="200" y="3"/>
                      </a:lnTo>
                      <a:lnTo>
                        <a:pt x="197" y="19"/>
                      </a:lnTo>
                      <a:lnTo>
                        <a:pt x="174" y="37"/>
                      </a:lnTo>
                      <a:lnTo>
                        <a:pt x="143" y="53"/>
                      </a:lnTo>
                      <a:lnTo>
                        <a:pt x="81" y="71"/>
                      </a:lnTo>
                      <a:lnTo>
                        <a:pt x="81"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6" name="Freeform 338"/>
                <p:cNvSpPr>
                  <a:spLocks/>
                </p:cNvSpPr>
                <p:nvPr/>
              </p:nvSpPr>
              <p:spPr bwMode="auto">
                <a:xfrm>
                  <a:off x="2573" y="3808"/>
                  <a:ext cx="72" cy="49"/>
                </a:xfrm>
                <a:custGeom>
                  <a:avLst/>
                  <a:gdLst>
                    <a:gd name="T0" fmla="*/ 22 w 359"/>
                    <a:gd name="T1" fmla="*/ 0 h 247"/>
                    <a:gd name="T2" fmla="*/ 59 w 359"/>
                    <a:gd name="T3" fmla="*/ 25 h 247"/>
                    <a:gd name="T4" fmla="*/ 95 w 359"/>
                    <a:gd name="T5" fmla="*/ 52 h 247"/>
                    <a:gd name="T6" fmla="*/ 133 w 359"/>
                    <a:gd name="T7" fmla="*/ 75 h 247"/>
                    <a:gd name="T8" fmla="*/ 171 w 359"/>
                    <a:gd name="T9" fmla="*/ 97 h 247"/>
                    <a:gd name="T10" fmla="*/ 246 w 359"/>
                    <a:gd name="T11" fmla="*/ 142 h 247"/>
                    <a:gd name="T12" fmla="*/ 273 w 359"/>
                    <a:gd name="T13" fmla="*/ 161 h 247"/>
                    <a:gd name="T14" fmla="*/ 322 w 359"/>
                    <a:gd name="T15" fmla="*/ 202 h 247"/>
                    <a:gd name="T16" fmla="*/ 358 w 359"/>
                    <a:gd name="T17" fmla="*/ 237 h 247"/>
                    <a:gd name="T18" fmla="*/ 359 w 359"/>
                    <a:gd name="T19" fmla="*/ 247 h 247"/>
                    <a:gd name="T20" fmla="*/ 341 w 359"/>
                    <a:gd name="T21" fmla="*/ 244 h 247"/>
                    <a:gd name="T22" fmla="*/ 256 w 359"/>
                    <a:gd name="T23" fmla="*/ 209 h 247"/>
                    <a:gd name="T24" fmla="*/ 209 w 359"/>
                    <a:gd name="T25" fmla="*/ 182 h 247"/>
                    <a:gd name="T26" fmla="*/ 161 w 359"/>
                    <a:gd name="T27" fmla="*/ 152 h 247"/>
                    <a:gd name="T28" fmla="*/ 114 w 359"/>
                    <a:gd name="T29" fmla="*/ 120 h 247"/>
                    <a:gd name="T30" fmla="*/ 72 w 359"/>
                    <a:gd name="T31" fmla="*/ 86 h 247"/>
                    <a:gd name="T32" fmla="*/ 33 w 359"/>
                    <a:gd name="T33" fmla="*/ 54 h 247"/>
                    <a:gd name="T34" fmla="*/ 3 w 359"/>
                    <a:gd name="T35" fmla="*/ 24 h 247"/>
                    <a:gd name="T36" fmla="*/ 0 w 359"/>
                    <a:gd name="T37" fmla="*/ 2 h 247"/>
                    <a:gd name="T38" fmla="*/ 22 w 359"/>
                    <a:gd name="T39" fmla="*/ 0 h 247"/>
                    <a:gd name="T40" fmla="*/ 22 w 359"/>
                    <a:gd name="T4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 h="247">
                      <a:moveTo>
                        <a:pt x="22" y="0"/>
                      </a:moveTo>
                      <a:lnTo>
                        <a:pt x="59" y="25"/>
                      </a:lnTo>
                      <a:lnTo>
                        <a:pt x="95" y="52"/>
                      </a:lnTo>
                      <a:lnTo>
                        <a:pt x="133" y="75"/>
                      </a:lnTo>
                      <a:lnTo>
                        <a:pt x="171" y="97"/>
                      </a:lnTo>
                      <a:lnTo>
                        <a:pt x="246" y="142"/>
                      </a:lnTo>
                      <a:lnTo>
                        <a:pt x="273" y="161"/>
                      </a:lnTo>
                      <a:lnTo>
                        <a:pt x="322" y="202"/>
                      </a:lnTo>
                      <a:lnTo>
                        <a:pt x="358" y="237"/>
                      </a:lnTo>
                      <a:lnTo>
                        <a:pt x="359" y="247"/>
                      </a:lnTo>
                      <a:lnTo>
                        <a:pt x="341" y="244"/>
                      </a:lnTo>
                      <a:lnTo>
                        <a:pt x="256" y="209"/>
                      </a:lnTo>
                      <a:lnTo>
                        <a:pt x="209" y="182"/>
                      </a:lnTo>
                      <a:lnTo>
                        <a:pt x="161" y="152"/>
                      </a:lnTo>
                      <a:lnTo>
                        <a:pt x="114" y="120"/>
                      </a:lnTo>
                      <a:lnTo>
                        <a:pt x="72" y="86"/>
                      </a:lnTo>
                      <a:lnTo>
                        <a:pt x="33" y="54"/>
                      </a:lnTo>
                      <a:lnTo>
                        <a:pt x="3" y="24"/>
                      </a:lnTo>
                      <a:lnTo>
                        <a:pt x="0" y="2"/>
                      </a:lnTo>
                      <a:lnTo>
                        <a:pt x="22" y="0"/>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7" name="Freeform 339"/>
                <p:cNvSpPr>
                  <a:spLocks/>
                </p:cNvSpPr>
                <p:nvPr/>
              </p:nvSpPr>
              <p:spPr bwMode="auto">
                <a:xfrm>
                  <a:off x="2677" y="3751"/>
                  <a:ext cx="59" cy="21"/>
                </a:xfrm>
                <a:custGeom>
                  <a:avLst/>
                  <a:gdLst>
                    <a:gd name="T0" fmla="*/ 5 w 295"/>
                    <a:gd name="T1" fmla="*/ 24 h 103"/>
                    <a:gd name="T2" fmla="*/ 67 w 295"/>
                    <a:gd name="T3" fmla="*/ 0 h 103"/>
                    <a:gd name="T4" fmla="*/ 119 w 295"/>
                    <a:gd name="T5" fmla="*/ 11 h 103"/>
                    <a:gd name="T6" fmla="*/ 164 w 295"/>
                    <a:gd name="T7" fmla="*/ 34 h 103"/>
                    <a:gd name="T8" fmla="*/ 201 w 295"/>
                    <a:gd name="T9" fmla="*/ 51 h 103"/>
                    <a:gd name="T10" fmla="*/ 279 w 295"/>
                    <a:gd name="T11" fmla="*/ 57 h 103"/>
                    <a:gd name="T12" fmla="*/ 295 w 295"/>
                    <a:gd name="T13" fmla="*/ 64 h 103"/>
                    <a:gd name="T14" fmla="*/ 287 w 295"/>
                    <a:gd name="T15" fmla="*/ 79 h 103"/>
                    <a:gd name="T16" fmla="*/ 238 w 295"/>
                    <a:gd name="T17" fmla="*/ 100 h 103"/>
                    <a:gd name="T18" fmla="*/ 200 w 295"/>
                    <a:gd name="T19" fmla="*/ 103 h 103"/>
                    <a:gd name="T20" fmla="*/ 119 w 295"/>
                    <a:gd name="T21" fmla="*/ 69 h 103"/>
                    <a:gd name="T22" fmla="*/ 69 w 295"/>
                    <a:gd name="T23" fmla="*/ 43 h 103"/>
                    <a:gd name="T24" fmla="*/ 17 w 295"/>
                    <a:gd name="T25" fmla="*/ 44 h 103"/>
                    <a:gd name="T26" fmla="*/ 0 w 295"/>
                    <a:gd name="T27" fmla="*/ 40 h 103"/>
                    <a:gd name="T28" fmla="*/ 5 w 295"/>
                    <a:gd name="T29" fmla="*/ 24 h 103"/>
                    <a:gd name="T30" fmla="*/ 5 w 295"/>
                    <a:gd name="T31" fmla="*/ 2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5" h="103">
                      <a:moveTo>
                        <a:pt x="5" y="24"/>
                      </a:moveTo>
                      <a:lnTo>
                        <a:pt x="67" y="0"/>
                      </a:lnTo>
                      <a:lnTo>
                        <a:pt x="119" y="11"/>
                      </a:lnTo>
                      <a:lnTo>
                        <a:pt x="164" y="34"/>
                      </a:lnTo>
                      <a:lnTo>
                        <a:pt x="201" y="51"/>
                      </a:lnTo>
                      <a:lnTo>
                        <a:pt x="279" y="57"/>
                      </a:lnTo>
                      <a:lnTo>
                        <a:pt x="295" y="64"/>
                      </a:lnTo>
                      <a:lnTo>
                        <a:pt x="287" y="79"/>
                      </a:lnTo>
                      <a:lnTo>
                        <a:pt x="238" y="100"/>
                      </a:lnTo>
                      <a:lnTo>
                        <a:pt x="200" y="103"/>
                      </a:lnTo>
                      <a:lnTo>
                        <a:pt x="119" y="69"/>
                      </a:lnTo>
                      <a:lnTo>
                        <a:pt x="69" y="43"/>
                      </a:lnTo>
                      <a:lnTo>
                        <a:pt x="17" y="44"/>
                      </a:lnTo>
                      <a:lnTo>
                        <a:pt x="0" y="40"/>
                      </a:lnTo>
                      <a:lnTo>
                        <a:pt x="5" y="24"/>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8" name="Freeform 340"/>
                <p:cNvSpPr>
                  <a:spLocks/>
                </p:cNvSpPr>
                <p:nvPr/>
              </p:nvSpPr>
              <p:spPr bwMode="auto">
                <a:xfrm>
                  <a:off x="2738" y="3766"/>
                  <a:ext cx="44" cy="31"/>
                </a:xfrm>
                <a:custGeom>
                  <a:avLst/>
                  <a:gdLst>
                    <a:gd name="T0" fmla="*/ 18 w 220"/>
                    <a:gd name="T1" fmla="*/ 1 h 157"/>
                    <a:gd name="T2" fmla="*/ 33 w 220"/>
                    <a:gd name="T3" fmla="*/ 15 h 157"/>
                    <a:gd name="T4" fmla="*/ 58 w 220"/>
                    <a:gd name="T5" fmla="*/ 36 h 157"/>
                    <a:gd name="T6" fmla="*/ 81 w 220"/>
                    <a:gd name="T7" fmla="*/ 57 h 157"/>
                    <a:gd name="T8" fmla="*/ 93 w 220"/>
                    <a:gd name="T9" fmla="*/ 67 h 157"/>
                    <a:gd name="T10" fmla="*/ 119 w 220"/>
                    <a:gd name="T11" fmla="*/ 85 h 157"/>
                    <a:gd name="T12" fmla="*/ 153 w 220"/>
                    <a:gd name="T13" fmla="*/ 106 h 157"/>
                    <a:gd name="T14" fmla="*/ 188 w 220"/>
                    <a:gd name="T15" fmla="*/ 128 h 157"/>
                    <a:gd name="T16" fmla="*/ 215 w 220"/>
                    <a:gd name="T17" fmla="*/ 145 h 157"/>
                    <a:gd name="T18" fmla="*/ 220 w 220"/>
                    <a:gd name="T19" fmla="*/ 154 h 157"/>
                    <a:gd name="T20" fmla="*/ 210 w 220"/>
                    <a:gd name="T21" fmla="*/ 157 h 157"/>
                    <a:gd name="T22" fmla="*/ 167 w 220"/>
                    <a:gd name="T23" fmla="*/ 150 h 157"/>
                    <a:gd name="T24" fmla="*/ 115 w 220"/>
                    <a:gd name="T25" fmla="*/ 118 h 157"/>
                    <a:gd name="T26" fmla="*/ 64 w 220"/>
                    <a:gd name="T27" fmla="*/ 87 h 157"/>
                    <a:gd name="T28" fmla="*/ 0 w 220"/>
                    <a:gd name="T29" fmla="*/ 18 h 157"/>
                    <a:gd name="T30" fmla="*/ 1 w 220"/>
                    <a:gd name="T31" fmla="*/ 0 h 157"/>
                    <a:gd name="T32" fmla="*/ 18 w 220"/>
                    <a:gd name="T33" fmla="*/ 1 h 157"/>
                    <a:gd name="T34" fmla="*/ 18 w 220"/>
                    <a:gd name="T35"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157">
                      <a:moveTo>
                        <a:pt x="18" y="1"/>
                      </a:moveTo>
                      <a:lnTo>
                        <a:pt x="33" y="15"/>
                      </a:lnTo>
                      <a:lnTo>
                        <a:pt x="58" y="36"/>
                      </a:lnTo>
                      <a:lnTo>
                        <a:pt x="81" y="57"/>
                      </a:lnTo>
                      <a:lnTo>
                        <a:pt x="93" y="67"/>
                      </a:lnTo>
                      <a:lnTo>
                        <a:pt x="119" y="85"/>
                      </a:lnTo>
                      <a:lnTo>
                        <a:pt x="153" y="106"/>
                      </a:lnTo>
                      <a:lnTo>
                        <a:pt x="188" y="128"/>
                      </a:lnTo>
                      <a:lnTo>
                        <a:pt x="215" y="145"/>
                      </a:lnTo>
                      <a:lnTo>
                        <a:pt x="220" y="154"/>
                      </a:lnTo>
                      <a:lnTo>
                        <a:pt x="210" y="157"/>
                      </a:lnTo>
                      <a:lnTo>
                        <a:pt x="167" y="150"/>
                      </a:lnTo>
                      <a:lnTo>
                        <a:pt x="115" y="118"/>
                      </a:lnTo>
                      <a:lnTo>
                        <a:pt x="64" y="87"/>
                      </a:lnTo>
                      <a:lnTo>
                        <a:pt x="0" y="18"/>
                      </a:lnTo>
                      <a:lnTo>
                        <a:pt x="1" y="0"/>
                      </a:lnTo>
                      <a:lnTo>
                        <a:pt x="18" y="1"/>
                      </a:lnTo>
                      <a:lnTo>
                        <a:pt x="1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89" name="Freeform 341"/>
                <p:cNvSpPr>
                  <a:spLocks/>
                </p:cNvSpPr>
                <p:nvPr/>
              </p:nvSpPr>
              <p:spPr bwMode="auto">
                <a:xfrm>
                  <a:off x="2645" y="3828"/>
                  <a:ext cx="26" cy="13"/>
                </a:xfrm>
                <a:custGeom>
                  <a:avLst/>
                  <a:gdLst>
                    <a:gd name="T0" fmla="*/ 53 w 129"/>
                    <a:gd name="T1" fmla="*/ 66 h 66"/>
                    <a:gd name="T2" fmla="*/ 4 w 129"/>
                    <a:gd name="T3" fmla="*/ 37 h 66"/>
                    <a:gd name="T4" fmla="*/ 0 w 129"/>
                    <a:gd name="T5" fmla="*/ 25 h 66"/>
                    <a:gd name="T6" fmla="*/ 23 w 129"/>
                    <a:gd name="T7" fmla="*/ 17 h 66"/>
                    <a:gd name="T8" fmla="*/ 59 w 129"/>
                    <a:gd name="T9" fmla="*/ 9 h 66"/>
                    <a:gd name="T10" fmla="*/ 112 w 129"/>
                    <a:gd name="T11" fmla="*/ 0 h 66"/>
                    <a:gd name="T12" fmla="*/ 129 w 129"/>
                    <a:gd name="T13" fmla="*/ 7 h 66"/>
                    <a:gd name="T14" fmla="*/ 123 w 129"/>
                    <a:gd name="T15" fmla="*/ 22 h 66"/>
                    <a:gd name="T16" fmla="*/ 53 w 129"/>
                    <a:gd name="T17" fmla="*/ 66 h 66"/>
                    <a:gd name="T18" fmla="*/ 53 w 129"/>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66">
                      <a:moveTo>
                        <a:pt x="53" y="66"/>
                      </a:moveTo>
                      <a:lnTo>
                        <a:pt x="4" y="37"/>
                      </a:lnTo>
                      <a:lnTo>
                        <a:pt x="0" y="25"/>
                      </a:lnTo>
                      <a:lnTo>
                        <a:pt x="23" y="17"/>
                      </a:lnTo>
                      <a:lnTo>
                        <a:pt x="59" y="9"/>
                      </a:lnTo>
                      <a:lnTo>
                        <a:pt x="112" y="0"/>
                      </a:lnTo>
                      <a:lnTo>
                        <a:pt x="129" y="7"/>
                      </a:lnTo>
                      <a:lnTo>
                        <a:pt x="123" y="22"/>
                      </a:lnTo>
                      <a:lnTo>
                        <a:pt x="53" y="66"/>
                      </a:lnTo>
                      <a:lnTo>
                        <a:pt x="53"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0" name="Freeform 342"/>
                <p:cNvSpPr>
                  <a:spLocks/>
                </p:cNvSpPr>
                <p:nvPr/>
              </p:nvSpPr>
              <p:spPr bwMode="auto">
                <a:xfrm>
                  <a:off x="2643" y="3836"/>
                  <a:ext cx="35" cy="21"/>
                </a:xfrm>
                <a:custGeom>
                  <a:avLst/>
                  <a:gdLst>
                    <a:gd name="T0" fmla="*/ 16 w 179"/>
                    <a:gd name="T1" fmla="*/ 75 h 101"/>
                    <a:gd name="T2" fmla="*/ 163 w 179"/>
                    <a:gd name="T3" fmla="*/ 0 h 101"/>
                    <a:gd name="T4" fmla="*/ 179 w 179"/>
                    <a:gd name="T5" fmla="*/ 4 h 101"/>
                    <a:gd name="T6" fmla="*/ 174 w 179"/>
                    <a:gd name="T7" fmla="*/ 22 h 101"/>
                    <a:gd name="T8" fmla="*/ 153 w 179"/>
                    <a:gd name="T9" fmla="*/ 37 h 101"/>
                    <a:gd name="T10" fmla="*/ 123 w 179"/>
                    <a:gd name="T11" fmla="*/ 59 h 101"/>
                    <a:gd name="T12" fmla="*/ 93 w 179"/>
                    <a:gd name="T13" fmla="*/ 78 h 101"/>
                    <a:gd name="T14" fmla="*/ 74 w 179"/>
                    <a:gd name="T15" fmla="*/ 90 h 101"/>
                    <a:gd name="T16" fmla="*/ 20 w 179"/>
                    <a:gd name="T17" fmla="*/ 101 h 101"/>
                    <a:gd name="T18" fmla="*/ 0 w 179"/>
                    <a:gd name="T19" fmla="*/ 95 h 101"/>
                    <a:gd name="T20" fmla="*/ 16 w 179"/>
                    <a:gd name="T21" fmla="*/ 75 h 101"/>
                    <a:gd name="T22" fmla="*/ 16 w 179"/>
                    <a:gd name="T2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101">
                      <a:moveTo>
                        <a:pt x="16" y="75"/>
                      </a:moveTo>
                      <a:lnTo>
                        <a:pt x="163" y="0"/>
                      </a:lnTo>
                      <a:lnTo>
                        <a:pt x="179" y="4"/>
                      </a:lnTo>
                      <a:lnTo>
                        <a:pt x="174" y="22"/>
                      </a:lnTo>
                      <a:lnTo>
                        <a:pt x="153" y="37"/>
                      </a:lnTo>
                      <a:lnTo>
                        <a:pt x="123" y="59"/>
                      </a:lnTo>
                      <a:lnTo>
                        <a:pt x="93" y="78"/>
                      </a:lnTo>
                      <a:lnTo>
                        <a:pt x="74" y="90"/>
                      </a:lnTo>
                      <a:lnTo>
                        <a:pt x="20" y="101"/>
                      </a:lnTo>
                      <a:lnTo>
                        <a:pt x="0" y="95"/>
                      </a:lnTo>
                      <a:lnTo>
                        <a:pt x="16" y="75"/>
                      </a:lnTo>
                      <a:lnTo>
                        <a:pt x="16"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1" name="Freeform 343"/>
                <p:cNvSpPr>
                  <a:spLocks/>
                </p:cNvSpPr>
                <p:nvPr/>
              </p:nvSpPr>
              <p:spPr bwMode="auto">
                <a:xfrm>
                  <a:off x="2632" y="3858"/>
                  <a:ext cx="46" cy="27"/>
                </a:xfrm>
                <a:custGeom>
                  <a:avLst/>
                  <a:gdLst>
                    <a:gd name="T0" fmla="*/ 11 w 231"/>
                    <a:gd name="T1" fmla="*/ 92 h 133"/>
                    <a:gd name="T2" fmla="*/ 104 w 231"/>
                    <a:gd name="T3" fmla="*/ 43 h 133"/>
                    <a:gd name="T4" fmla="*/ 213 w 231"/>
                    <a:gd name="T5" fmla="*/ 0 h 133"/>
                    <a:gd name="T6" fmla="*/ 231 w 231"/>
                    <a:gd name="T7" fmla="*/ 5 h 133"/>
                    <a:gd name="T8" fmla="*/ 225 w 231"/>
                    <a:gd name="T9" fmla="*/ 21 h 133"/>
                    <a:gd name="T10" fmla="*/ 174 w 231"/>
                    <a:gd name="T11" fmla="*/ 62 h 133"/>
                    <a:gd name="T12" fmla="*/ 142 w 231"/>
                    <a:gd name="T13" fmla="*/ 85 h 133"/>
                    <a:gd name="T14" fmla="*/ 103 w 231"/>
                    <a:gd name="T15" fmla="*/ 104 h 133"/>
                    <a:gd name="T16" fmla="*/ 30 w 231"/>
                    <a:gd name="T17" fmla="*/ 133 h 133"/>
                    <a:gd name="T18" fmla="*/ 0 w 231"/>
                    <a:gd name="T19" fmla="*/ 122 h 133"/>
                    <a:gd name="T20" fmla="*/ 11 w 231"/>
                    <a:gd name="T21" fmla="*/ 92 h 133"/>
                    <a:gd name="T22" fmla="*/ 11 w 231"/>
                    <a:gd name="T2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33">
                      <a:moveTo>
                        <a:pt x="11" y="92"/>
                      </a:moveTo>
                      <a:lnTo>
                        <a:pt x="104" y="43"/>
                      </a:lnTo>
                      <a:lnTo>
                        <a:pt x="213" y="0"/>
                      </a:lnTo>
                      <a:lnTo>
                        <a:pt x="231" y="5"/>
                      </a:lnTo>
                      <a:lnTo>
                        <a:pt x="225" y="21"/>
                      </a:lnTo>
                      <a:lnTo>
                        <a:pt x="174" y="62"/>
                      </a:lnTo>
                      <a:lnTo>
                        <a:pt x="142" y="85"/>
                      </a:lnTo>
                      <a:lnTo>
                        <a:pt x="103" y="104"/>
                      </a:lnTo>
                      <a:lnTo>
                        <a:pt x="30" y="133"/>
                      </a:lnTo>
                      <a:lnTo>
                        <a:pt x="0" y="122"/>
                      </a:lnTo>
                      <a:lnTo>
                        <a:pt x="11" y="92"/>
                      </a:lnTo>
                      <a:lnTo>
                        <a:pt x="11"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2" name="Freeform 344"/>
                <p:cNvSpPr>
                  <a:spLocks/>
                </p:cNvSpPr>
                <p:nvPr/>
              </p:nvSpPr>
              <p:spPr bwMode="auto">
                <a:xfrm>
                  <a:off x="2705" y="3710"/>
                  <a:ext cx="87" cy="49"/>
                </a:xfrm>
                <a:custGeom>
                  <a:avLst/>
                  <a:gdLst>
                    <a:gd name="T0" fmla="*/ 6 w 434"/>
                    <a:gd name="T1" fmla="*/ 37 h 245"/>
                    <a:gd name="T2" fmla="*/ 53 w 434"/>
                    <a:gd name="T3" fmla="*/ 12 h 245"/>
                    <a:gd name="T4" fmla="*/ 105 w 434"/>
                    <a:gd name="T5" fmla="*/ 9 h 245"/>
                    <a:gd name="T6" fmla="*/ 210 w 434"/>
                    <a:gd name="T7" fmla="*/ 22 h 245"/>
                    <a:gd name="T8" fmla="*/ 361 w 434"/>
                    <a:gd name="T9" fmla="*/ 14 h 245"/>
                    <a:gd name="T10" fmla="*/ 419 w 434"/>
                    <a:gd name="T11" fmla="*/ 0 h 245"/>
                    <a:gd name="T12" fmla="*/ 434 w 434"/>
                    <a:gd name="T13" fmla="*/ 7 h 245"/>
                    <a:gd name="T14" fmla="*/ 426 w 434"/>
                    <a:gd name="T15" fmla="*/ 23 h 245"/>
                    <a:gd name="T16" fmla="*/ 381 w 434"/>
                    <a:gd name="T17" fmla="*/ 40 h 245"/>
                    <a:gd name="T18" fmla="*/ 320 w 434"/>
                    <a:gd name="T19" fmla="*/ 55 h 245"/>
                    <a:gd name="T20" fmla="*/ 208 w 434"/>
                    <a:gd name="T21" fmla="*/ 68 h 245"/>
                    <a:gd name="T22" fmla="*/ 123 w 434"/>
                    <a:gd name="T23" fmla="*/ 48 h 245"/>
                    <a:gd name="T24" fmla="*/ 45 w 434"/>
                    <a:gd name="T25" fmla="*/ 62 h 245"/>
                    <a:gd name="T26" fmla="*/ 34 w 434"/>
                    <a:gd name="T27" fmla="*/ 120 h 245"/>
                    <a:gd name="T28" fmla="*/ 47 w 434"/>
                    <a:gd name="T29" fmla="*/ 159 h 245"/>
                    <a:gd name="T30" fmla="*/ 75 w 434"/>
                    <a:gd name="T31" fmla="*/ 190 h 245"/>
                    <a:gd name="T32" fmla="*/ 112 w 434"/>
                    <a:gd name="T33" fmla="*/ 223 h 245"/>
                    <a:gd name="T34" fmla="*/ 119 w 434"/>
                    <a:gd name="T35" fmla="*/ 239 h 245"/>
                    <a:gd name="T36" fmla="*/ 103 w 434"/>
                    <a:gd name="T37" fmla="*/ 245 h 245"/>
                    <a:gd name="T38" fmla="*/ 51 w 434"/>
                    <a:gd name="T39" fmla="*/ 217 h 245"/>
                    <a:gd name="T40" fmla="*/ 16 w 434"/>
                    <a:gd name="T41" fmla="*/ 161 h 245"/>
                    <a:gd name="T42" fmla="*/ 0 w 434"/>
                    <a:gd name="T43" fmla="*/ 96 h 245"/>
                    <a:gd name="T44" fmla="*/ 6 w 434"/>
                    <a:gd name="T45" fmla="*/ 37 h 245"/>
                    <a:gd name="T46" fmla="*/ 6 w 434"/>
                    <a:gd name="T47" fmla="*/ 3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4" h="245">
                      <a:moveTo>
                        <a:pt x="6" y="37"/>
                      </a:moveTo>
                      <a:lnTo>
                        <a:pt x="53" y="12"/>
                      </a:lnTo>
                      <a:lnTo>
                        <a:pt x="105" y="9"/>
                      </a:lnTo>
                      <a:lnTo>
                        <a:pt x="210" y="22"/>
                      </a:lnTo>
                      <a:lnTo>
                        <a:pt x="361" y="14"/>
                      </a:lnTo>
                      <a:lnTo>
                        <a:pt x="419" y="0"/>
                      </a:lnTo>
                      <a:lnTo>
                        <a:pt x="434" y="7"/>
                      </a:lnTo>
                      <a:lnTo>
                        <a:pt x="426" y="23"/>
                      </a:lnTo>
                      <a:lnTo>
                        <a:pt x="381" y="40"/>
                      </a:lnTo>
                      <a:lnTo>
                        <a:pt x="320" y="55"/>
                      </a:lnTo>
                      <a:lnTo>
                        <a:pt x="208" y="68"/>
                      </a:lnTo>
                      <a:lnTo>
                        <a:pt x="123" y="48"/>
                      </a:lnTo>
                      <a:lnTo>
                        <a:pt x="45" y="62"/>
                      </a:lnTo>
                      <a:lnTo>
                        <a:pt x="34" y="120"/>
                      </a:lnTo>
                      <a:lnTo>
                        <a:pt x="47" y="159"/>
                      </a:lnTo>
                      <a:lnTo>
                        <a:pt x="75" y="190"/>
                      </a:lnTo>
                      <a:lnTo>
                        <a:pt x="112" y="223"/>
                      </a:lnTo>
                      <a:lnTo>
                        <a:pt x="119" y="239"/>
                      </a:lnTo>
                      <a:lnTo>
                        <a:pt x="103" y="245"/>
                      </a:lnTo>
                      <a:lnTo>
                        <a:pt x="51" y="217"/>
                      </a:lnTo>
                      <a:lnTo>
                        <a:pt x="16" y="161"/>
                      </a:lnTo>
                      <a:lnTo>
                        <a:pt x="0" y="96"/>
                      </a:lnTo>
                      <a:lnTo>
                        <a:pt x="6" y="37"/>
                      </a:lnTo>
                      <a:lnTo>
                        <a:pt x="6"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3" name="Freeform 345"/>
                <p:cNvSpPr>
                  <a:spLocks/>
                </p:cNvSpPr>
                <p:nvPr/>
              </p:nvSpPr>
              <p:spPr bwMode="auto">
                <a:xfrm>
                  <a:off x="2723" y="3722"/>
                  <a:ext cx="66" cy="58"/>
                </a:xfrm>
                <a:custGeom>
                  <a:avLst/>
                  <a:gdLst>
                    <a:gd name="T0" fmla="*/ 84 w 332"/>
                    <a:gd name="T1" fmla="*/ 69 h 294"/>
                    <a:gd name="T2" fmla="*/ 124 w 332"/>
                    <a:gd name="T3" fmla="*/ 82 h 294"/>
                    <a:gd name="T4" fmla="*/ 160 w 332"/>
                    <a:gd name="T5" fmla="*/ 109 h 294"/>
                    <a:gd name="T6" fmla="*/ 195 w 332"/>
                    <a:gd name="T7" fmla="*/ 146 h 294"/>
                    <a:gd name="T8" fmla="*/ 230 w 332"/>
                    <a:gd name="T9" fmla="*/ 187 h 294"/>
                    <a:gd name="T10" fmla="*/ 294 w 332"/>
                    <a:gd name="T11" fmla="*/ 249 h 294"/>
                    <a:gd name="T12" fmla="*/ 328 w 332"/>
                    <a:gd name="T13" fmla="*/ 274 h 294"/>
                    <a:gd name="T14" fmla="*/ 332 w 332"/>
                    <a:gd name="T15" fmla="*/ 291 h 294"/>
                    <a:gd name="T16" fmla="*/ 316 w 332"/>
                    <a:gd name="T17" fmla="*/ 294 h 294"/>
                    <a:gd name="T18" fmla="*/ 258 w 332"/>
                    <a:gd name="T19" fmla="*/ 258 h 294"/>
                    <a:gd name="T20" fmla="*/ 206 w 332"/>
                    <a:gd name="T21" fmla="*/ 213 h 294"/>
                    <a:gd name="T22" fmla="*/ 154 w 332"/>
                    <a:gd name="T23" fmla="*/ 166 h 294"/>
                    <a:gd name="T24" fmla="*/ 129 w 332"/>
                    <a:gd name="T25" fmla="*/ 145 h 294"/>
                    <a:gd name="T26" fmla="*/ 101 w 332"/>
                    <a:gd name="T27" fmla="*/ 127 h 294"/>
                    <a:gd name="T28" fmla="*/ 52 w 332"/>
                    <a:gd name="T29" fmla="*/ 106 h 294"/>
                    <a:gd name="T30" fmla="*/ 38 w 332"/>
                    <a:gd name="T31" fmla="*/ 78 h 294"/>
                    <a:gd name="T32" fmla="*/ 35 w 332"/>
                    <a:gd name="T33" fmla="*/ 45 h 294"/>
                    <a:gd name="T34" fmla="*/ 10 w 332"/>
                    <a:gd name="T35" fmla="*/ 24 h 294"/>
                    <a:gd name="T36" fmla="*/ 0 w 332"/>
                    <a:gd name="T37" fmla="*/ 10 h 294"/>
                    <a:gd name="T38" fmla="*/ 13 w 332"/>
                    <a:gd name="T39" fmla="*/ 0 h 294"/>
                    <a:gd name="T40" fmla="*/ 60 w 332"/>
                    <a:gd name="T41" fmla="*/ 23 h 294"/>
                    <a:gd name="T42" fmla="*/ 84 w 332"/>
                    <a:gd name="T43" fmla="*/ 69 h 294"/>
                    <a:gd name="T44" fmla="*/ 84 w 332"/>
                    <a:gd name="T45" fmla="*/ 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294">
                      <a:moveTo>
                        <a:pt x="84" y="69"/>
                      </a:moveTo>
                      <a:lnTo>
                        <a:pt x="124" y="82"/>
                      </a:lnTo>
                      <a:lnTo>
                        <a:pt x="160" y="109"/>
                      </a:lnTo>
                      <a:lnTo>
                        <a:pt x="195" y="146"/>
                      </a:lnTo>
                      <a:lnTo>
                        <a:pt x="230" y="187"/>
                      </a:lnTo>
                      <a:lnTo>
                        <a:pt x="294" y="249"/>
                      </a:lnTo>
                      <a:lnTo>
                        <a:pt x="328" y="274"/>
                      </a:lnTo>
                      <a:lnTo>
                        <a:pt x="332" y="291"/>
                      </a:lnTo>
                      <a:lnTo>
                        <a:pt x="316" y="294"/>
                      </a:lnTo>
                      <a:lnTo>
                        <a:pt x="258" y="258"/>
                      </a:lnTo>
                      <a:lnTo>
                        <a:pt x="206" y="213"/>
                      </a:lnTo>
                      <a:lnTo>
                        <a:pt x="154" y="166"/>
                      </a:lnTo>
                      <a:lnTo>
                        <a:pt x="129" y="145"/>
                      </a:lnTo>
                      <a:lnTo>
                        <a:pt x="101" y="127"/>
                      </a:lnTo>
                      <a:lnTo>
                        <a:pt x="52" y="106"/>
                      </a:lnTo>
                      <a:lnTo>
                        <a:pt x="38" y="78"/>
                      </a:lnTo>
                      <a:lnTo>
                        <a:pt x="35" y="45"/>
                      </a:lnTo>
                      <a:lnTo>
                        <a:pt x="10" y="24"/>
                      </a:lnTo>
                      <a:lnTo>
                        <a:pt x="0" y="10"/>
                      </a:lnTo>
                      <a:lnTo>
                        <a:pt x="13" y="0"/>
                      </a:lnTo>
                      <a:lnTo>
                        <a:pt x="60" y="23"/>
                      </a:lnTo>
                      <a:lnTo>
                        <a:pt x="84" y="69"/>
                      </a:lnTo>
                      <a:lnTo>
                        <a:pt x="8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4" name="Freeform 346"/>
                <p:cNvSpPr>
                  <a:spLocks/>
                </p:cNvSpPr>
                <p:nvPr/>
              </p:nvSpPr>
              <p:spPr bwMode="auto">
                <a:xfrm>
                  <a:off x="2737" y="3725"/>
                  <a:ext cx="63" cy="15"/>
                </a:xfrm>
                <a:custGeom>
                  <a:avLst/>
                  <a:gdLst>
                    <a:gd name="T0" fmla="*/ 8 w 315"/>
                    <a:gd name="T1" fmla="*/ 53 h 76"/>
                    <a:gd name="T2" fmla="*/ 88 w 315"/>
                    <a:gd name="T3" fmla="*/ 28 h 76"/>
                    <a:gd name="T4" fmla="*/ 174 w 315"/>
                    <a:gd name="T5" fmla="*/ 17 h 76"/>
                    <a:gd name="T6" fmla="*/ 298 w 315"/>
                    <a:gd name="T7" fmla="*/ 0 h 76"/>
                    <a:gd name="T8" fmla="*/ 315 w 315"/>
                    <a:gd name="T9" fmla="*/ 7 h 76"/>
                    <a:gd name="T10" fmla="*/ 308 w 315"/>
                    <a:gd name="T11" fmla="*/ 22 h 76"/>
                    <a:gd name="T12" fmla="*/ 245 w 315"/>
                    <a:gd name="T13" fmla="*/ 53 h 76"/>
                    <a:gd name="T14" fmla="*/ 179 w 315"/>
                    <a:gd name="T15" fmla="*/ 73 h 76"/>
                    <a:gd name="T16" fmla="*/ 16 w 315"/>
                    <a:gd name="T17" fmla="*/ 76 h 76"/>
                    <a:gd name="T18" fmla="*/ 0 w 315"/>
                    <a:gd name="T19" fmla="*/ 68 h 76"/>
                    <a:gd name="T20" fmla="*/ 8 w 315"/>
                    <a:gd name="T21" fmla="*/ 53 h 76"/>
                    <a:gd name="T22" fmla="*/ 8 w 315"/>
                    <a:gd name="T23"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 h="76">
                      <a:moveTo>
                        <a:pt x="8" y="53"/>
                      </a:moveTo>
                      <a:lnTo>
                        <a:pt x="88" y="28"/>
                      </a:lnTo>
                      <a:lnTo>
                        <a:pt x="174" y="17"/>
                      </a:lnTo>
                      <a:lnTo>
                        <a:pt x="298" y="0"/>
                      </a:lnTo>
                      <a:lnTo>
                        <a:pt x="315" y="7"/>
                      </a:lnTo>
                      <a:lnTo>
                        <a:pt x="308" y="22"/>
                      </a:lnTo>
                      <a:lnTo>
                        <a:pt x="245" y="53"/>
                      </a:lnTo>
                      <a:lnTo>
                        <a:pt x="179" y="73"/>
                      </a:lnTo>
                      <a:lnTo>
                        <a:pt x="16" y="76"/>
                      </a:lnTo>
                      <a:lnTo>
                        <a:pt x="0" y="68"/>
                      </a:lnTo>
                      <a:lnTo>
                        <a:pt x="8" y="53"/>
                      </a:lnTo>
                      <a:lnTo>
                        <a:pt x="8"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5" name="Freeform 347"/>
                <p:cNvSpPr>
                  <a:spLocks/>
                </p:cNvSpPr>
                <p:nvPr/>
              </p:nvSpPr>
              <p:spPr bwMode="auto">
                <a:xfrm>
                  <a:off x="2869" y="3456"/>
                  <a:ext cx="61" cy="96"/>
                </a:xfrm>
                <a:custGeom>
                  <a:avLst/>
                  <a:gdLst>
                    <a:gd name="T0" fmla="*/ 256 w 302"/>
                    <a:gd name="T1" fmla="*/ 90 h 477"/>
                    <a:gd name="T2" fmla="*/ 122 w 302"/>
                    <a:gd name="T3" fmla="*/ 105 h 477"/>
                    <a:gd name="T4" fmla="*/ 92 w 302"/>
                    <a:gd name="T5" fmla="*/ 151 h 477"/>
                    <a:gd name="T6" fmla="*/ 67 w 302"/>
                    <a:gd name="T7" fmla="*/ 238 h 477"/>
                    <a:gd name="T8" fmla="*/ 34 w 302"/>
                    <a:gd name="T9" fmla="*/ 388 h 477"/>
                    <a:gd name="T10" fmla="*/ 34 w 302"/>
                    <a:gd name="T11" fmla="*/ 426 h 477"/>
                    <a:gd name="T12" fmla="*/ 33 w 302"/>
                    <a:gd name="T13" fmla="*/ 463 h 477"/>
                    <a:gd name="T14" fmla="*/ 22 w 302"/>
                    <a:gd name="T15" fmla="*/ 477 h 477"/>
                    <a:gd name="T16" fmla="*/ 10 w 302"/>
                    <a:gd name="T17" fmla="*/ 465 h 477"/>
                    <a:gd name="T18" fmla="*/ 0 w 302"/>
                    <a:gd name="T19" fmla="*/ 346 h 477"/>
                    <a:gd name="T20" fmla="*/ 13 w 302"/>
                    <a:gd name="T21" fmla="*/ 225 h 477"/>
                    <a:gd name="T22" fmla="*/ 26 w 302"/>
                    <a:gd name="T23" fmla="*/ 187 h 477"/>
                    <a:gd name="T24" fmla="*/ 43 w 302"/>
                    <a:gd name="T25" fmla="*/ 149 h 477"/>
                    <a:gd name="T26" fmla="*/ 67 w 302"/>
                    <a:gd name="T27" fmla="*/ 112 h 477"/>
                    <a:gd name="T28" fmla="*/ 96 w 302"/>
                    <a:gd name="T29" fmla="*/ 76 h 477"/>
                    <a:gd name="T30" fmla="*/ 130 w 302"/>
                    <a:gd name="T31" fmla="*/ 46 h 477"/>
                    <a:gd name="T32" fmla="*/ 168 w 302"/>
                    <a:gd name="T33" fmla="*/ 22 h 477"/>
                    <a:gd name="T34" fmla="*/ 208 w 302"/>
                    <a:gd name="T35" fmla="*/ 5 h 477"/>
                    <a:gd name="T36" fmla="*/ 251 w 302"/>
                    <a:gd name="T37" fmla="*/ 0 h 477"/>
                    <a:gd name="T38" fmla="*/ 296 w 302"/>
                    <a:gd name="T39" fmla="*/ 21 h 477"/>
                    <a:gd name="T40" fmla="*/ 302 w 302"/>
                    <a:gd name="T41" fmla="*/ 70 h 477"/>
                    <a:gd name="T42" fmla="*/ 283 w 302"/>
                    <a:gd name="T43" fmla="*/ 85 h 477"/>
                    <a:gd name="T44" fmla="*/ 256 w 302"/>
                    <a:gd name="T45" fmla="*/ 90 h 477"/>
                    <a:gd name="T46" fmla="*/ 256 w 302"/>
                    <a:gd name="T47" fmla="*/ 9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2" h="477">
                      <a:moveTo>
                        <a:pt x="256" y="90"/>
                      </a:moveTo>
                      <a:lnTo>
                        <a:pt x="122" y="105"/>
                      </a:lnTo>
                      <a:lnTo>
                        <a:pt x="92" y="151"/>
                      </a:lnTo>
                      <a:lnTo>
                        <a:pt x="67" y="238"/>
                      </a:lnTo>
                      <a:lnTo>
                        <a:pt x="34" y="388"/>
                      </a:lnTo>
                      <a:lnTo>
                        <a:pt x="34" y="426"/>
                      </a:lnTo>
                      <a:lnTo>
                        <a:pt x="33" y="463"/>
                      </a:lnTo>
                      <a:lnTo>
                        <a:pt x="22" y="477"/>
                      </a:lnTo>
                      <a:lnTo>
                        <a:pt x="10" y="465"/>
                      </a:lnTo>
                      <a:lnTo>
                        <a:pt x="0" y="346"/>
                      </a:lnTo>
                      <a:lnTo>
                        <a:pt x="13" y="225"/>
                      </a:lnTo>
                      <a:lnTo>
                        <a:pt x="26" y="187"/>
                      </a:lnTo>
                      <a:lnTo>
                        <a:pt x="43" y="149"/>
                      </a:lnTo>
                      <a:lnTo>
                        <a:pt x="67" y="112"/>
                      </a:lnTo>
                      <a:lnTo>
                        <a:pt x="96" y="76"/>
                      </a:lnTo>
                      <a:lnTo>
                        <a:pt x="130" y="46"/>
                      </a:lnTo>
                      <a:lnTo>
                        <a:pt x="168" y="22"/>
                      </a:lnTo>
                      <a:lnTo>
                        <a:pt x="208" y="5"/>
                      </a:lnTo>
                      <a:lnTo>
                        <a:pt x="251" y="0"/>
                      </a:lnTo>
                      <a:lnTo>
                        <a:pt x="296" y="21"/>
                      </a:lnTo>
                      <a:lnTo>
                        <a:pt x="302" y="70"/>
                      </a:lnTo>
                      <a:lnTo>
                        <a:pt x="283" y="85"/>
                      </a:lnTo>
                      <a:lnTo>
                        <a:pt x="256" y="90"/>
                      </a:lnTo>
                      <a:lnTo>
                        <a:pt x="256"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6" name="Freeform 348"/>
                <p:cNvSpPr>
                  <a:spLocks/>
                </p:cNvSpPr>
                <p:nvPr/>
              </p:nvSpPr>
              <p:spPr bwMode="auto">
                <a:xfrm>
                  <a:off x="2914" y="3465"/>
                  <a:ext cx="78" cy="146"/>
                </a:xfrm>
                <a:custGeom>
                  <a:avLst/>
                  <a:gdLst>
                    <a:gd name="T0" fmla="*/ 7 w 391"/>
                    <a:gd name="T1" fmla="*/ 33 h 730"/>
                    <a:gd name="T2" fmla="*/ 45 w 391"/>
                    <a:gd name="T3" fmla="*/ 13 h 730"/>
                    <a:gd name="T4" fmla="*/ 96 w 391"/>
                    <a:gd name="T5" fmla="*/ 0 h 730"/>
                    <a:gd name="T6" fmla="*/ 190 w 391"/>
                    <a:gd name="T7" fmla="*/ 7 h 730"/>
                    <a:gd name="T8" fmla="*/ 286 w 391"/>
                    <a:gd name="T9" fmla="*/ 80 h 730"/>
                    <a:gd name="T10" fmla="*/ 351 w 391"/>
                    <a:gd name="T11" fmla="*/ 182 h 730"/>
                    <a:gd name="T12" fmla="*/ 386 w 391"/>
                    <a:gd name="T13" fmla="*/ 304 h 730"/>
                    <a:gd name="T14" fmla="*/ 391 w 391"/>
                    <a:gd name="T15" fmla="*/ 431 h 730"/>
                    <a:gd name="T16" fmla="*/ 383 w 391"/>
                    <a:gd name="T17" fmla="*/ 492 h 730"/>
                    <a:gd name="T18" fmla="*/ 366 w 391"/>
                    <a:gd name="T19" fmla="*/ 550 h 730"/>
                    <a:gd name="T20" fmla="*/ 344 w 391"/>
                    <a:gd name="T21" fmla="*/ 602 h 730"/>
                    <a:gd name="T22" fmla="*/ 316 w 391"/>
                    <a:gd name="T23" fmla="*/ 648 h 730"/>
                    <a:gd name="T24" fmla="*/ 279 w 391"/>
                    <a:gd name="T25" fmla="*/ 685 h 730"/>
                    <a:gd name="T26" fmla="*/ 236 w 391"/>
                    <a:gd name="T27" fmla="*/ 712 h 730"/>
                    <a:gd name="T28" fmla="*/ 186 w 391"/>
                    <a:gd name="T29" fmla="*/ 727 h 730"/>
                    <a:gd name="T30" fmla="*/ 131 w 391"/>
                    <a:gd name="T31" fmla="*/ 730 h 730"/>
                    <a:gd name="T32" fmla="*/ 116 w 391"/>
                    <a:gd name="T33" fmla="*/ 719 h 730"/>
                    <a:gd name="T34" fmla="*/ 126 w 391"/>
                    <a:gd name="T35" fmla="*/ 706 h 730"/>
                    <a:gd name="T36" fmla="*/ 254 w 391"/>
                    <a:gd name="T37" fmla="*/ 637 h 730"/>
                    <a:gd name="T38" fmla="*/ 301 w 391"/>
                    <a:gd name="T39" fmla="*/ 559 h 730"/>
                    <a:gd name="T40" fmla="*/ 324 w 391"/>
                    <a:gd name="T41" fmla="*/ 458 h 730"/>
                    <a:gd name="T42" fmla="*/ 319 w 391"/>
                    <a:gd name="T43" fmla="*/ 262 h 730"/>
                    <a:gd name="T44" fmla="*/ 301 w 391"/>
                    <a:gd name="T45" fmla="*/ 195 h 730"/>
                    <a:gd name="T46" fmla="*/ 269 w 391"/>
                    <a:gd name="T47" fmla="*/ 137 h 730"/>
                    <a:gd name="T48" fmla="*/ 250 w 391"/>
                    <a:gd name="T49" fmla="*/ 111 h 730"/>
                    <a:gd name="T50" fmla="*/ 227 w 391"/>
                    <a:gd name="T51" fmla="*/ 88 h 730"/>
                    <a:gd name="T52" fmla="*/ 199 w 391"/>
                    <a:gd name="T53" fmla="*/ 67 h 730"/>
                    <a:gd name="T54" fmla="*/ 169 w 391"/>
                    <a:gd name="T55" fmla="*/ 51 h 730"/>
                    <a:gd name="T56" fmla="*/ 90 w 391"/>
                    <a:gd name="T57" fmla="*/ 38 h 730"/>
                    <a:gd name="T58" fmla="*/ 16 w 391"/>
                    <a:gd name="T59" fmla="*/ 55 h 730"/>
                    <a:gd name="T60" fmla="*/ 0 w 391"/>
                    <a:gd name="T61" fmla="*/ 50 h 730"/>
                    <a:gd name="T62" fmla="*/ 7 w 391"/>
                    <a:gd name="T63" fmla="*/ 33 h 730"/>
                    <a:gd name="T64" fmla="*/ 7 w 391"/>
                    <a:gd name="T65" fmla="*/ 3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1" h="730">
                      <a:moveTo>
                        <a:pt x="7" y="33"/>
                      </a:moveTo>
                      <a:lnTo>
                        <a:pt x="45" y="13"/>
                      </a:lnTo>
                      <a:lnTo>
                        <a:pt x="96" y="0"/>
                      </a:lnTo>
                      <a:lnTo>
                        <a:pt x="190" y="7"/>
                      </a:lnTo>
                      <a:lnTo>
                        <a:pt x="286" y="80"/>
                      </a:lnTo>
                      <a:lnTo>
                        <a:pt x="351" y="182"/>
                      </a:lnTo>
                      <a:lnTo>
                        <a:pt x="386" y="304"/>
                      </a:lnTo>
                      <a:lnTo>
                        <a:pt x="391" y="431"/>
                      </a:lnTo>
                      <a:lnTo>
                        <a:pt x="383" y="492"/>
                      </a:lnTo>
                      <a:lnTo>
                        <a:pt x="366" y="550"/>
                      </a:lnTo>
                      <a:lnTo>
                        <a:pt x="344" y="602"/>
                      </a:lnTo>
                      <a:lnTo>
                        <a:pt x="316" y="648"/>
                      </a:lnTo>
                      <a:lnTo>
                        <a:pt x="279" y="685"/>
                      </a:lnTo>
                      <a:lnTo>
                        <a:pt x="236" y="712"/>
                      </a:lnTo>
                      <a:lnTo>
                        <a:pt x="186" y="727"/>
                      </a:lnTo>
                      <a:lnTo>
                        <a:pt x="131" y="730"/>
                      </a:lnTo>
                      <a:lnTo>
                        <a:pt x="116" y="719"/>
                      </a:lnTo>
                      <a:lnTo>
                        <a:pt x="126" y="706"/>
                      </a:lnTo>
                      <a:lnTo>
                        <a:pt x="254" y="637"/>
                      </a:lnTo>
                      <a:lnTo>
                        <a:pt x="301" y="559"/>
                      </a:lnTo>
                      <a:lnTo>
                        <a:pt x="324" y="458"/>
                      </a:lnTo>
                      <a:lnTo>
                        <a:pt x="319" y="262"/>
                      </a:lnTo>
                      <a:lnTo>
                        <a:pt x="301" y="195"/>
                      </a:lnTo>
                      <a:lnTo>
                        <a:pt x="269" y="137"/>
                      </a:lnTo>
                      <a:lnTo>
                        <a:pt x="250" y="111"/>
                      </a:lnTo>
                      <a:lnTo>
                        <a:pt x="227" y="88"/>
                      </a:lnTo>
                      <a:lnTo>
                        <a:pt x="199" y="67"/>
                      </a:lnTo>
                      <a:lnTo>
                        <a:pt x="169" y="51"/>
                      </a:lnTo>
                      <a:lnTo>
                        <a:pt x="90" y="38"/>
                      </a:lnTo>
                      <a:lnTo>
                        <a:pt x="16" y="55"/>
                      </a:lnTo>
                      <a:lnTo>
                        <a:pt x="0" y="50"/>
                      </a:lnTo>
                      <a:lnTo>
                        <a:pt x="7" y="33"/>
                      </a:lnTo>
                      <a:lnTo>
                        <a:pt x="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7" name="Freeform 349"/>
                <p:cNvSpPr>
                  <a:spLocks/>
                </p:cNvSpPr>
                <p:nvPr/>
              </p:nvSpPr>
              <p:spPr bwMode="auto">
                <a:xfrm>
                  <a:off x="2891" y="3534"/>
                  <a:ext cx="28" cy="33"/>
                </a:xfrm>
                <a:custGeom>
                  <a:avLst/>
                  <a:gdLst>
                    <a:gd name="T0" fmla="*/ 105 w 139"/>
                    <a:gd name="T1" fmla="*/ 160 h 165"/>
                    <a:gd name="T2" fmla="*/ 76 w 139"/>
                    <a:gd name="T3" fmla="*/ 165 h 165"/>
                    <a:gd name="T4" fmla="*/ 60 w 139"/>
                    <a:gd name="T5" fmla="*/ 158 h 165"/>
                    <a:gd name="T6" fmla="*/ 66 w 139"/>
                    <a:gd name="T7" fmla="*/ 134 h 165"/>
                    <a:gd name="T8" fmla="*/ 89 w 139"/>
                    <a:gd name="T9" fmla="*/ 83 h 165"/>
                    <a:gd name="T10" fmla="*/ 87 w 139"/>
                    <a:gd name="T11" fmla="*/ 51 h 165"/>
                    <a:gd name="T12" fmla="*/ 67 w 139"/>
                    <a:gd name="T13" fmla="*/ 28 h 165"/>
                    <a:gd name="T14" fmla="*/ 15 w 139"/>
                    <a:gd name="T15" fmla="*/ 31 h 165"/>
                    <a:gd name="T16" fmla="*/ 0 w 139"/>
                    <a:gd name="T17" fmla="*/ 24 h 165"/>
                    <a:gd name="T18" fmla="*/ 7 w 139"/>
                    <a:gd name="T19" fmla="*/ 9 h 165"/>
                    <a:gd name="T20" fmla="*/ 84 w 139"/>
                    <a:gd name="T21" fmla="*/ 0 h 165"/>
                    <a:gd name="T22" fmla="*/ 129 w 139"/>
                    <a:gd name="T23" fmla="*/ 39 h 165"/>
                    <a:gd name="T24" fmla="*/ 139 w 139"/>
                    <a:gd name="T25" fmla="*/ 100 h 165"/>
                    <a:gd name="T26" fmla="*/ 127 w 139"/>
                    <a:gd name="T27" fmla="*/ 133 h 165"/>
                    <a:gd name="T28" fmla="*/ 105 w 139"/>
                    <a:gd name="T29" fmla="*/ 160 h 165"/>
                    <a:gd name="T30" fmla="*/ 105 w 139"/>
                    <a:gd name="T31" fmla="*/ 16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5">
                      <a:moveTo>
                        <a:pt x="105" y="160"/>
                      </a:moveTo>
                      <a:lnTo>
                        <a:pt x="76" y="165"/>
                      </a:lnTo>
                      <a:lnTo>
                        <a:pt x="60" y="158"/>
                      </a:lnTo>
                      <a:lnTo>
                        <a:pt x="66" y="134"/>
                      </a:lnTo>
                      <a:lnTo>
                        <a:pt x="89" y="83"/>
                      </a:lnTo>
                      <a:lnTo>
                        <a:pt x="87" y="51"/>
                      </a:lnTo>
                      <a:lnTo>
                        <a:pt x="67" y="28"/>
                      </a:lnTo>
                      <a:lnTo>
                        <a:pt x="15" y="31"/>
                      </a:lnTo>
                      <a:lnTo>
                        <a:pt x="0" y="24"/>
                      </a:lnTo>
                      <a:lnTo>
                        <a:pt x="7" y="9"/>
                      </a:lnTo>
                      <a:lnTo>
                        <a:pt x="84" y="0"/>
                      </a:lnTo>
                      <a:lnTo>
                        <a:pt x="129" y="39"/>
                      </a:lnTo>
                      <a:lnTo>
                        <a:pt x="139" y="100"/>
                      </a:lnTo>
                      <a:lnTo>
                        <a:pt x="127" y="133"/>
                      </a:lnTo>
                      <a:lnTo>
                        <a:pt x="105" y="160"/>
                      </a:lnTo>
                      <a:lnTo>
                        <a:pt x="10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8" name="Freeform 350"/>
                <p:cNvSpPr>
                  <a:spLocks/>
                </p:cNvSpPr>
                <p:nvPr/>
              </p:nvSpPr>
              <p:spPr bwMode="auto">
                <a:xfrm>
                  <a:off x="2870" y="3500"/>
                  <a:ext cx="18" cy="86"/>
                </a:xfrm>
                <a:custGeom>
                  <a:avLst/>
                  <a:gdLst>
                    <a:gd name="T0" fmla="*/ 60 w 90"/>
                    <a:gd name="T1" fmla="*/ 14 h 432"/>
                    <a:gd name="T2" fmla="*/ 44 w 90"/>
                    <a:gd name="T3" fmla="*/ 76 h 432"/>
                    <a:gd name="T4" fmla="*/ 50 w 90"/>
                    <a:gd name="T5" fmla="*/ 153 h 432"/>
                    <a:gd name="T6" fmla="*/ 74 w 90"/>
                    <a:gd name="T7" fmla="*/ 247 h 432"/>
                    <a:gd name="T8" fmla="*/ 90 w 90"/>
                    <a:gd name="T9" fmla="*/ 403 h 432"/>
                    <a:gd name="T10" fmla="*/ 72 w 90"/>
                    <a:gd name="T11" fmla="*/ 420 h 432"/>
                    <a:gd name="T12" fmla="*/ 42 w 90"/>
                    <a:gd name="T13" fmla="*/ 432 h 432"/>
                    <a:gd name="T14" fmla="*/ 13 w 90"/>
                    <a:gd name="T15" fmla="*/ 420 h 432"/>
                    <a:gd name="T16" fmla="*/ 0 w 90"/>
                    <a:gd name="T17" fmla="*/ 368 h 432"/>
                    <a:gd name="T18" fmla="*/ 13 w 90"/>
                    <a:gd name="T19" fmla="*/ 357 h 432"/>
                    <a:gd name="T20" fmla="*/ 24 w 90"/>
                    <a:gd name="T21" fmla="*/ 368 h 432"/>
                    <a:gd name="T22" fmla="*/ 25 w 90"/>
                    <a:gd name="T23" fmla="*/ 403 h 432"/>
                    <a:gd name="T24" fmla="*/ 47 w 90"/>
                    <a:gd name="T25" fmla="*/ 380 h 432"/>
                    <a:gd name="T26" fmla="*/ 51 w 90"/>
                    <a:gd name="T27" fmla="*/ 345 h 432"/>
                    <a:gd name="T28" fmla="*/ 42 w 90"/>
                    <a:gd name="T29" fmla="*/ 310 h 432"/>
                    <a:gd name="T30" fmla="*/ 36 w 90"/>
                    <a:gd name="T31" fmla="*/ 195 h 432"/>
                    <a:gd name="T32" fmla="*/ 20 w 90"/>
                    <a:gd name="T33" fmla="*/ 71 h 432"/>
                    <a:gd name="T34" fmla="*/ 37 w 90"/>
                    <a:gd name="T35" fmla="*/ 9 h 432"/>
                    <a:gd name="T36" fmla="*/ 51 w 90"/>
                    <a:gd name="T37" fmla="*/ 0 h 432"/>
                    <a:gd name="T38" fmla="*/ 60 w 90"/>
                    <a:gd name="T39" fmla="*/ 14 h 432"/>
                    <a:gd name="T40" fmla="*/ 60 w 90"/>
                    <a:gd name="T41" fmla="*/ 1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432">
                      <a:moveTo>
                        <a:pt x="60" y="14"/>
                      </a:moveTo>
                      <a:lnTo>
                        <a:pt x="44" y="76"/>
                      </a:lnTo>
                      <a:lnTo>
                        <a:pt x="50" y="153"/>
                      </a:lnTo>
                      <a:lnTo>
                        <a:pt x="74" y="247"/>
                      </a:lnTo>
                      <a:lnTo>
                        <a:pt x="90" y="403"/>
                      </a:lnTo>
                      <a:lnTo>
                        <a:pt x="72" y="420"/>
                      </a:lnTo>
                      <a:lnTo>
                        <a:pt x="42" y="432"/>
                      </a:lnTo>
                      <a:lnTo>
                        <a:pt x="13" y="420"/>
                      </a:lnTo>
                      <a:lnTo>
                        <a:pt x="0" y="368"/>
                      </a:lnTo>
                      <a:lnTo>
                        <a:pt x="13" y="357"/>
                      </a:lnTo>
                      <a:lnTo>
                        <a:pt x="24" y="368"/>
                      </a:lnTo>
                      <a:lnTo>
                        <a:pt x="25" y="403"/>
                      </a:lnTo>
                      <a:lnTo>
                        <a:pt x="47" y="380"/>
                      </a:lnTo>
                      <a:lnTo>
                        <a:pt x="51" y="345"/>
                      </a:lnTo>
                      <a:lnTo>
                        <a:pt x="42" y="310"/>
                      </a:lnTo>
                      <a:lnTo>
                        <a:pt x="36" y="195"/>
                      </a:lnTo>
                      <a:lnTo>
                        <a:pt x="20" y="71"/>
                      </a:lnTo>
                      <a:lnTo>
                        <a:pt x="37" y="9"/>
                      </a:lnTo>
                      <a:lnTo>
                        <a:pt x="51" y="0"/>
                      </a:lnTo>
                      <a:lnTo>
                        <a:pt x="60" y="14"/>
                      </a:lnTo>
                      <a:lnTo>
                        <a:pt x="6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1999" name="Freeform 351"/>
                <p:cNvSpPr>
                  <a:spLocks/>
                </p:cNvSpPr>
                <p:nvPr/>
              </p:nvSpPr>
              <p:spPr bwMode="auto">
                <a:xfrm>
                  <a:off x="2851" y="3451"/>
                  <a:ext cx="54" cy="130"/>
                </a:xfrm>
                <a:custGeom>
                  <a:avLst/>
                  <a:gdLst>
                    <a:gd name="T0" fmla="*/ 271 w 271"/>
                    <a:gd name="T1" fmla="*/ 17 h 649"/>
                    <a:gd name="T2" fmla="*/ 240 w 271"/>
                    <a:gd name="T3" fmla="*/ 42 h 649"/>
                    <a:gd name="T4" fmla="*/ 194 w 271"/>
                    <a:gd name="T5" fmla="*/ 54 h 649"/>
                    <a:gd name="T6" fmla="*/ 100 w 271"/>
                    <a:gd name="T7" fmla="*/ 96 h 649"/>
                    <a:gd name="T8" fmla="*/ 55 w 271"/>
                    <a:gd name="T9" fmla="*/ 166 h 649"/>
                    <a:gd name="T10" fmla="*/ 41 w 271"/>
                    <a:gd name="T11" fmla="*/ 242 h 649"/>
                    <a:gd name="T12" fmla="*/ 50 w 271"/>
                    <a:gd name="T13" fmla="*/ 402 h 649"/>
                    <a:gd name="T14" fmla="*/ 65 w 271"/>
                    <a:gd name="T15" fmla="*/ 531 h 649"/>
                    <a:gd name="T16" fmla="*/ 78 w 271"/>
                    <a:gd name="T17" fmla="*/ 561 h 649"/>
                    <a:gd name="T18" fmla="*/ 97 w 271"/>
                    <a:gd name="T19" fmla="*/ 605 h 649"/>
                    <a:gd name="T20" fmla="*/ 107 w 271"/>
                    <a:gd name="T21" fmla="*/ 642 h 649"/>
                    <a:gd name="T22" fmla="*/ 93 w 271"/>
                    <a:gd name="T23" fmla="*/ 649 h 649"/>
                    <a:gd name="T24" fmla="*/ 54 w 271"/>
                    <a:gd name="T25" fmla="*/ 608 h 649"/>
                    <a:gd name="T26" fmla="*/ 24 w 271"/>
                    <a:gd name="T27" fmla="*/ 543 h 649"/>
                    <a:gd name="T28" fmla="*/ 0 w 271"/>
                    <a:gd name="T29" fmla="*/ 370 h 649"/>
                    <a:gd name="T30" fmla="*/ 4 w 271"/>
                    <a:gd name="T31" fmla="*/ 275 h 649"/>
                    <a:gd name="T32" fmla="*/ 19 w 271"/>
                    <a:gd name="T33" fmla="*/ 186 h 649"/>
                    <a:gd name="T34" fmla="*/ 46 w 271"/>
                    <a:gd name="T35" fmla="*/ 109 h 649"/>
                    <a:gd name="T36" fmla="*/ 64 w 271"/>
                    <a:gd name="T37" fmla="*/ 76 h 649"/>
                    <a:gd name="T38" fmla="*/ 85 w 271"/>
                    <a:gd name="T39" fmla="*/ 50 h 649"/>
                    <a:gd name="T40" fmla="*/ 115 w 271"/>
                    <a:gd name="T41" fmla="*/ 32 h 649"/>
                    <a:gd name="T42" fmla="*/ 158 w 271"/>
                    <a:gd name="T43" fmla="*/ 26 h 649"/>
                    <a:gd name="T44" fmla="*/ 254 w 271"/>
                    <a:gd name="T45" fmla="*/ 0 h 649"/>
                    <a:gd name="T46" fmla="*/ 271 w 271"/>
                    <a:gd name="T47" fmla="*/ 0 h 649"/>
                    <a:gd name="T48" fmla="*/ 271 w 271"/>
                    <a:gd name="T49" fmla="*/ 17 h 649"/>
                    <a:gd name="T50" fmla="*/ 271 w 271"/>
                    <a:gd name="T51" fmla="*/ 1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1" h="649">
                      <a:moveTo>
                        <a:pt x="271" y="17"/>
                      </a:moveTo>
                      <a:lnTo>
                        <a:pt x="240" y="42"/>
                      </a:lnTo>
                      <a:lnTo>
                        <a:pt x="194" y="54"/>
                      </a:lnTo>
                      <a:lnTo>
                        <a:pt x="100" y="96"/>
                      </a:lnTo>
                      <a:lnTo>
                        <a:pt x="55" y="166"/>
                      </a:lnTo>
                      <a:lnTo>
                        <a:pt x="41" y="242"/>
                      </a:lnTo>
                      <a:lnTo>
                        <a:pt x="50" y="402"/>
                      </a:lnTo>
                      <a:lnTo>
                        <a:pt x="65" y="531"/>
                      </a:lnTo>
                      <a:lnTo>
                        <a:pt x="78" y="561"/>
                      </a:lnTo>
                      <a:lnTo>
                        <a:pt x="97" y="605"/>
                      </a:lnTo>
                      <a:lnTo>
                        <a:pt x="107" y="642"/>
                      </a:lnTo>
                      <a:lnTo>
                        <a:pt x="93" y="649"/>
                      </a:lnTo>
                      <a:lnTo>
                        <a:pt x="54" y="608"/>
                      </a:lnTo>
                      <a:lnTo>
                        <a:pt x="24" y="543"/>
                      </a:lnTo>
                      <a:lnTo>
                        <a:pt x="0" y="370"/>
                      </a:lnTo>
                      <a:lnTo>
                        <a:pt x="4" y="275"/>
                      </a:lnTo>
                      <a:lnTo>
                        <a:pt x="19" y="186"/>
                      </a:lnTo>
                      <a:lnTo>
                        <a:pt x="46" y="109"/>
                      </a:lnTo>
                      <a:lnTo>
                        <a:pt x="64" y="76"/>
                      </a:lnTo>
                      <a:lnTo>
                        <a:pt x="85" y="50"/>
                      </a:lnTo>
                      <a:lnTo>
                        <a:pt x="115" y="32"/>
                      </a:lnTo>
                      <a:lnTo>
                        <a:pt x="158" y="26"/>
                      </a:lnTo>
                      <a:lnTo>
                        <a:pt x="254" y="0"/>
                      </a:lnTo>
                      <a:lnTo>
                        <a:pt x="271" y="0"/>
                      </a:lnTo>
                      <a:lnTo>
                        <a:pt x="271" y="17"/>
                      </a:lnTo>
                      <a:lnTo>
                        <a:pt x="27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0" name="Freeform 352"/>
                <p:cNvSpPr>
                  <a:spLocks/>
                </p:cNvSpPr>
                <p:nvPr/>
              </p:nvSpPr>
              <p:spPr bwMode="auto">
                <a:xfrm>
                  <a:off x="2861" y="3533"/>
                  <a:ext cx="46" cy="76"/>
                </a:xfrm>
                <a:custGeom>
                  <a:avLst/>
                  <a:gdLst>
                    <a:gd name="T0" fmla="*/ 104 w 226"/>
                    <a:gd name="T1" fmla="*/ 0 h 380"/>
                    <a:gd name="T2" fmla="*/ 166 w 226"/>
                    <a:gd name="T3" fmla="*/ 44 h 380"/>
                    <a:gd name="T4" fmla="*/ 208 w 226"/>
                    <a:gd name="T5" fmla="*/ 126 h 380"/>
                    <a:gd name="T6" fmla="*/ 226 w 226"/>
                    <a:gd name="T7" fmla="*/ 220 h 380"/>
                    <a:gd name="T8" fmla="*/ 218 w 226"/>
                    <a:gd name="T9" fmla="*/ 295 h 380"/>
                    <a:gd name="T10" fmla="*/ 202 w 226"/>
                    <a:gd name="T11" fmla="*/ 324 h 380"/>
                    <a:gd name="T12" fmla="*/ 180 w 226"/>
                    <a:gd name="T13" fmla="*/ 349 h 380"/>
                    <a:gd name="T14" fmla="*/ 154 w 226"/>
                    <a:gd name="T15" fmla="*/ 368 h 380"/>
                    <a:gd name="T16" fmla="*/ 121 w 226"/>
                    <a:gd name="T17" fmla="*/ 380 h 380"/>
                    <a:gd name="T18" fmla="*/ 72 w 226"/>
                    <a:gd name="T19" fmla="*/ 371 h 380"/>
                    <a:gd name="T20" fmla="*/ 36 w 226"/>
                    <a:gd name="T21" fmla="*/ 328 h 380"/>
                    <a:gd name="T22" fmla="*/ 0 w 226"/>
                    <a:gd name="T23" fmla="*/ 220 h 380"/>
                    <a:gd name="T24" fmla="*/ 7 w 226"/>
                    <a:gd name="T25" fmla="*/ 205 h 380"/>
                    <a:gd name="T26" fmla="*/ 22 w 226"/>
                    <a:gd name="T27" fmla="*/ 213 h 380"/>
                    <a:gd name="T28" fmla="*/ 51 w 226"/>
                    <a:gd name="T29" fmla="*/ 276 h 380"/>
                    <a:gd name="T30" fmla="*/ 73 w 226"/>
                    <a:gd name="T31" fmla="*/ 305 h 380"/>
                    <a:gd name="T32" fmla="*/ 105 w 226"/>
                    <a:gd name="T33" fmla="*/ 315 h 380"/>
                    <a:gd name="T34" fmla="*/ 166 w 226"/>
                    <a:gd name="T35" fmla="*/ 274 h 380"/>
                    <a:gd name="T36" fmla="*/ 181 w 226"/>
                    <a:gd name="T37" fmla="*/ 162 h 380"/>
                    <a:gd name="T38" fmla="*/ 159 w 226"/>
                    <a:gd name="T39" fmla="*/ 79 h 380"/>
                    <a:gd name="T40" fmla="*/ 135 w 226"/>
                    <a:gd name="T41" fmla="*/ 50 h 380"/>
                    <a:gd name="T42" fmla="*/ 97 w 226"/>
                    <a:gd name="T43" fmla="*/ 24 h 380"/>
                    <a:gd name="T44" fmla="*/ 89 w 226"/>
                    <a:gd name="T45" fmla="*/ 9 h 380"/>
                    <a:gd name="T46" fmla="*/ 104 w 226"/>
                    <a:gd name="T47" fmla="*/ 0 h 380"/>
                    <a:gd name="T48" fmla="*/ 104 w 226"/>
                    <a:gd name="T4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6" h="380">
                      <a:moveTo>
                        <a:pt x="104" y="0"/>
                      </a:moveTo>
                      <a:lnTo>
                        <a:pt x="166" y="44"/>
                      </a:lnTo>
                      <a:lnTo>
                        <a:pt x="208" y="126"/>
                      </a:lnTo>
                      <a:lnTo>
                        <a:pt x="226" y="220"/>
                      </a:lnTo>
                      <a:lnTo>
                        <a:pt x="218" y="295"/>
                      </a:lnTo>
                      <a:lnTo>
                        <a:pt x="202" y="324"/>
                      </a:lnTo>
                      <a:lnTo>
                        <a:pt x="180" y="349"/>
                      </a:lnTo>
                      <a:lnTo>
                        <a:pt x="154" y="368"/>
                      </a:lnTo>
                      <a:lnTo>
                        <a:pt x="121" y="380"/>
                      </a:lnTo>
                      <a:lnTo>
                        <a:pt x="72" y="371"/>
                      </a:lnTo>
                      <a:lnTo>
                        <a:pt x="36" y="328"/>
                      </a:lnTo>
                      <a:lnTo>
                        <a:pt x="0" y="220"/>
                      </a:lnTo>
                      <a:lnTo>
                        <a:pt x="7" y="205"/>
                      </a:lnTo>
                      <a:lnTo>
                        <a:pt x="22" y="213"/>
                      </a:lnTo>
                      <a:lnTo>
                        <a:pt x="51" y="276"/>
                      </a:lnTo>
                      <a:lnTo>
                        <a:pt x="73" y="305"/>
                      </a:lnTo>
                      <a:lnTo>
                        <a:pt x="105" y="315"/>
                      </a:lnTo>
                      <a:lnTo>
                        <a:pt x="166" y="274"/>
                      </a:lnTo>
                      <a:lnTo>
                        <a:pt x="181" y="162"/>
                      </a:lnTo>
                      <a:lnTo>
                        <a:pt x="159" y="79"/>
                      </a:lnTo>
                      <a:lnTo>
                        <a:pt x="135" y="50"/>
                      </a:lnTo>
                      <a:lnTo>
                        <a:pt x="97" y="24"/>
                      </a:lnTo>
                      <a:lnTo>
                        <a:pt x="89" y="9"/>
                      </a:lnTo>
                      <a:lnTo>
                        <a:pt x="104" y="0"/>
                      </a:lnTo>
                      <a:lnTo>
                        <a:pt x="1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1" name="Freeform 353"/>
                <p:cNvSpPr>
                  <a:spLocks/>
                </p:cNvSpPr>
                <p:nvPr/>
              </p:nvSpPr>
              <p:spPr bwMode="auto">
                <a:xfrm>
                  <a:off x="2810" y="3474"/>
                  <a:ext cx="54" cy="66"/>
                </a:xfrm>
                <a:custGeom>
                  <a:avLst/>
                  <a:gdLst>
                    <a:gd name="T0" fmla="*/ 268 w 271"/>
                    <a:gd name="T1" fmla="*/ 18 h 330"/>
                    <a:gd name="T2" fmla="*/ 225 w 271"/>
                    <a:gd name="T3" fmla="*/ 33 h 330"/>
                    <a:gd name="T4" fmla="*/ 164 w 271"/>
                    <a:gd name="T5" fmla="*/ 37 h 330"/>
                    <a:gd name="T6" fmla="*/ 103 w 271"/>
                    <a:gd name="T7" fmla="*/ 52 h 330"/>
                    <a:gd name="T8" fmla="*/ 57 w 271"/>
                    <a:gd name="T9" fmla="*/ 102 h 330"/>
                    <a:gd name="T10" fmla="*/ 42 w 271"/>
                    <a:gd name="T11" fmla="*/ 136 h 330"/>
                    <a:gd name="T12" fmla="*/ 57 w 271"/>
                    <a:gd name="T13" fmla="*/ 228 h 330"/>
                    <a:gd name="T14" fmla="*/ 78 w 271"/>
                    <a:gd name="T15" fmla="*/ 277 h 330"/>
                    <a:gd name="T16" fmla="*/ 103 w 271"/>
                    <a:gd name="T17" fmla="*/ 308 h 330"/>
                    <a:gd name="T18" fmla="*/ 109 w 271"/>
                    <a:gd name="T19" fmla="*/ 325 h 330"/>
                    <a:gd name="T20" fmla="*/ 92 w 271"/>
                    <a:gd name="T21" fmla="*/ 330 h 330"/>
                    <a:gd name="T22" fmla="*/ 36 w 271"/>
                    <a:gd name="T23" fmla="*/ 300 h 330"/>
                    <a:gd name="T24" fmla="*/ 2 w 271"/>
                    <a:gd name="T25" fmla="*/ 194 h 330"/>
                    <a:gd name="T26" fmla="*/ 0 w 271"/>
                    <a:gd name="T27" fmla="*/ 165 h 330"/>
                    <a:gd name="T28" fmla="*/ 2 w 271"/>
                    <a:gd name="T29" fmla="*/ 136 h 330"/>
                    <a:gd name="T30" fmla="*/ 14 w 271"/>
                    <a:gd name="T31" fmla="*/ 84 h 330"/>
                    <a:gd name="T32" fmla="*/ 28 w 271"/>
                    <a:gd name="T33" fmla="*/ 61 h 330"/>
                    <a:gd name="T34" fmla="*/ 47 w 271"/>
                    <a:gd name="T35" fmla="*/ 44 h 330"/>
                    <a:gd name="T36" fmla="*/ 92 w 271"/>
                    <a:gd name="T37" fmla="*/ 20 h 330"/>
                    <a:gd name="T38" fmla="*/ 196 w 271"/>
                    <a:gd name="T39" fmla="*/ 10 h 330"/>
                    <a:gd name="T40" fmla="*/ 253 w 271"/>
                    <a:gd name="T41" fmla="*/ 0 h 330"/>
                    <a:gd name="T42" fmla="*/ 271 w 271"/>
                    <a:gd name="T43" fmla="*/ 1 h 330"/>
                    <a:gd name="T44" fmla="*/ 268 w 271"/>
                    <a:gd name="T45" fmla="*/ 18 h 330"/>
                    <a:gd name="T46" fmla="*/ 268 w 271"/>
                    <a:gd name="T47" fmla="*/ 1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1" h="330">
                      <a:moveTo>
                        <a:pt x="268" y="18"/>
                      </a:moveTo>
                      <a:lnTo>
                        <a:pt x="225" y="33"/>
                      </a:lnTo>
                      <a:lnTo>
                        <a:pt x="164" y="37"/>
                      </a:lnTo>
                      <a:lnTo>
                        <a:pt x="103" y="52"/>
                      </a:lnTo>
                      <a:lnTo>
                        <a:pt x="57" y="102"/>
                      </a:lnTo>
                      <a:lnTo>
                        <a:pt x="42" y="136"/>
                      </a:lnTo>
                      <a:lnTo>
                        <a:pt x="57" y="228"/>
                      </a:lnTo>
                      <a:lnTo>
                        <a:pt x="78" y="277"/>
                      </a:lnTo>
                      <a:lnTo>
                        <a:pt x="103" y="308"/>
                      </a:lnTo>
                      <a:lnTo>
                        <a:pt x="109" y="325"/>
                      </a:lnTo>
                      <a:lnTo>
                        <a:pt x="92" y="330"/>
                      </a:lnTo>
                      <a:lnTo>
                        <a:pt x="36" y="300"/>
                      </a:lnTo>
                      <a:lnTo>
                        <a:pt x="2" y="194"/>
                      </a:lnTo>
                      <a:lnTo>
                        <a:pt x="0" y="165"/>
                      </a:lnTo>
                      <a:lnTo>
                        <a:pt x="2" y="136"/>
                      </a:lnTo>
                      <a:lnTo>
                        <a:pt x="14" y="84"/>
                      </a:lnTo>
                      <a:lnTo>
                        <a:pt x="28" y="61"/>
                      </a:lnTo>
                      <a:lnTo>
                        <a:pt x="47" y="44"/>
                      </a:lnTo>
                      <a:lnTo>
                        <a:pt x="92" y="20"/>
                      </a:lnTo>
                      <a:lnTo>
                        <a:pt x="196" y="10"/>
                      </a:lnTo>
                      <a:lnTo>
                        <a:pt x="253" y="0"/>
                      </a:lnTo>
                      <a:lnTo>
                        <a:pt x="271" y="1"/>
                      </a:lnTo>
                      <a:lnTo>
                        <a:pt x="268" y="18"/>
                      </a:lnTo>
                      <a:lnTo>
                        <a:pt x="26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2" name="Freeform 354"/>
                <p:cNvSpPr>
                  <a:spLocks/>
                </p:cNvSpPr>
                <p:nvPr/>
              </p:nvSpPr>
              <p:spPr bwMode="auto">
                <a:xfrm>
                  <a:off x="2827" y="3510"/>
                  <a:ext cx="22" cy="34"/>
                </a:xfrm>
                <a:custGeom>
                  <a:avLst/>
                  <a:gdLst>
                    <a:gd name="T0" fmla="*/ 23 w 106"/>
                    <a:gd name="T1" fmla="*/ 85 h 169"/>
                    <a:gd name="T2" fmla="*/ 39 w 106"/>
                    <a:gd name="T3" fmla="*/ 152 h 169"/>
                    <a:gd name="T4" fmla="*/ 34 w 106"/>
                    <a:gd name="T5" fmla="*/ 169 h 169"/>
                    <a:gd name="T6" fmla="*/ 17 w 106"/>
                    <a:gd name="T7" fmla="*/ 163 h 169"/>
                    <a:gd name="T8" fmla="*/ 0 w 106"/>
                    <a:gd name="T9" fmla="*/ 89 h 169"/>
                    <a:gd name="T10" fmla="*/ 6 w 106"/>
                    <a:gd name="T11" fmla="*/ 13 h 169"/>
                    <a:gd name="T12" fmla="*/ 16 w 106"/>
                    <a:gd name="T13" fmla="*/ 0 h 169"/>
                    <a:gd name="T14" fmla="*/ 29 w 106"/>
                    <a:gd name="T15" fmla="*/ 9 h 169"/>
                    <a:gd name="T16" fmla="*/ 62 w 106"/>
                    <a:gd name="T17" fmla="*/ 76 h 169"/>
                    <a:gd name="T18" fmla="*/ 81 w 106"/>
                    <a:gd name="T19" fmla="*/ 104 h 169"/>
                    <a:gd name="T20" fmla="*/ 106 w 106"/>
                    <a:gd name="T21" fmla="*/ 137 h 169"/>
                    <a:gd name="T22" fmla="*/ 104 w 106"/>
                    <a:gd name="T23" fmla="*/ 163 h 169"/>
                    <a:gd name="T24" fmla="*/ 79 w 106"/>
                    <a:gd name="T25" fmla="*/ 160 h 169"/>
                    <a:gd name="T26" fmla="*/ 23 w 106"/>
                    <a:gd name="T27" fmla="*/ 85 h 169"/>
                    <a:gd name="T28" fmla="*/ 23 w 106"/>
                    <a:gd name="T29" fmla="*/ 8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69">
                      <a:moveTo>
                        <a:pt x="23" y="85"/>
                      </a:moveTo>
                      <a:lnTo>
                        <a:pt x="39" y="152"/>
                      </a:lnTo>
                      <a:lnTo>
                        <a:pt x="34" y="169"/>
                      </a:lnTo>
                      <a:lnTo>
                        <a:pt x="17" y="163"/>
                      </a:lnTo>
                      <a:lnTo>
                        <a:pt x="0" y="89"/>
                      </a:lnTo>
                      <a:lnTo>
                        <a:pt x="6" y="13"/>
                      </a:lnTo>
                      <a:lnTo>
                        <a:pt x="16" y="0"/>
                      </a:lnTo>
                      <a:lnTo>
                        <a:pt x="29" y="9"/>
                      </a:lnTo>
                      <a:lnTo>
                        <a:pt x="62" y="76"/>
                      </a:lnTo>
                      <a:lnTo>
                        <a:pt x="81" y="104"/>
                      </a:lnTo>
                      <a:lnTo>
                        <a:pt x="106" y="137"/>
                      </a:lnTo>
                      <a:lnTo>
                        <a:pt x="104" y="163"/>
                      </a:lnTo>
                      <a:lnTo>
                        <a:pt x="79" y="160"/>
                      </a:lnTo>
                      <a:lnTo>
                        <a:pt x="23" y="85"/>
                      </a:lnTo>
                      <a:lnTo>
                        <a:pt x="23"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3" name="Freeform 355"/>
                <p:cNvSpPr>
                  <a:spLocks/>
                </p:cNvSpPr>
                <p:nvPr/>
              </p:nvSpPr>
              <p:spPr bwMode="auto">
                <a:xfrm>
                  <a:off x="2836" y="3533"/>
                  <a:ext cx="46" cy="123"/>
                </a:xfrm>
                <a:custGeom>
                  <a:avLst/>
                  <a:gdLst>
                    <a:gd name="T0" fmla="*/ 44 w 230"/>
                    <a:gd name="T1" fmla="*/ 12 h 613"/>
                    <a:gd name="T2" fmla="*/ 29 w 230"/>
                    <a:gd name="T3" fmla="*/ 78 h 613"/>
                    <a:gd name="T4" fmla="*/ 40 w 230"/>
                    <a:gd name="T5" fmla="*/ 124 h 613"/>
                    <a:gd name="T6" fmla="*/ 47 w 230"/>
                    <a:gd name="T7" fmla="*/ 160 h 613"/>
                    <a:gd name="T8" fmla="*/ 40 w 230"/>
                    <a:gd name="T9" fmla="*/ 198 h 613"/>
                    <a:gd name="T10" fmla="*/ 34 w 230"/>
                    <a:gd name="T11" fmla="*/ 279 h 613"/>
                    <a:gd name="T12" fmla="*/ 56 w 230"/>
                    <a:gd name="T13" fmla="*/ 331 h 613"/>
                    <a:gd name="T14" fmla="*/ 84 w 230"/>
                    <a:gd name="T15" fmla="*/ 386 h 613"/>
                    <a:gd name="T16" fmla="*/ 112 w 230"/>
                    <a:gd name="T17" fmla="*/ 496 h 613"/>
                    <a:gd name="T18" fmla="*/ 121 w 230"/>
                    <a:gd name="T19" fmla="*/ 522 h 613"/>
                    <a:gd name="T20" fmla="*/ 150 w 230"/>
                    <a:gd name="T21" fmla="*/ 546 h 613"/>
                    <a:gd name="T22" fmla="*/ 214 w 230"/>
                    <a:gd name="T23" fmla="*/ 572 h 613"/>
                    <a:gd name="T24" fmla="*/ 230 w 230"/>
                    <a:gd name="T25" fmla="*/ 596 h 613"/>
                    <a:gd name="T26" fmla="*/ 222 w 230"/>
                    <a:gd name="T27" fmla="*/ 609 h 613"/>
                    <a:gd name="T28" fmla="*/ 204 w 230"/>
                    <a:gd name="T29" fmla="*/ 613 h 613"/>
                    <a:gd name="T30" fmla="*/ 162 w 230"/>
                    <a:gd name="T31" fmla="*/ 607 h 613"/>
                    <a:gd name="T32" fmla="*/ 105 w 230"/>
                    <a:gd name="T33" fmla="*/ 574 h 613"/>
                    <a:gd name="T34" fmla="*/ 85 w 230"/>
                    <a:gd name="T35" fmla="*/ 533 h 613"/>
                    <a:gd name="T36" fmla="*/ 85 w 230"/>
                    <a:gd name="T37" fmla="*/ 490 h 613"/>
                    <a:gd name="T38" fmla="*/ 86 w 230"/>
                    <a:gd name="T39" fmla="*/ 454 h 613"/>
                    <a:gd name="T40" fmla="*/ 75 w 230"/>
                    <a:gd name="T41" fmla="*/ 417 h 613"/>
                    <a:gd name="T42" fmla="*/ 53 w 230"/>
                    <a:gd name="T43" fmla="*/ 373 h 613"/>
                    <a:gd name="T44" fmla="*/ 11 w 230"/>
                    <a:gd name="T45" fmla="*/ 286 h 613"/>
                    <a:gd name="T46" fmla="*/ 18 w 230"/>
                    <a:gd name="T47" fmla="*/ 207 h 613"/>
                    <a:gd name="T48" fmla="*/ 19 w 230"/>
                    <a:gd name="T49" fmla="*/ 136 h 613"/>
                    <a:gd name="T50" fmla="*/ 0 w 230"/>
                    <a:gd name="T51" fmla="*/ 71 h 613"/>
                    <a:gd name="T52" fmla="*/ 19 w 230"/>
                    <a:gd name="T53" fmla="*/ 12 h 613"/>
                    <a:gd name="T54" fmla="*/ 31 w 230"/>
                    <a:gd name="T55" fmla="*/ 0 h 613"/>
                    <a:gd name="T56" fmla="*/ 44 w 230"/>
                    <a:gd name="T57" fmla="*/ 12 h 613"/>
                    <a:gd name="T58" fmla="*/ 44 w 230"/>
                    <a:gd name="T59" fmla="*/ 12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0" h="613">
                      <a:moveTo>
                        <a:pt x="44" y="12"/>
                      </a:moveTo>
                      <a:lnTo>
                        <a:pt x="29" y="78"/>
                      </a:lnTo>
                      <a:lnTo>
                        <a:pt x="40" y="124"/>
                      </a:lnTo>
                      <a:lnTo>
                        <a:pt x="47" y="160"/>
                      </a:lnTo>
                      <a:lnTo>
                        <a:pt x="40" y="198"/>
                      </a:lnTo>
                      <a:lnTo>
                        <a:pt x="34" y="279"/>
                      </a:lnTo>
                      <a:lnTo>
                        <a:pt x="56" y="331"/>
                      </a:lnTo>
                      <a:lnTo>
                        <a:pt x="84" y="386"/>
                      </a:lnTo>
                      <a:lnTo>
                        <a:pt x="112" y="496"/>
                      </a:lnTo>
                      <a:lnTo>
                        <a:pt x="121" y="522"/>
                      </a:lnTo>
                      <a:lnTo>
                        <a:pt x="150" y="546"/>
                      </a:lnTo>
                      <a:lnTo>
                        <a:pt x="214" y="572"/>
                      </a:lnTo>
                      <a:lnTo>
                        <a:pt x="230" y="596"/>
                      </a:lnTo>
                      <a:lnTo>
                        <a:pt x="222" y="609"/>
                      </a:lnTo>
                      <a:lnTo>
                        <a:pt x="204" y="613"/>
                      </a:lnTo>
                      <a:lnTo>
                        <a:pt x="162" y="607"/>
                      </a:lnTo>
                      <a:lnTo>
                        <a:pt x="105" y="574"/>
                      </a:lnTo>
                      <a:lnTo>
                        <a:pt x="85" y="533"/>
                      </a:lnTo>
                      <a:lnTo>
                        <a:pt x="85" y="490"/>
                      </a:lnTo>
                      <a:lnTo>
                        <a:pt x="86" y="454"/>
                      </a:lnTo>
                      <a:lnTo>
                        <a:pt x="75" y="417"/>
                      </a:lnTo>
                      <a:lnTo>
                        <a:pt x="53" y="373"/>
                      </a:lnTo>
                      <a:lnTo>
                        <a:pt x="11" y="286"/>
                      </a:lnTo>
                      <a:lnTo>
                        <a:pt x="18" y="207"/>
                      </a:lnTo>
                      <a:lnTo>
                        <a:pt x="19" y="136"/>
                      </a:lnTo>
                      <a:lnTo>
                        <a:pt x="0" y="71"/>
                      </a:lnTo>
                      <a:lnTo>
                        <a:pt x="19" y="12"/>
                      </a:lnTo>
                      <a:lnTo>
                        <a:pt x="31" y="0"/>
                      </a:lnTo>
                      <a:lnTo>
                        <a:pt x="44" y="12"/>
                      </a:lnTo>
                      <a:lnTo>
                        <a:pt x="4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4" name="Freeform 356"/>
                <p:cNvSpPr>
                  <a:spLocks/>
                </p:cNvSpPr>
                <p:nvPr/>
              </p:nvSpPr>
              <p:spPr bwMode="auto">
                <a:xfrm>
                  <a:off x="2876" y="3618"/>
                  <a:ext cx="20" cy="37"/>
                </a:xfrm>
                <a:custGeom>
                  <a:avLst/>
                  <a:gdLst>
                    <a:gd name="T0" fmla="*/ 5 w 99"/>
                    <a:gd name="T1" fmla="*/ 173 h 187"/>
                    <a:gd name="T2" fmla="*/ 0 w 99"/>
                    <a:gd name="T3" fmla="*/ 138 h 187"/>
                    <a:gd name="T4" fmla="*/ 14 w 99"/>
                    <a:gd name="T5" fmla="*/ 99 h 187"/>
                    <a:gd name="T6" fmla="*/ 31 w 99"/>
                    <a:gd name="T7" fmla="*/ 65 h 187"/>
                    <a:gd name="T8" fmla="*/ 53 w 99"/>
                    <a:gd name="T9" fmla="*/ 31 h 187"/>
                    <a:gd name="T10" fmla="*/ 81 w 99"/>
                    <a:gd name="T11" fmla="*/ 1 h 187"/>
                    <a:gd name="T12" fmla="*/ 98 w 99"/>
                    <a:gd name="T13" fmla="*/ 0 h 187"/>
                    <a:gd name="T14" fmla="*/ 99 w 99"/>
                    <a:gd name="T15" fmla="*/ 17 h 187"/>
                    <a:gd name="T16" fmla="*/ 68 w 99"/>
                    <a:gd name="T17" fmla="*/ 81 h 187"/>
                    <a:gd name="T18" fmla="*/ 46 w 99"/>
                    <a:gd name="T19" fmla="*/ 150 h 187"/>
                    <a:gd name="T20" fmla="*/ 28 w 99"/>
                    <a:gd name="T21" fmla="*/ 177 h 187"/>
                    <a:gd name="T22" fmla="*/ 15 w 99"/>
                    <a:gd name="T23" fmla="*/ 187 h 187"/>
                    <a:gd name="T24" fmla="*/ 5 w 99"/>
                    <a:gd name="T25" fmla="*/ 173 h 187"/>
                    <a:gd name="T26" fmla="*/ 5 w 99"/>
                    <a:gd name="T27" fmla="*/ 17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87">
                      <a:moveTo>
                        <a:pt x="5" y="173"/>
                      </a:moveTo>
                      <a:lnTo>
                        <a:pt x="0" y="138"/>
                      </a:lnTo>
                      <a:lnTo>
                        <a:pt x="14" y="99"/>
                      </a:lnTo>
                      <a:lnTo>
                        <a:pt x="31" y="65"/>
                      </a:lnTo>
                      <a:lnTo>
                        <a:pt x="53" y="31"/>
                      </a:lnTo>
                      <a:lnTo>
                        <a:pt x="81" y="1"/>
                      </a:lnTo>
                      <a:lnTo>
                        <a:pt x="98" y="0"/>
                      </a:lnTo>
                      <a:lnTo>
                        <a:pt x="99" y="17"/>
                      </a:lnTo>
                      <a:lnTo>
                        <a:pt x="68" y="81"/>
                      </a:lnTo>
                      <a:lnTo>
                        <a:pt x="46" y="150"/>
                      </a:lnTo>
                      <a:lnTo>
                        <a:pt x="28" y="177"/>
                      </a:lnTo>
                      <a:lnTo>
                        <a:pt x="15" y="187"/>
                      </a:lnTo>
                      <a:lnTo>
                        <a:pt x="5" y="173"/>
                      </a:lnTo>
                      <a:lnTo>
                        <a:pt x="5"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5" name="Freeform 357"/>
                <p:cNvSpPr>
                  <a:spLocks/>
                </p:cNvSpPr>
                <p:nvPr/>
              </p:nvSpPr>
              <p:spPr bwMode="auto">
                <a:xfrm>
                  <a:off x="2825" y="3585"/>
                  <a:ext cx="41" cy="55"/>
                </a:xfrm>
                <a:custGeom>
                  <a:avLst/>
                  <a:gdLst>
                    <a:gd name="T0" fmla="*/ 204 w 204"/>
                    <a:gd name="T1" fmla="*/ 20 h 277"/>
                    <a:gd name="T2" fmla="*/ 185 w 204"/>
                    <a:gd name="T3" fmla="*/ 44 h 277"/>
                    <a:gd name="T4" fmla="*/ 157 w 204"/>
                    <a:gd name="T5" fmla="*/ 72 h 277"/>
                    <a:gd name="T6" fmla="*/ 106 w 204"/>
                    <a:gd name="T7" fmla="*/ 120 h 277"/>
                    <a:gd name="T8" fmla="*/ 64 w 204"/>
                    <a:gd name="T9" fmla="*/ 179 h 277"/>
                    <a:gd name="T10" fmla="*/ 35 w 204"/>
                    <a:gd name="T11" fmla="*/ 233 h 277"/>
                    <a:gd name="T12" fmla="*/ 42 w 204"/>
                    <a:gd name="T13" fmla="*/ 248 h 277"/>
                    <a:gd name="T14" fmla="*/ 45 w 204"/>
                    <a:gd name="T15" fmla="*/ 275 h 277"/>
                    <a:gd name="T16" fmla="*/ 20 w 204"/>
                    <a:gd name="T17" fmla="*/ 277 h 277"/>
                    <a:gd name="T18" fmla="*/ 0 w 204"/>
                    <a:gd name="T19" fmla="*/ 249 h 277"/>
                    <a:gd name="T20" fmla="*/ 3 w 204"/>
                    <a:gd name="T21" fmla="*/ 214 h 277"/>
                    <a:gd name="T22" fmla="*/ 23 w 204"/>
                    <a:gd name="T23" fmla="*/ 173 h 277"/>
                    <a:gd name="T24" fmla="*/ 55 w 204"/>
                    <a:gd name="T25" fmla="*/ 130 h 277"/>
                    <a:gd name="T26" fmla="*/ 93 w 204"/>
                    <a:gd name="T27" fmla="*/ 90 h 277"/>
                    <a:gd name="T28" fmla="*/ 133 w 204"/>
                    <a:gd name="T29" fmla="*/ 52 h 277"/>
                    <a:gd name="T30" fmla="*/ 188 w 204"/>
                    <a:gd name="T31" fmla="*/ 0 h 277"/>
                    <a:gd name="T32" fmla="*/ 204 w 204"/>
                    <a:gd name="T33" fmla="*/ 0 h 277"/>
                    <a:gd name="T34" fmla="*/ 204 w 204"/>
                    <a:gd name="T35" fmla="*/ 20 h 277"/>
                    <a:gd name="T36" fmla="*/ 204 w 204"/>
                    <a:gd name="T37" fmla="*/ 2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77">
                      <a:moveTo>
                        <a:pt x="204" y="20"/>
                      </a:moveTo>
                      <a:lnTo>
                        <a:pt x="185" y="44"/>
                      </a:lnTo>
                      <a:lnTo>
                        <a:pt x="157" y="72"/>
                      </a:lnTo>
                      <a:lnTo>
                        <a:pt x="106" y="120"/>
                      </a:lnTo>
                      <a:lnTo>
                        <a:pt x="64" y="179"/>
                      </a:lnTo>
                      <a:lnTo>
                        <a:pt x="35" y="233"/>
                      </a:lnTo>
                      <a:lnTo>
                        <a:pt x="42" y="248"/>
                      </a:lnTo>
                      <a:lnTo>
                        <a:pt x="45" y="275"/>
                      </a:lnTo>
                      <a:lnTo>
                        <a:pt x="20" y="277"/>
                      </a:lnTo>
                      <a:lnTo>
                        <a:pt x="0" y="249"/>
                      </a:lnTo>
                      <a:lnTo>
                        <a:pt x="3" y="214"/>
                      </a:lnTo>
                      <a:lnTo>
                        <a:pt x="23" y="173"/>
                      </a:lnTo>
                      <a:lnTo>
                        <a:pt x="55" y="130"/>
                      </a:lnTo>
                      <a:lnTo>
                        <a:pt x="93" y="90"/>
                      </a:lnTo>
                      <a:lnTo>
                        <a:pt x="133" y="52"/>
                      </a:lnTo>
                      <a:lnTo>
                        <a:pt x="188" y="0"/>
                      </a:lnTo>
                      <a:lnTo>
                        <a:pt x="204" y="0"/>
                      </a:lnTo>
                      <a:lnTo>
                        <a:pt x="204" y="20"/>
                      </a:lnTo>
                      <a:lnTo>
                        <a:pt x="20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6" name="Freeform 358"/>
                <p:cNvSpPr>
                  <a:spLocks/>
                </p:cNvSpPr>
                <p:nvPr/>
              </p:nvSpPr>
              <p:spPr bwMode="auto">
                <a:xfrm>
                  <a:off x="2838" y="3628"/>
                  <a:ext cx="10" cy="18"/>
                </a:xfrm>
                <a:custGeom>
                  <a:avLst/>
                  <a:gdLst>
                    <a:gd name="T0" fmla="*/ 9 w 53"/>
                    <a:gd name="T1" fmla="*/ 0 h 88"/>
                    <a:gd name="T2" fmla="*/ 37 w 53"/>
                    <a:gd name="T3" fmla="*/ 5 h 88"/>
                    <a:gd name="T4" fmla="*/ 53 w 53"/>
                    <a:gd name="T5" fmla="*/ 25 h 88"/>
                    <a:gd name="T6" fmla="*/ 49 w 53"/>
                    <a:gd name="T7" fmla="*/ 57 h 88"/>
                    <a:gd name="T8" fmla="*/ 31 w 53"/>
                    <a:gd name="T9" fmla="*/ 84 h 88"/>
                    <a:gd name="T10" fmla="*/ 6 w 53"/>
                    <a:gd name="T11" fmla="*/ 88 h 88"/>
                    <a:gd name="T12" fmla="*/ 2 w 53"/>
                    <a:gd name="T13" fmla="*/ 62 h 88"/>
                    <a:gd name="T14" fmla="*/ 23 w 53"/>
                    <a:gd name="T15" fmla="*/ 29 h 88"/>
                    <a:gd name="T16" fmla="*/ 15 w 53"/>
                    <a:gd name="T17" fmla="*/ 23 h 88"/>
                    <a:gd name="T18" fmla="*/ 0 w 53"/>
                    <a:gd name="T19" fmla="*/ 13 h 88"/>
                    <a:gd name="T20" fmla="*/ 9 w 53"/>
                    <a:gd name="T21" fmla="*/ 0 h 88"/>
                    <a:gd name="T22" fmla="*/ 9 w 53"/>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8">
                      <a:moveTo>
                        <a:pt x="9" y="0"/>
                      </a:moveTo>
                      <a:lnTo>
                        <a:pt x="37" y="5"/>
                      </a:lnTo>
                      <a:lnTo>
                        <a:pt x="53" y="25"/>
                      </a:lnTo>
                      <a:lnTo>
                        <a:pt x="49" y="57"/>
                      </a:lnTo>
                      <a:lnTo>
                        <a:pt x="31" y="84"/>
                      </a:lnTo>
                      <a:lnTo>
                        <a:pt x="6" y="88"/>
                      </a:lnTo>
                      <a:lnTo>
                        <a:pt x="2" y="62"/>
                      </a:lnTo>
                      <a:lnTo>
                        <a:pt x="23" y="29"/>
                      </a:lnTo>
                      <a:lnTo>
                        <a:pt x="15" y="23"/>
                      </a:lnTo>
                      <a:lnTo>
                        <a:pt x="0" y="13"/>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7" name="Freeform 359"/>
                <p:cNvSpPr>
                  <a:spLocks/>
                </p:cNvSpPr>
                <p:nvPr/>
              </p:nvSpPr>
              <p:spPr bwMode="auto">
                <a:xfrm>
                  <a:off x="2828" y="3640"/>
                  <a:ext cx="17" cy="5"/>
                </a:xfrm>
                <a:custGeom>
                  <a:avLst/>
                  <a:gdLst>
                    <a:gd name="T0" fmla="*/ 17 w 85"/>
                    <a:gd name="T1" fmla="*/ 1 h 26"/>
                    <a:gd name="T2" fmla="*/ 69 w 85"/>
                    <a:gd name="T3" fmla="*/ 0 h 26"/>
                    <a:gd name="T4" fmla="*/ 85 w 85"/>
                    <a:gd name="T5" fmla="*/ 9 h 26"/>
                    <a:gd name="T6" fmla="*/ 76 w 85"/>
                    <a:gd name="T7" fmla="*/ 26 h 26"/>
                    <a:gd name="T8" fmla="*/ 5 w 85"/>
                    <a:gd name="T9" fmla="*/ 22 h 26"/>
                    <a:gd name="T10" fmla="*/ 0 w 85"/>
                    <a:gd name="T11" fmla="*/ 6 h 26"/>
                    <a:gd name="T12" fmla="*/ 17 w 85"/>
                    <a:gd name="T13" fmla="*/ 1 h 26"/>
                    <a:gd name="T14" fmla="*/ 17 w 8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26">
                      <a:moveTo>
                        <a:pt x="17" y="1"/>
                      </a:moveTo>
                      <a:lnTo>
                        <a:pt x="69" y="0"/>
                      </a:lnTo>
                      <a:lnTo>
                        <a:pt x="85" y="9"/>
                      </a:lnTo>
                      <a:lnTo>
                        <a:pt x="76" y="26"/>
                      </a:lnTo>
                      <a:lnTo>
                        <a:pt x="5" y="22"/>
                      </a:lnTo>
                      <a:lnTo>
                        <a:pt x="0" y="6"/>
                      </a:lnTo>
                      <a:lnTo>
                        <a:pt x="17" y="1"/>
                      </a:lnTo>
                      <a:lnTo>
                        <a:pt x="1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8" name="Freeform 360"/>
                <p:cNvSpPr>
                  <a:spLocks/>
                </p:cNvSpPr>
                <p:nvPr/>
              </p:nvSpPr>
              <p:spPr bwMode="auto">
                <a:xfrm>
                  <a:off x="2673" y="3730"/>
                  <a:ext cx="36" cy="13"/>
                </a:xfrm>
                <a:custGeom>
                  <a:avLst/>
                  <a:gdLst>
                    <a:gd name="T0" fmla="*/ 171 w 181"/>
                    <a:gd name="T1" fmla="*/ 24 h 61"/>
                    <a:gd name="T2" fmla="*/ 132 w 181"/>
                    <a:gd name="T3" fmla="*/ 40 h 61"/>
                    <a:gd name="T4" fmla="*/ 96 w 181"/>
                    <a:gd name="T5" fmla="*/ 54 h 61"/>
                    <a:gd name="T6" fmla="*/ 29 w 181"/>
                    <a:gd name="T7" fmla="*/ 61 h 61"/>
                    <a:gd name="T8" fmla="*/ 0 w 181"/>
                    <a:gd name="T9" fmla="*/ 41 h 61"/>
                    <a:gd name="T10" fmla="*/ 4 w 181"/>
                    <a:gd name="T11" fmla="*/ 25 h 61"/>
                    <a:gd name="T12" fmla="*/ 20 w 181"/>
                    <a:gd name="T13" fmla="*/ 13 h 61"/>
                    <a:gd name="T14" fmla="*/ 168 w 181"/>
                    <a:gd name="T15" fmla="*/ 0 h 61"/>
                    <a:gd name="T16" fmla="*/ 181 w 181"/>
                    <a:gd name="T17" fmla="*/ 10 h 61"/>
                    <a:gd name="T18" fmla="*/ 171 w 181"/>
                    <a:gd name="T19" fmla="*/ 24 h 61"/>
                    <a:gd name="T20" fmla="*/ 171 w 181"/>
                    <a:gd name="T21"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1">
                      <a:moveTo>
                        <a:pt x="171" y="24"/>
                      </a:moveTo>
                      <a:lnTo>
                        <a:pt x="132" y="40"/>
                      </a:lnTo>
                      <a:lnTo>
                        <a:pt x="96" y="54"/>
                      </a:lnTo>
                      <a:lnTo>
                        <a:pt x="29" y="61"/>
                      </a:lnTo>
                      <a:lnTo>
                        <a:pt x="0" y="41"/>
                      </a:lnTo>
                      <a:lnTo>
                        <a:pt x="4" y="25"/>
                      </a:lnTo>
                      <a:lnTo>
                        <a:pt x="20" y="13"/>
                      </a:lnTo>
                      <a:lnTo>
                        <a:pt x="168" y="0"/>
                      </a:lnTo>
                      <a:lnTo>
                        <a:pt x="181" y="10"/>
                      </a:lnTo>
                      <a:lnTo>
                        <a:pt x="171" y="24"/>
                      </a:lnTo>
                      <a:lnTo>
                        <a:pt x="17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09" name="Freeform 361"/>
                <p:cNvSpPr>
                  <a:spLocks/>
                </p:cNvSpPr>
                <p:nvPr/>
              </p:nvSpPr>
              <p:spPr bwMode="auto">
                <a:xfrm>
                  <a:off x="2521" y="3746"/>
                  <a:ext cx="70" cy="19"/>
                </a:xfrm>
                <a:custGeom>
                  <a:avLst/>
                  <a:gdLst>
                    <a:gd name="T0" fmla="*/ 327 w 348"/>
                    <a:gd name="T1" fmla="*/ 48 h 93"/>
                    <a:gd name="T2" fmla="*/ 264 w 348"/>
                    <a:gd name="T3" fmla="*/ 67 h 93"/>
                    <a:gd name="T4" fmla="*/ 140 w 348"/>
                    <a:gd name="T5" fmla="*/ 81 h 93"/>
                    <a:gd name="T6" fmla="*/ 14 w 348"/>
                    <a:gd name="T7" fmla="*/ 93 h 93"/>
                    <a:gd name="T8" fmla="*/ 0 w 348"/>
                    <a:gd name="T9" fmla="*/ 82 h 93"/>
                    <a:gd name="T10" fmla="*/ 11 w 348"/>
                    <a:gd name="T11" fmla="*/ 68 h 93"/>
                    <a:gd name="T12" fmla="*/ 72 w 348"/>
                    <a:gd name="T13" fmla="*/ 52 h 93"/>
                    <a:gd name="T14" fmla="*/ 168 w 348"/>
                    <a:gd name="T15" fmla="*/ 29 h 93"/>
                    <a:gd name="T16" fmla="*/ 263 w 348"/>
                    <a:gd name="T17" fmla="*/ 9 h 93"/>
                    <a:gd name="T18" fmla="*/ 321 w 348"/>
                    <a:gd name="T19" fmla="*/ 0 h 93"/>
                    <a:gd name="T20" fmla="*/ 348 w 348"/>
                    <a:gd name="T21" fmla="*/ 20 h 93"/>
                    <a:gd name="T22" fmla="*/ 345 w 348"/>
                    <a:gd name="T23" fmla="*/ 36 h 93"/>
                    <a:gd name="T24" fmla="*/ 327 w 348"/>
                    <a:gd name="T25" fmla="*/ 48 h 93"/>
                    <a:gd name="T26" fmla="*/ 327 w 348"/>
                    <a:gd name="T27"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93">
                      <a:moveTo>
                        <a:pt x="327" y="48"/>
                      </a:moveTo>
                      <a:lnTo>
                        <a:pt x="264" y="67"/>
                      </a:lnTo>
                      <a:lnTo>
                        <a:pt x="140" y="81"/>
                      </a:lnTo>
                      <a:lnTo>
                        <a:pt x="14" y="93"/>
                      </a:lnTo>
                      <a:lnTo>
                        <a:pt x="0" y="82"/>
                      </a:lnTo>
                      <a:lnTo>
                        <a:pt x="11" y="68"/>
                      </a:lnTo>
                      <a:lnTo>
                        <a:pt x="72" y="52"/>
                      </a:lnTo>
                      <a:lnTo>
                        <a:pt x="168" y="29"/>
                      </a:lnTo>
                      <a:lnTo>
                        <a:pt x="263" y="9"/>
                      </a:lnTo>
                      <a:lnTo>
                        <a:pt x="321" y="0"/>
                      </a:lnTo>
                      <a:lnTo>
                        <a:pt x="348" y="20"/>
                      </a:lnTo>
                      <a:lnTo>
                        <a:pt x="345" y="36"/>
                      </a:lnTo>
                      <a:lnTo>
                        <a:pt x="327" y="48"/>
                      </a:lnTo>
                      <a:lnTo>
                        <a:pt x="32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0" name="Freeform 362"/>
                <p:cNvSpPr>
                  <a:spLocks/>
                </p:cNvSpPr>
                <p:nvPr/>
              </p:nvSpPr>
              <p:spPr bwMode="auto">
                <a:xfrm>
                  <a:off x="2544" y="3566"/>
                  <a:ext cx="35" cy="34"/>
                </a:xfrm>
                <a:custGeom>
                  <a:avLst/>
                  <a:gdLst>
                    <a:gd name="T0" fmla="*/ 22 w 172"/>
                    <a:gd name="T1" fmla="*/ 8 h 167"/>
                    <a:gd name="T2" fmla="*/ 60 w 172"/>
                    <a:gd name="T3" fmla="*/ 93 h 167"/>
                    <a:gd name="T4" fmla="*/ 69 w 172"/>
                    <a:gd name="T5" fmla="*/ 121 h 167"/>
                    <a:gd name="T6" fmla="*/ 89 w 172"/>
                    <a:gd name="T7" fmla="*/ 136 h 167"/>
                    <a:gd name="T8" fmla="*/ 158 w 172"/>
                    <a:gd name="T9" fmla="*/ 130 h 167"/>
                    <a:gd name="T10" fmla="*/ 172 w 172"/>
                    <a:gd name="T11" fmla="*/ 140 h 167"/>
                    <a:gd name="T12" fmla="*/ 160 w 172"/>
                    <a:gd name="T13" fmla="*/ 154 h 167"/>
                    <a:gd name="T14" fmla="*/ 96 w 172"/>
                    <a:gd name="T15" fmla="*/ 167 h 167"/>
                    <a:gd name="T16" fmla="*/ 57 w 172"/>
                    <a:gd name="T17" fmla="*/ 147 h 167"/>
                    <a:gd name="T18" fmla="*/ 39 w 172"/>
                    <a:gd name="T19" fmla="*/ 104 h 167"/>
                    <a:gd name="T20" fmla="*/ 0 w 172"/>
                    <a:gd name="T21" fmla="*/ 16 h 167"/>
                    <a:gd name="T22" fmla="*/ 7 w 172"/>
                    <a:gd name="T23" fmla="*/ 0 h 167"/>
                    <a:gd name="T24" fmla="*/ 22 w 172"/>
                    <a:gd name="T25" fmla="*/ 8 h 167"/>
                    <a:gd name="T26" fmla="*/ 22 w 172"/>
                    <a:gd name="T27" fmla="*/ 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167">
                      <a:moveTo>
                        <a:pt x="22" y="8"/>
                      </a:moveTo>
                      <a:lnTo>
                        <a:pt x="60" y="93"/>
                      </a:lnTo>
                      <a:lnTo>
                        <a:pt x="69" y="121"/>
                      </a:lnTo>
                      <a:lnTo>
                        <a:pt x="89" y="136"/>
                      </a:lnTo>
                      <a:lnTo>
                        <a:pt x="158" y="130"/>
                      </a:lnTo>
                      <a:lnTo>
                        <a:pt x="172" y="140"/>
                      </a:lnTo>
                      <a:lnTo>
                        <a:pt x="160" y="154"/>
                      </a:lnTo>
                      <a:lnTo>
                        <a:pt x="96" y="167"/>
                      </a:lnTo>
                      <a:lnTo>
                        <a:pt x="57" y="147"/>
                      </a:lnTo>
                      <a:lnTo>
                        <a:pt x="39" y="104"/>
                      </a:lnTo>
                      <a:lnTo>
                        <a:pt x="0" y="16"/>
                      </a:lnTo>
                      <a:lnTo>
                        <a:pt x="7" y="0"/>
                      </a:lnTo>
                      <a:lnTo>
                        <a:pt x="22" y="8"/>
                      </a:lnTo>
                      <a:lnTo>
                        <a:pt x="2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1" name="Freeform 363"/>
                <p:cNvSpPr>
                  <a:spLocks/>
                </p:cNvSpPr>
                <p:nvPr/>
              </p:nvSpPr>
              <p:spPr bwMode="auto">
                <a:xfrm>
                  <a:off x="2555" y="3559"/>
                  <a:ext cx="14" cy="30"/>
                </a:xfrm>
                <a:custGeom>
                  <a:avLst/>
                  <a:gdLst>
                    <a:gd name="T0" fmla="*/ 39 w 70"/>
                    <a:gd name="T1" fmla="*/ 13 h 153"/>
                    <a:gd name="T2" fmla="*/ 32 w 70"/>
                    <a:gd name="T3" fmla="*/ 71 h 153"/>
                    <a:gd name="T4" fmla="*/ 49 w 70"/>
                    <a:gd name="T5" fmla="*/ 103 h 153"/>
                    <a:gd name="T6" fmla="*/ 70 w 70"/>
                    <a:gd name="T7" fmla="*/ 136 h 153"/>
                    <a:gd name="T8" fmla="*/ 68 w 70"/>
                    <a:gd name="T9" fmla="*/ 153 h 153"/>
                    <a:gd name="T10" fmla="*/ 51 w 70"/>
                    <a:gd name="T11" fmla="*/ 149 h 153"/>
                    <a:gd name="T12" fmla="*/ 0 w 70"/>
                    <a:gd name="T13" fmla="*/ 78 h 153"/>
                    <a:gd name="T14" fmla="*/ 4 w 70"/>
                    <a:gd name="T15" fmla="*/ 44 h 153"/>
                    <a:gd name="T16" fmla="*/ 15 w 70"/>
                    <a:gd name="T17" fmla="*/ 12 h 153"/>
                    <a:gd name="T18" fmla="*/ 28 w 70"/>
                    <a:gd name="T19" fmla="*/ 0 h 153"/>
                    <a:gd name="T20" fmla="*/ 39 w 70"/>
                    <a:gd name="T21" fmla="*/ 13 h 153"/>
                    <a:gd name="T22" fmla="*/ 39 w 70"/>
                    <a:gd name="T23"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53">
                      <a:moveTo>
                        <a:pt x="39" y="13"/>
                      </a:moveTo>
                      <a:lnTo>
                        <a:pt x="32" y="71"/>
                      </a:lnTo>
                      <a:lnTo>
                        <a:pt x="49" y="103"/>
                      </a:lnTo>
                      <a:lnTo>
                        <a:pt x="70" y="136"/>
                      </a:lnTo>
                      <a:lnTo>
                        <a:pt x="68" y="153"/>
                      </a:lnTo>
                      <a:lnTo>
                        <a:pt x="51" y="149"/>
                      </a:lnTo>
                      <a:lnTo>
                        <a:pt x="0" y="78"/>
                      </a:lnTo>
                      <a:lnTo>
                        <a:pt x="4" y="44"/>
                      </a:lnTo>
                      <a:lnTo>
                        <a:pt x="15" y="12"/>
                      </a:lnTo>
                      <a:lnTo>
                        <a:pt x="28" y="0"/>
                      </a:lnTo>
                      <a:lnTo>
                        <a:pt x="39" y="13"/>
                      </a:lnTo>
                      <a:lnTo>
                        <a:pt x="3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2" name="Freeform 364"/>
                <p:cNvSpPr>
                  <a:spLocks/>
                </p:cNvSpPr>
                <p:nvPr/>
              </p:nvSpPr>
              <p:spPr bwMode="auto">
                <a:xfrm>
                  <a:off x="2559" y="3556"/>
                  <a:ext cx="23" cy="18"/>
                </a:xfrm>
                <a:custGeom>
                  <a:avLst/>
                  <a:gdLst>
                    <a:gd name="T0" fmla="*/ 76 w 112"/>
                    <a:gd name="T1" fmla="*/ 32 h 90"/>
                    <a:gd name="T2" fmla="*/ 11 w 112"/>
                    <a:gd name="T3" fmla="*/ 29 h 90"/>
                    <a:gd name="T4" fmla="*/ 0 w 112"/>
                    <a:gd name="T5" fmla="*/ 16 h 90"/>
                    <a:gd name="T6" fmla="*/ 12 w 112"/>
                    <a:gd name="T7" fmla="*/ 5 h 90"/>
                    <a:gd name="T8" fmla="*/ 96 w 112"/>
                    <a:gd name="T9" fmla="*/ 0 h 90"/>
                    <a:gd name="T10" fmla="*/ 112 w 112"/>
                    <a:gd name="T11" fmla="*/ 18 h 90"/>
                    <a:gd name="T12" fmla="*/ 98 w 112"/>
                    <a:gd name="T13" fmla="*/ 78 h 90"/>
                    <a:gd name="T14" fmla="*/ 81 w 112"/>
                    <a:gd name="T15" fmla="*/ 90 h 90"/>
                    <a:gd name="T16" fmla="*/ 69 w 112"/>
                    <a:gd name="T17" fmla="*/ 73 h 90"/>
                    <a:gd name="T18" fmla="*/ 76 w 112"/>
                    <a:gd name="T19" fmla="*/ 32 h 90"/>
                    <a:gd name="T20" fmla="*/ 76 w 112"/>
                    <a:gd name="T21" fmla="*/ 3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90">
                      <a:moveTo>
                        <a:pt x="76" y="32"/>
                      </a:moveTo>
                      <a:lnTo>
                        <a:pt x="11" y="29"/>
                      </a:lnTo>
                      <a:lnTo>
                        <a:pt x="0" y="16"/>
                      </a:lnTo>
                      <a:lnTo>
                        <a:pt x="12" y="5"/>
                      </a:lnTo>
                      <a:lnTo>
                        <a:pt x="96" y="0"/>
                      </a:lnTo>
                      <a:lnTo>
                        <a:pt x="112" y="18"/>
                      </a:lnTo>
                      <a:lnTo>
                        <a:pt x="98" y="78"/>
                      </a:lnTo>
                      <a:lnTo>
                        <a:pt x="81" y="90"/>
                      </a:lnTo>
                      <a:lnTo>
                        <a:pt x="69" y="73"/>
                      </a:lnTo>
                      <a:lnTo>
                        <a:pt x="76" y="32"/>
                      </a:lnTo>
                      <a:lnTo>
                        <a:pt x="7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3" name="Freeform 365"/>
                <p:cNvSpPr>
                  <a:spLocks/>
                </p:cNvSpPr>
                <p:nvPr/>
              </p:nvSpPr>
              <p:spPr bwMode="auto">
                <a:xfrm>
                  <a:off x="2575" y="3572"/>
                  <a:ext cx="20" cy="16"/>
                </a:xfrm>
                <a:custGeom>
                  <a:avLst/>
                  <a:gdLst>
                    <a:gd name="T0" fmla="*/ 17 w 101"/>
                    <a:gd name="T1" fmla="*/ 0 h 76"/>
                    <a:gd name="T2" fmla="*/ 46 w 101"/>
                    <a:gd name="T3" fmla="*/ 25 h 76"/>
                    <a:gd name="T4" fmla="*/ 95 w 101"/>
                    <a:gd name="T5" fmla="*/ 54 h 76"/>
                    <a:gd name="T6" fmla="*/ 101 w 101"/>
                    <a:gd name="T7" fmla="*/ 70 h 76"/>
                    <a:gd name="T8" fmla="*/ 84 w 101"/>
                    <a:gd name="T9" fmla="*/ 76 h 76"/>
                    <a:gd name="T10" fmla="*/ 39 w 101"/>
                    <a:gd name="T11" fmla="*/ 50 h 76"/>
                    <a:gd name="T12" fmla="*/ 0 w 101"/>
                    <a:gd name="T13" fmla="*/ 16 h 76"/>
                    <a:gd name="T14" fmla="*/ 0 w 101"/>
                    <a:gd name="T15" fmla="*/ 0 h 76"/>
                    <a:gd name="T16" fmla="*/ 17 w 101"/>
                    <a:gd name="T17" fmla="*/ 0 h 76"/>
                    <a:gd name="T18" fmla="*/ 17 w 101"/>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76">
                      <a:moveTo>
                        <a:pt x="17" y="0"/>
                      </a:moveTo>
                      <a:lnTo>
                        <a:pt x="46" y="25"/>
                      </a:lnTo>
                      <a:lnTo>
                        <a:pt x="95" y="54"/>
                      </a:lnTo>
                      <a:lnTo>
                        <a:pt x="101" y="70"/>
                      </a:lnTo>
                      <a:lnTo>
                        <a:pt x="84" y="76"/>
                      </a:lnTo>
                      <a:lnTo>
                        <a:pt x="39" y="50"/>
                      </a:lnTo>
                      <a:lnTo>
                        <a:pt x="0" y="16"/>
                      </a:lnTo>
                      <a:lnTo>
                        <a:pt x="0" y="0"/>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4" name="Freeform 366"/>
                <p:cNvSpPr>
                  <a:spLocks/>
                </p:cNvSpPr>
                <p:nvPr/>
              </p:nvSpPr>
              <p:spPr bwMode="auto">
                <a:xfrm>
                  <a:off x="2556" y="3570"/>
                  <a:ext cx="22" cy="8"/>
                </a:xfrm>
                <a:custGeom>
                  <a:avLst/>
                  <a:gdLst>
                    <a:gd name="T0" fmla="*/ 13 w 110"/>
                    <a:gd name="T1" fmla="*/ 6 h 42"/>
                    <a:gd name="T2" fmla="*/ 37 w 110"/>
                    <a:gd name="T3" fmla="*/ 0 h 42"/>
                    <a:gd name="T4" fmla="*/ 95 w 110"/>
                    <a:gd name="T5" fmla="*/ 1 h 42"/>
                    <a:gd name="T6" fmla="*/ 110 w 110"/>
                    <a:gd name="T7" fmla="*/ 10 h 42"/>
                    <a:gd name="T8" fmla="*/ 100 w 110"/>
                    <a:gd name="T9" fmla="*/ 24 h 42"/>
                    <a:gd name="T10" fmla="*/ 35 w 110"/>
                    <a:gd name="T11" fmla="*/ 42 h 42"/>
                    <a:gd name="T12" fmla="*/ 11 w 110"/>
                    <a:gd name="T13" fmla="*/ 30 h 42"/>
                    <a:gd name="T14" fmla="*/ 0 w 110"/>
                    <a:gd name="T15" fmla="*/ 16 h 42"/>
                    <a:gd name="T16" fmla="*/ 13 w 110"/>
                    <a:gd name="T17" fmla="*/ 6 h 42"/>
                    <a:gd name="T18" fmla="*/ 13 w 110"/>
                    <a:gd name="T1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42">
                      <a:moveTo>
                        <a:pt x="13" y="6"/>
                      </a:moveTo>
                      <a:lnTo>
                        <a:pt x="37" y="0"/>
                      </a:lnTo>
                      <a:lnTo>
                        <a:pt x="95" y="1"/>
                      </a:lnTo>
                      <a:lnTo>
                        <a:pt x="110" y="10"/>
                      </a:lnTo>
                      <a:lnTo>
                        <a:pt x="100" y="24"/>
                      </a:lnTo>
                      <a:lnTo>
                        <a:pt x="35" y="42"/>
                      </a:lnTo>
                      <a:lnTo>
                        <a:pt x="11" y="30"/>
                      </a:lnTo>
                      <a:lnTo>
                        <a:pt x="0" y="16"/>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5" name="Freeform 367"/>
                <p:cNvSpPr>
                  <a:spLocks/>
                </p:cNvSpPr>
                <p:nvPr/>
              </p:nvSpPr>
              <p:spPr bwMode="auto">
                <a:xfrm>
                  <a:off x="2570" y="3583"/>
                  <a:ext cx="26" cy="9"/>
                </a:xfrm>
                <a:custGeom>
                  <a:avLst/>
                  <a:gdLst>
                    <a:gd name="T0" fmla="*/ 9 w 132"/>
                    <a:gd name="T1" fmla="*/ 22 h 46"/>
                    <a:gd name="T2" fmla="*/ 63 w 132"/>
                    <a:gd name="T3" fmla="*/ 8 h 46"/>
                    <a:gd name="T4" fmla="*/ 118 w 132"/>
                    <a:gd name="T5" fmla="*/ 0 h 46"/>
                    <a:gd name="T6" fmla="*/ 132 w 132"/>
                    <a:gd name="T7" fmla="*/ 10 h 46"/>
                    <a:gd name="T8" fmla="*/ 120 w 132"/>
                    <a:gd name="T9" fmla="*/ 24 h 46"/>
                    <a:gd name="T10" fmla="*/ 77 w 132"/>
                    <a:gd name="T11" fmla="*/ 31 h 46"/>
                    <a:gd name="T12" fmla="*/ 14 w 132"/>
                    <a:gd name="T13" fmla="*/ 46 h 46"/>
                    <a:gd name="T14" fmla="*/ 0 w 132"/>
                    <a:gd name="T15" fmla="*/ 37 h 46"/>
                    <a:gd name="T16" fmla="*/ 9 w 132"/>
                    <a:gd name="T17" fmla="*/ 22 h 46"/>
                    <a:gd name="T18" fmla="*/ 9 w 132"/>
                    <a:gd name="T19"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6">
                      <a:moveTo>
                        <a:pt x="9" y="22"/>
                      </a:moveTo>
                      <a:lnTo>
                        <a:pt x="63" y="8"/>
                      </a:lnTo>
                      <a:lnTo>
                        <a:pt x="118" y="0"/>
                      </a:lnTo>
                      <a:lnTo>
                        <a:pt x="132" y="10"/>
                      </a:lnTo>
                      <a:lnTo>
                        <a:pt x="120" y="24"/>
                      </a:lnTo>
                      <a:lnTo>
                        <a:pt x="77" y="31"/>
                      </a:lnTo>
                      <a:lnTo>
                        <a:pt x="14" y="46"/>
                      </a:lnTo>
                      <a:lnTo>
                        <a:pt x="0" y="37"/>
                      </a:lnTo>
                      <a:lnTo>
                        <a:pt x="9" y="22"/>
                      </a:lnTo>
                      <a:lnTo>
                        <a:pt x="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6" name="Freeform 368"/>
                <p:cNvSpPr>
                  <a:spLocks/>
                </p:cNvSpPr>
                <p:nvPr/>
              </p:nvSpPr>
              <p:spPr bwMode="auto">
                <a:xfrm>
                  <a:off x="2560" y="3626"/>
                  <a:ext cx="40" cy="40"/>
                </a:xfrm>
                <a:custGeom>
                  <a:avLst/>
                  <a:gdLst>
                    <a:gd name="T0" fmla="*/ 73 w 198"/>
                    <a:gd name="T1" fmla="*/ 170 h 198"/>
                    <a:gd name="T2" fmla="*/ 183 w 198"/>
                    <a:gd name="T3" fmla="*/ 140 h 198"/>
                    <a:gd name="T4" fmla="*/ 198 w 198"/>
                    <a:gd name="T5" fmla="*/ 148 h 198"/>
                    <a:gd name="T6" fmla="*/ 190 w 198"/>
                    <a:gd name="T7" fmla="*/ 163 h 198"/>
                    <a:gd name="T8" fmla="*/ 127 w 198"/>
                    <a:gd name="T9" fmla="*/ 182 h 198"/>
                    <a:gd name="T10" fmla="*/ 65 w 198"/>
                    <a:gd name="T11" fmla="*/ 198 h 198"/>
                    <a:gd name="T12" fmla="*/ 50 w 198"/>
                    <a:gd name="T13" fmla="*/ 188 h 198"/>
                    <a:gd name="T14" fmla="*/ 22 w 198"/>
                    <a:gd name="T15" fmla="*/ 101 h 198"/>
                    <a:gd name="T16" fmla="*/ 0 w 198"/>
                    <a:gd name="T17" fmla="*/ 14 h 198"/>
                    <a:gd name="T18" fmla="*/ 10 w 198"/>
                    <a:gd name="T19" fmla="*/ 0 h 198"/>
                    <a:gd name="T20" fmla="*/ 25 w 198"/>
                    <a:gd name="T21" fmla="*/ 9 h 198"/>
                    <a:gd name="T22" fmla="*/ 49 w 198"/>
                    <a:gd name="T23" fmla="*/ 89 h 198"/>
                    <a:gd name="T24" fmla="*/ 73 w 198"/>
                    <a:gd name="T25" fmla="*/ 170 h 198"/>
                    <a:gd name="T26" fmla="*/ 73 w 198"/>
                    <a:gd name="T27" fmla="*/ 17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198">
                      <a:moveTo>
                        <a:pt x="73" y="170"/>
                      </a:moveTo>
                      <a:lnTo>
                        <a:pt x="183" y="140"/>
                      </a:lnTo>
                      <a:lnTo>
                        <a:pt x="198" y="148"/>
                      </a:lnTo>
                      <a:lnTo>
                        <a:pt x="190" y="163"/>
                      </a:lnTo>
                      <a:lnTo>
                        <a:pt x="127" y="182"/>
                      </a:lnTo>
                      <a:lnTo>
                        <a:pt x="65" y="198"/>
                      </a:lnTo>
                      <a:lnTo>
                        <a:pt x="50" y="188"/>
                      </a:lnTo>
                      <a:lnTo>
                        <a:pt x="22" y="101"/>
                      </a:lnTo>
                      <a:lnTo>
                        <a:pt x="0" y="14"/>
                      </a:lnTo>
                      <a:lnTo>
                        <a:pt x="10" y="0"/>
                      </a:lnTo>
                      <a:lnTo>
                        <a:pt x="25" y="9"/>
                      </a:lnTo>
                      <a:lnTo>
                        <a:pt x="49" y="89"/>
                      </a:lnTo>
                      <a:lnTo>
                        <a:pt x="73" y="170"/>
                      </a:lnTo>
                      <a:lnTo>
                        <a:pt x="73"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7" name="Freeform 369"/>
                <p:cNvSpPr>
                  <a:spLocks/>
                </p:cNvSpPr>
                <p:nvPr/>
              </p:nvSpPr>
              <p:spPr bwMode="auto">
                <a:xfrm>
                  <a:off x="2570" y="3615"/>
                  <a:ext cx="14" cy="39"/>
                </a:xfrm>
                <a:custGeom>
                  <a:avLst/>
                  <a:gdLst>
                    <a:gd name="T0" fmla="*/ 32 w 69"/>
                    <a:gd name="T1" fmla="*/ 85 h 195"/>
                    <a:gd name="T2" fmla="*/ 69 w 69"/>
                    <a:gd name="T3" fmla="*/ 180 h 195"/>
                    <a:gd name="T4" fmla="*/ 61 w 69"/>
                    <a:gd name="T5" fmla="*/ 195 h 195"/>
                    <a:gd name="T6" fmla="*/ 46 w 69"/>
                    <a:gd name="T7" fmla="*/ 187 h 195"/>
                    <a:gd name="T8" fmla="*/ 28 w 69"/>
                    <a:gd name="T9" fmla="*/ 157 h 195"/>
                    <a:gd name="T10" fmla="*/ 0 w 69"/>
                    <a:gd name="T11" fmla="*/ 89 h 195"/>
                    <a:gd name="T12" fmla="*/ 10 w 69"/>
                    <a:gd name="T13" fmla="*/ 56 h 195"/>
                    <a:gd name="T14" fmla="*/ 25 w 69"/>
                    <a:gd name="T15" fmla="*/ 12 h 195"/>
                    <a:gd name="T16" fmla="*/ 38 w 69"/>
                    <a:gd name="T17" fmla="*/ 0 h 195"/>
                    <a:gd name="T18" fmla="*/ 50 w 69"/>
                    <a:gd name="T19" fmla="*/ 13 h 195"/>
                    <a:gd name="T20" fmla="*/ 32 w 69"/>
                    <a:gd name="T21" fmla="*/ 85 h 195"/>
                    <a:gd name="T22" fmla="*/ 32 w 69"/>
                    <a:gd name="T23" fmla="*/ 8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95">
                      <a:moveTo>
                        <a:pt x="32" y="85"/>
                      </a:moveTo>
                      <a:lnTo>
                        <a:pt x="69" y="180"/>
                      </a:lnTo>
                      <a:lnTo>
                        <a:pt x="61" y="195"/>
                      </a:lnTo>
                      <a:lnTo>
                        <a:pt x="46" y="187"/>
                      </a:lnTo>
                      <a:lnTo>
                        <a:pt x="28" y="157"/>
                      </a:lnTo>
                      <a:lnTo>
                        <a:pt x="0" y="89"/>
                      </a:lnTo>
                      <a:lnTo>
                        <a:pt x="10" y="56"/>
                      </a:lnTo>
                      <a:lnTo>
                        <a:pt x="25" y="12"/>
                      </a:lnTo>
                      <a:lnTo>
                        <a:pt x="38" y="0"/>
                      </a:lnTo>
                      <a:lnTo>
                        <a:pt x="50" y="13"/>
                      </a:lnTo>
                      <a:lnTo>
                        <a:pt x="32" y="85"/>
                      </a:lnTo>
                      <a:lnTo>
                        <a:pt x="32"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8" name="Freeform 370"/>
                <p:cNvSpPr>
                  <a:spLocks/>
                </p:cNvSpPr>
                <p:nvPr/>
              </p:nvSpPr>
              <p:spPr bwMode="auto">
                <a:xfrm>
                  <a:off x="2576" y="3612"/>
                  <a:ext cx="24" cy="25"/>
                </a:xfrm>
                <a:custGeom>
                  <a:avLst/>
                  <a:gdLst>
                    <a:gd name="T0" fmla="*/ 79 w 121"/>
                    <a:gd name="T1" fmla="*/ 36 h 126"/>
                    <a:gd name="T2" fmla="*/ 15 w 121"/>
                    <a:gd name="T3" fmla="*/ 42 h 126"/>
                    <a:gd name="T4" fmla="*/ 0 w 121"/>
                    <a:gd name="T5" fmla="*/ 35 h 126"/>
                    <a:gd name="T6" fmla="*/ 7 w 121"/>
                    <a:gd name="T7" fmla="*/ 20 h 126"/>
                    <a:gd name="T8" fmla="*/ 104 w 121"/>
                    <a:gd name="T9" fmla="*/ 0 h 126"/>
                    <a:gd name="T10" fmla="*/ 121 w 121"/>
                    <a:gd name="T11" fmla="*/ 7 h 126"/>
                    <a:gd name="T12" fmla="*/ 121 w 121"/>
                    <a:gd name="T13" fmla="*/ 25 h 126"/>
                    <a:gd name="T14" fmla="*/ 103 w 121"/>
                    <a:gd name="T15" fmla="*/ 74 h 126"/>
                    <a:gd name="T16" fmla="*/ 79 w 121"/>
                    <a:gd name="T17" fmla="*/ 119 h 126"/>
                    <a:gd name="T18" fmla="*/ 64 w 121"/>
                    <a:gd name="T19" fmla="*/ 126 h 126"/>
                    <a:gd name="T20" fmla="*/ 56 w 121"/>
                    <a:gd name="T21" fmla="*/ 112 h 126"/>
                    <a:gd name="T22" fmla="*/ 62 w 121"/>
                    <a:gd name="T23" fmla="*/ 73 h 126"/>
                    <a:gd name="T24" fmla="*/ 79 w 121"/>
                    <a:gd name="T25" fmla="*/ 36 h 126"/>
                    <a:gd name="T26" fmla="*/ 79 w 121"/>
                    <a:gd name="T27" fmla="*/ 3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26">
                      <a:moveTo>
                        <a:pt x="79" y="36"/>
                      </a:moveTo>
                      <a:lnTo>
                        <a:pt x="15" y="42"/>
                      </a:lnTo>
                      <a:lnTo>
                        <a:pt x="0" y="35"/>
                      </a:lnTo>
                      <a:lnTo>
                        <a:pt x="7" y="20"/>
                      </a:lnTo>
                      <a:lnTo>
                        <a:pt x="104" y="0"/>
                      </a:lnTo>
                      <a:lnTo>
                        <a:pt x="121" y="7"/>
                      </a:lnTo>
                      <a:lnTo>
                        <a:pt x="121" y="25"/>
                      </a:lnTo>
                      <a:lnTo>
                        <a:pt x="103" y="74"/>
                      </a:lnTo>
                      <a:lnTo>
                        <a:pt x="79" y="119"/>
                      </a:lnTo>
                      <a:lnTo>
                        <a:pt x="64" y="126"/>
                      </a:lnTo>
                      <a:lnTo>
                        <a:pt x="56" y="112"/>
                      </a:lnTo>
                      <a:lnTo>
                        <a:pt x="62" y="73"/>
                      </a:lnTo>
                      <a:lnTo>
                        <a:pt x="79" y="36"/>
                      </a:lnTo>
                      <a:lnTo>
                        <a:pt x="7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19" name="Freeform 371"/>
                <p:cNvSpPr>
                  <a:spLocks/>
                </p:cNvSpPr>
                <p:nvPr/>
              </p:nvSpPr>
              <p:spPr bwMode="auto">
                <a:xfrm>
                  <a:off x="2576" y="3631"/>
                  <a:ext cx="20" cy="7"/>
                </a:xfrm>
                <a:custGeom>
                  <a:avLst/>
                  <a:gdLst>
                    <a:gd name="T0" fmla="*/ 12 w 99"/>
                    <a:gd name="T1" fmla="*/ 11 h 37"/>
                    <a:gd name="T2" fmla="*/ 31 w 99"/>
                    <a:gd name="T3" fmla="*/ 5 h 37"/>
                    <a:gd name="T4" fmla="*/ 69 w 99"/>
                    <a:gd name="T5" fmla="*/ 0 h 37"/>
                    <a:gd name="T6" fmla="*/ 99 w 99"/>
                    <a:gd name="T7" fmla="*/ 11 h 37"/>
                    <a:gd name="T8" fmla="*/ 75 w 99"/>
                    <a:gd name="T9" fmla="*/ 32 h 37"/>
                    <a:gd name="T10" fmla="*/ 35 w 99"/>
                    <a:gd name="T11" fmla="*/ 37 h 37"/>
                    <a:gd name="T12" fmla="*/ 12 w 99"/>
                    <a:gd name="T13" fmla="*/ 36 h 37"/>
                    <a:gd name="T14" fmla="*/ 0 w 99"/>
                    <a:gd name="T15" fmla="*/ 23 h 37"/>
                    <a:gd name="T16" fmla="*/ 12 w 99"/>
                    <a:gd name="T17" fmla="*/ 11 h 37"/>
                    <a:gd name="T18" fmla="*/ 12 w 99"/>
                    <a:gd name="T1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12" y="11"/>
                      </a:moveTo>
                      <a:lnTo>
                        <a:pt x="31" y="5"/>
                      </a:lnTo>
                      <a:lnTo>
                        <a:pt x="69" y="0"/>
                      </a:lnTo>
                      <a:lnTo>
                        <a:pt x="99" y="11"/>
                      </a:lnTo>
                      <a:lnTo>
                        <a:pt x="75" y="32"/>
                      </a:lnTo>
                      <a:lnTo>
                        <a:pt x="35" y="37"/>
                      </a:lnTo>
                      <a:lnTo>
                        <a:pt x="12" y="36"/>
                      </a:lnTo>
                      <a:lnTo>
                        <a:pt x="0" y="23"/>
                      </a:lnTo>
                      <a:lnTo>
                        <a:pt x="12" y="11"/>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0" name="Freeform 372"/>
                <p:cNvSpPr>
                  <a:spLocks/>
                </p:cNvSpPr>
                <p:nvPr/>
              </p:nvSpPr>
              <p:spPr bwMode="auto">
                <a:xfrm>
                  <a:off x="2589" y="3633"/>
                  <a:ext cx="17" cy="16"/>
                </a:xfrm>
                <a:custGeom>
                  <a:avLst/>
                  <a:gdLst>
                    <a:gd name="T0" fmla="*/ 18 w 86"/>
                    <a:gd name="T1" fmla="*/ 0 h 82"/>
                    <a:gd name="T2" fmla="*/ 86 w 86"/>
                    <a:gd name="T3" fmla="*/ 54 h 82"/>
                    <a:gd name="T4" fmla="*/ 83 w 86"/>
                    <a:gd name="T5" fmla="*/ 82 h 82"/>
                    <a:gd name="T6" fmla="*/ 54 w 86"/>
                    <a:gd name="T7" fmla="*/ 79 h 82"/>
                    <a:gd name="T8" fmla="*/ 28 w 86"/>
                    <a:gd name="T9" fmla="*/ 54 h 82"/>
                    <a:gd name="T10" fmla="*/ 5 w 86"/>
                    <a:gd name="T11" fmla="*/ 23 h 82"/>
                    <a:gd name="T12" fmla="*/ 0 w 86"/>
                    <a:gd name="T13" fmla="*/ 6 h 82"/>
                    <a:gd name="T14" fmla="*/ 18 w 86"/>
                    <a:gd name="T15" fmla="*/ 0 h 82"/>
                    <a:gd name="T16" fmla="*/ 18 w 86"/>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2">
                      <a:moveTo>
                        <a:pt x="18" y="0"/>
                      </a:moveTo>
                      <a:lnTo>
                        <a:pt x="86" y="54"/>
                      </a:lnTo>
                      <a:lnTo>
                        <a:pt x="83" y="82"/>
                      </a:lnTo>
                      <a:lnTo>
                        <a:pt x="54" y="79"/>
                      </a:lnTo>
                      <a:lnTo>
                        <a:pt x="28" y="54"/>
                      </a:lnTo>
                      <a:lnTo>
                        <a:pt x="5" y="23"/>
                      </a:lnTo>
                      <a:lnTo>
                        <a:pt x="0" y="6"/>
                      </a:lnTo>
                      <a:lnTo>
                        <a:pt x="18"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1" name="Freeform 373"/>
                <p:cNvSpPr>
                  <a:spLocks/>
                </p:cNvSpPr>
                <p:nvPr/>
              </p:nvSpPr>
              <p:spPr bwMode="auto">
                <a:xfrm>
                  <a:off x="2579" y="3646"/>
                  <a:ext cx="26" cy="9"/>
                </a:xfrm>
                <a:custGeom>
                  <a:avLst/>
                  <a:gdLst>
                    <a:gd name="T0" fmla="*/ 10 w 129"/>
                    <a:gd name="T1" fmla="*/ 21 h 45"/>
                    <a:gd name="T2" fmla="*/ 40 w 129"/>
                    <a:gd name="T3" fmla="*/ 16 h 45"/>
                    <a:gd name="T4" fmla="*/ 115 w 129"/>
                    <a:gd name="T5" fmla="*/ 0 h 45"/>
                    <a:gd name="T6" fmla="*/ 129 w 129"/>
                    <a:gd name="T7" fmla="*/ 10 h 45"/>
                    <a:gd name="T8" fmla="*/ 118 w 129"/>
                    <a:gd name="T9" fmla="*/ 23 h 45"/>
                    <a:gd name="T10" fmla="*/ 89 w 129"/>
                    <a:gd name="T11" fmla="*/ 29 h 45"/>
                    <a:gd name="T12" fmla="*/ 13 w 129"/>
                    <a:gd name="T13" fmla="*/ 45 h 45"/>
                    <a:gd name="T14" fmla="*/ 0 w 129"/>
                    <a:gd name="T15" fmla="*/ 34 h 45"/>
                    <a:gd name="T16" fmla="*/ 10 w 129"/>
                    <a:gd name="T17" fmla="*/ 21 h 45"/>
                    <a:gd name="T18" fmla="*/ 10 w 129"/>
                    <a:gd name="T1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5">
                      <a:moveTo>
                        <a:pt x="10" y="21"/>
                      </a:moveTo>
                      <a:lnTo>
                        <a:pt x="40" y="16"/>
                      </a:lnTo>
                      <a:lnTo>
                        <a:pt x="115" y="0"/>
                      </a:lnTo>
                      <a:lnTo>
                        <a:pt x="129" y="10"/>
                      </a:lnTo>
                      <a:lnTo>
                        <a:pt x="118" y="23"/>
                      </a:lnTo>
                      <a:lnTo>
                        <a:pt x="89" y="29"/>
                      </a:lnTo>
                      <a:lnTo>
                        <a:pt x="13" y="45"/>
                      </a:lnTo>
                      <a:lnTo>
                        <a:pt x="0" y="34"/>
                      </a:lnTo>
                      <a:lnTo>
                        <a:pt x="10" y="21"/>
                      </a:lnTo>
                      <a:lnTo>
                        <a:pt x="1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2" name="Freeform 374"/>
                <p:cNvSpPr>
                  <a:spLocks/>
                </p:cNvSpPr>
                <p:nvPr/>
              </p:nvSpPr>
              <p:spPr bwMode="auto">
                <a:xfrm>
                  <a:off x="2500" y="3616"/>
                  <a:ext cx="38" cy="39"/>
                </a:xfrm>
                <a:custGeom>
                  <a:avLst/>
                  <a:gdLst>
                    <a:gd name="T0" fmla="*/ 49 w 187"/>
                    <a:gd name="T1" fmla="*/ 114 h 197"/>
                    <a:gd name="T2" fmla="*/ 113 w 187"/>
                    <a:gd name="T3" fmla="*/ 133 h 197"/>
                    <a:gd name="T4" fmla="*/ 177 w 187"/>
                    <a:gd name="T5" fmla="*/ 148 h 197"/>
                    <a:gd name="T6" fmla="*/ 187 w 187"/>
                    <a:gd name="T7" fmla="*/ 166 h 197"/>
                    <a:gd name="T8" fmla="*/ 175 w 187"/>
                    <a:gd name="T9" fmla="*/ 192 h 197"/>
                    <a:gd name="T10" fmla="*/ 130 w 187"/>
                    <a:gd name="T11" fmla="*/ 197 h 197"/>
                    <a:gd name="T12" fmla="*/ 102 w 187"/>
                    <a:gd name="T13" fmla="*/ 187 h 197"/>
                    <a:gd name="T14" fmla="*/ 60 w 187"/>
                    <a:gd name="T15" fmla="*/ 168 h 197"/>
                    <a:gd name="T16" fmla="*/ 22 w 187"/>
                    <a:gd name="T17" fmla="*/ 145 h 197"/>
                    <a:gd name="T18" fmla="*/ 0 w 187"/>
                    <a:gd name="T19" fmla="*/ 99 h 197"/>
                    <a:gd name="T20" fmla="*/ 7 w 187"/>
                    <a:gd name="T21" fmla="*/ 50 h 197"/>
                    <a:gd name="T22" fmla="*/ 21 w 187"/>
                    <a:gd name="T23" fmla="*/ 16 h 197"/>
                    <a:gd name="T24" fmla="*/ 54 w 187"/>
                    <a:gd name="T25" fmla="*/ 0 h 197"/>
                    <a:gd name="T26" fmla="*/ 76 w 187"/>
                    <a:gd name="T27" fmla="*/ 16 h 197"/>
                    <a:gd name="T28" fmla="*/ 37 w 187"/>
                    <a:gd name="T29" fmla="*/ 63 h 197"/>
                    <a:gd name="T30" fmla="*/ 35 w 187"/>
                    <a:gd name="T31" fmla="*/ 81 h 197"/>
                    <a:gd name="T32" fmla="*/ 37 w 187"/>
                    <a:gd name="T33" fmla="*/ 90 h 197"/>
                    <a:gd name="T34" fmla="*/ 49 w 187"/>
                    <a:gd name="T35" fmla="*/ 114 h 197"/>
                    <a:gd name="T36" fmla="*/ 49 w 187"/>
                    <a:gd name="T37" fmla="*/ 1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97">
                      <a:moveTo>
                        <a:pt x="49" y="114"/>
                      </a:moveTo>
                      <a:lnTo>
                        <a:pt x="113" y="133"/>
                      </a:lnTo>
                      <a:lnTo>
                        <a:pt x="177" y="148"/>
                      </a:lnTo>
                      <a:lnTo>
                        <a:pt x="187" y="166"/>
                      </a:lnTo>
                      <a:lnTo>
                        <a:pt x="175" y="192"/>
                      </a:lnTo>
                      <a:lnTo>
                        <a:pt x="130" y="197"/>
                      </a:lnTo>
                      <a:lnTo>
                        <a:pt x="102" y="187"/>
                      </a:lnTo>
                      <a:lnTo>
                        <a:pt x="60" y="168"/>
                      </a:lnTo>
                      <a:lnTo>
                        <a:pt x="22" y="145"/>
                      </a:lnTo>
                      <a:lnTo>
                        <a:pt x="0" y="99"/>
                      </a:lnTo>
                      <a:lnTo>
                        <a:pt x="7" y="50"/>
                      </a:lnTo>
                      <a:lnTo>
                        <a:pt x="21" y="16"/>
                      </a:lnTo>
                      <a:lnTo>
                        <a:pt x="54" y="0"/>
                      </a:lnTo>
                      <a:lnTo>
                        <a:pt x="76" y="16"/>
                      </a:lnTo>
                      <a:lnTo>
                        <a:pt x="37" y="63"/>
                      </a:lnTo>
                      <a:lnTo>
                        <a:pt x="35" y="81"/>
                      </a:lnTo>
                      <a:lnTo>
                        <a:pt x="37" y="90"/>
                      </a:lnTo>
                      <a:lnTo>
                        <a:pt x="49" y="114"/>
                      </a:lnTo>
                      <a:lnTo>
                        <a:pt x="49"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3" name="Freeform 375"/>
                <p:cNvSpPr>
                  <a:spLocks/>
                </p:cNvSpPr>
                <p:nvPr/>
              </p:nvSpPr>
              <p:spPr bwMode="auto">
                <a:xfrm>
                  <a:off x="2516" y="3621"/>
                  <a:ext cx="35" cy="34"/>
                </a:xfrm>
                <a:custGeom>
                  <a:avLst/>
                  <a:gdLst>
                    <a:gd name="T0" fmla="*/ 48 w 179"/>
                    <a:gd name="T1" fmla="*/ 19 h 168"/>
                    <a:gd name="T2" fmla="*/ 42 w 179"/>
                    <a:gd name="T3" fmla="*/ 75 h 168"/>
                    <a:gd name="T4" fmla="*/ 56 w 179"/>
                    <a:gd name="T5" fmla="*/ 103 h 168"/>
                    <a:gd name="T6" fmla="*/ 75 w 179"/>
                    <a:gd name="T7" fmla="*/ 117 h 168"/>
                    <a:gd name="T8" fmla="*/ 122 w 179"/>
                    <a:gd name="T9" fmla="*/ 112 h 168"/>
                    <a:gd name="T10" fmla="*/ 137 w 179"/>
                    <a:gd name="T11" fmla="*/ 85 h 168"/>
                    <a:gd name="T12" fmla="*/ 130 w 179"/>
                    <a:gd name="T13" fmla="*/ 48 h 168"/>
                    <a:gd name="T14" fmla="*/ 116 w 179"/>
                    <a:gd name="T15" fmla="*/ 18 h 168"/>
                    <a:gd name="T16" fmla="*/ 122 w 179"/>
                    <a:gd name="T17" fmla="*/ 3 h 168"/>
                    <a:gd name="T18" fmla="*/ 144 w 179"/>
                    <a:gd name="T19" fmla="*/ 8 h 168"/>
                    <a:gd name="T20" fmla="*/ 173 w 179"/>
                    <a:gd name="T21" fmla="*/ 48 h 168"/>
                    <a:gd name="T22" fmla="*/ 179 w 179"/>
                    <a:gd name="T23" fmla="*/ 96 h 168"/>
                    <a:gd name="T24" fmla="*/ 164 w 179"/>
                    <a:gd name="T25" fmla="*/ 130 h 168"/>
                    <a:gd name="T26" fmla="*/ 138 w 179"/>
                    <a:gd name="T27" fmla="*/ 154 h 168"/>
                    <a:gd name="T28" fmla="*/ 67 w 179"/>
                    <a:gd name="T29" fmla="*/ 168 h 168"/>
                    <a:gd name="T30" fmla="*/ 35 w 179"/>
                    <a:gd name="T31" fmla="*/ 152 h 168"/>
                    <a:gd name="T32" fmla="*/ 14 w 179"/>
                    <a:gd name="T33" fmla="*/ 120 h 168"/>
                    <a:gd name="T34" fmla="*/ 0 w 179"/>
                    <a:gd name="T35" fmla="*/ 56 h 168"/>
                    <a:gd name="T36" fmla="*/ 10 w 179"/>
                    <a:gd name="T37" fmla="*/ 25 h 168"/>
                    <a:gd name="T38" fmla="*/ 33 w 179"/>
                    <a:gd name="T39" fmla="*/ 0 h 168"/>
                    <a:gd name="T40" fmla="*/ 49 w 179"/>
                    <a:gd name="T41" fmla="*/ 1 h 168"/>
                    <a:gd name="T42" fmla="*/ 48 w 179"/>
                    <a:gd name="T43" fmla="*/ 19 h 168"/>
                    <a:gd name="T44" fmla="*/ 48 w 179"/>
                    <a:gd name="T45" fmla="*/ 1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68">
                      <a:moveTo>
                        <a:pt x="48" y="19"/>
                      </a:moveTo>
                      <a:lnTo>
                        <a:pt x="42" y="75"/>
                      </a:lnTo>
                      <a:lnTo>
                        <a:pt x="56" y="103"/>
                      </a:lnTo>
                      <a:lnTo>
                        <a:pt x="75" y="117"/>
                      </a:lnTo>
                      <a:lnTo>
                        <a:pt x="122" y="112"/>
                      </a:lnTo>
                      <a:lnTo>
                        <a:pt x="137" y="85"/>
                      </a:lnTo>
                      <a:lnTo>
                        <a:pt x="130" y="48"/>
                      </a:lnTo>
                      <a:lnTo>
                        <a:pt x="116" y="18"/>
                      </a:lnTo>
                      <a:lnTo>
                        <a:pt x="122" y="3"/>
                      </a:lnTo>
                      <a:lnTo>
                        <a:pt x="144" y="8"/>
                      </a:lnTo>
                      <a:lnTo>
                        <a:pt x="173" y="48"/>
                      </a:lnTo>
                      <a:lnTo>
                        <a:pt x="179" y="96"/>
                      </a:lnTo>
                      <a:lnTo>
                        <a:pt x="164" y="130"/>
                      </a:lnTo>
                      <a:lnTo>
                        <a:pt x="138" y="154"/>
                      </a:lnTo>
                      <a:lnTo>
                        <a:pt x="67" y="168"/>
                      </a:lnTo>
                      <a:lnTo>
                        <a:pt x="35" y="152"/>
                      </a:lnTo>
                      <a:lnTo>
                        <a:pt x="14" y="120"/>
                      </a:lnTo>
                      <a:lnTo>
                        <a:pt x="0" y="56"/>
                      </a:lnTo>
                      <a:lnTo>
                        <a:pt x="10" y="25"/>
                      </a:lnTo>
                      <a:lnTo>
                        <a:pt x="33" y="0"/>
                      </a:lnTo>
                      <a:lnTo>
                        <a:pt x="49" y="1"/>
                      </a:lnTo>
                      <a:lnTo>
                        <a:pt x="48" y="19"/>
                      </a:lnTo>
                      <a:lnTo>
                        <a:pt x="4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4" name="Freeform 376"/>
                <p:cNvSpPr>
                  <a:spLocks/>
                </p:cNvSpPr>
                <p:nvPr/>
              </p:nvSpPr>
              <p:spPr bwMode="auto">
                <a:xfrm>
                  <a:off x="2523" y="3671"/>
                  <a:ext cx="29" cy="42"/>
                </a:xfrm>
                <a:custGeom>
                  <a:avLst/>
                  <a:gdLst>
                    <a:gd name="T0" fmla="*/ 96 w 147"/>
                    <a:gd name="T1" fmla="*/ 20 h 209"/>
                    <a:gd name="T2" fmla="*/ 25 w 147"/>
                    <a:gd name="T3" fmla="*/ 62 h 209"/>
                    <a:gd name="T4" fmla="*/ 25 w 147"/>
                    <a:gd name="T5" fmla="*/ 83 h 209"/>
                    <a:gd name="T6" fmla="*/ 44 w 147"/>
                    <a:gd name="T7" fmla="*/ 113 h 209"/>
                    <a:gd name="T8" fmla="*/ 84 w 147"/>
                    <a:gd name="T9" fmla="*/ 132 h 209"/>
                    <a:gd name="T10" fmla="*/ 105 w 147"/>
                    <a:gd name="T11" fmla="*/ 157 h 209"/>
                    <a:gd name="T12" fmla="*/ 129 w 147"/>
                    <a:gd name="T13" fmla="*/ 169 h 209"/>
                    <a:gd name="T14" fmla="*/ 147 w 147"/>
                    <a:gd name="T15" fmla="*/ 187 h 209"/>
                    <a:gd name="T16" fmla="*/ 142 w 147"/>
                    <a:gd name="T17" fmla="*/ 209 h 209"/>
                    <a:gd name="T18" fmla="*/ 89 w 147"/>
                    <a:gd name="T19" fmla="*/ 197 h 209"/>
                    <a:gd name="T20" fmla="*/ 37 w 147"/>
                    <a:gd name="T21" fmla="*/ 173 h 209"/>
                    <a:gd name="T22" fmla="*/ 5 w 147"/>
                    <a:gd name="T23" fmla="*/ 134 h 209"/>
                    <a:gd name="T24" fmla="*/ 0 w 147"/>
                    <a:gd name="T25" fmla="*/ 83 h 209"/>
                    <a:gd name="T26" fmla="*/ 6 w 147"/>
                    <a:gd name="T27" fmla="*/ 47 h 209"/>
                    <a:gd name="T28" fmla="*/ 42 w 147"/>
                    <a:gd name="T29" fmla="*/ 19 h 209"/>
                    <a:gd name="T30" fmla="*/ 84 w 147"/>
                    <a:gd name="T31" fmla="*/ 0 h 209"/>
                    <a:gd name="T32" fmla="*/ 101 w 147"/>
                    <a:gd name="T33" fmla="*/ 4 h 209"/>
                    <a:gd name="T34" fmla="*/ 96 w 147"/>
                    <a:gd name="T35" fmla="*/ 20 h 209"/>
                    <a:gd name="T36" fmla="*/ 96 w 147"/>
                    <a:gd name="T37" fmla="*/ 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209">
                      <a:moveTo>
                        <a:pt x="96" y="20"/>
                      </a:moveTo>
                      <a:lnTo>
                        <a:pt x="25" y="62"/>
                      </a:lnTo>
                      <a:lnTo>
                        <a:pt x="25" y="83"/>
                      </a:lnTo>
                      <a:lnTo>
                        <a:pt x="44" y="113"/>
                      </a:lnTo>
                      <a:lnTo>
                        <a:pt x="84" y="132"/>
                      </a:lnTo>
                      <a:lnTo>
                        <a:pt x="105" y="157"/>
                      </a:lnTo>
                      <a:lnTo>
                        <a:pt x="129" y="169"/>
                      </a:lnTo>
                      <a:lnTo>
                        <a:pt x="147" y="187"/>
                      </a:lnTo>
                      <a:lnTo>
                        <a:pt x="142" y="209"/>
                      </a:lnTo>
                      <a:lnTo>
                        <a:pt x="89" y="197"/>
                      </a:lnTo>
                      <a:lnTo>
                        <a:pt x="37" y="173"/>
                      </a:lnTo>
                      <a:lnTo>
                        <a:pt x="5" y="134"/>
                      </a:lnTo>
                      <a:lnTo>
                        <a:pt x="0" y="83"/>
                      </a:lnTo>
                      <a:lnTo>
                        <a:pt x="6" y="47"/>
                      </a:lnTo>
                      <a:lnTo>
                        <a:pt x="42" y="19"/>
                      </a:lnTo>
                      <a:lnTo>
                        <a:pt x="84" y="0"/>
                      </a:lnTo>
                      <a:lnTo>
                        <a:pt x="101" y="4"/>
                      </a:lnTo>
                      <a:lnTo>
                        <a:pt x="96" y="20"/>
                      </a:lnTo>
                      <a:lnTo>
                        <a:pt x="96"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5" name="Freeform 377"/>
                <p:cNvSpPr>
                  <a:spLocks/>
                </p:cNvSpPr>
                <p:nvPr/>
              </p:nvSpPr>
              <p:spPr bwMode="auto">
                <a:xfrm>
                  <a:off x="2539" y="3679"/>
                  <a:ext cx="30" cy="34"/>
                </a:xfrm>
                <a:custGeom>
                  <a:avLst/>
                  <a:gdLst>
                    <a:gd name="T0" fmla="*/ 34 w 152"/>
                    <a:gd name="T1" fmla="*/ 30 h 171"/>
                    <a:gd name="T2" fmla="*/ 32 w 152"/>
                    <a:gd name="T3" fmla="*/ 92 h 171"/>
                    <a:gd name="T4" fmla="*/ 47 w 152"/>
                    <a:gd name="T5" fmla="*/ 115 h 171"/>
                    <a:gd name="T6" fmla="*/ 73 w 152"/>
                    <a:gd name="T7" fmla="*/ 121 h 171"/>
                    <a:gd name="T8" fmla="*/ 112 w 152"/>
                    <a:gd name="T9" fmla="*/ 77 h 171"/>
                    <a:gd name="T10" fmla="*/ 112 w 152"/>
                    <a:gd name="T11" fmla="*/ 46 h 171"/>
                    <a:gd name="T12" fmla="*/ 97 w 152"/>
                    <a:gd name="T13" fmla="*/ 19 h 171"/>
                    <a:gd name="T14" fmla="*/ 93 w 152"/>
                    <a:gd name="T15" fmla="*/ 3 h 171"/>
                    <a:gd name="T16" fmla="*/ 110 w 152"/>
                    <a:gd name="T17" fmla="*/ 0 h 171"/>
                    <a:gd name="T18" fmla="*/ 145 w 152"/>
                    <a:gd name="T19" fmla="*/ 38 h 171"/>
                    <a:gd name="T20" fmla="*/ 152 w 152"/>
                    <a:gd name="T21" fmla="*/ 91 h 171"/>
                    <a:gd name="T22" fmla="*/ 133 w 152"/>
                    <a:gd name="T23" fmla="*/ 140 h 171"/>
                    <a:gd name="T24" fmla="*/ 113 w 152"/>
                    <a:gd name="T25" fmla="*/ 159 h 171"/>
                    <a:gd name="T26" fmla="*/ 88 w 152"/>
                    <a:gd name="T27" fmla="*/ 171 h 171"/>
                    <a:gd name="T28" fmla="*/ 42 w 152"/>
                    <a:gd name="T29" fmla="*/ 159 h 171"/>
                    <a:gd name="T30" fmla="*/ 11 w 152"/>
                    <a:gd name="T31" fmla="*/ 115 h 171"/>
                    <a:gd name="T32" fmla="*/ 0 w 152"/>
                    <a:gd name="T33" fmla="*/ 60 h 171"/>
                    <a:gd name="T34" fmla="*/ 15 w 152"/>
                    <a:gd name="T35" fmla="*/ 15 h 171"/>
                    <a:gd name="T36" fmla="*/ 32 w 152"/>
                    <a:gd name="T37" fmla="*/ 13 h 171"/>
                    <a:gd name="T38" fmla="*/ 34 w 152"/>
                    <a:gd name="T39" fmla="*/ 30 h 171"/>
                    <a:gd name="T40" fmla="*/ 34 w 152"/>
                    <a:gd name="T41" fmla="*/ 3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71">
                      <a:moveTo>
                        <a:pt x="34" y="30"/>
                      </a:moveTo>
                      <a:lnTo>
                        <a:pt x="32" y="92"/>
                      </a:lnTo>
                      <a:lnTo>
                        <a:pt x="47" y="115"/>
                      </a:lnTo>
                      <a:lnTo>
                        <a:pt x="73" y="121"/>
                      </a:lnTo>
                      <a:lnTo>
                        <a:pt x="112" y="77"/>
                      </a:lnTo>
                      <a:lnTo>
                        <a:pt x="112" y="46"/>
                      </a:lnTo>
                      <a:lnTo>
                        <a:pt x="97" y="19"/>
                      </a:lnTo>
                      <a:lnTo>
                        <a:pt x="93" y="3"/>
                      </a:lnTo>
                      <a:lnTo>
                        <a:pt x="110" y="0"/>
                      </a:lnTo>
                      <a:lnTo>
                        <a:pt x="145" y="38"/>
                      </a:lnTo>
                      <a:lnTo>
                        <a:pt x="152" y="91"/>
                      </a:lnTo>
                      <a:lnTo>
                        <a:pt x="133" y="140"/>
                      </a:lnTo>
                      <a:lnTo>
                        <a:pt x="113" y="159"/>
                      </a:lnTo>
                      <a:lnTo>
                        <a:pt x="88" y="171"/>
                      </a:lnTo>
                      <a:lnTo>
                        <a:pt x="42" y="159"/>
                      </a:lnTo>
                      <a:lnTo>
                        <a:pt x="11" y="115"/>
                      </a:lnTo>
                      <a:lnTo>
                        <a:pt x="0" y="60"/>
                      </a:lnTo>
                      <a:lnTo>
                        <a:pt x="15" y="15"/>
                      </a:lnTo>
                      <a:lnTo>
                        <a:pt x="32" y="13"/>
                      </a:lnTo>
                      <a:lnTo>
                        <a:pt x="34" y="30"/>
                      </a:lnTo>
                      <a:lnTo>
                        <a:pt x="34"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6" name="Freeform 378"/>
                <p:cNvSpPr>
                  <a:spLocks/>
                </p:cNvSpPr>
                <p:nvPr/>
              </p:nvSpPr>
              <p:spPr bwMode="auto">
                <a:xfrm>
                  <a:off x="2628" y="3678"/>
                  <a:ext cx="15" cy="13"/>
                </a:xfrm>
                <a:custGeom>
                  <a:avLst/>
                  <a:gdLst>
                    <a:gd name="T0" fmla="*/ 5 w 74"/>
                    <a:gd name="T1" fmla="*/ 46 h 68"/>
                    <a:gd name="T2" fmla="*/ 53 w 74"/>
                    <a:gd name="T3" fmla="*/ 0 h 68"/>
                    <a:gd name="T4" fmla="*/ 74 w 74"/>
                    <a:gd name="T5" fmla="*/ 5 h 68"/>
                    <a:gd name="T6" fmla="*/ 69 w 74"/>
                    <a:gd name="T7" fmla="*/ 26 h 68"/>
                    <a:gd name="T8" fmla="*/ 44 w 74"/>
                    <a:gd name="T9" fmla="*/ 48 h 68"/>
                    <a:gd name="T10" fmla="*/ 16 w 74"/>
                    <a:gd name="T11" fmla="*/ 68 h 68"/>
                    <a:gd name="T12" fmla="*/ 0 w 74"/>
                    <a:gd name="T13" fmla="*/ 64 h 68"/>
                    <a:gd name="T14" fmla="*/ 5 w 74"/>
                    <a:gd name="T15" fmla="*/ 46 h 68"/>
                    <a:gd name="T16" fmla="*/ 5 w 74"/>
                    <a:gd name="T17"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8">
                      <a:moveTo>
                        <a:pt x="5" y="46"/>
                      </a:moveTo>
                      <a:lnTo>
                        <a:pt x="53" y="0"/>
                      </a:lnTo>
                      <a:lnTo>
                        <a:pt x="74" y="5"/>
                      </a:lnTo>
                      <a:lnTo>
                        <a:pt x="69" y="26"/>
                      </a:lnTo>
                      <a:lnTo>
                        <a:pt x="44" y="48"/>
                      </a:lnTo>
                      <a:lnTo>
                        <a:pt x="16" y="68"/>
                      </a:lnTo>
                      <a:lnTo>
                        <a:pt x="0" y="64"/>
                      </a:lnTo>
                      <a:lnTo>
                        <a:pt x="5" y="46"/>
                      </a:lnTo>
                      <a:lnTo>
                        <a:pt x="5"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7" name="Freeform 379"/>
                <p:cNvSpPr>
                  <a:spLocks/>
                </p:cNvSpPr>
                <p:nvPr/>
              </p:nvSpPr>
              <p:spPr bwMode="auto">
                <a:xfrm>
                  <a:off x="2638" y="3672"/>
                  <a:ext cx="26" cy="26"/>
                </a:xfrm>
                <a:custGeom>
                  <a:avLst/>
                  <a:gdLst>
                    <a:gd name="T0" fmla="*/ 17 w 131"/>
                    <a:gd name="T1" fmla="*/ 121 h 130"/>
                    <a:gd name="T2" fmla="*/ 0 w 131"/>
                    <a:gd name="T3" fmla="*/ 56 h 130"/>
                    <a:gd name="T4" fmla="*/ 10 w 131"/>
                    <a:gd name="T5" fmla="*/ 23 h 130"/>
                    <a:gd name="T6" fmla="*/ 34 w 131"/>
                    <a:gd name="T7" fmla="*/ 0 h 130"/>
                    <a:gd name="T8" fmla="*/ 66 w 131"/>
                    <a:gd name="T9" fmla="*/ 14 h 130"/>
                    <a:gd name="T10" fmla="*/ 82 w 131"/>
                    <a:gd name="T11" fmla="*/ 50 h 130"/>
                    <a:gd name="T12" fmla="*/ 103 w 131"/>
                    <a:gd name="T13" fmla="*/ 84 h 130"/>
                    <a:gd name="T14" fmla="*/ 131 w 131"/>
                    <a:gd name="T15" fmla="*/ 112 h 130"/>
                    <a:gd name="T16" fmla="*/ 131 w 131"/>
                    <a:gd name="T17" fmla="*/ 130 h 130"/>
                    <a:gd name="T18" fmla="*/ 114 w 131"/>
                    <a:gd name="T19" fmla="*/ 128 h 130"/>
                    <a:gd name="T20" fmla="*/ 58 w 131"/>
                    <a:gd name="T21" fmla="*/ 54 h 130"/>
                    <a:gd name="T22" fmla="*/ 56 w 131"/>
                    <a:gd name="T23" fmla="*/ 34 h 130"/>
                    <a:gd name="T24" fmla="*/ 44 w 131"/>
                    <a:gd name="T25" fmla="*/ 22 h 130"/>
                    <a:gd name="T26" fmla="*/ 27 w 131"/>
                    <a:gd name="T27" fmla="*/ 61 h 130"/>
                    <a:gd name="T28" fmla="*/ 42 w 131"/>
                    <a:gd name="T29" fmla="*/ 106 h 130"/>
                    <a:gd name="T30" fmla="*/ 36 w 131"/>
                    <a:gd name="T31" fmla="*/ 127 h 130"/>
                    <a:gd name="T32" fmla="*/ 17 w 131"/>
                    <a:gd name="T33" fmla="*/ 121 h 130"/>
                    <a:gd name="T34" fmla="*/ 17 w 131"/>
                    <a:gd name="T35" fmla="*/ 1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0">
                      <a:moveTo>
                        <a:pt x="17" y="121"/>
                      </a:moveTo>
                      <a:lnTo>
                        <a:pt x="0" y="56"/>
                      </a:lnTo>
                      <a:lnTo>
                        <a:pt x="10" y="23"/>
                      </a:lnTo>
                      <a:lnTo>
                        <a:pt x="34" y="0"/>
                      </a:lnTo>
                      <a:lnTo>
                        <a:pt x="66" y="14"/>
                      </a:lnTo>
                      <a:lnTo>
                        <a:pt x="82" y="50"/>
                      </a:lnTo>
                      <a:lnTo>
                        <a:pt x="103" y="84"/>
                      </a:lnTo>
                      <a:lnTo>
                        <a:pt x="131" y="112"/>
                      </a:lnTo>
                      <a:lnTo>
                        <a:pt x="131" y="130"/>
                      </a:lnTo>
                      <a:lnTo>
                        <a:pt x="114" y="128"/>
                      </a:lnTo>
                      <a:lnTo>
                        <a:pt x="58" y="54"/>
                      </a:lnTo>
                      <a:lnTo>
                        <a:pt x="56" y="34"/>
                      </a:lnTo>
                      <a:lnTo>
                        <a:pt x="44" y="22"/>
                      </a:lnTo>
                      <a:lnTo>
                        <a:pt x="27" y="61"/>
                      </a:lnTo>
                      <a:lnTo>
                        <a:pt x="42" y="106"/>
                      </a:lnTo>
                      <a:lnTo>
                        <a:pt x="36" y="127"/>
                      </a:lnTo>
                      <a:lnTo>
                        <a:pt x="17" y="121"/>
                      </a:lnTo>
                      <a:lnTo>
                        <a:pt x="17"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8" name="Freeform 380"/>
                <p:cNvSpPr>
                  <a:spLocks/>
                </p:cNvSpPr>
                <p:nvPr/>
              </p:nvSpPr>
              <p:spPr bwMode="auto">
                <a:xfrm>
                  <a:off x="2637" y="3572"/>
                  <a:ext cx="47" cy="47"/>
                </a:xfrm>
                <a:custGeom>
                  <a:avLst/>
                  <a:gdLst>
                    <a:gd name="T0" fmla="*/ 118 w 237"/>
                    <a:gd name="T1" fmla="*/ 27 h 235"/>
                    <a:gd name="T2" fmla="*/ 85 w 237"/>
                    <a:gd name="T3" fmla="*/ 88 h 235"/>
                    <a:gd name="T4" fmla="*/ 30 w 237"/>
                    <a:gd name="T5" fmla="*/ 117 h 235"/>
                    <a:gd name="T6" fmla="*/ 69 w 237"/>
                    <a:gd name="T7" fmla="*/ 143 h 235"/>
                    <a:gd name="T8" fmla="*/ 67 w 237"/>
                    <a:gd name="T9" fmla="*/ 192 h 235"/>
                    <a:gd name="T10" fmla="*/ 107 w 237"/>
                    <a:gd name="T11" fmla="*/ 171 h 235"/>
                    <a:gd name="T12" fmla="*/ 149 w 237"/>
                    <a:gd name="T13" fmla="*/ 201 h 235"/>
                    <a:gd name="T14" fmla="*/ 152 w 237"/>
                    <a:gd name="T15" fmla="*/ 153 h 235"/>
                    <a:gd name="T16" fmla="*/ 164 w 237"/>
                    <a:gd name="T17" fmla="*/ 136 h 235"/>
                    <a:gd name="T18" fmla="*/ 209 w 237"/>
                    <a:gd name="T19" fmla="*/ 116 h 235"/>
                    <a:gd name="T20" fmla="*/ 158 w 237"/>
                    <a:gd name="T21" fmla="*/ 97 h 235"/>
                    <a:gd name="T22" fmla="*/ 152 w 237"/>
                    <a:gd name="T23" fmla="*/ 81 h 235"/>
                    <a:gd name="T24" fmla="*/ 168 w 237"/>
                    <a:gd name="T25" fmla="*/ 75 h 235"/>
                    <a:gd name="T26" fmla="*/ 237 w 237"/>
                    <a:gd name="T27" fmla="*/ 106 h 235"/>
                    <a:gd name="T28" fmla="*/ 237 w 237"/>
                    <a:gd name="T29" fmla="*/ 131 h 235"/>
                    <a:gd name="T30" fmla="*/ 208 w 237"/>
                    <a:gd name="T31" fmla="*/ 148 h 235"/>
                    <a:gd name="T32" fmla="*/ 175 w 237"/>
                    <a:gd name="T33" fmla="*/ 155 h 235"/>
                    <a:gd name="T34" fmla="*/ 173 w 237"/>
                    <a:gd name="T35" fmla="*/ 226 h 235"/>
                    <a:gd name="T36" fmla="*/ 157 w 237"/>
                    <a:gd name="T37" fmla="*/ 235 h 235"/>
                    <a:gd name="T38" fmla="*/ 108 w 237"/>
                    <a:gd name="T39" fmla="*/ 190 h 235"/>
                    <a:gd name="T40" fmla="*/ 82 w 237"/>
                    <a:gd name="T41" fmla="*/ 213 h 235"/>
                    <a:gd name="T42" fmla="*/ 50 w 237"/>
                    <a:gd name="T43" fmla="*/ 230 h 235"/>
                    <a:gd name="T44" fmla="*/ 34 w 237"/>
                    <a:gd name="T45" fmla="*/ 229 h 235"/>
                    <a:gd name="T46" fmla="*/ 31 w 237"/>
                    <a:gd name="T47" fmla="*/ 216 h 235"/>
                    <a:gd name="T48" fmla="*/ 38 w 237"/>
                    <a:gd name="T49" fmla="*/ 181 h 235"/>
                    <a:gd name="T50" fmla="*/ 48 w 237"/>
                    <a:gd name="T51" fmla="*/ 157 h 235"/>
                    <a:gd name="T52" fmla="*/ 8 w 237"/>
                    <a:gd name="T53" fmla="*/ 127 h 235"/>
                    <a:gd name="T54" fmla="*/ 0 w 237"/>
                    <a:gd name="T55" fmla="*/ 113 h 235"/>
                    <a:gd name="T56" fmla="*/ 11 w 237"/>
                    <a:gd name="T57" fmla="*/ 102 h 235"/>
                    <a:gd name="T58" fmla="*/ 64 w 237"/>
                    <a:gd name="T59" fmla="*/ 80 h 235"/>
                    <a:gd name="T60" fmla="*/ 83 w 237"/>
                    <a:gd name="T61" fmla="*/ 42 h 235"/>
                    <a:gd name="T62" fmla="*/ 100 w 237"/>
                    <a:gd name="T63" fmla="*/ 11 h 235"/>
                    <a:gd name="T64" fmla="*/ 121 w 237"/>
                    <a:gd name="T65" fmla="*/ 0 h 235"/>
                    <a:gd name="T66" fmla="*/ 145 w 237"/>
                    <a:gd name="T67" fmla="*/ 59 h 235"/>
                    <a:gd name="T68" fmla="*/ 135 w 237"/>
                    <a:gd name="T69" fmla="*/ 73 h 235"/>
                    <a:gd name="T70" fmla="*/ 122 w 237"/>
                    <a:gd name="T71" fmla="*/ 63 h 235"/>
                    <a:gd name="T72" fmla="*/ 118 w 237"/>
                    <a:gd name="T73" fmla="*/ 27 h 235"/>
                    <a:gd name="T74" fmla="*/ 118 w 237"/>
                    <a:gd name="T75"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7" h="235">
                      <a:moveTo>
                        <a:pt x="118" y="27"/>
                      </a:moveTo>
                      <a:lnTo>
                        <a:pt x="85" y="88"/>
                      </a:lnTo>
                      <a:lnTo>
                        <a:pt x="30" y="117"/>
                      </a:lnTo>
                      <a:lnTo>
                        <a:pt x="69" y="143"/>
                      </a:lnTo>
                      <a:lnTo>
                        <a:pt x="67" y="192"/>
                      </a:lnTo>
                      <a:lnTo>
                        <a:pt x="107" y="171"/>
                      </a:lnTo>
                      <a:lnTo>
                        <a:pt x="149" y="201"/>
                      </a:lnTo>
                      <a:lnTo>
                        <a:pt x="152" y="153"/>
                      </a:lnTo>
                      <a:lnTo>
                        <a:pt x="164" y="136"/>
                      </a:lnTo>
                      <a:lnTo>
                        <a:pt x="209" y="116"/>
                      </a:lnTo>
                      <a:lnTo>
                        <a:pt x="158" y="97"/>
                      </a:lnTo>
                      <a:lnTo>
                        <a:pt x="152" y="81"/>
                      </a:lnTo>
                      <a:lnTo>
                        <a:pt x="168" y="75"/>
                      </a:lnTo>
                      <a:lnTo>
                        <a:pt x="237" y="106"/>
                      </a:lnTo>
                      <a:lnTo>
                        <a:pt x="237" y="131"/>
                      </a:lnTo>
                      <a:lnTo>
                        <a:pt x="208" y="148"/>
                      </a:lnTo>
                      <a:lnTo>
                        <a:pt x="175" y="155"/>
                      </a:lnTo>
                      <a:lnTo>
                        <a:pt x="173" y="226"/>
                      </a:lnTo>
                      <a:lnTo>
                        <a:pt x="157" y="235"/>
                      </a:lnTo>
                      <a:lnTo>
                        <a:pt x="108" y="190"/>
                      </a:lnTo>
                      <a:lnTo>
                        <a:pt x="82" y="213"/>
                      </a:lnTo>
                      <a:lnTo>
                        <a:pt x="50" y="230"/>
                      </a:lnTo>
                      <a:lnTo>
                        <a:pt x="34" y="229"/>
                      </a:lnTo>
                      <a:lnTo>
                        <a:pt x="31" y="216"/>
                      </a:lnTo>
                      <a:lnTo>
                        <a:pt x="38" y="181"/>
                      </a:lnTo>
                      <a:lnTo>
                        <a:pt x="48" y="157"/>
                      </a:lnTo>
                      <a:lnTo>
                        <a:pt x="8" y="127"/>
                      </a:lnTo>
                      <a:lnTo>
                        <a:pt x="0" y="113"/>
                      </a:lnTo>
                      <a:lnTo>
                        <a:pt x="11" y="102"/>
                      </a:lnTo>
                      <a:lnTo>
                        <a:pt x="64" y="80"/>
                      </a:lnTo>
                      <a:lnTo>
                        <a:pt x="83" y="42"/>
                      </a:lnTo>
                      <a:lnTo>
                        <a:pt x="100" y="11"/>
                      </a:lnTo>
                      <a:lnTo>
                        <a:pt x="121" y="0"/>
                      </a:lnTo>
                      <a:lnTo>
                        <a:pt x="145" y="59"/>
                      </a:lnTo>
                      <a:lnTo>
                        <a:pt x="135" y="73"/>
                      </a:lnTo>
                      <a:lnTo>
                        <a:pt x="122" y="63"/>
                      </a:lnTo>
                      <a:lnTo>
                        <a:pt x="118" y="27"/>
                      </a:lnTo>
                      <a:lnTo>
                        <a:pt x="11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29" name="Freeform 381"/>
                <p:cNvSpPr>
                  <a:spLocks/>
                </p:cNvSpPr>
                <p:nvPr/>
              </p:nvSpPr>
              <p:spPr bwMode="auto">
                <a:xfrm>
                  <a:off x="2598" y="3551"/>
                  <a:ext cx="23" cy="20"/>
                </a:xfrm>
                <a:custGeom>
                  <a:avLst/>
                  <a:gdLst>
                    <a:gd name="T0" fmla="*/ 37 w 114"/>
                    <a:gd name="T1" fmla="*/ 20 h 101"/>
                    <a:gd name="T2" fmla="*/ 31 w 114"/>
                    <a:gd name="T3" fmla="*/ 53 h 101"/>
                    <a:gd name="T4" fmla="*/ 89 w 114"/>
                    <a:gd name="T5" fmla="*/ 53 h 101"/>
                    <a:gd name="T6" fmla="*/ 114 w 114"/>
                    <a:gd name="T7" fmla="*/ 74 h 101"/>
                    <a:gd name="T8" fmla="*/ 111 w 114"/>
                    <a:gd name="T9" fmla="*/ 92 h 101"/>
                    <a:gd name="T10" fmla="*/ 92 w 114"/>
                    <a:gd name="T11" fmla="*/ 101 h 101"/>
                    <a:gd name="T12" fmla="*/ 13 w 114"/>
                    <a:gd name="T13" fmla="*/ 77 h 101"/>
                    <a:gd name="T14" fmla="*/ 0 w 114"/>
                    <a:gd name="T15" fmla="*/ 36 h 101"/>
                    <a:gd name="T16" fmla="*/ 8 w 114"/>
                    <a:gd name="T17" fmla="*/ 15 h 101"/>
                    <a:gd name="T18" fmla="*/ 23 w 114"/>
                    <a:gd name="T19" fmla="*/ 0 h 101"/>
                    <a:gd name="T20" fmla="*/ 40 w 114"/>
                    <a:gd name="T21" fmla="*/ 4 h 101"/>
                    <a:gd name="T22" fmla="*/ 37 w 114"/>
                    <a:gd name="T23" fmla="*/ 20 h 101"/>
                    <a:gd name="T24" fmla="*/ 37 w 114"/>
                    <a:gd name="T25"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01">
                      <a:moveTo>
                        <a:pt x="37" y="20"/>
                      </a:moveTo>
                      <a:lnTo>
                        <a:pt x="31" y="53"/>
                      </a:lnTo>
                      <a:lnTo>
                        <a:pt x="89" y="53"/>
                      </a:lnTo>
                      <a:lnTo>
                        <a:pt x="114" y="74"/>
                      </a:lnTo>
                      <a:lnTo>
                        <a:pt x="111" y="92"/>
                      </a:lnTo>
                      <a:lnTo>
                        <a:pt x="92" y="101"/>
                      </a:lnTo>
                      <a:lnTo>
                        <a:pt x="13" y="77"/>
                      </a:lnTo>
                      <a:lnTo>
                        <a:pt x="0" y="36"/>
                      </a:lnTo>
                      <a:lnTo>
                        <a:pt x="8" y="15"/>
                      </a:lnTo>
                      <a:lnTo>
                        <a:pt x="23" y="0"/>
                      </a:lnTo>
                      <a:lnTo>
                        <a:pt x="40" y="4"/>
                      </a:lnTo>
                      <a:lnTo>
                        <a:pt x="37" y="20"/>
                      </a:lnTo>
                      <a:lnTo>
                        <a:pt x="3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0" name="Freeform 382"/>
                <p:cNvSpPr>
                  <a:spLocks/>
                </p:cNvSpPr>
                <p:nvPr/>
              </p:nvSpPr>
              <p:spPr bwMode="auto">
                <a:xfrm>
                  <a:off x="2676" y="3700"/>
                  <a:ext cx="28" cy="22"/>
                </a:xfrm>
                <a:custGeom>
                  <a:avLst/>
                  <a:gdLst>
                    <a:gd name="T0" fmla="*/ 36 w 141"/>
                    <a:gd name="T1" fmla="*/ 18 h 108"/>
                    <a:gd name="T2" fmla="*/ 28 w 141"/>
                    <a:gd name="T3" fmla="*/ 50 h 108"/>
                    <a:gd name="T4" fmla="*/ 36 w 141"/>
                    <a:gd name="T5" fmla="*/ 63 h 108"/>
                    <a:gd name="T6" fmla="*/ 82 w 141"/>
                    <a:gd name="T7" fmla="*/ 59 h 108"/>
                    <a:gd name="T8" fmla="*/ 122 w 141"/>
                    <a:gd name="T9" fmla="*/ 45 h 108"/>
                    <a:gd name="T10" fmla="*/ 139 w 141"/>
                    <a:gd name="T11" fmla="*/ 42 h 108"/>
                    <a:gd name="T12" fmla="*/ 141 w 141"/>
                    <a:gd name="T13" fmla="*/ 59 h 108"/>
                    <a:gd name="T14" fmla="*/ 122 w 141"/>
                    <a:gd name="T15" fmla="*/ 87 h 108"/>
                    <a:gd name="T16" fmla="*/ 94 w 141"/>
                    <a:gd name="T17" fmla="*/ 107 h 108"/>
                    <a:gd name="T18" fmla="*/ 83 w 141"/>
                    <a:gd name="T19" fmla="*/ 108 h 108"/>
                    <a:gd name="T20" fmla="*/ 12 w 141"/>
                    <a:gd name="T21" fmla="*/ 81 h 108"/>
                    <a:gd name="T22" fmla="*/ 0 w 141"/>
                    <a:gd name="T23" fmla="*/ 49 h 108"/>
                    <a:gd name="T24" fmla="*/ 12 w 141"/>
                    <a:gd name="T25" fmla="*/ 6 h 108"/>
                    <a:gd name="T26" fmla="*/ 29 w 141"/>
                    <a:gd name="T27" fmla="*/ 0 h 108"/>
                    <a:gd name="T28" fmla="*/ 36 w 141"/>
                    <a:gd name="T29" fmla="*/ 18 h 108"/>
                    <a:gd name="T30" fmla="*/ 36 w 141"/>
                    <a:gd name="T31" fmla="*/ 1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8">
                      <a:moveTo>
                        <a:pt x="36" y="18"/>
                      </a:moveTo>
                      <a:lnTo>
                        <a:pt x="28" y="50"/>
                      </a:lnTo>
                      <a:lnTo>
                        <a:pt x="36" y="63"/>
                      </a:lnTo>
                      <a:lnTo>
                        <a:pt x="82" y="59"/>
                      </a:lnTo>
                      <a:lnTo>
                        <a:pt x="122" y="45"/>
                      </a:lnTo>
                      <a:lnTo>
                        <a:pt x="139" y="42"/>
                      </a:lnTo>
                      <a:lnTo>
                        <a:pt x="141" y="59"/>
                      </a:lnTo>
                      <a:lnTo>
                        <a:pt x="122" y="87"/>
                      </a:lnTo>
                      <a:lnTo>
                        <a:pt x="94" y="107"/>
                      </a:lnTo>
                      <a:lnTo>
                        <a:pt x="83" y="108"/>
                      </a:lnTo>
                      <a:lnTo>
                        <a:pt x="12" y="81"/>
                      </a:lnTo>
                      <a:lnTo>
                        <a:pt x="0" y="49"/>
                      </a:lnTo>
                      <a:lnTo>
                        <a:pt x="12" y="6"/>
                      </a:lnTo>
                      <a:lnTo>
                        <a:pt x="29" y="0"/>
                      </a:lnTo>
                      <a:lnTo>
                        <a:pt x="36" y="18"/>
                      </a:lnTo>
                      <a:lnTo>
                        <a:pt x="3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1" name="Freeform 383"/>
                <p:cNvSpPr>
                  <a:spLocks/>
                </p:cNvSpPr>
                <p:nvPr/>
              </p:nvSpPr>
              <p:spPr bwMode="auto">
                <a:xfrm>
                  <a:off x="2800" y="3549"/>
                  <a:ext cx="23" cy="19"/>
                </a:xfrm>
                <a:custGeom>
                  <a:avLst/>
                  <a:gdLst>
                    <a:gd name="T0" fmla="*/ 33 w 113"/>
                    <a:gd name="T1" fmla="*/ 16 h 94"/>
                    <a:gd name="T2" fmla="*/ 29 w 113"/>
                    <a:gd name="T3" fmla="*/ 29 h 94"/>
                    <a:gd name="T4" fmla="*/ 33 w 113"/>
                    <a:gd name="T5" fmla="*/ 40 h 94"/>
                    <a:gd name="T6" fmla="*/ 84 w 113"/>
                    <a:gd name="T7" fmla="*/ 43 h 94"/>
                    <a:gd name="T8" fmla="*/ 113 w 113"/>
                    <a:gd name="T9" fmla="*/ 53 h 94"/>
                    <a:gd name="T10" fmla="*/ 107 w 113"/>
                    <a:gd name="T11" fmla="*/ 69 h 94"/>
                    <a:gd name="T12" fmla="*/ 89 w 113"/>
                    <a:gd name="T13" fmla="*/ 82 h 94"/>
                    <a:gd name="T14" fmla="*/ 47 w 113"/>
                    <a:gd name="T15" fmla="*/ 94 h 94"/>
                    <a:gd name="T16" fmla="*/ 9 w 113"/>
                    <a:gd name="T17" fmla="*/ 84 h 94"/>
                    <a:gd name="T18" fmla="*/ 0 w 113"/>
                    <a:gd name="T19" fmla="*/ 46 h 94"/>
                    <a:gd name="T20" fmla="*/ 10 w 113"/>
                    <a:gd name="T21" fmla="*/ 7 h 94"/>
                    <a:gd name="T22" fmla="*/ 26 w 113"/>
                    <a:gd name="T23" fmla="*/ 0 h 94"/>
                    <a:gd name="T24" fmla="*/ 33 w 113"/>
                    <a:gd name="T25" fmla="*/ 16 h 94"/>
                    <a:gd name="T26" fmla="*/ 33 w 113"/>
                    <a:gd name="T27" fmla="*/ 1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4">
                      <a:moveTo>
                        <a:pt x="33" y="16"/>
                      </a:moveTo>
                      <a:lnTo>
                        <a:pt x="29" y="29"/>
                      </a:lnTo>
                      <a:lnTo>
                        <a:pt x="33" y="40"/>
                      </a:lnTo>
                      <a:lnTo>
                        <a:pt x="84" y="43"/>
                      </a:lnTo>
                      <a:lnTo>
                        <a:pt x="113" y="53"/>
                      </a:lnTo>
                      <a:lnTo>
                        <a:pt x="107" y="69"/>
                      </a:lnTo>
                      <a:lnTo>
                        <a:pt x="89" y="82"/>
                      </a:lnTo>
                      <a:lnTo>
                        <a:pt x="47" y="94"/>
                      </a:lnTo>
                      <a:lnTo>
                        <a:pt x="9" y="84"/>
                      </a:lnTo>
                      <a:lnTo>
                        <a:pt x="0" y="46"/>
                      </a:lnTo>
                      <a:lnTo>
                        <a:pt x="10" y="7"/>
                      </a:lnTo>
                      <a:lnTo>
                        <a:pt x="26" y="0"/>
                      </a:lnTo>
                      <a:lnTo>
                        <a:pt x="33" y="16"/>
                      </a:lnTo>
                      <a:lnTo>
                        <a:pt x="33"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2" name="Freeform 384"/>
                <p:cNvSpPr>
                  <a:spLocks/>
                </p:cNvSpPr>
                <p:nvPr/>
              </p:nvSpPr>
              <p:spPr bwMode="auto">
                <a:xfrm>
                  <a:off x="2491" y="3424"/>
                  <a:ext cx="66" cy="47"/>
                </a:xfrm>
                <a:custGeom>
                  <a:avLst/>
                  <a:gdLst>
                    <a:gd name="T0" fmla="*/ 17 w 332"/>
                    <a:gd name="T1" fmla="*/ 229 h 236"/>
                    <a:gd name="T2" fmla="*/ 0 w 332"/>
                    <a:gd name="T3" fmla="*/ 195 h 236"/>
                    <a:gd name="T4" fmla="*/ 4 w 332"/>
                    <a:gd name="T5" fmla="*/ 151 h 236"/>
                    <a:gd name="T6" fmla="*/ 27 w 332"/>
                    <a:gd name="T7" fmla="*/ 103 h 236"/>
                    <a:gd name="T8" fmla="*/ 67 w 332"/>
                    <a:gd name="T9" fmla="*/ 58 h 236"/>
                    <a:gd name="T10" fmla="*/ 91 w 332"/>
                    <a:gd name="T11" fmla="*/ 37 h 236"/>
                    <a:gd name="T12" fmla="*/ 119 w 332"/>
                    <a:gd name="T13" fmla="*/ 21 h 236"/>
                    <a:gd name="T14" fmla="*/ 180 w 332"/>
                    <a:gd name="T15" fmla="*/ 0 h 236"/>
                    <a:gd name="T16" fmla="*/ 249 w 332"/>
                    <a:gd name="T17" fmla="*/ 5 h 236"/>
                    <a:gd name="T18" fmla="*/ 322 w 332"/>
                    <a:gd name="T19" fmla="*/ 38 h 236"/>
                    <a:gd name="T20" fmla="*/ 332 w 332"/>
                    <a:gd name="T21" fmla="*/ 66 h 236"/>
                    <a:gd name="T22" fmla="*/ 323 w 332"/>
                    <a:gd name="T23" fmla="*/ 78 h 236"/>
                    <a:gd name="T24" fmla="*/ 306 w 332"/>
                    <a:gd name="T25" fmla="*/ 80 h 236"/>
                    <a:gd name="T26" fmla="*/ 255 w 332"/>
                    <a:gd name="T27" fmla="*/ 65 h 236"/>
                    <a:gd name="T28" fmla="*/ 202 w 332"/>
                    <a:gd name="T29" fmla="*/ 51 h 236"/>
                    <a:gd name="T30" fmla="*/ 98 w 332"/>
                    <a:gd name="T31" fmla="*/ 81 h 236"/>
                    <a:gd name="T32" fmla="*/ 57 w 332"/>
                    <a:gd name="T33" fmla="*/ 117 h 236"/>
                    <a:gd name="T34" fmla="*/ 37 w 332"/>
                    <a:gd name="T35" fmla="*/ 166 h 236"/>
                    <a:gd name="T36" fmla="*/ 42 w 332"/>
                    <a:gd name="T37" fmla="*/ 215 h 236"/>
                    <a:gd name="T38" fmla="*/ 39 w 332"/>
                    <a:gd name="T39" fmla="*/ 236 h 236"/>
                    <a:gd name="T40" fmla="*/ 17 w 332"/>
                    <a:gd name="T41" fmla="*/ 229 h 236"/>
                    <a:gd name="T42" fmla="*/ 17 w 332"/>
                    <a:gd name="T43" fmla="*/ 22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2" h="236">
                      <a:moveTo>
                        <a:pt x="17" y="229"/>
                      </a:moveTo>
                      <a:lnTo>
                        <a:pt x="0" y="195"/>
                      </a:lnTo>
                      <a:lnTo>
                        <a:pt x="4" y="151"/>
                      </a:lnTo>
                      <a:lnTo>
                        <a:pt x="27" y="103"/>
                      </a:lnTo>
                      <a:lnTo>
                        <a:pt x="67" y="58"/>
                      </a:lnTo>
                      <a:lnTo>
                        <a:pt x="91" y="37"/>
                      </a:lnTo>
                      <a:lnTo>
                        <a:pt x="119" y="21"/>
                      </a:lnTo>
                      <a:lnTo>
                        <a:pt x="180" y="0"/>
                      </a:lnTo>
                      <a:lnTo>
                        <a:pt x="249" y="5"/>
                      </a:lnTo>
                      <a:lnTo>
                        <a:pt x="322" y="38"/>
                      </a:lnTo>
                      <a:lnTo>
                        <a:pt x="332" y="66"/>
                      </a:lnTo>
                      <a:lnTo>
                        <a:pt x="323" y="78"/>
                      </a:lnTo>
                      <a:lnTo>
                        <a:pt x="306" y="80"/>
                      </a:lnTo>
                      <a:lnTo>
                        <a:pt x="255" y="65"/>
                      </a:lnTo>
                      <a:lnTo>
                        <a:pt x="202" y="51"/>
                      </a:lnTo>
                      <a:lnTo>
                        <a:pt x="98" y="81"/>
                      </a:lnTo>
                      <a:lnTo>
                        <a:pt x="57" y="117"/>
                      </a:lnTo>
                      <a:lnTo>
                        <a:pt x="37" y="166"/>
                      </a:lnTo>
                      <a:lnTo>
                        <a:pt x="42" y="215"/>
                      </a:lnTo>
                      <a:lnTo>
                        <a:pt x="39" y="236"/>
                      </a:lnTo>
                      <a:lnTo>
                        <a:pt x="17" y="229"/>
                      </a:lnTo>
                      <a:lnTo>
                        <a:pt x="17"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3" name="Freeform 385"/>
                <p:cNvSpPr>
                  <a:spLocks/>
                </p:cNvSpPr>
                <p:nvPr/>
              </p:nvSpPr>
              <p:spPr bwMode="auto">
                <a:xfrm>
                  <a:off x="2644" y="3469"/>
                  <a:ext cx="5" cy="5"/>
                </a:xfrm>
                <a:custGeom>
                  <a:avLst/>
                  <a:gdLst>
                    <a:gd name="T0" fmla="*/ 0 w 25"/>
                    <a:gd name="T1" fmla="*/ 13 h 25"/>
                    <a:gd name="T2" fmla="*/ 13 w 25"/>
                    <a:gd name="T3" fmla="*/ 0 h 25"/>
                    <a:gd name="T4" fmla="*/ 25 w 25"/>
                    <a:gd name="T5" fmla="*/ 13 h 25"/>
                    <a:gd name="T6" fmla="*/ 13 w 25"/>
                    <a:gd name="T7" fmla="*/ 25 h 25"/>
                    <a:gd name="T8" fmla="*/ 0 w 25"/>
                    <a:gd name="T9" fmla="*/ 13 h 25"/>
                    <a:gd name="T10" fmla="*/ 0 w 25"/>
                    <a:gd name="T11" fmla="*/ 13 h 25"/>
                  </a:gdLst>
                  <a:ahLst/>
                  <a:cxnLst>
                    <a:cxn ang="0">
                      <a:pos x="T0" y="T1"/>
                    </a:cxn>
                    <a:cxn ang="0">
                      <a:pos x="T2" y="T3"/>
                    </a:cxn>
                    <a:cxn ang="0">
                      <a:pos x="T4" y="T5"/>
                    </a:cxn>
                    <a:cxn ang="0">
                      <a:pos x="T6" y="T7"/>
                    </a:cxn>
                    <a:cxn ang="0">
                      <a:pos x="T8" y="T9"/>
                    </a:cxn>
                    <a:cxn ang="0">
                      <a:pos x="T10" y="T11"/>
                    </a:cxn>
                  </a:cxnLst>
                  <a:rect l="0" t="0" r="r" b="b"/>
                  <a:pathLst>
                    <a:path w="25" h="25">
                      <a:moveTo>
                        <a:pt x="0" y="13"/>
                      </a:moveTo>
                      <a:lnTo>
                        <a:pt x="13" y="0"/>
                      </a:lnTo>
                      <a:lnTo>
                        <a:pt x="25" y="13"/>
                      </a:lnTo>
                      <a:lnTo>
                        <a:pt x="13" y="25"/>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4" name="Freeform 386"/>
                <p:cNvSpPr>
                  <a:spLocks/>
                </p:cNvSpPr>
                <p:nvPr/>
              </p:nvSpPr>
              <p:spPr bwMode="auto">
                <a:xfrm>
                  <a:off x="2652" y="3469"/>
                  <a:ext cx="4" cy="4"/>
                </a:xfrm>
                <a:custGeom>
                  <a:avLst/>
                  <a:gdLst>
                    <a:gd name="T0" fmla="*/ 0 w 24"/>
                    <a:gd name="T1" fmla="*/ 13 h 24"/>
                    <a:gd name="T2" fmla="*/ 11 w 24"/>
                    <a:gd name="T3" fmla="*/ 0 h 24"/>
                    <a:gd name="T4" fmla="*/ 24 w 24"/>
                    <a:gd name="T5" fmla="*/ 13 h 24"/>
                    <a:gd name="T6" fmla="*/ 11 w 24"/>
                    <a:gd name="T7" fmla="*/ 24 h 24"/>
                    <a:gd name="T8" fmla="*/ 0 w 24"/>
                    <a:gd name="T9" fmla="*/ 13 h 24"/>
                    <a:gd name="T10" fmla="*/ 0 w 24"/>
                    <a:gd name="T11" fmla="*/ 13 h 24"/>
                  </a:gdLst>
                  <a:ahLst/>
                  <a:cxnLst>
                    <a:cxn ang="0">
                      <a:pos x="T0" y="T1"/>
                    </a:cxn>
                    <a:cxn ang="0">
                      <a:pos x="T2" y="T3"/>
                    </a:cxn>
                    <a:cxn ang="0">
                      <a:pos x="T4" y="T5"/>
                    </a:cxn>
                    <a:cxn ang="0">
                      <a:pos x="T6" y="T7"/>
                    </a:cxn>
                    <a:cxn ang="0">
                      <a:pos x="T8" y="T9"/>
                    </a:cxn>
                    <a:cxn ang="0">
                      <a:pos x="T10" y="T11"/>
                    </a:cxn>
                  </a:cxnLst>
                  <a:rect l="0" t="0" r="r" b="b"/>
                  <a:pathLst>
                    <a:path w="24" h="24">
                      <a:moveTo>
                        <a:pt x="0" y="13"/>
                      </a:moveTo>
                      <a:lnTo>
                        <a:pt x="11" y="0"/>
                      </a:lnTo>
                      <a:lnTo>
                        <a:pt x="24" y="13"/>
                      </a:lnTo>
                      <a:lnTo>
                        <a:pt x="11" y="24"/>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5" name="Freeform 387"/>
                <p:cNvSpPr>
                  <a:spLocks/>
                </p:cNvSpPr>
                <p:nvPr/>
              </p:nvSpPr>
              <p:spPr bwMode="auto">
                <a:xfrm>
                  <a:off x="2660" y="3468"/>
                  <a:ext cx="5" cy="5"/>
                </a:xfrm>
                <a:custGeom>
                  <a:avLst/>
                  <a:gdLst>
                    <a:gd name="T0" fmla="*/ 0 w 25"/>
                    <a:gd name="T1" fmla="*/ 12 h 24"/>
                    <a:gd name="T2" fmla="*/ 13 w 25"/>
                    <a:gd name="T3" fmla="*/ 0 h 24"/>
                    <a:gd name="T4" fmla="*/ 25 w 25"/>
                    <a:gd name="T5" fmla="*/ 12 h 24"/>
                    <a:gd name="T6" fmla="*/ 13 w 25"/>
                    <a:gd name="T7" fmla="*/ 24 h 24"/>
                    <a:gd name="T8" fmla="*/ 0 w 25"/>
                    <a:gd name="T9" fmla="*/ 12 h 24"/>
                    <a:gd name="T10" fmla="*/ 0 w 25"/>
                    <a:gd name="T11" fmla="*/ 12 h 24"/>
                  </a:gdLst>
                  <a:ahLst/>
                  <a:cxnLst>
                    <a:cxn ang="0">
                      <a:pos x="T0" y="T1"/>
                    </a:cxn>
                    <a:cxn ang="0">
                      <a:pos x="T2" y="T3"/>
                    </a:cxn>
                    <a:cxn ang="0">
                      <a:pos x="T4" y="T5"/>
                    </a:cxn>
                    <a:cxn ang="0">
                      <a:pos x="T6" y="T7"/>
                    </a:cxn>
                    <a:cxn ang="0">
                      <a:pos x="T8" y="T9"/>
                    </a:cxn>
                    <a:cxn ang="0">
                      <a:pos x="T10" y="T11"/>
                    </a:cxn>
                  </a:cxnLst>
                  <a:rect l="0" t="0" r="r" b="b"/>
                  <a:pathLst>
                    <a:path w="25" h="24">
                      <a:moveTo>
                        <a:pt x="0" y="12"/>
                      </a:moveTo>
                      <a:lnTo>
                        <a:pt x="13" y="0"/>
                      </a:lnTo>
                      <a:lnTo>
                        <a:pt x="25" y="12"/>
                      </a:lnTo>
                      <a:lnTo>
                        <a:pt x="13" y="24"/>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6" name="Freeform 388"/>
                <p:cNvSpPr>
                  <a:spLocks/>
                </p:cNvSpPr>
                <p:nvPr/>
              </p:nvSpPr>
              <p:spPr bwMode="auto">
                <a:xfrm>
                  <a:off x="2669" y="3466"/>
                  <a:ext cx="5" cy="5"/>
                </a:xfrm>
                <a:custGeom>
                  <a:avLst/>
                  <a:gdLst>
                    <a:gd name="T0" fmla="*/ 0 w 24"/>
                    <a:gd name="T1" fmla="*/ 12 h 25"/>
                    <a:gd name="T2" fmla="*/ 11 w 24"/>
                    <a:gd name="T3" fmla="*/ 0 h 25"/>
                    <a:gd name="T4" fmla="*/ 24 w 24"/>
                    <a:gd name="T5" fmla="*/ 12 h 25"/>
                    <a:gd name="T6" fmla="*/ 11 w 24"/>
                    <a:gd name="T7" fmla="*/ 25 h 25"/>
                    <a:gd name="T8" fmla="*/ 0 w 24"/>
                    <a:gd name="T9" fmla="*/ 12 h 25"/>
                    <a:gd name="T10" fmla="*/ 0 w 24"/>
                    <a:gd name="T11" fmla="*/ 12 h 25"/>
                  </a:gdLst>
                  <a:ahLst/>
                  <a:cxnLst>
                    <a:cxn ang="0">
                      <a:pos x="T0" y="T1"/>
                    </a:cxn>
                    <a:cxn ang="0">
                      <a:pos x="T2" y="T3"/>
                    </a:cxn>
                    <a:cxn ang="0">
                      <a:pos x="T4" y="T5"/>
                    </a:cxn>
                    <a:cxn ang="0">
                      <a:pos x="T6" y="T7"/>
                    </a:cxn>
                    <a:cxn ang="0">
                      <a:pos x="T8" y="T9"/>
                    </a:cxn>
                    <a:cxn ang="0">
                      <a:pos x="T10" y="T11"/>
                    </a:cxn>
                  </a:cxnLst>
                  <a:rect l="0" t="0" r="r" b="b"/>
                  <a:pathLst>
                    <a:path w="24" h="25">
                      <a:moveTo>
                        <a:pt x="0" y="12"/>
                      </a:moveTo>
                      <a:lnTo>
                        <a:pt x="11" y="0"/>
                      </a:lnTo>
                      <a:lnTo>
                        <a:pt x="24" y="12"/>
                      </a:lnTo>
                      <a:lnTo>
                        <a:pt x="11" y="25"/>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7" name="Freeform 389"/>
                <p:cNvSpPr>
                  <a:spLocks/>
                </p:cNvSpPr>
                <p:nvPr/>
              </p:nvSpPr>
              <p:spPr bwMode="auto">
                <a:xfrm>
                  <a:off x="2677" y="3464"/>
                  <a:ext cx="5" cy="5"/>
                </a:xfrm>
                <a:custGeom>
                  <a:avLst/>
                  <a:gdLst>
                    <a:gd name="T0" fmla="*/ 0 w 24"/>
                    <a:gd name="T1" fmla="*/ 12 h 25"/>
                    <a:gd name="T2" fmla="*/ 12 w 24"/>
                    <a:gd name="T3" fmla="*/ 0 h 25"/>
                    <a:gd name="T4" fmla="*/ 24 w 24"/>
                    <a:gd name="T5" fmla="*/ 12 h 25"/>
                    <a:gd name="T6" fmla="*/ 12 w 24"/>
                    <a:gd name="T7" fmla="*/ 25 h 25"/>
                    <a:gd name="T8" fmla="*/ 0 w 24"/>
                    <a:gd name="T9" fmla="*/ 12 h 25"/>
                    <a:gd name="T10" fmla="*/ 0 w 24"/>
                    <a:gd name="T11" fmla="*/ 12 h 25"/>
                  </a:gdLst>
                  <a:ahLst/>
                  <a:cxnLst>
                    <a:cxn ang="0">
                      <a:pos x="T0" y="T1"/>
                    </a:cxn>
                    <a:cxn ang="0">
                      <a:pos x="T2" y="T3"/>
                    </a:cxn>
                    <a:cxn ang="0">
                      <a:pos x="T4" y="T5"/>
                    </a:cxn>
                    <a:cxn ang="0">
                      <a:pos x="T6" y="T7"/>
                    </a:cxn>
                    <a:cxn ang="0">
                      <a:pos x="T8" y="T9"/>
                    </a:cxn>
                    <a:cxn ang="0">
                      <a:pos x="T10" y="T11"/>
                    </a:cxn>
                  </a:cxnLst>
                  <a:rect l="0" t="0" r="r" b="b"/>
                  <a:pathLst>
                    <a:path w="24" h="25">
                      <a:moveTo>
                        <a:pt x="0" y="12"/>
                      </a:moveTo>
                      <a:lnTo>
                        <a:pt x="12" y="0"/>
                      </a:lnTo>
                      <a:lnTo>
                        <a:pt x="24" y="12"/>
                      </a:lnTo>
                      <a:lnTo>
                        <a:pt x="12" y="25"/>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8" name="Freeform 390"/>
                <p:cNvSpPr>
                  <a:spLocks/>
                </p:cNvSpPr>
                <p:nvPr/>
              </p:nvSpPr>
              <p:spPr bwMode="auto">
                <a:xfrm>
                  <a:off x="2761" y="3430"/>
                  <a:ext cx="7" cy="7"/>
                </a:xfrm>
                <a:custGeom>
                  <a:avLst/>
                  <a:gdLst>
                    <a:gd name="T0" fmla="*/ 0 w 36"/>
                    <a:gd name="T1" fmla="*/ 18 h 36"/>
                    <a:gd name="T2" fmla="*/ 19 w 36"/>
                    <a:gd name="T3" fmla="*/ 0 h 36"/>
                    <a:gd name="T4" fmla="*/ 36 w 36"/>
                    <a:gd name="T5" fmla="*/ 18 h 36"/>
                    <a:gd name="T6" fmla="*/ 19 w 36"/>
                    <a:gd name="T7" fmla="*/ 36 h 36"/>
                    <a:gd name="T8" fmla="*/ 0 w 36"/>
                    <a:gd name="T9" fmla="*/ 18 h 36"/>
                    <a:gd name="T10" fmla="*/ 0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0" y="18"/>
                      </a:moveTo>
                      <a:lnTo>
                        <a:pt x="19" y="0"/>
                      </a:lnTo>
                      <a:lnTo>
                        <a:pt x="36" y="18"/>
                      </a:lnTo>
                      <a:lnTo>
                        <a:pt x="19" y="36"/>
                      </a:lnTo>
                      <a:lnTo>
                        <a:pt x="0"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39" name="Freeform 391"/>
                <p:cNvSpPr>
                  <a:spLocks/>
                </p:cNvSpPr>
                <p:nvPr/>
              </p:nvSpPr>
              <p:spPr bwMode="auto">
                <a:xfrm>
                  <a:off x="2694" y="3458"/>
                  <a:ext cx="6" cy="6"/>
                </a:xfrm>
                <a:custGeom>
                  <a:avLst/>
                  <a:gdLst>
                    <a:gd name="T0" fmla="*/ 0 w 30"/>
                    <a:gd name="T1" fmla="*/ 15 h 30"/>
                    <a:gd name="T2" fmla="*/ 15 w 30"/>
                    <a:gd name="T3" fmla="*/ 0 h 30"/>
                    <a:gd name="T4" fmla="*/ 30 w 30"/>
                    <a:gd name="T5" fmla="*/ 15 h 30"/>
                    <a:gd name="T6" fmla="*/ 15 w 30"/>
                    <a:gd name="T7" fmla="*/ 30 h 30"/>
                    <a:gd name="T8" fmla="*/ 0 w 30"/>
                    <a:gd name="T9" fmla="*/ 15 h 30"/>
                    <a:gd name="T10" fmla="*/ 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0" y="15"/>
                      </a:moveTo>
                      <a:lnTo>
                        <a:pt x="15" y="0"/>
                      </a:lnTo>
                      <a:lnTo>
                        <a:pt x="30" y="15"/>
                      </a:lnTo>
                      <a:lnTo>
                        <a:pt x="15" y="30"/>
                      </a:lnTo>
                      <a:lnTo>
                        <a:pt x="0"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0" name="Freeform 392"/>
                <p:cNvSpPr>
                  <a:spLocks/>
                </p:cNvSpPr>
                <p:nvPr/>
              </p:nvSpPr>
              <p:spPr bwMode="auto">
                <a:xfrm>
                  <a:off x="2636" y="3470"/>
                  <a:ext cx="5" cy="5"/>
                </a:xfrm>
                <a:custGeom>
                  <a:avLst/>
                  <a:gdLst>
                    <a:gd name="T0" fmla="*/ 0 w 25"/>
                    <a:gd name="T1" fmla="*/ 12 h 24"/>
                    <a:gd name="T2" fmla="*/ 12 w 25"/>
                    <a:gd name="T3" fmla="*/ 0 h 24"/>
                    <a:gd name="T4" fmla="*/ 25 w 25"/>
                    <a:gd name="T5" fmla="*/ 12 h 24"/>
                    <a:gd name="T6" fmla="*/ 12 w 25"/>
                    <a:gd name="T7" fmla="*/ 24 h 24"/>
                    <a:gd name="T8" fmla="*/ 0 w 25"/>
                    <a:gd name="T9" fmla="*/ 12 h 24"/>
                    <a:gd name="T10" fmla="*/ 0 w 25"/>
                    <a:gd name="T11" fmla="*/ 12 h 24"/>
                  </a:gdLst>
                  <a:ahLst/>
                  <a:cxnLst>
                    <a:cxn ang="0">
                      <a:pos x="T0" y="T1"/>
                    </a:cxn>
                    <a:cxn ang="0">
                      <a:pos x="T2" y="T3"/>
                    </a:cxn>
                    <a:cxn ang="0">
                      <a:pos x="T4" y="T5"/>
                    </a:cxn>
                    <a:cxn ang="0">
                      <a:pos x="T6" y="T7"/>
                    </a:cxn>
                    <a:cxn ang="0">
                      <a:pos x="T8" y="T9"/>
                    </a:cxn>
                    <a:cxn ang="0">
                      <a:pos x="T10" y="T11"/>
                    </a:cxn>
                  </a:cxnLst>
                  <a:rect l="0" t="0" r="r" b="b"/>
                  <a:pathLst>
                    <a:path w="25" h="24">
                      <a:moveTo>
                        <a:pt x="0" y="12"/>
                      </a:moveTo>
                      <a:lnTo>
                        <a:pt x="12" y="0"/>
                      </a:lnTo>
                      <a:lnTo>
                        <a:pt x="25" y="12"/>
                      </a:lnTo>
                      <a:lnTo>
                        <a:pt x="12" y="24"/>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1" name="Freeform 393"/>
                <p:cNvSpPr>
                  <a:spLocks/>
                </p:cNvSpPr>
                <p:nvPr/>
              </p:nvSpPr>
              <p:spPr bwMode="auto">
                <a:xfrm>
                  <a:off x="2686" y="3462"/>
                  <a:ext cx="5" cy="5"/>
                </a:xfrm>
                <a:custGeom>
                  <a:avLst/>
                  <a:gdLst>
                    <a:gd name="T0" fmla="*/ 3 w 26"/>
                    <a:gd name="T1" fmla="*/ 22 h 29"/>
                    <a:gd name="T2" fmla="*/ 0 w 26"/>
                    <a:gd name="T3" fmla="*/ 17 h 29"/>
                    <a:gd name="T4" fmla="*/ 8 w 26"/>
                    <a:gd name="T5" fmla="*/ 0 h 29"/>
                    <a:gd name="T6" fmla="*/ 25 w 26"/>
                    <a:gd name="T7" fmla="*/ 7 h 29"/>
                    <a:gd name="T8" fmla="*/ 26 w 26"/>
                    <a:gd name="T9" fmla="*/ 14 h 29"/>
                    <a:gd name="T10" fmla="*/ 19 w 26"/>
                    <a:gd name="T11" fmla="*/ 29 h 29"/>
                    <a:gd name="T12" fmla="*/ 3 w 26"/>
                    <a:gd name="T13" fmla="*/ 22 h 29"/>
                    <a:gd name="T14" fmla="*/ 3 w 26"/>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3" y="22"/>
                      </a:moveTo>
                      <a:lnTo>
                        <a:pt x="0" y="17"/>
                      </a:lnTo>
                      <a:lnTo>
                        <a:pt x="8" y="0"/>
                      </a:lnTo>
                      <a:lnTo>
                        <a:pt x="25" y="7"/>
                      </a:lnTo>
                      <a:lnTo>
                        <a:pt x="26" y="14"/>
                      </a:lnTo>
                      <a:lnTo>
                        <a:pt x="19" y="29"/>
                      </a:lnTo>
                      <a:lnTo>
                        <a:pt x="3" y="22"/>
                      </a:lnTo>
                      <a:lnTo>
                        <a:pt x="3"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2" name="Freeform 394"/>
                <p:cNvSpPr>
                  <a:spLocks/>
                </p:cNvSpPr>
                <p:nvPr/>
              </p:nvSpPr>
              <p:spPr bwMode="auto">
                <a:xfrm>
                  <a:off x="2748" y="3435"/>
                  <a:ext cx="8" cy="8"/>
                </a:xfrm>
                <a:custGeom>
                  <a:avLst/>
                  <a:gdLst>
                    <a:gd name="T0" fmla="*/ 0 w 40"/>
                    <a:gd name="T1" fmla="*/ 19 h 39"/>
                    <a:gd name="T2" fmla="*/ 20 w 40"/>
                    <a:gd name="T3" fmla="*/ 0 h 39"/>
                    <a:gd name="T4" fmla="*/ 40 w 40"/>
                    <a:gd name="T5" fmla="*/ 19 h 39"/>
                    <a:gd name="T6" fmla="*/ 20 w 40"/>
                    <a:gd name="T7" fmla="*/ 39 h 39"/>
                    <a:gd name="T8" fmla="*/ 0 w 40"/>
                    <a:gd name="T9" fmla="*/ 19 h 39"/>
                    <a:gd name="T10" fmla="*/ 0 w 40"/>
                    <a:gd name="T11" fmla="*/ 19 h 39"/>
                  </a:gdLst>
                  <a:ahLst/>
                  <a:cxnLst>
                    <a:cxn ang="0">
                      <a:pos x="T0" y="T1"/>
                    </a:cxn>
                    <a:cxn ang="0">
                      <a:pos x="T2" y="T3"/>
                    </a:cxn>
                    <a:cxn ang="0">
                      <a:pos x="T4" y="T5"/>
                    </a:cxn>
                    <a:cxn ang="0">
                      <a:pos x="T6" y="T7"/>
                    </a:cxn>
                    <a:cxn ang="0">
                      <a:pos x="T8" y="T9"/>
                    </a:cxn>
                    <a:cxn ang="0">
                      <a:pos x="T10" y="T11"/>
                    </a:cxn>
                  </a:cxnLst>
                  <a:rect l="0" t="0" r="r" b="b"/>
                  <a:pathLst>
                    <a:path w="40" h="39">
                      <a:moveTo>
                        <a:pt x="0" y="19"/>
                      </a:moveTo>
                      <a:lnTo>
                        <a:pt x="20" y="0"/>
                      </a:lnTo>
                      <a:lnTo>
                        <a:pt x="40" y="19"/>
                      </a:lnTo>
                      <a:lnTo>
                        <a:pt x="20" y="39"/>
                      </a:lnTo>
                      <a:lnTo>
                        <a:pt x="0"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3" name="Freeform 395"/>
                <p:cNvSpPr>
                  <a:spLocks/>
                </p:cNvSpPr>
                <p:nvPr/>
              </p:nvSpPr>
              <p:spPr bwMode="auto">
                <a:xfrm>
                  <a:off x="2475" y="3471"/>
                  <a:ext cx="41" cy="31"/>
                </a:xfrm>
                <a:custGeom>
                  <a:avLst/>
                  <a:gdLst>
                    <a:gd name="T0" fmla="*/ 155 w 203"/>
                    <a:gd name="T1" fmla="*/ 42 h 151"/>
                    <a:gd name="T2" fmla="*/ 58 w 203"/>
                    <a:gd name="T3" fmla="*/ 27 h 151"/>
                    <a:gd name="T4" fmla="*/ 13 w 203"/>
                    <a:gd name="T5" fmla="*/ 28 h 151"/>
                    <a:gd name="T6" fmla="*/ 0 w 203"/>
                    <a:gd name="T7" fmla="*/ 17 h 151"/>
                    <a:gd name="T8" fmla="*/ 10 w 203"/>
                    <a:gd name="T9" fmla="*/ 3 h 151"/>
                    <a:gd name="T10" fmla="*/ 177 w 203"/>
                    <a:gd name="T11" fmla="*/ 0 h 151"/>
                    <a:gd name="T12" fmla="*/ 198 w 203"/>
                    <a:gd name="T13" fmla="*/ 22 h 151"/>
                    <a:gd name="T14" fmla="*/ 203 w 203"/>
                    <a:gd name="T15" fmla="*/ 122 h 151"/>
                    <a:gd name="T16" fmla="*/ 201 w 203"/>
                    <a:gd name="T17" fmla="*/ 142 h 151"/>
                    <a:gd name="T18" fmla="*/ 188 w 203"/>
                    <a:gd name="T19" fmla="*/ 151 h 151"/>
                    <a:gd name="T20" fmla="*/ 159 w 203"/>
                    <a:gd name="T21" fmla="*/ 135 h 151"/>
                    <a:gd name="T22" fmla="*/ 155 w 203"/>
                    <a:gd name="T23" fmla="*/ 42 h 151"/>
                    <a:gd name="T24" fmla="*/ 155 w 203"/>
                    <a:gd name="T25" fmla="*/ 4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51">
                      <a:moveTo>
                        <a:pt x="155" y="42"/>
                      </a:moveTo>
                      <a:lnTo>
                        <a:pt x="58" y="27"/>
                      </a:lnTo>
                      <a:lnTo>
                        <a:pt x="13" y="28"/>
                      </a:lnTo>
                      <a:lnTo>
                        <a:pt x="0" y="17"/>
                      </a:lnTo>
                      <a:lnTo>
                        <a:pt x="10" y="3"/>
                      </a:lnTo>
                      <a:lnTo>
                        <a:pt x="177" y="0"/>
                      </a:lnTo>
                      <a:lnTo>
                        <a:pt x="198" y="22"/>
                      </a:lnTo>
                      <a:lnTo>
                        <a:pt x="203" y="122"/>
                      </a:lnTo>
                      <a:lnTo>
                        <a:pt x="201" y="142"/>
                      </a:lnTo>
                      <a:lnTo>
                        <a:pt x="188" y="151"/>
                      </a:lnTo>
                      <a:lnTo>
                        <a:pt x="159" y="135"/>
                      </a:lnTo>
                      <a:lnTo>
                        <a:pt x="155" y="42"/>
                      </a:lnTo>
                      <a:lnTo>
                        <a:pt x="155"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4" name="Freeform 396"/>
                <p:cNvSpPr>
                  <a:spLocks/>
                </p:cNvSpPr>
                <p:nvPr/>
              </p:nvSpPr>
              <p:spPr bwMode="auto">
                <a:xfrm>
                  <a:off x="2509" y="3487"/>
                  <a:ext cx="28" cy="15"/>
                </a:xfrm>
                <a:custGeom>
                  <a:avLst/>
                  <a:gdLst>
                    <a:gd name="T0" fmla="*/ 13 w 141"/>
                    <a:gd name="T1" fmla="*/ 0 h 77"/>
                    <a:gd name="T2" fmla="*/ 80 w 141"/>
                    <a:gd name="T3" fmla="*/ 0 h 77"/>
                    <a:gd name="T4" fmla="*/ 128 w 141"/>
                    <a:gd name="T5" fmla="*/ 3 h 77"/>
                    <a:gd name="T6" fmla="*/ 141 w 141"/>
                    <a:gd name="T7" fmla="*/ 30 h 77"/>
                    <a:gd name="T8" fmla="*/ 141 w 141"/>
                    <a:gd name="T9" fmla="*/ 45 h 77"/>
                    <a:gd name="T10" fmla="*/ 141 w 141"/>
                    <a:gd name="T11" fmla="*/ 60 h 77"/>
                    <a:gd name="T12" fmla="*/ 125 w 141"/>
                    <a:gd name="T13" fmla="*/ 77 h 77"/>
                    <a:gd name="T14" fmla="*/ 109 w 141"/>
                    <a:gd name="T15" fmla="*/ 60 h 77"/>
                    <a:gd name="T16" fmla="*/ 112 w 141"/>
                    <a:gd name="T17" fmla="*/ 21 h 77"/>
                    <a:gd name="T18" fmla="*/ 80 w 141"/>
                    <a:gd name="T19" fmla="*/ 25 h 77"/>
                    <a:gd name="T20" fmla="*/ 13 w 141"/>
                    <a:gd name="T21" fmla="*/ 25 h 77"/>
                    <a:gd name="T22" fmla="*/ 0 w 141"/>
                    <a:gd name="T23" fmla="*/ 12 h 77"/>
                    <a:gd name="T24" fmla="*/ 13 w 141"/>
                    <a:gd name="T25" fmla="*/ 0 h 77"/>
                    <a:gd name="T26" fmla="*/ 13 w 141"/>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77">
                      <a:moveTo>
                        <a:pt x="13" y="0"/>
                      </a:moveTo>
                      <a:lnTo>
                        <a:pt x="80" y="0"/>
                      </a:lnTo>
                      <a:lnTo>
                        <a:pt x="128" y="3"/>
                      </a:lnTo>
                      <a:lnTo>
                        <a:pt x="141" y="30"/>
                      </a:lnTo>
                      <a:lnTo>
                        <a:pt x="141" y="45"/>
                      </a:lnTo>
                      <a:lnTo>
                        <a:pt x="141" y="60"/>
                      </a:lnTo>
                      <a:lnTo>
                        <a:pt x="125" y="77"/>
                      </a:lnTo>
                      <a:lnTo>
                        <a:pt x="109" y="60"/>
                      </a:lnTo>
                      <a:lnTo>
                        <a:pt x="112" y="21"/>
                      </a:lnTo>
                      <a:lnTo>
                        <a:pt x="80" y="25"/>
                      </a:lnTo>
                      <a:lnTo>
                        <a:pt x="13" y="25"/>
                      </a:lnTo>
                      <a:lnTo>
                        <a:pt x="0" y="12"/>
                      </a:lnTo>
                      <a:lnTo>
                        <a:pt x="13"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5" name="Freeform 397"/>
                <p:cNvSpPr>
                  <a:spLocks/>
                </p:cNvSpPr>
                <p:nvPr/>
              </p:nvSpPr>
              <p:spPr bwMode="auto">
                <a:xfrm>
                  <a:off x="2534" y="3462"/>
                  <a:ext cx="43" cy="45"/>
                </a:xfrm>
                <a:custGeom>
                  <a:avLst/>
                  <a:gdLst>
                    <a:gd name="T0" fmla="*/ 42 w 215"/>
                    <a:gd name="T1" fmla="*/ 147 h 223"/>
                    <a:gd name="T2" fmla="*/ 38 w 215"/>
                    <a:gd name="T3" fmla="*/ 28 h 223"/>
                    <a:gd name="T4" fmla="*/ 54 w 215"/>
                    <a:gd name="T5" fmla="*/ 11 h 223"/>
                    <a:gd name="T6" fmla="*/ 193 w 215"/>
                    <a:gd name="T7" fmla="*/ 0 h 223"/>
                    <a:gd name="T8" fmla="*/ 215 w 215"/>
                    <a:gd name="T9" fmla="*/ 23 h 223"/>
                    <a:gd name="T10" fmla="*/ 206 w 215"/>
                    <a:gd name="T11" fmla="*/ 187 h 223"/>
                    <a:gd name="T12" fmla="*/ 203 w 215"/>
                    <a:gd name="T13" fmla="*/ 210 h 223"/>
                    <a:gd name="T14" fmla="*/ 186 w 215"/>
                    <a:gd name="T15" fmla="*/ 223 h 223"/>
                    <a:gd name="T16" fmla="*/ 151 w 215"/>
                    <a:gd name="T17" fmla="*/ 202 h 223"/>
                    <a:gd name="T18" fmla="*/ 145 w 215"/>
                    <a:gd name="T19" fmla="*/ 162 h 223"/>
                    <a:gd name="T20" fmla="*/ 151 w 215"/>
                    <a:gd name="T21" fmla="*/ 123 h 223"/>
                    <a:gd name="T22" fmla="*/ 168 w 215"/>
                    <a:gd name="T23" fmla="*/ 46 h 223"/>
                    <a:gd name="T24" fmla="*/ 67 w 215"/>
                    <a:gd name="T25" fmla="*/ 44 h 223"/>
                    <a:gd name="T26" fmla="*/ 74 w 215"/>
                    <a:gd name="T27" fmla="*/ 163 h 223"/>
                    <a:gd name="T28" fmla="*/ 67 w 215"/>
                    <a:gd name="T29" fmla="*/ 175 h 223"/>
                    <a:gd name="T30" fmla="*/ 50 w 215"/>
                    <a:gd name="T31" fmla="*/ 180 h 223"/>
                    <a:gd name="T32" fmla="*/ 16 w 215"/>
                    <a:gd name="T33" fmla="*/ 179 h 223"/>
                    <a:gd name="T34" fmla="*/ 0 w 215"/>
                    <a:gd name="T35" fmla="*/ 163 h 223"/>
                    <a:gd name="T36" fmla="*/ 16 w 215"/>
                    <a:gd name="T37" fmla="*/ 147 h 223"/>
                    <a:gd name="T38" fmla="*/ 42 w 215"/>
                    <a:gd name="T39" fmla="*/ 147 h 223"/>
                    <a:gd name="T40" fmla="*/ 42 w 215"/>
                    <a:gd name="T41" fmla="*/ 14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23">
                      <a:moveTo>
                        <a:pt x="42" y="147"/>
                      </a:moveTo>
                      <a:lnTo>
                        <a:pt x="38" y="28"/>
                      </a:lnTo>
                      <a:lnTo>
                        <a:pt x="54" y="11"/>
                      </a:lnTo>
                      <a:lnTo>
                        <a:pt x="193" y="0"/>
                      </a:lnTo>
                      <a:lnTo>
                        <a:pt x="215" y="23"/>
                      </a:lnTo>
                      <a:lnTo>
                        <a:pt x="206" y="187"/>
                      </a:lnTo>
                      <a:lnTo>
                        <a:pt x="203" y="210"/>
                      </a:lnTo>
                      <a:lnTo>
                        <a:pt x="186" y="223"/>
                      </a:lnTo>
                      <a:lnTo>
                        <a:pt x="151" y="202"/>
                      </a:lnTo>
                      <a:lnTo>
                        <a:pt x="145" y="162"/>
                      </a:lnTo>
                      <a:lnTo>
                        <a:pt x="151" y="123"/>
                      </a:lnTo>
                      <a:lnTo>
                        <a:pt x="168" y="46"/>
                      </a:lnTo>
                      <a:lnTo>
                        <a:pt x="67" y="44"/>
                      </a:lnTo>
                      <a:lnTo>
                        <a:pt x="74" y="163"/>
                      </a:lnTo>
                      <a:lnTo>
                        <a:pt x="67" y="175"/>
                      </a:lnTo>
                      <a:lnTo>
                        <a:pt x="50" y="180"/>
                      </a:lnTo>
                      <a:lnTo>
                        <a:pt x="16" y="179"/>
                      </a:lnTo>
                      <a:lnTo>
                        <a:pt x="0" y="163"/>
                      </a:lnTo>
                      <a:lnTo>
                        <a:pt x="16" y="147"/>
                      </a:lnTo>
                      <a:lnTo>
                        <a:pt x="42" y="147"/>
                      </a:lnTo>
                      <a:lnTo>
                        <a:pt x="42" y="1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6" name="Freeform 398"/>
                <p:cNvSpPr>
                  <a:spLocks/>
                </p:cNvSpPr>
                <p:nvPr/>
              </p:nvSpPr>
              <p:spPr bwMode="auto">
                <a:xfrm>
                  <a:off x="2483" y="3484"/>
                  <a:ext cx="7" cy="10"/>
                </a:xfrm>
                <a:custGeom>
                  <a:avLst/>
                  <a:gdLst>
                    <a:gd name="T0" fmla="*/ 28 w 35"/>
                    <a:gd name="T1" fmla="*/ 9 h 52"/>
                    <a:gd name="T2" fmla="*/ 35 w 35"/>
                    <a:gd name="T3" fmla="*/ 39 h 52"/>
                    <a:gd name="T4" fmla="*/ 26 w 35"/>
                    <a:gd name="T5" fmla="*/ 52 h 52"/>
                    <a:gd name="T6" fmla="*/ 3 w 35"/>
                    <a:gd name="T7" fmla="*/ 39 h 52"/>
                    <a:gd name="T8" fmla="*/ 0 w 35"/>
                    <a:gd name="T9" fmla="*/ 21 h 52"/>
                    <a:gd name="T10" fmla="*/ 9 w 35"/>
                    <a:gd name="T11" fmla="*/ 0 h 52"/>
                    <a:gd name="T12" fmla="*/ 28 w 35"/>
                    <a:gd name="T13" fmla="*/ 9 h 52"/>
                    <a:gd name="T14" fmla="*/ 28 w 35"/>
                    <a:gd name="T15" fmla="*/ 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8" y="9"/>
                      </a:moveTo>
                      <a:lnTo>
                        <a:pt x="35" y="39"/>
                      </a:lnTo>
                      <a:lnTo>
                        <a:pt x="26" y="52"/>
                      </a:lnTo>
                      <a:lnTo>
                        <a:pt x="3" y="39"/>
                      </a:lnTo>
                      <a:lnTo>
                        <a:pt x="0" y="21"/>
                      </a:lnTo>
                      <a:lnTo>
                        <a:pt x="9" y="0"/>
                      </a:lnTo>
                      <a:lnTo>
                        <a:pt x="28" y="9"/>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7" name="Freeform 399"/>
                <p:cNvSpPr>
                  <a:spLocks/>
                </p:cNvSpPr>
                <p:nvPr/>
              </p:nvSpPr>
              <p:spPr bwMode="auto">
                <a:xfrm>
                  <a:off x="2494" y="3485"/>
                  <a:ext cx="8" cy="12"/>
                </a:xfrm>
                <a:custGeom>
                  <a:avLst/>
                  <a:gdLst>
                    <a:gd name="T0" fmla="*/ 37 w 41"/>
                    <a:gd name="T1" fmla="*/ 17 h 59"/>
                    <a:gd name="T2" fmla="*/ 41 w 41"/>
                    <a:gd name="T3" fmla="*/ 42 h 59"/>
                    <a:gd name="T4" fmla="*/ 32 w 41"/>
                    <a:gd name="T5" fmla="*/ 57 h 59"/>
                    <a:gd name="T6" fmla="*/ 17 w 41"/>
                    <a:gd name="T7" fmla="*/ 59 h 59"/>
                    <a:gd name="T8" fmla="*/ 0 w 41"/>
                    <a:gd name="T9" fmla="*/ 36 h 59"/>
                    <a:gd name="T10" fmla="*/ 5 w 41"/>
                    <a:gd name="T11" fmla="*/ 17 h 59"/>
                    <a:gd name="T12" fmla="*/ 21 w 41"/>
                    <a:gd name="T13" fmla="*/ 0 h 59"/>
                    <a:gd name="T14" fmla="*/ 37 w 41"/>
                    <a:gd name="T15" fmla="*/ 17 h 59"/>
                    <a:gd name="T16" fmla="*/ 37 w 41"/>
                    <a:gd name="T17"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9">
                      <a:moveTo>
                        <a:pt x="37" y="17"/>
                      </a:moveTo>
                      <a:lnTo>
                        <a:pt x="41" y="42"/>
                      </a:lnTo>
                      <a:lnTo>
                        <a:pt x="32" y="57"/>
                      </a:lnTo>
                      <a:lnTo>
                        <a:pt x="17" y="59"/>
                      </a:lnTo>
                      <a:lnTo>
                        <a:pt x="0" y="36"/>
                      </a:lnTo>
                      <a:lnTo>
                        <a:pt x="5" y="17"/>
                      </a:lnTo>
                      <a:lnTo>
                        <a:pt x="21" y="0"/>
                      </a:lnTo>
                      <a:lnTo>
                        <a:pt x="37" y="17"/>
                      </a:lnTo>
                      <a:lnTo>
                        <a:pt x="3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8" name="Freeform 400"/>
                <p:cNvSpPr>
                  <a:spLocks/>
                </p:cNvSpPr>
                <p:nvPr/>
              </p:nvSpPr>
              <p:spPr bwMode="auto">
                <a:xfrm>
                  <a:off x="2553" y="3474"/>
                  <a:ext cx="8" cy="12"/>
                </a:xfrm>
                <a:custGeom>
                  <a:avLst/>
                  <a:gdLst>
                    <a:gd name="T0" fmla="*/ 42 w 42"/>
                    <a:gd name="T1" fmla="*/ 22 h 60"/>
                    <a:gd name="T2" fmla="*/ 37 w 42"/>
                    <a:gd name="T3" fmla="*/ 44 h 60"/>
                    <a:gd name="T4" fmla="*/ 21 w 42"/>
                    <a:gd name="T5" fmla="*/ 60 h 60"/>
                    <a:gd name="T6" fmla="*/ 5 w 42"/>
                    <a:gd name="T7" fmla="*/ 44 h 60"/>
                    <a:gd name="T8" fmla="*/ 0 w 42"/>
                    <a:gd name="T9" fmla="*/ 22 h 60"/>
                    <a:gd name="T10" fmla="*/ 6 w 42"/>
                    <a:gd name="T11" fmla="*/ 6 h 60"/>
                    <a:gd name="T12" fmla="*/ 21 w 42"/>
                    <a:gd name="T13" fmla="*/ 0 h 60"/>
                    <a:gd name="T14" fmla="*/ 42 w 42"/>
                    <a:gd name="T15" fmla="*/ 22 h 60"/>
                    <a:gd name="T16" fmla="*/ 42 w 42"/>
                    <a:gd name="T17"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60">
                      <a:moveTo>
                        <a:pt x="42" y="22"/>
                      </a:moveTo>
                      <a:lnTo>
                        <a:pt x="37" y="44"/>
                      </a:lnTo>
                      <a:lnTo>
                        <a:pt x="21" y="60"/>
                      </a:lnTo>
                      <a:lnTo>
                        <a:pt x="5" y="44"/>
                      </a:lnTo>
                      <a:lnTo>
                        <a:pt x="0" y="22"/>
                      </a:lnTo>
                      <a:lnTo>
                        <a:pt x="6" y="6"/>
                      </a:lnTo>
                      <a:lnTo>
                        <a:pt x="21" y="0"/>
                      </a:lnTo>
                      <a:lnTo>
                        <a:pt x="42" y="22"/>
                      </a:lnTo>
                      <a:lnTo>
                        <a:pt x="4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49" name="Freeform 401"/>
                <p:cNvSpPr>
                  <a:spLocks/>
                </p:cNvSpPr>
                <p:nvPr/>
              </p:nvSpPr>
              <p:spPr bwMode="auto">
                <a:xfrm>
                  <a:off x="2554" y="3494"/>
                  <a:ext cx="8" cy="11"/>
                </a:xfrm>
                <a:custGeom>
                  <a:avLst/>
                  <a:gdLst>
                    <a:gd name="T0" fmla="*/ 30 w 40"/>
                    <a:gd name="T1" fmla="*/ 13 h 55"/>
                    <a:gd name="T2" fmla="*/ 40 w 40"/>
                    <a:gd name="T3" fmla="*/ 31 h 55"/>
                    <a:gd name="T4" fmla="*/ 36 w 40"/>
                    <a:gd name="T5" fmla="*/ 48 h 55"/>
                    <a:gd name="T6" fmla="*/ 23 w 40"/>
                    <a:gd name="T7" fmla="*/ 55 h 55"/>
                    <a:gd name="T8" fmla="*/ 0 w 40"/>
                    <a:gd name="T9" fmla="*/ 38 h 55"/>
                    <a:gd name="T10" fmla="*/ 0 w 40"/>
                    <a:gd name="T11" fmla="*/ 28 h 55"/>
                    <a:gd name="T12" fmla="*/ 0 w 40"/>
                    <a:gd name="T13" fmla="*/ 18 h 55"/>
                    <a:gd name="T14" fmla="*/ 13 w 40"/>
                    <a:gd name="T15" fmla="*/ 0 h 55"/>
                    <a:gd name="T16" fmla="*/ 30 w 40"/>
                    <a:gd name="T17" fmla="*/ 13 h 55"/>
                    <a:gd name="T18" fmla="*/ 30 w 40"/>
                    <a:gd name="T19"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55">
                      <a:moveTo>
                        <a:pt x="30" y="13"/>
                      </a:moveTo>
                      <a:lnTo>
                        <a:pt x="40" y="31"/>
                      </a:lnTo>
                      <a:lnTo>
                        <a:pt x="36" y="48"/>
                      </a:lnTo>
                      <a:lnTo>
                        <a:pt x="23" y="55"/>
                      </a:lnTo>
                      <a:lnTo>
                        <a:pt x="0" y="38"/>
                      </a:lnTo>
                      <a:lnTo>
                        <a:pt x="0" y="28"/>
                      </a:lnTo>
                      <a:lnTo>
                        <a:pt x="0" y="18"/>
                      </a:lnTo>
                      <a:lnTo>
                        <a:pt x="13" y="0"/>
                      </a:lnTo>
                      <a:lnTo>
                        <a:pt x="30"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50" name="Freeform 402"/>
                <p:cNvSpPr>
                  <a:spLocks/>
                </p:cNvSpPr>
                <p:nvPr/>
              </p:nvSpPr>
              <p:spPr bwMode="auto">
                <a:xfrm>
                  <a:off x="2571" y="3488"/>
                  <a:ext cx="26" cy="20"/>
                </a:xfrm>
                <a:custGeom>
                  <a:avLst/>
                  <a:gdLst>
                    <a:gd name="T0" fmla="*/ 95 w 132"/>
                    <a:gd name="T1" fmla="*/ 30 h 104"/>
                    <a:gd name="T2" fmla="*/ 12 w 132"/>
                    <a:gd name="T3" fmla="*/ 27 h 104"/>
                    <a:gd name="T4" fmla="*/ 0 w 132"/>
                    <a:gd name="T5" fmla="*/ 15 h 104"/>
                    <a:gd name="T6" fmla="*/ 12 w 132"/>
                    <a:gd name="T7" fmla="*/ 2 h 104"/>
                    <a:gd name="T8" fmla="*/ 113 w 132"/>
                    <a:gd name="T9" fmla="*/ 0 h 104"/>
                    <a:gd name="T10" fmla="*/ 128 w 132"/>
                    <a:gd name="T11" fmla="*/ 15 h 104"/>
                    <a:gd name="T12" fmla="*/ 132 w 132"/>
                    <a:gd name="T13" fmla="*/ 77 h 104"/>
                    <a:gd name="T14" fmla="*/ 123 w 132"/>
                    <a:gd name="T15" fmla="*/ 96 h 104"/>
                    <a:gd name="T16" fmla="*/ 105 w 132"/>
                    <a:gd name="T17" fmla="*/ 104 h 104"/>
                    <a:gd name="T18" fmla="*/ 84 w 132"/>
                    <a:gd name="T19" fmla="*/ 84 h 104"/>
                    <a:gd name="T20" fmla="*/ 95 w 132"/>
                    <a:gd name="T21" fmla="*/ 30 h 104"/>
                    <a:gd name="T22" fmla="*/ 95 w 132"/>
                    <a:gd name="T23" fmla="*/ 3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4">
                      <a:moveTo>
                        <a:pt x="95" y="30"/>
                      </a:moveTo>
                      <a:lnTo>
                        <a:pt x="12" y="27"/>
                      </a:lnTo>
                      <a:lnTo>
                        <a:pt x="0" y="15"/>
                      </a:lnTo>
                      <a:lnTo>
                        <a:pt x="12" y="2"/>
                      </a:lnTo>
                      <a:lnTo>
                        <a:pt x="113" y="0"/>
                      </a:lnTo>
                      <a:lnTo>
                        <a:pt x="128" y="15"/>
                      </a:lnTo>
                      <a:lnTo>
                        <a:pt x="132" y="77"/>
                      </a:lnTo>
                      <a:lnTo>
                        <a:pt x="123" y="96"/>
                      </a:lnTo>
                      <a:lnTo>
                        <a:pt x="105" y="104"/>
                      </a:lnTo>
                      <a:lnTo>
                        <a:pt x="84" y="84"/>
                      </a:lnTo>
                      <a:lnTo>
                        <a:pt x="95" y="30"/>
                      </a:lnTo>
                      <a:lnTo>
                        <a:pt x="9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51" name="Freeform 403"/>
                <p:cNvSpPr>
                  <a:spLocks/>
                </p:cNvSpPr>
                <p:nvPr/>
              </p:nvSpPr>
              <p:spPr bwMode="auto">
                <a:xfrm>
                  <a:off x="2712" y="3576"/>
                  <a:ext cx="50" cy="61"/>
                </a:xfrm>
                <a:custGeom>
                  <a:avLst/>
                  <a:gdLst>
                    <a:gd name="T0" fmla="*/ 52 w 251"/>
                    <a:gd name="T1" fmla="*/ 0 h 304"/>
                    <a:gd name="T2" fmla="*/ 125 w 251"/>
                    <a:gd name="T3" fmla="*/ 35 h 304"/>
                    <a:gd name="T4" fmla="*/ 210 w 251"/>
                    <a:gd name="T5" fmla="*/ 98 h 304"/>
                    <a:gd name="T6" fmla="*/ 251 w 251"/>
                    <a:gd name="T7" fmla="*/ 196 h 304"/>
                    <a:gd name="T8" fmla="*/ 137 w 251"/>
                    <a:gd name="T9" fmla="*/ 160 h 304"/>
                    <a:gd name="T10" fmla="*/ 141 w 251"/>
                    <a:gd name="T11" fmla="*/ 245 h 304"/>
                    <a:gd name="T12" fmla="*/ 78 w 251"/>
                    <a:gd name="T13" fmla="*/ 226 h 304"/>
                    <a:gd name="T14" fmla="*/ 71 w 251"/>
                    <a:gd name="T15" fmla="*/ 304 h 304"/>
                    <a:gd name="T16" fmla="*/ 0 w 251"/>
                    <a:gd name="T17" fmla="*/ 297 h 304"/>
                    <a:gd name="T18" fmla="*/ 13 w 251"/>
                    <a:gd name="T19" fmla="*/ 284 h 304"/>
                    <a:gd name="T20" fmla="*/ 29 w 251"/>
                    <a:gd name="T21" fmla="*/ 263 h 304"/>
                    <a:gd name="T22" fmla="*/ 25 w 251"/>
                    <a:gd name="T23" fmla="*/ 244 h 304"/>
                    <a:gd name="T24" fmla="*/ 16 w 251"/>
                    <a:gd name="T25" fmla="*/ 229 h 304"/>
                    <a:gd name="T26" fmla="*/ 37 w 251"/>
                    <a:gd name="T27" fmla="*/ 208 h 304"/>
                    <a:gd name="T28" fmla="*/ 25 w 251"/>
                    <a:gd name="T29" fmla="*/ 154 h 304"/>
                    <a:gd name="T30" fmla="*/ 80 w 251"/>
                    <a:gd name="T31" fmla="*/ 140 h 304"/>
                    <a:gd name="T32" fmla="*/ 55 w 251"/>
                    <a:gd name="T33" fmla="*/ 108 h 304"/>
                    <a:gd name="T34" fmla="*/ 36 w 251"/>
                    <a:gd name="T35" fmla="*/ 80 h 304"/>
                    <a:gd name="T36" fmla="*/ 109 w 251"/>
                    <a:gd name="T37" fmla="*/ 77 h 304"/>
                    <a:gd name="T38" fmla="*/ 100 w 251"/>
                    <a:gd name="T39" fmla="*/ 66 h 304"/>
                    <a:gd name="T40" fmla="*/ 77 w 251"/>
                    <a:gd name="T41" fmla="*/ 48 h 304"/>
                    <a:gd name="T42" fmla="*/ 32 w 251"/>
                    <a:gd name="T43" fmla="*/ 14 h 304"/>
                    <a:gd name="T44" fmla="*/ 36 w 251"/>
                    <a:gd name="T45" fmla="*/ 0 h 304"/>
                    <a:gd name="T46" fmla="*/ 52 w 251"/>
                    <a:gd name="T47" fmla="*/ 0 h 304"/>
                    <a:gd name="T48" fmla="*/ 52 w 251"/>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1" h="304">
                      <a:moveTo>
                        <a:pt x="52" y="0"/>
                      </a:moveTo>
                      <a:lnTo>
                        <a:pt x="125" y="35"/>
                      </a:lnTo>
                      <a:lnTo>
                        <a:pt x="210" y="98"/>
                      </a:lnTo>
                      <a:lnTo>
                        <a:pt x="251" y="196"/>
                      </a:lnTo>
                      <a:lnTo>
                        <a:pt x="137" y="160"/>
                      </a:lnTo>
                      <a:lnTo>
                        <a:pt x="141" y="245"/>
                      </a:lnTo>
                      <a:lnTo>
                        <a:pt x="78" y="226"/>
                      </a:lnTo>
                      <a:lnTo>
                        <a:pt x="71" y="304"/>
                      </a:lnTo>
                      <a:lnTo>
                        <a:pt x="0" y="297"/>
                      </a:lnTo>
                      <a:lnTo>
                        <a:pt x="13" y="284"/>
                      </a:lnTo>
                      <a:lnTo>
                        <a:pt x="29" y="263"/>
                      </a:lnTo>
                      <a:lnTo>
                        <a:pt x="25" y="244"/>
                      </a:lnTo>
                      <a:lnTo>
                        <a:pt x="16" y="229"/>
                      </a:lnTo>
                      <a:lnTo>
                        <a:pt x="37" y="208"/>
                      </a:lnTo>
                      <a:lnTo>
                        <a:pt x="25" y="154"/>
                      </a:lnTo>
                      <a:lnTo>
                        <a:pt x="80" y="140"/>
                      </a:lnTo>
                      <a:lnTo>
                        <a:pt x="55" y="108"/>
                      </a:lnTo>
                      <a:lnTo>
                        <a:pt x="36" y="80"/>
                      </a:lnTo>
                      <a:lnTo>
                        <a:pt x="109" y="77"/>
                      </a:lnTo>
                      <a:lnTo>
                        <a:pt x="100" y="66"/>
                      </a:lnTo>
                      <a:lnTo>
                        <a:pt x="77" y="48"/>
                      </a:lnTo>
                      <a:lnTo>
                        <a:pt x="32" y="14"/>
                      </a:lnTo>
                      <a:lnTo>
                        <a:pt x="36" y="0"/>
                      </a:lnTo>
                      <a:lnTo>
                        <a:pt x="52" y="0"/>
                      </a:lnTo>
                      <a:lnTo>
                        <a:pt x="52" y="0"/>
                      </a:lnTo>
                      <a:close/>
                    </a:path>
                  </a:pathLst>
                </a:custGeom>
                <a:solidFill>
                  <a:srgbClr val="FFFA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52" name="Freeform 404"/>
                <p:cNvSpPr>
                  <a:spLocks/>
                </p:cNvSpPr>
                <p:nvPr/>
              </p:nvSpPr>
              <p:spPr bwMode="auto">
                <a:xfrm>
                  <a:off x="2715" y="3576"/>
                  <a:ext cx="53" cy="65"/>
                </a:xfrm>
                <a:custGeom>
                  <a:avLst/>
                  <a:gdLst>
                    <a:gd name="T0" fmla="*/ 144 w 266"/>
                    <a:gd name="T1" fmla="*/ 190 h 323"/>
                    <a:gd name="T2" fmla="*/ 168 w 266"/>
                    <a:gd name="T3" fmla="*/ 263 h 323"/>
                    <a:gd name="T4" fmla="*/ 161 w 266"/>
                    <a:gd name="T5" fmla="*/ 290 h 323"/>
                    <a:gd name="T6" fmla="*/ 135 w 266"/>
                    <a:gd name="T7" fmla="*/ 283 h 323"/>
                    <a:gd name="T8" fmla="*/ 103 w 266"/>
                    <a:gd name="T9" fmla="*/ 261 h 323"/>
                    <a:gd name="T10" fmla="*/ 80 w 266"/>
                    <a:gd name="T11" fmla="*/ 246 h 323"/>
                    <a:gd name="T12" fmla="*/ 92 w 266"/>
                    <a:gd name="T13" fmla="*/ 301 h 323"/>
                    <a:gd name="T14" fmla="*/ 86 w 266"/>
                    <a:gd name="T15" fmla="*/ 323 h 323"/>
                    <a:gd name="T16" fmla="*/ 61 w 266"/>
                    <a:gd name="T17" fmla="*/ 321 h 323"/>
                    <a:gd name="T18" fmla="*/ 0 w 266"/>
                    <a:gd name="T19" fmla="*/ 300 h 323"/>
                    <a:gd name="T20" fmla="*/ 8 w 266"/>
                    <a:gd name="T21" fmla="*/ 290 h 323"/>
                    <a:gd name="T22" fmla="*/ 31 w 266"/>
                    <a:gd name="T23" fmla="*/ 278 h 323"/>
                    <a:gd name="T24" fmla="*/ 55 w 266"/>
                    <a:gd name="T25" fmla="*/ 275 h 323"/>
                    <a:gd name="T26" fmla="*/ 54 w 266"/>
                    <a:gd name="T27" fmla="*/ 201 h 323"/>
                    <a:gd name="T28" fmla="*/ 110 w 266"/>
                    <a:gd name="T29" fmla="*/ 211 h 323"/>
                    <a:gd name="T30" fmla="*/ 92 w 266"/>
                    <a:gd name="T31" fmla="*/ 159 h 323"/>
                    <a:gd name="T32" fmla="*/ 95 w 266"/>
                    <a:gd name="T33" fmla="*/ 131 h 323"/>
                    <a:gd name="T34" fmla="*/ 134 w 266"/>
                    <a:gd name="T35" fmla="*/ 133 h 323"/>
                    <a:gd name="T36" fmla="*/ 214 w 266"/>
                    <a:gd name="T37" fmla="*/ 166 h 323"/>
                    <a:gd name="T38" fmla="*/ 187 w 266"/>
                    <a:gd name="T39" fmla="*/ 117 h 323"/>
                    <a:gd name="T40" fmla="*/ 166 w 266"/>
                    <a:gd name="T41" fmla="*/ 96 h 323"/>
                    <a:gd name="T42" fmla="*/ 143 w 266"/>
                    <a:gd name="T43" fmla="*/ 78 h 323"/>
                    <a:gd name="T44" fmla="*/ 91 w 266"/>
                    <a:gd name="T45" fmla="*/ 45 h 323"/>
                    <a:gd name="T46" fmla="*/ 41 w 266"/>
                    <a:gd name="T47" fmla="*/ 21 h 323"/>
                    <a:gd name="T48" fmla="*/ 35 w 266"/>
                    <a:gd name="T49" fmla="*/ 6 h 323"/>
                    <a:gd name="T50" fmla="*/ 51 w 266"/>
                    <a:gd name="T51" fmla="*/ 0 h 323"/>
                    <a:gd name="T52" fmla="*/ 127 w 266"/>
                    <a:gd name="T53" fmla="*/ 33 h 323"/>
                    <a:gd name="T54" fmla="*/ 199 w 266"/>
                    <a:gd name="T55" fmla="*/ 85 h 323"/>
                    <a:gd name="T56" fmla="*/ 251 w 266"/>
                    <a:gd name="T57" fmla="*/ 152 h 323"/>
                    <a:gd name="T58" fmla="*/ 266 w 266"/>
                    <a:gd name="T59" fmla="*/ 230 h 323"/>
                    <a:gd name="T60" fmla="*/ 250 w 266"/>
                    <a:gd name="T61" fmla="*/ 253 h 323"/>
                    <a:gd name="T62" fmla="*/ 221 w 266"/>
                    <a:gd name="T63" fmla="*/ 239 h 323"/>
                    <a:gd name="T64" fmla="*/ 183 w 266"/>
                    <a:gd name="T65" fmla="*/ 206 h 323"/>
                    <a:gd name="T66" fmla="*/ 144 w 266"/>
                    <a:gd name="T67" fmla="*/ 190 h 323"/>
                    <a:gd name="T68" fmla="*/ 144 w 266"/>
                    <a:gd name="T69" fmla="*/ 19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 h="323">
                      <a:moveTo>
                        <a:pt x="144" y="190"/>
                      </a:moveTo>
                      <a:lnTo>
                        <a:pt x="168" y="263"/>
                      </a:lnTo>
                      <a:lnTo>
                        <a:pt x="161" y="290"/>
                      </a:lnTo>
                      <a:lnTo>
                        <a:pt x="135" y="283"/>
                      </a:lnTo>
                      <a:lnTo>
                        <a:pt x="103" y="261"/>
                      </a:lnTo>
                      <a:lnTo>
                        <a:pt x="80" y="246"/>
                      </a:lnTo>
                      <a:lnTo>
                        <a:pt x="92" y="301"/>
                      </a:lnTo>
                      <a:lnTo>
                        <a:pt x="86" y="323"/>
                      </a:lnTo>
                      <a:lnTo>
                        <a:pt x="61" y="321"/>
                      </a:lnTo>
                      <a:lnTo>
                        <a:pt x="0" y="300"/>
                      </a:lnTo>
                      <a:lnTo>
                        <a:pt x="8" y="290"/>
                      </a:lnTo>
                      <a:lnTo>
                        <a:pt x="31" y="278"/>
                      </a:lnTo>
                      <a:lnTo>
                        <a:pt x="55" y="275"/>
                      </a:lnTo>
                      <a:lnTo>
                        <a:pt x="54" y="201"/>
                      </a:lnTo>
                      <a:lnTo>
                        <a:pt x="110" y="211"/>
                      </a:lnTo>
                      <a:lnTo>
                        <a:pt x="92" y="159"/>
                      </a:lnTo>
                      <a:lnTo>
                        <a:pt x="95" y="131"/>
                      </a:lnTo>
                      <a:lnTo>
                        <a:pt x="134" y="133"/>
                      </a:lnTo>
                      <a:lnTo>
                        <a:pt x="214" y="166"/>
                      </a:lnTo>
                      <a:lnTo>
                        <a:pt x="187" y="117"/>
                      </a:lnTo>
                      <a:lnTo>
                        <a:pt x="166" y="96"/>
                      </a:lnTo>
                      <a:lnTo>
                        <a:pt x="143" y="78"/>
                      </a:lnTo>
                      <a:lnTo>
                        <a:pt x="91" y="45"/>
                      </a:lnTo>
                      <a:lnTo>
                        <a:pt x="41" y="21"/>
                      </a:lnTo>
                      <a:lnTo>
                        <a:pt x="35" y="6"/>
                      </a:lnTo>
                      <a:lnTo>
                        <a:pt x="51" y="0"/>
                      </a:lnTo>
                      <a:lnTo>
                        <a:pt x="127" y="33"/>
                      </a:lnTo>
                      <a:lnTo>
                        <a:pt x="199" y="85"/>
                      </a:lnTo>
                      <a:lnTo>
                        <a:pt x="251" y="152"/>
                      </a:lnTo>
                      <a:lnTo>
                        <a:pt x="266" y="230"/>
                      </a:lnTo>
                      <a:lnTo>
                        <a:pt x="250" y="253"/>
                      </a:lnTo>
                      <a:lnTo>
                        <a:pt x="221" y="239"/>
                      </a:lnTo>
                      <a:lnTo>
                        <a:pt x="183" y="206"/>
                      </a:lnTo>
                      <a:lnTo>
                        <a:pt x="144" y="190"/>
                      </a:lnTo>
                      <a:lnTo>
                        <a:pt x="14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53" name="Freeform 405"/>
                <p:cNvSpPr>
                  <a:spLocks/>
                </p:cNvSpPr>
                <p:nvPr/>
              </p:nvSpPr>
              <p:spPr bwMode="auto">
                <a:xfrm>
                  <a:off x="2887" y="3721"/>
                  <a:ext cx="173" cy="166"/>
                </a:xfrm>
                <a:custGeom>
                  <a:avLst/>
                  <a:gdLst>
                    <a:gd name="T0" fmla="*/ 44 w 865"/>
                    <a:gd name="T1" fmla="*/ 831 h 831"/>
                    <a:gd name="T2" fmla="*/ 0 w 865"/>
                    <a:gd name="T3" fmla="*/ 669 h 831"/>
                    <a:gd name="T4" fmla="*/ 1 w 865"/>
                    <a:gd name="T5" fmla="*/ 424 h 831"/>
                    <a:gd name="T6" fmla="*/ 50 w 865"/>
                    <a:gd name="T7" fmla="*/ 326 h 831"/>
                    <a:gd name="T8" fmla="*/ 96 w 865"/>
                    <a:gd name="T9" fmla="*/ 310 h 831"/>
                    <a:gd name="T10" fmla="*/ 179 w 865"/>
                    <a:gd name="T11" fmla="*/ 289 h 831"/>
                    <a:gd name="T12" fmla="*/ 268 w 865"/>
                    <a:gd name="T13" fmla="*/ 176 h 831"/>
                    <a:gd name="T14" fmla="*/ 330 w 865"/>
                    <a:gd name="T15" fmla="*/ 112 h 831"/>
                    <a:gd name="T16" fmla="*/ 406 w 865"/>
                    <a:gd name="T17" fmla="*/ 66 h 831"/>
                    <a:gd name="T18" fmla="*/ 475 w 865"/>
                    <a:gd name="T19" fmla="*/ 36 h 831"/>
                    <a:gd name="T20" fmla="*/ 608 w 865"/>
                    <a:gd name="T21" fmla="*/ 5 h 831"/>
                    <a:gd name="T22" fmla="*/ 726 w 865"/>
                    <a:gd name="T23" fmla="*/ 0 h 831"/>
                    <a:gd name="T24" fmla="*/ 806 w 865"/>
                    <a:gd name="T25" fmla="*/ 23 h 831"/>
                    <a:gd name="T26" fmla="*/ 851 w 865"/>
                    <a:gd name="T27" fmla="*/ 63 h 831"/>
                    <a:gd name="T28" fmla="*/ 865 w 865"/>
                    <a:gd name="T29" fmla="*/ 128 h 831"/>
                    <a:gd name="T30" fmla="*/ 846 w 865"/>
                    <a:gd name="T31" fmla="*/ 231 h 831"/>
                    <a:gd name="T32" fmla="*/ 824 w 865"/>
                    <a:gd name="T33" fmla="*/ 292 h 831"/>
                    <a:gd name="T34" fmla="*/ 792 w 865"/>
                    <a:gd name="T35" fmla="*/ 358 h 831"/>
                    <a:gd name="T36" fmla="*/ 750 w 865"/>
                    <a:gd name="T37" fmla="*/ 424 h 831"/>
                    <a:gd name="T38" fmla="*/ 709 w 865"/>
                    <a:gd name="T39" fmla="*/ 483 h 831"/>
                    <a:gd name="T40" fmla="*/ 635 w 865"/>
                    <a:gd name="T41" fmla="*/ 561 h 831"/>
                    <a:gd name="T42" fmla="*/ 560 w 865"/>
                    <a:gd name="T43" fmla="*/ 611 h 831"/>
                    <a:gd name="T44" fmla="*/ 457 w 865"/>
                    <a:gd name="T45" fmla="*/ 673 h 831"/>
                    <a:gd name="T46" fmla="*/ 343 w 865"/>
                    <a:gd name="T47" fmla="*/ 734 h 831"/>
                    <a:gd name="T48" fmla="*/ 233 w 865"/>
                    <a:gd name="T49" fmla="*/ 777 h 831"/>
                    <a:gd name="T50" fmla="*/ 44 w 865"/>
                    <a:gd name="T51" fmla="*/ 831 h 831"/>
                    <a:gd name="T52" fmla="*/ 44 w 865"/>
                    <a:gd name="T53"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5" h="831">
                      <a:moveTo>
                        <a:pt x="44" y="831"/>
                      </a:moveTo>
                      <a:lnTo>
                        <a:pt x="0" y="669"/>
                      </a:lnTo>
                      <a:lnTo>
                        <a:pt x="1" y="424"/>
                      </a:lnTo>
                      <a:lnTo>
                        <a:pt x="50" y="326"/>
                      </a:lnTo>
                      <a:lnTo>
                        <a:pt x="96" y="310"/>
                      </a:lnTo>
                      <a:lnTo>
                        <a:pt x="179" y="289"/>
                      </a:lnTo>
                      <a:lnTo>
                        <a:pt x="268" y="176"/>
                      </a:lnTo>
                      <a:lnTo>
                        <a:pt x="330" y="112"/>
                      </a:lnTo>
                      <a:lnTo>
                        <a:pt x="406" y="66"/>
                      </a:lnTo>
                      <a:lnTo>
                        <a:pt x="475" y="36"/>
                      </a:lnTo>
                      <a:lnTo>
                        <a:pt x="608" y="5"/>
                      </a:lnTo>
                      <a:lnTo>
                        <a:pt x="726" y="0"/>
                      </a:lnTo>
                      <a:lnTo>
                        <a:pt x="806" y="23"/>
                      </a:lnTo>
                      <a:lnTo>
                        <a:pt x="851" y="63"/>
                      </a:lnTo>
                      <a:lnTo>
                        <a:pt x="865" y="128"/>
                      </a:lnTo>
                      <a:lnTo>
                        <a:pt x="846" y="231"/>
                      </a:lnTo>
                      <a:lnTo>
                        <a:pt x="824" y="292"/>
                      </a:lnTo>
                      <a:lnTo>
                        <a:pt x="792" y="358"/>
                      </a:lnTo>
                      <a:lnTo>
                        <a:pt x="750" y="424"/>
                      </a:lnTo>
                      <a:lnTo>
                        <a:pt x="709" y="483"/>
                      </a:lnTo>
                      <a:lnTo>
                        <a:pt x="635" y="561"/>
                      </a:lnTo>
                      <a:lnTo>
                        <a:pt x="560" y="611"/>
                      </a:lnTo>
                      <a:lnTo>
                        <a:pt x="457" y="673"/>
                      </a:lnTo>
                      <a:lnTo>
                        <a:pt x="343" y="734"/>
                      </a:lnTo>
                      <a:lnTo>
                        <a:pt x="233" y="777"/>
                      </a:lnTo>
                      <a:lnTo>
                        <a:pt x="44" y="831"/>
                      </a:lnTo>
                      <a:lnTo>
                        <a:pt x="44" y="831"/>
                      </a:lnTo>
                      <a:close/>
                    </a:path>
                  </a:pathLst>
                </a:custGeom>
                <a:solidFill>
                  <a:srgbClr val="AE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54" name="Freeform 406"/>
                <p:cNvSpPr>
                  <a:spLocks/>
                </p:cNvSpPr>
                <p:nvPr/>
              </p:nvSpPr>
              <p:spPr bwMode="auto">
                <a:xfrm>
                  <a:off x="2611" y="3540"/>
                  <a:ext cx="205" cy="155"/>
                </a:xfrm>
                <a:custGeom>
                  <a:avLst/>
                  <a:gdLst>
                    <a:gd name="T0" fmla="*/ 151 w 1024"/>
                    <a:gd name="T1" fmla="*/ 642 h 771"/>
                    <a:gd name="T2" fmla="*/ 97 w 1024"/>
                    <a:gd name="T3" fmla="*/ 589 h 771"/>
                    <a:gd name="T4" fmla="*/ 54 w 1024"/>
                    <a:gd name="T5" fmla="*/ 534 h 771"/>
                    <a:gd name="T6" fmla="*/ 4 w 1024"/>
                    <a:gd name="T7" fmla="*/ 418 h 771"/>
                    <a:gd name="T8" fmla="*/ 0 w 1024"/>
                    <a:gd name="T9" fmla="*/ 305 h 771"/>
                    <a:gd name="T10" fmla="*/ 12 w 1024"/>
                    <a:gd name="T11" fmla="*/ 251 h 771"/>
                    <a:gd name="T12" fmla="*/ 35 w 1024"/>
                    <a:gd name="T13" fmla="*/ 200 h 771"/>
                    <a:gd name="T14" fmla="*/ 67 w 1024"/>
                    <a:gd name="T15" fmla="*/ 153 h 771"/>
                    <a:gd name="T16" fmla="*/ 107 w 1024"/>
                    <a:gd name="T17" fmla="*/ 110 h 771"/>
                    <a:gd name="T18" fmla="*/ 157 w 1024"/>
                    <a:gd name="T19" fmla="*/ 72 h 771"/>
                    <a:gd name="T20" fmla="*/ 213 w 1024"/>
                    <a:gd name="T21" fmla="*/ 42 h 771"/>
                    <a:gd name="T22" fmla="*/ 348 w 1024"/>
                    <a:gd name="T23" fmla="*/ 3 h 771"/>
                    <a:gd name="T24" fmla="*/ 511 w 1024"/>
                    <a:gd name="T25" fmla="*/ 0 h 771"/>
                    <a:gd name="T26" fmla="*/ 687 w 1024"/>
                    <a:gd name="T27" fmla="*/ 27 h 771"/>
                    <a:gd name="T28" fmla="*/ 850 w 1024"/>
                    <a:gd name="T29" fmla="*/ 100 h 771"/>
                    <a:gd name="T30" fmla="*/ 924 w 1024"/>
                    <a:gd name="T31" fmla="*/ 167 h 771"/>
                    <a:gd name="T32" fmla="*/ 979 w 1024"/>
                    <a:gd name="T33" fmla="*/ 250 h 771"/>
                    <a:gd name="T34" fmla="*/ 1013 w 1024"/>
                    <a:gd name="T35" fmla="*/ 342 h 771"/>
                    <a:gd name="T36" fmla="*/ 1024 w 1024"/>
                    <a:gd name="T37" fmla="*/ 439 h 771"/>
                    <a:gd name="T38" fmla="*/ 1013 w 1024"/>
                    <a:gd name="T39" fmla="*/ 535 h 771"/>
                    <a:gd name="T40" fmla="*/ 976 w 1024"/>
                    <a:gd name="T41" fmla="*/ 623 h 771"/>
                    <a:gd name="T42" fmla="*/ 914 w 1024"/>
                    <a:gd name="T43" fmla="*/ 698 h 771"/>
                    <a:gd name="T44" fmla="*/ 823 w 1024"/>
                    <a:gd name="T45" fmla="*/ 753 h 771"/>
                    <a:gd name="T46" fmla="*/ 746 w 1024"/>
                    <a:gd name="T47" fmla="*/ 771 h 771"/>
                    <a:gd name="T48" fmla="*/ 658 w 1024"/>
                    <a:gd name="T49" fmla="*/ 769 h 771"/>
                    <a:gd name="T50" fmla="*/ 488 w 1024"/>
                    <a:gd name="T51" fmla="*/ 751 h 771"/>
                    <a:gd name="T52" fmla="*/ 489 w 1024"/>
                    <a:gd name="T53" fmla="*/ 727 h 771"/>
                    <a:gd name="T54" fmla="*/ 649 w 1024"/>
                    <a:gd name="T55" fmla="*/ 721 h 771"/>
                    <a:gd name="T56" fmla="*/ 778 w 1024"/>
                    <a:gd name="T57" fmla="*/ 679 h 771"/>
                    <a:gd name="T58" fmla="*/ 874 w 1024"/>
                    <a:gd name="T59" fmla="*/ 611 h 771"/>
                    <a:gd name="T60" fmla="*/ 935 w 1024"/>
                    <a:gd name="T61" fmla="*/ 526 h 771"/>
                    <a:gd name="T62" fmla="*/ 963 w 1024"/>
                    <a:gd name="T63" fmla="*/ 428 h 771"/>
                    <a:gd name="T64" fmla="*/ 953 w 1024"/>
                    <a:gd name="T65" fmla="*/ 327 h 771"/>
                    <a:gd name="T66" fmla="*/ 933 w 1024"/>
                    <a:gd name="T67" fmla="*/ 277 h 771"/>
                    <a:gd name="T68" fmla="*/ 866 w 1024"/>
                    <a:gd name="T69" fmla="*/ 187 h 771"/>
                    <a:gd name="T70" fmla="*/ 816 w 1024"/>
                    <a:gd name="T71" fmla="*/ 148 h 771"/>
                    <a:gd name="T72" fmla="*/ 743 w 1024"/>
                    <a:gd name="T73" fmla="*/ 106 h 771"/>
                    <a:gd name="T74" fmla="*/ 667 w 1024"/>
                    <a:gd name="T75" fmla="*/ 79 h 771"/>
                    <a:gd name="T76" fmla="*/ 506 w 1024"/>
                    <a:gd name="T77" fmla="*/ 52 h 771"/>
                    <a:gd name="T78" fmla="*/ 360 w 1024"/>
                    <a:gd name="T79" fmla="*/ 53 h 771"/>
                    <a:gd name="T80" fmla="*/ 238 w 1024"/>
                    <a:gd name="T81" fmla="*/ 88 h 771"/>
                    <a:gd name="T82" fmla="*/ 141 w 1024"/>
                    <a:gd name="T83" fmla="*/ 149 h 771"/>
                    <a:gd name="T84" fmla="*/ 72 w 1024"/>
                    <a:gd name="T85" fmla="*/ 229 h 771"/>
                    <a:gd name="T86" fmla="*/ 37 w 1024"/>
                    <a:gd name="T87" fmla="*/ 322 h 771"/>
                    <a:gd name="T88" fmla="*/ 39 w 1024"/>
                    <a:gd name="T89" fmla="*/ 424 h 771"/>
                    <a:gd name="T90" fmla="*/ 54 w 1024"/>
                    <a:gd name="T91" fmla="*/ 475 h 771"/>
                    <a:gd name="T92" fmla="*/ 80 w 1024"/>
                    <a:gd name="T93" fmla="*/ 527 h 771"/>
                    <a:gd name="T94" fmla="*/ 119 w 1024"/>
                    <a:gd name="T95" fmla="*/ 577 h 771"/>
                    <a:gd name="T96" fmla="*/ 167 w 1024"/>
                    <a:gd name="T97" fmla="*/ 623 h 771"/>
                    <a:gd name="T98" fmla="*/ 151 w 1024"/>
                    <a:gd name="T99" fmla="*/ 642 h 771"/>
                    <a:gd name="T100" fmla="*/ 151 w 1024"/>
                    <a:gd name="T101" fmla="*/ 642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24" h="771">
                      <a:moveTo>
                        <a:pt x="151" y="642"/>
                      </a:moveTo>
                      <a:lnTo>
                        <a:pt x="97" y="589"/>
                      </a:lnTo>
                      <a:lnTo>
                        <a:pt x="54" y="534"/>
                      </a:lnTo>
                      <a:lnTo>
                        <a:pt x="4" y="418"/>
                      </a:lnTo>
                      <a:lnTo>
                        <a:pt x="0" y="305"/>
                      </a:lnTo>
                      <a:lnTo>
                        <a:pt x="12" y="251"/>
                      </a:lnTo>
                      <a:lnTo>
                        <a:pt x="35" y="200"/>
                      </a:lnTo>
                      <a:lnTo>
                        <a:pt x="67" y="153"/>
                      </a:lnTo>
                      <a:lnTo>
                        <a:pt x="107" y="110"/>
                      </a:lnTo>
                      <a:lnTo>
                        <a:pt x="157" y="72"/>
                      </a:lnTo>
                      <a:lnTo>
                        <a:pt x="213" y="42"/>
                      </a:lnTo>
                      <a:lnTo>
                        <a:pt x="348" y="3"/>
                      </a:lnTo>
                      <a:lnTo>
                        <a:pt x="511" y="0"/>
                      </a:lnTo>
                      <a:lnTo>
                        <a:pt x="687" y="27"/>
                      </a:lnTo>
                      <a:lnTo>
                        <a:pt x="850" y="100"/>
                      </a:lnTo>
                      <a:lnTo>
                        <a:pt x="924" y="167"/>
                      </a:lnTo>
                      <a:lnTo>
                        <a:pt x="979" y="250"/>
                      </a:lnTo>
                      <a:lnTo>
                        <a:pt x="1013" y="342"/>
                      </a:lnTo>
                      <a:lnTo>
                        <a:pt x="1024" y="439"/>
                      </a:lnTo>
                      <a:lnTo>
                        <a:pt x="1013" y="535"/>
                      </a:lnTo>
                      <a:lnTo>
                        <a:pt x="976" y="623"/>
                      </a:lnTo>
                      <a:lnTo>
                        <a:pt x="914" y="698"/>
                      </a:lnTo>
                      <a:lnTo>
                        <a:pt x="823" y="753"/>
                      </a:lnTo>
                      <a:lnTo>
                        <a:pt x="746" y="771"/>
                      </a:lnTo>
                      <a:lnTo>
                        <a:pt x="658" y="769"/>
                      </a:lnTo>
                      <a:lnTo>
                        <a:pt x="488" y="751"/>
                      </a:lnTo>
                      <a:lnTo>
                        <a:pt x="489" y="727"/>
                      </a:lnTo>
                      <a:lnTo>
                        <a:pt x="649" y="721"/>
                      </a:lnTo>
                      <a:lnTo>
                        <a:pt x="778" y="679"/>
                      </a:lnTo>
                      <a:lnTo>
                        <a:pt x="874" y="611"/>
                      </a:lnTo>
                      <a:lnTo>
                        <a:pt x="935" y="526"/>
                      </a:lnTo>
                      <a:lnTo>
                        <a:pt x="963" y="428"/>
                      </a:lnTo>
                      <a:lnTo>
                        <a:pt x="953" y="327"/>
                      </a:lnTo>
                      <a:lnTo>
                        <a:pt x="933" y="277"/>
                      </a:lnTo>
                      <a:lnTo>
                        <a:pt x="866" y="187"/>
                      </a:lnTo>
                      <a:lnTo>
                        <a:pt x="816" y="148"/>
                      </a:lnTo>
                      <a:lnTo>
                        <a:pt x="743" y="106"/>
                      </a:lnTo>
                      <a:lnTo>
                        <a:pt x="667" y="79"/>
                      </a:lnTo>
                      <a:lnTo>
                        <a:pt x="506" y="52"/>
                      </a:lnTo>
                      <a:lnTo>
                        <a:pt x="360" y="53"/>
                      </a:lnTo>
                      <a:lnTo>
                        <a:pt x="238" y="88"/>
                      </a:lnTo>
                      <a:lnTo>
                        <a:pt x="141" y="149"/>
                      </a:lnTo>
                      <a:lnTo>
                        <a:pt x="72" y="229"/>
                      </a:lnTo>
                      <a:lnTo>
                        <a:pt x="37" y="322"/>
                      </a:lnTo>
                      <a:lnTo>
                        <a:pt x="39" y="424"/>
                      </a:lnTo>
                      <a:lnTo>
                        <a:pt x="54" y="475"/>
                      </a:lnTo>
                      <a:lnTo>
                        <a:pt x="80" y="527"/>
                      </a:lnTo>
                      <a:lnTo>
                        <a:pt x="119" y="577"/>
                      </a:lnTo>
                      <a:lnTo>
                        <a:pt x="167" y="623"/>
                      </a:lnTo>
                      <a:lnTo>
                        <a:pt x="151" y="642"/>
                      </a:lnTo>
                      <a:lnTo>
                        <a:pt x="151" y="6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55" name="Freeform 407"/>
                <p:cNvSpPr>
                  <a:spLocks/>
                </p:cNvSpPr>
                <p:nvPr/>
              </p:nvSpPr>
              <p:spPr bwMode="auto">
                <a:xfrm>
                  <a:off x="2628" y="3546"/>
                  <a:ext cx="163" cy="121"/>
                </a:xfrm>
                <a:custGeom>
                  <a:avLst/>
                  <a:gdLst>
                    <a:gd name="T0" fmla="*/ 0 w 815"/>
                    <a:gd name="T1" fmla="*/ 122 h 607"/>
                    <a:gd name="T2" fmla="*/ 222 w 815"/>
                    <a:gd name="T3" fmla="*/ 6 h 607"/>
                    <a:gd name="T4" fmla="*/ 349 w 815"/>
                    <a:gd name="T5" fmla="*/ 0 h 607"/>
                    <a:gd name="T6" fmla="*/ 479 w 815"/>
                    <a:gd name="T7" fmla="*/ 25 h 607"/>
                    <a:gd name="T8" fmla="*/ 601 w 815"/>
                    <a:gd name="T9" fmla="*/ 77 h 607"/>
                    <a:gd name="T10" fmla="*/ 655 w 815"/>
                    <a:gd name="T11" fmla="*/ 112 h 607"/>
                    <a:gd name="T12" fmla="*/ 705 w 815"/>
                    <a:gd name="T13" fmla="*/ 152 h 607"/>
                    <a:gd name="T14" fmla="*/ 747 w 815"/>
                    <a:gd name="T15" fmla="*/ 197 h 607"/>
                    <a:gd name="T16" fmla="*/ 779 w 815"/>
                    <a:gd name="T17" fmla="*/ 247 h 607"/>
                    <a:gd name="T18" fmla="*/ 815 w 815"/>
                    <a:gd name="T19" fmla="*/ 356 h 607"/>
                    <a:gd name="T20" fmla="*/ 814 w 815"/>
                    <a:gd name="T21" fmla="*/ 415 h 607"/>
                    <a:gd name="T22" fmla="*/ 800 w 815"/>
                    <a:gd name="T23" fmla="*/ 476 h 607"/>
                    <a:gd name="T24" fmla="*/ 770 w 815"/>
                    <a:gd name="T25" fmla="*/ 538 h 607"/>
                    <a:gd name="T26" fmla="*/ 724 w 815"/>
                    <a:gd name="T27" fmla="*/ 602 h 607"/>
                    <a:gd name="T28" fmla="*/ 713 w 815"/>
                    <a:gd name="T29" fmla="*/ 607 h 607"/>
                    <a:gd name="T30" fmla="*/ 712 w 815"/>
                    <a:gd name="T31" fmla="*/ 595 h 607"/>
                    <a:gd name="T32" fmla="*/ 726 w 815"/>
                    <a:gd name="T33" fmla="*/ 532 h 607"/>
                    <a:gd name="T34" fmla="*/ 749 w 815"/>
                    <a:gd name="T35" fmla="*/ 455 h 607"/>
                    <a:gd name="T36" fmla="*/ 762 w 815"/>
                    <a:gd name="T37" fmla="*/ 404 h 607"/>
                    <a:gd name="T38" fmla="*/ 760 w 815"/>
                    <a:gd name="T39" fmla="*/ 352 h 607"/>
                    <a:gd name="T40" fmla="*/ 748 w 815"/>
                    <a:gd name="T41" fmla="*/ 305 h 607"/>
                    <a:gd name="T42" fmla="*/ 726 w 815"/>
                    <a:gd name="T43" fmla="*/ 262 h 607"/>
                    <a:gd name="T44" fmla="*/ 660 w 815"/>
                    <a:gd name="T45" fmla="*/ 188 h 607"/>
                    <a:gd name="T46" fmla="*/ 578 w 815"/>
                    <a:gd name="T47" fmla="*/ 130 h 607"/>
                    <a:gd name="T48" fmla="*/ 534 w 815"/>
                    <a:gd name="T49" fmla="*/ 106 h 607"/>
                    <a:gd name="T50" fmla="*/ 468 w 815"/>
                    <a:gd name="T51" fmla="*/ 81 h 607"/>
                    <a:gd name="T52" fmla="*/ 386 w 815"/>
                    <a:gd name="T53" fmla="*/ 63 h 607"/>
                    <a:gd name="T54" fmla="*/ 232 w 815"/>
                    <a:gd name="T55" fmla="*/ 61 h 607"/>
                    <a:gd name="T56" fmla="*/ 105 w 815"/>
                    <a:gd name="T57" fmla="*/ 84 h 607"/>
                    <a:gd name="T58" fmla="*/ 57 w 815"/>
                    <a:gd name="T59" fmla="*/ 111 h 607"/>
                    <a:gd name="T60" fmla="*/ 11 w 815"/>
                    <a:gd name="T61" fmla="*/ 164 h 607"/>
                    <a:gd name="T62" fmla="*/ 0 w 815"/>
                    <a:gd name="T63" fmla="*/ 122 h 607"/>
                    <a:gd name="T64" fmla="*/ 0 w 815"/>
                    <a:gd name="T65" fmla="*/ 12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5" h="607">
                      <a:moveTo>
                        <a:pt x="0" y="122"/>
                      </a:moveTo>
                      <a:lnTo>
                        <a:pt x="222" y="6"/>
                      </a:lnTo>
                      <a:lnTo>
                        <a:pt x="349" y="0"/>
                      </a:lnTo>
                      <a:lnTo>
                        <a:pt x="479" y="25"/>
                      </a:lnTo>
                      <a:lnTo>
                        <a:pt x="601" y="77"/>
                      </a:lnTo>
                      <a:lnTo>
                        <a:pt x="655" y="112"/>
                      </a:lnTo>
                      <a:lnTo>
                        <a:pt x="705" y="152"/>
                      </a:lnTo>
                      <a:lnTo>
                        <a:pt x="747" y="197"/>
                      </a:lnTo>
                      <a:lnTo>
                        <a:pt x="779" y="247"/>
                      </a:lnTo>
                      <a:lnTo>
                        <a:pt x="815" y="356"/>
                      </a:lnTo>
                      <a:lnTo>
                        <a:pt x="814" y="415"/>
                      </a:lnTo>
                      <a:lnTo>
                        <a:pt x="800" y="476"/>
                      </a:lnTo>
                      <a:lnTo>
                        <a:pt x="770" y="538"/>
                      </a:lnTo>
                      <a:lnTo>
                        <a:pt x="724" y="602"/>
                      </a:lnTo>
                      <a:lnTo>
                        <a:pt x="713" y="607"/>
                      </a:lnTo>
                      <a:lnTo>
                        <a:pt x="712" y="595"/>
                      </a:lnTo>
                      <a:lnTo>
                        <a:pt x="726" y="532"/>
                      </a:lnTo>
                      <a:lnTo>
                        <a:pt x="749" y="455"/>
                      </a:lnTo>
                      <a:lnTo>
                        <a:pt x="762" y="404"/>
                      </a:lnTo>
                      <a:lnTo>
                        <a:pt x="760" y="352"/>
                      </a:lnTo>
                      <a:lnTo>
                        <a:pt x="748" y="305"/>
                      </a:lnTo>
                      <a:lnTo>
                        <a:pt x="726" y="262"/>
                      </a:lnTo>
                      <a:lnTo>
                        <a:pt x="660" y="188"/>
                      </a:lnTo>
                      <a:lnTo>
                        <a:pt x="578" y="130"/>
                      </a:lnTo>
                      <a:lnTo>
                        <a:pt x="534" y="106"/>
                      </a:lnTo>
                      <a:lnTo>
                        <a:pt x="468" y="81"/>
                      </a:lnTo>
                      <a:lnTo>
                        <a:pt x="386" y="63"/>
                      </a:lnTo>
                      <a:lnTo>
                        <a:pt x="232" y="61"/>
                      </a:lnTo>
                      <a:lnTo>
                        <a:pt x="105" y="84"/>
                      </a:lnTo>
                      <a:lnTo>
                        <a:pt x="57" y="111"/>
                      </a:lnTo>
                      <a:lnTo>
                        <a:pt x="11" y="164"/>
                      </a:lnTo>
                      <a:lnTo>
                        <a:pt x="0" y="122"/>
                      </a:lnTo>
                      <a:lnTo>
                        <a:pt x="0"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056" name="Freeform 408"/>
                <p:cNvSpPr>
                  <a:spLocks/>
                </p:cNvSpPr>
                <p:nvPr/>
              </p:nvSpPr>
              <p:spPr bwMode="auto">
                <a:xfrm>
                  <a:off x="2879" y="3696"/>
                  <a:ext cx="196" cy="191"/>
                </a:xfrm>
                <a:custGeom>
                  <a:avLst/>
                  <a:gdLst>
                    <a:gd name="T0" fmla="*/ 916 w 978"/>
                    <a:gd name="T1" fmla="*/ 373 h 954"/>
                    <a:gd name="T2" fmla="*/ 909 w 978"/>
                    <a:gd name="T3" fmla="*/ 350 h 954"/>
                    <a:gd name="T4" fmla="*/ 934 w 978"/>
                    <a:gd name="T5" fmla="*/ 251 h 954"/>
                    <a:gd name="T6" fmla="*/ 931 w 978"/>
                    <a:gd name="T7" fmla="*/ 151 h 954"/>
                    <a:gd name="T8" fmla="*/ 923 w 978"/>
                    <a:gd name="T9" fmla="*/ 121 h 954"/>
                    <a:gd name="T10" fmla="*/ 905 w 978"/>
                    <a:gd name="T11" fmla="*/ 97 h 954"/>
                    <a:gd name="T12" fmla="*/ 876 w 978"/>
                    <a:gd name="T13" fmla="*/ 78 h 954"/>
                    <a:gd name="T14" fmla="*/ 839 w 978"/>
                    <a:gd name="T15" fmla="*/ 65 h 954"/>
                    <a:gd name="T16" fmla="*/ 744 w 978"/>
                    <a:gd name="T17" fmla="*/ 57 h 954"/>
                    <a:gd name="T18" fmla="*/ 630 w 978"/>
                    <a:gd name="T19" fmla="*/ 74 h 954"/>
                    <a:gd name="T20" fmla="*/ 467 w 978"/>
                    <a:gd name="T21" fmla="*/ 130 h 954"/>
                    <a:gd name="T22" fmla="*/ 386 w 978"/>
                    <a:gd name="T23" fmla="*/ 173 h 954"/>
                    <a:gd name="T24" fmla="*/ 309 w 978"/>
                    <a:gd name="T25" fmla="*/ 227 h 954"/>
                    <a:gd name="T26" fmla="*/ 222 w 978"/>
                    <a:gd name="T27" fmla="*/ 306 h 954"/>
                    <a:gd name="T28" fmla="*/ 185 w 978"/>
                    <a:gd name="T29" fmla="*/ 352 h 954"/>
                    <a:gd name="T30" fmla="*/ 151 w 978"/>
                    <a:gd name="T31" fmla="*/ 400 h 954"/>
                    <a:gd name="T32" fmla="*/ 102 w 978"/>
                    <a:gd name="T33" fmla="*/ 510 h 954"/>
                    <a:gd name="T34" fmla="*/ 77 w 978"/>
                    <a:gd name="T35" fmla="*/ 635 h 954"/>
                    <a:gd name="T36" fmla="*/ 61 w 978"/>
                    <a:gd name="T37" fmla="*/ 792 h 954"/>
                    <a:gd name="T38" fmla="*/ 68 w 978"/>
                    <a:gd name="T39" fmla="*/ 867 h 954"/>
                    <a:gd name="T40" fmla="*/ 82 w 978"/>
                    <a:gd name="T41" fmla="*/ 904 h 954"/>
                    <a:gd name="T42" fmla="*/ 103 w 978"/>
                    <a:gd name="T43" fmla="*/ 940 h 954"/>
                    <a:gd name="T44" fmla="*/ 83 w 978"/>
                    <a:gd name="T45" fmla="*/ 954 h 954"/>
                    <a:gd name="T46" fmla="*/ 10 w 978"/>
                    <a:gd name="T47" fmla="*/ 799 h 954"/>
                    <a:gd name="T48" fmla="*/ 0 w 978"/>
                    <a:gd name="T49" fmla="*/ 628 h 954"/>
                    <a:gd name="T50" fmla="*/ 10 w 978"/>
                    <a:gd name="T51" fmla="*/ 555 h 954"/>
                    <a:gd name="T52" fmla="*/ 28 w 978"/>
                    <a:gd name="T53" fmla="*/ 487 h 954"/>
                    <a:gd name="T54" fmla="*/ 54 w 978"/>
                    <a:gd name="T55" fmla="*/ 422 h 954"/>
                    <a:gd name="T56" fmla="*/ 87 w 978"/>
                    <a:gd name="T57" fmla="*/ 362 h 954"/>
                    <a:gd name="T58" fmla="*/ 106 w 978"/>
                    <a:gd name="T59" fmla="*/ 335 h 954"/>
                    <a:gd name="T60" fmla="*/ 126 w 978"/>
                    <a:gd name="T61" fmla="*/ 307 h 954"/>
                    <a:gd name="T62" fmla="*/ 170 w 978"/>
                    <a:gd name="T63" fmla="*/ 256 h 954"/>
                    <a:gd name="T64" fmla="*/ 218 w 978"/>
                    <a:gd name="T65" fmla="*/ 210 h 954"/>
                    <a:gd name="T66" fmla="*/ 272 w 978"/>
                    <a:gd name="T67" fmla="*/ 167 h 954"/>
                    <a:gd name="T68" fmla="*/ 357 w 978"/>
                    <a:gd name="T69" fmla="*/ 112 h 954"/>
                    <a:gd name="T70" fmla="*/ 447 w 978"/>
                    <a:gd name="T71" fmla="*/ 67 h 954"/>
                    <a:gd name="T72" fmla="*/ 538 w 978"/>
                    <a:gd name="T73" fmla="*/ 33 h 954"/>
                    <a:gd name="T74" fmla="*/ 629 w 978"/>
                    <a:gd name="T75" fmla="*/ 10 h 954"/>
                    <a:gd name="T76" fmla="*/ 764 w 978"/>
                    <a:gd name="T77" fmla="*/ 0 h 954"/>
                    <a:gd name="T78" fmla="*/ 875 w 978"/>
                    <a:gd name="T79" fmla="*/ 22 h 954"/>
                    <a:gd name="T80" fmla="*/ 950 w 978"/>
                    <a:gd name="T81" fmla="*/ 76 h 954"/>
                    <a:gd name="T82" fmla="*/ 978 w 978"/>
                    <a:gd name="T83" fmla="*/ 159 h 954"/>
                    <a:gd name="T84" fmla="*/ 947 w 978"/>
                    <a:gd name="T85" fmla="*/ 321 h 954"/>
                    <a:gd name="T86" fmla="*/ 916 w 978"/>
                    <a:gd name="T87" fmla="*/ 373 h 954"/>
                    <a:gd name="T88" fmla="*/ 916 w 978"/>
                    <a:gd name="T89" fmla="*/ 37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8" h="954">
                      <a:moveTo>
                        <a:pt x="916" y="373"/>
                      </a:moveTo>
                      <a:lnTo>
                        <a:pt x="909" y="350"/>
                      </a:lnTo>
                      <a:lnTo>
                        <a:pt x="934" y="251"/>
                      </a:lnTo>
                      <a:lnTo>
                        <a:pt x="931" y="151"/>
                      </a:lnTo>
                      <a:lnTo>
                        <a:pt x="923" y="121"/>
                      </a:lnTo>
                      <a:lnTo>
                        <a:pt x="905" y="97"/>
                      </a:lnTo>
                      <a:lnTo>
                        <a:pt x="876" y="78"/>
                      </a:lnTo>
                      <a:lnTo>
                        <a:pt x="839" y="65"/>
                      </a:lnTo>
                      <a:lnTo>
                        <a:pt x="744" y="57"/>
                      </a:lnTo>
                      <a:lnTo>
                        <a:pt x="630" y="74"/>
                      </a:lnTo>
                      <a:lnTo>
                        <a:pt x="467" y="130"/>
                      </a:lnTo>
                      <a:lnTo>
                        <a:pt x="386" y="173"/>
                      </a:lnTo>
                      <a:lnTo>
                        <a:pt x="309" y="227"/>
                      </a:lnTo>
                      <a:lnTo>
                        <a:pt x="222" y="306"/>
                      </a:lnTo>
                      <a:lnTo>
                        <a:pt x="185" y="352"/>
                      </a:lnTo>
                      <a:lnTo>
                        <a:pt x="151" y="400"/>
                      </a:lnTo>
                      <a:lnTo>
                        <a:pt x="102" y="510"/>
                      </a:lnTo>
                      <a:lnTo>
                        <a:pt x="77" y="635"/>
                      </a:lnTo>
                      <a:lnTo>
                        <a:pt x="61" y="792"/>
                      </a:lnTo>
                      <a:lnTo>
                        <a:pt x="68" y="867"/>
                      </a:lnTo>
                      <a:lnTo>
                        <a:pt x="82" y="904"/>
                      </a:lnTo>
                      <a:lnTo>
                        <a:pt x="103" y="940"/>
                      </a:lnTo>
                      <a:lnTo>
                        <a:pt x="83" y="954"/>
                      </a:lnTo>
                      <a:lnTo>
                        <a:pt x="10" y="799"/>
                      </a:lnTo>
                      <a:lnTo>
                        <a:pt x="0" y="628"/>
                      </a:lnTo>
                      <a:lnTo>
                        <a:pt x="10" y="555"/>
                      </a:lnTo>
                      <a:lnTo>
                        <a:pt x="28" y="487"/>
                      </a:lnTo>
                      <a:lnTo>
                        <a:pt x="54" y="422"/>
                      </a:lnTo>
                      <a:lnTo>
                        <a:pt x="87" y="362"/>
                      </a:lnTo>
                      <a:lnTo>
                        <a:pt x="106" y="335"/>
                      </a:lnTo>
                      <a:lnTo>
                        <a:pt x="126" y="307"/>
                      </a:lnTo>
                      <a:lnTo>
                        <a:pt x="170" y="256"/>
                      </a:lnTo>
                      <a:lnTo>
                        <a:pt x="218" y="210"/>
                      </a:lnTo>
                      <a:lnTo>
                        <a:pt x="272" y="167"/>
                      </a:lnTo>
                      <a:lnTo>
                        <a:pt x="357" y="112"/>
                      </a:lnTo>
                      <a:lnTo>
                        <a:pt x="447" y="67"/>
                      </a:lnTo>
                      <a:lnTo>
                        <a:pt x="538" y="33"/>
                      </a:lnTo>
                      <a:lnTo>
                        <a:pt x="629" y="10"/>
                      </a:lnTo>
                      <a:lnTo>
                        <a:pt x="764" y="0"/>
                      </a:lnTo>
                      <a:lnTo>
                        <a:pt x="875" y="22"/>
                      </a:lnTo>
                      <a:lnTo>
                        <a:pt x="950" y="76"/>
                      </a:lnTo>
                      <a:lnTo>
                        <a:pt x="978" y="159"/>
                      </a:lnTo>
                      <a:lnTo>
                        <a:pt x="947" y="321"/>
                      </a:lnTo>
                      <a:lnTo>
                        <a:pt x="916" y="373"/>
                      </a:lnTo>
                      <a:lnTo>
                        <a:pt x="916"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grpSp>
        <p:nvGrpSpPr>
          <p:cNvPr id="412057" name="Group 409"/>
          <p:cNvGrpSpPr>
            <a:grpSpLocks/>
          </p:cNvGrpSpPr>
          <p:nvPr/>
        </p:nvGrpSpPr>
        <p:grpSpPr bwMode="auto">
          <a:xfrm>
            <a:off x="5334000" y="2286000"/>
            <a:ext cx="3810000" cy="2590800"/>
            <a:chOff x="3360" y="1440"/>
            <a:chExt cx="2400" cy="1632"/>
          </a:xfrm>
        </p:grpSpPr>
        <p:pic>
          <p:nvPicPr>
            <p:cNvPr id="412058" name="Picture 410"/>
            <p:cNvPicPr>
              <a:picLocks noChangeAspect="1" noChangeArrowheads="1"/>
            </p:cNvPicPr>
            <p:nvPr/>
          </p:nvPicPr>
          <p:blipFill>
            <a:blip r:embed="rId9">
              <a:lum bright="-30000" contrast="36000"/>
              <a:extLst>
                <a:ext uri="{28A0092B-C50C-407E-A947-70E740481C1C}">
                  <a14:useLocalDpi xmlns:a14="http://schemas.microsoft.com/office/drawing/2010/main" val="0"/>
                </a:ext>
              </a:extLst>
            </a:blip>
            <a:srcRect/>
            <a:stretch>
              <a:fillRect/>
            </a:stretch>
          </p:blipFill>
          <p:spPr bwMode="auto">
            <a:xfrm>
              <a:off x="3360" y="1632"/>
              <a:ext cx="786" cy="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2059" name="Picture 411"/>
            <p:cNvPicPr>
              <a:picLocks noChangeAspect="1" noChangeArrowheads="1"/>
            </p:cNvPicPr>
            <p:nvPr/>
          </p:nvPicPr>
          <p:blipFill>
            <a:blip r:embed="rId10">
              <a:lum bright="-24000" contrast="24000"/>
              <a:extLst>
                <a:ext uri="{28A0092B-C50C-407E-A947-70E740481C1C}">
                  <a14:useLocalDpi xmlns:a14="http://schemas.microsoft.com/office/drawing/2010/main" val="0"/>
                </a:ext>
              </a:extLst>
            </a:blip>
            <a:srcRect/>
            <a:stretch>
              <a:fillRect/>
            </a:stretch>
          </p:blipFill>
          <p:spPr bwMode="auto">
            <a:xfrm>
              <a:off x="4392" y="1440"/>
              <a:ext cx="1368"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2060" name="Oval 412"/>
            <p:cNvSpPr>
              <a:spLocks noChangeArrowheads="1"/>
            </p:cNvSpPr>
            <p:nvPr/>
          </p:nvSpPr>
          <p:spPr bwMode="auto">
            <a:xfrm>
              <a:off x="4032" y="2976"/>
              <a:ext cx="96" cy="96"/>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061" name="Oval 413"/>
            <p:cNvSpPr>
              <a:spLocks noChangeArrowheads="1"/>
            </p:cNvSpPr>
            <p:nvPr/>
          </p:nvSpPr>
          <p:spPr bwMode="auto">
            <a:xfrm>
              <a:off x="5088" y="2928"/>
              <a:ext cx="96" cy="96"/>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062" name="Oval 414"/>
            <p:cNvSpPr>
              <a:spLocks noChangeAspect="1" noChangeArrowheads="1"/>
            </p:cNvSpPr>
            <p:nvPr/>
          </p:nvSpPr>
          <p:spPr bwMode="auto">
            <a:xfrm>
              <a:off x="3888" y="2784"/>
              <a:ext cx="155" cy="155"/>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063" name="Oval 415"/>
            <p:cNvSpPr>
              <a:spLocks noChangeArrowheads="1"/>
            </p:cNvSpPr>
            <p:nvPr/>
          </p:nvSpPr>
          <p:spPr bwMode="auto">
            <a:xfrm>
              <a:off x="5184" y="2736"/>
              <a:ext cx="213" cy="155"/>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064" name="Oval 416"/>
            <p:cNvSpPr>
              <a:spLocks noChangeAspect="1" noChangeArrowheads="1"/>
            </p:cNvSpPr>
            <p:nvPr/>
          </p:nvSpPr>
          <p:spPr bwMode="auto">
            <a:xfrm>
              <a:off x="5280" y="2496"/>
              <a:ext cx="288" cy="213"/>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065" name="Oval 417"/>
            <p:cNvSpPr>
              <a:spLocks noChangeAspect="1" noChangeArrowheads="1"/>
            </p:cNvSpPr>
            <p:nvPr/>
          </p:nvSpPr>
          <p:spPr bwMode="auto">
            <a:xfrm>
              <a:off x="3648" y="2523"/>
              <a:ext cx="288" cy="213"/>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066" name="Oval 418"/>
            <p:cNvSpPr>
              <a:spLocks noChangeAspect="1" noChangeArrowheads="1"/>
            </p:cNvSpPr>
            <p:nvPr/>
          </p:nvSpPr>
          <p:spPr bwMode="auto">
            <a:xfrm>
              <a:off x="5280" y="2208"/>
              <a:ext cx="336" cy="213"/>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2067" name="Text Box 419"/>
          <p:cNvSpPr txBox="1">
            <a:spLocks noChangeArrowheads="1"/>
          </p:cNvSpPr>
          <p:nvPr/>
        </p:nvSpPr>
        <p:spPr bwMode="auto">
          <a:xfrm>
            <a:off x="860425" y="2895600"/>
            <a:ext cx="2720975" cy="1555750"/>
          </a:xfrm>
          <a:prstGeom prst="rect">
            <a:avLst/>
          </a:prstGeom>
          <a:solidFill>
            <a:srgbClr val="C0C0C0">
              <a:alpha val="57001"/>
            </a:srgbClr>
          </a:solidFill>
          <a:ln>
            <a:noFill/>
          </a:ln>
          <a:effectLst>
            <a:outerShdw dist="107763" dir="81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4800" dirty="0">
                <a:effectLst>
                  <a:outerShdw blurRad="38100" dist="38100" dir="2700000" algn="tl">
                    <a:srgbClr val="000000"/>
                  </a:outerShdw>
                </a:effectLst>
                <a:latin typeface="Franklin Gothic Demi Cond" pitchFamily="34" charset="0"/>
              </a:rPr>
              <a:t>HDF “Packet”</a:t>
            </a:r>
          </a:p>
        </p:txBody>
      </p:sp>
      <p:sp>
        <p:nvSpPr>
          <p:cNvPr id="412068" name="Text Box 420"/>
          <p:cNvSpPr txBox="1">
            <a:spLocks noChangeArrowheads="1"/>
          </p:cNvSpPr>
          <p:nvPr/>
        </p:nvSpPr>
        <p:spPr bwMode="auto">
          <a:xfrm>
            <a:off x="4953000" y="2895600"/>
            <a:ext cx="3810000" cy="1555750"/>
          </a:xfrm>
          <a:prstGeom prst="rect">
            <a:avLst/>
          </a:prstGeom>
          <a:solidFill>
            <a:srgbClr val="C0C0C0">
              <a:alpha val="57001"/>
            </a:srgbClr>
          </a:solidFill>
          <a:ln>
            <a:noFill/>
          </a:ln>
          <a:effectLst>
            <a:outerShdw dist="107763" dir="81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en-US" sz="4800">
                <a:effectLst>
                  <a:outerShdw blurRad="38100" dist="38100" dir="2700000" algn="tl">
                    <a:srgbClr val="000000"/>
                  </a:outerShdw>
                </a:effectLst>
                <a:latin typeface="Franklin Gothic Demi Cond" pitchFamily="34" charset="0"/>
              </a:rPr>
              <a:t>HDF </a:t>
            </a:r>
            <a:br>
              <a:rPr lang="en-US" altLang="en-US" sz="4800">
                <a:effectLst>
                  <a:outerShdw blurRad="38100" dist="38100" dir="2700000" algn="tl">
                    <a:srgbClr val="000000"/>
                  </a:outerShdw>
                </a:effectLst>
                <a:latin typeface="Franklin Gothic Demi Cond" pitchFamily="34" charset="0"/>
              </a:rPr>
            </a:br>
            <a:r>
              <a:rPr lang="en-US" altLang="en-US" sz="4800">
                <a:effectLst>
                  <a:outerShdw blurRad="38100" dist="38100" dir="2700000" algn="tl">
                    <a:srgbClr val="000000"/>
                  </a:outerShdw>
                </a:effectLst>
                <a:latin typeface="Franklin Gothic Demi Cond" pitchFamily="34" charset="0"/>
              </a:rPr>
              <a:t>“Time-history”</a:t>
            </a:r>
          </a:p>
        </p:txBody>
      </p:sp>
    </p:spTree>
    <p:extLst>
      <p:ext uri="{BB962C8B-B14F-4D97-AF65-F5344CB8AC3E}">
        <p14:creationId xmlns:p14="http://schemas.microsoft.com/office/powerpoint/2010/main" val="403385115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411651"/>
                                        </p:tgtEl>
                                        <p:attrNameLst>
                                          <p:attrName>style.visibility</p:attrName>
                                        </p:attrNameLst>
                                      </p:cBhvr>
                                      <p:to>
                                        <p:strVal val="visible"/>
                                      </p:to>
                                    </p:set>
                                    <p:animEffect transition="in" filter="wipe(up)">
                                      <p:cBhvr>
                                        <p:cTn id="7" dur="2000"/>
                                        <p:tgtEl>
                                          <p:spTgt spid="411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11708"/>
                                        </p:tgtEl>
                                        <p:attrNameLst>
                                          <p:attrName>style.visibility</p:attrName>
                                        </p:attrNameLst>
                                      </p:cBhvr>
                                      <p:to>
                                        <p:strVal val="visible"/>
                                      </p:to>
                                    </p:set>
                                    <p:animEffect transition="in" filter="wipe(up)">
                                      <p:cBhvr>
                                        <p:cTn id="12" dur="2000"/>
                                        <p:tgtEl>
                                          <p:spTgt spid="4117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11716"/>
                                        </p:tgtEl>
                                        <p:attrNameLst>
                                          <p:attrName>style.visibility</p:attrName>
                                        </p:attrNameLst>
                                      </p:cBhvr>
                                      <p:to>
                                        <p:strVal val="visible"/>
                                      </p:to>
                                    </p:set>
                                    <p:animEffect transition="in" filter="wipe(left)">
                                      <p:cBhvr>
                                        <p:cTn id="17" dur="1000"/>
                                        <p:tgtEl>
                                          <p:spTgt spid="4117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412057"/>
                                        </p:tgtEl>
                                        <p:attrNameLst>
                                          <p:attrName>style.visibility</p:attrName>
                                        </p:attrNameLst>
                                      </p:cBhvr>
                                      <p:to>
                                        <p:strVal val="visible"/>
                                      </p:to>
                                    </p:set>
                                    <p:animEffect transition="in" filter="wipe(down)">
                                      <p:cBhvr>
                                        <p:cTn id="22" dur="1000"/>
                                        <p:tgtEl>
                                          <p:spTgt spid="4120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412067"/>
                                        </p:tgtEl>
                                        <p:attrNameLst>
                                          <p:attrName>style.visibility</p:attrName>
                                        </p:attrNameLst>
                                      </p:cBhvr>
                                      <p:to>
                                        <p:strVal val="visible"/>
                                      </p:to>
                                    </p:set>
                                    <p:anim calcmode="lin" valueType="num">
                                      <p:cBhvr>
                                        <p:cTn id="27" dur="500" fill="hold"/>
                                        <p:tgtEl>
                                          <p:spTgt spid="412067"/>
                                        </p:tgtEl>
                                        <p:attrNameLst>
                                          <p:attrName>ppt_w</p:attrName>
                                        </p:attrNameLst>
                                      </p:cBhvr>
                                      <p:tavLst>
                                        <p:tav tm="0">
                                          <p:val>
                                            <p:fltVal val="0"/>
                                          </p:val>
                                        </p:tav>
                                        <p:tav tm="100000">
                                          <p:val>
                                            <p:strVal val="#ppt_w"/>
                                          </p:val>
                                        </p:tav>
                                      </p:tavLst>
                                    </p:anim>
                                    <p:anim calcmode="lin" valueType="num">
                                      <p:cBhvr>
                                        <p:cTn id="28" dur="500" fill="hold"/>
                                        <p:tgtEl>
                                          <p:spTgt spid="412067"/>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412068"/>
                                        </p:tgtEl>
                                        <p:attrNameLst>
                                          <p:attrName>style.visibility</p:attrName>
                                        </p:attrNameLst>
                                      </p:cBhvr>
                                      <p:to>
                                        <p:strVal val="visible"/>
                                      </p:to>
                                    </p:set>
                                    <p:anim calcmode="lin" valueType="num">
                                      <p:cBhvr>
                                        <p:cTn id="33" dur="500" fill="hold"/>
                                        <p:tgtEl>
                                          <p:spTgt spid="412068"/>
                                        </p:tgtEl>
                                        <p:attrNameLst>
                                          <p:attrName>ppt_w</p:attrName>
                                        </p:attrNameLst>
                                      </p:cBhvr>
                                      <p:tavLst>
                                        <p:tav tm="0">
                                          <p:val>
                                            <p:fltVal val="0"/>
                                          </p:val>
                                        </p:tav>
                                        <p:tav tm="100000">
                                          <p:val>
                                            <p:strVal val="#ppt_w"/>
                                          </p:val>
                                        </p:tav>
                                      </p:tavLst>
                                    </p:anim>
                                    <p:anim calcmode="lin" valueType="num">
                                      <p:cBhvr>
                                        <p:cTn id="34" dur="500" fill="hold"/>
                                        <p:tgtEl>
                                          <p:spTgt spid="4120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067" grpId="0" animBg="1"/>
      <p:bldP spid="412068"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3618" name="Rectangle 2"/>
          <p:cNvSpPr>
            <a:spLocks noGrp="1" noRot="1" noChangeArrowheads="1"/>
          </p:cNvSpPr>
          <p:nvPr>
            <p:ph type="title"/>
          </p:nvPr>
        </p:nvSpPr>
        <p:spPr/>
        <p:txBody>
          <a:bodyPr/>
          <a:lstStyle/>
          <a:p>
            <a:r>
              <a:rPr lang="en-US" altLang="en-US" smtClean="0"/>
              <a:t>Boeing flight test data</a:t>
            </a:r>
            <a:endParaRPr lang="en-US" altLang="en-US" dirty="0"/>
          </a:p>
        </p:txBody>
      </p:sp>
      <p:sp>
        <p:nvSpPr>
          <p:cNvPr id="623619" name="Rectangle 3"/>
          <p:cNvSpPr>
            <a:spLocks noGrp="1" noChangeArrowheads="1"/>
          </p:cNvSpPr>
          <p:nvPr>
            <p:ph type="body" idx="1"/>
          </p:nvPr>
        </p:nvSpPr>
        <p:spPr/>
        <p:txBody>
          <a:bodyPr/>
          <a:lstStyle/>
          <a:p>
            <a:r>
              <a:rPr lang="en-US" altLang="en-US" dirty="0" smtClean="0"/>
              <a:t>4TB of data each test flight</a:t>
            </a:r>
          </a:p>
          <a:p>
            <a:r>
              <a:rPr lang="en-US" altLang="en-US" dirty="0" smtClean="0"/>
              <a:t>Real time data acquisition</a:t>
            </a:r>
          </a:p>
          <a:p>
            <a:r>
              <a:rPr lang="en-US" altLang="en-US" dirty="0" smtClean="0"/>
              <a:t>Different views of data</a:t>
            </a:r>
          </a:p>
          <a:p>
            <a:r>
              <a:rPr lang="en-US" altLang="en-US" dirty="0" smtClean="0"/>
              <a:t>Archive</a:t>
            </a:r>
          </a:p>
          <a:p>
            <a:r>
              <a:rPr lang="en-US" altLang="en-US" dirty="0" smtClean="0"/>
              <a:t>Support for VMS</a:t>
            </a:r>
            <a:endParaRPr lang="en-US" altLang="en-US" dirty="0"/>
          </a:p>
        </p:txBody>
      </p:sp>
      <p:sp>
        <p:nvSpPr>
          <p:cNvPr id="4" name="Slide Number Placeholder 3"/>
          <p:cNvSpPr>
            <a:spLocks noGrp="1"/>
          </p:cNvSpPr>
          <p:nvPr>
            <p:ph type="sldNum" sz="quarter" idx="10"/>
          </p:nvPr>
        </p:nvSpPr>
        <p:spPr/>
        <p:txBody>
          <a:bodyPr/>
          <a:lstStyle/>
          <a:p>
            <a:fld id="{7B7B6F94-BCA8-432A-8E70-E2D02F5A287C}" type="slidenum">
              <a:rPr lang="en-US" altLang="en-US" smtClean="0"/>
              <a:pPr/>
              <a:t>28</a:t>
            </a:fld>
            <a:endParaRPr lang="en-US" altLang="en-US"/>
          </a:p>
        </p:txBody>
      </p:sp>
      <p:sp>
        <p:nvSpPr>
          <p:cNvPr id="5" name="Date Placeholder 4"/>
          <p:cNvSpPr>
            <a:spLocks noGrp="1"/>
          </p:cNvSpPr>
          <p:nvPr>
            <p:ph type="dt" sz="half" idx="4294967295"/>
          </p:nvPr>
        </p:nvSpPr>
        <p:spPr>
          <a:xfrm>
            <a:off x="0" y="6629400"/>
            <a:ext cx="4267200" cy="228600"/>
          </a:xfrm>
          <a:prstGeom prst="rect">
            <a:avLst/>
          </a:prstGeom>
        </p:spPr>
        <p:txBody>
          <a:bodyPr/>
          <a:lstStyle/>
          <a:p>
            <a:r>
              <a:rPr lang="en-US" altLang="en-US" smtClean="0"/>
              <a:t>November 9, 2013</a:t>
            </a:r>
            <a:endParaRPr lang="en-US" altLang="en-US"/>
          </a:p>
        </p:txBody>
      </p:sp>
    </p:spTree>
    <p:extLst>
      <p:ext uri="{BB962C8B-B14F-4D97-AF65-F5344CB8AC3E}">
        <p14:creationId xmlns:p14="http://schemas.microsoft.com/office/powerpoint/2010/main" val="37187066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23619">
                                            <p:txEl>
                                              <p:pRg st="0" end="0"/>
                                            </p:txEl>
                                          </p:spTgt>
                                        </p:tgtEl>
                                        <p:attrNameLst>
                                          <p:attrName>style.visibility</p:attrName>
                                        </p:attrNameLst>
                                      </p:cBhvr>
                                      <p:to>
                                        <p:strVal val="visible"/>
                                      </p:to>
                                    </p:set>
                                    <p:animEffect transition="in" filter="wipe(up)">
                                      <p:cBhvr>
                                        <p:cTn id="7" dur="500"/>
                                        <p:tgtEl>
                                          <p:spTgt spid="623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23619">
                                            <p:txEl>
                                              <p:pRg st="1" end="1"/>
                                            </p:txEl>
                                          </p:spTgt>
                                        </p:tgtEl>
                                        <p:attrNameLst>
                                          <p:attrName>style.visibility</p:attrName>
                                        </p:attrNameLst>
                                      </p:cBhvr>
                                      <p:to>
                                        <p:strVal val="visible"/>
                                      </p:to>
                                    </p:set>
                                    <p:animEffect transition="in" filter="wipe(up)">
                                      <p:cBhvr>
                                        <p:cTn id="12" dur="500"/>
                                        <p:tgtEl>
                                          <p:spTgt spid="623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23619">
                                            <p:txEl>
                                              <p:pRg st="2" end="2"/>
                                            </p:txEl>
                                          </p:spTgt>
                                        </p:tgtEl>
                                        <p:attrNameLst>
                                          <p:attrName>style.visibility</p:attrName>
                                        </p:attrNameLst>
                                      </p:cBhvr>
                                      <p:to>
                                        <p:strVal val="visible"/>
                                      </p:to>
                                    </p:set>
                                    <p:animEffect transition="in" filter="wipe(up)">
                                      <p:cBhvr>
                                        <p:cTn id="17" dur="500"/>
                                        <p:tgtEl>
                                          <p:spTgt spid="623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23619">
                                            <p:txEl>
                                              <p:pRg st="3" end="3"/>
                                            </p:txEl>
                                          </p:spTgt>
                                        </p:tgtEl>
                                        <p:attrNameLst>
                                          <p:attrName>style.visibility</p:attrName>
                                        </p:attrNameLst>
                                      </p:cBhvr>
                                      <p:to>
                                        <p:strVal val="visible"/>
                                      </p:to>
                                    </p:set>
                                    <p:animEffect transition="in" filter="wipe(up)">
                                      <p:cBhvr>
                                        <p:cTn id="22" dur="500"/>
                                        <p:tgtEl>
                                          <p:spTgt spid="623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23619">
                                            <p:txEl>
                                              <p:pRg st="4" end="4"/>
                                            </p:txEl>
                                          </p:spTgt>
                                        </p:tgtEl>
                                        <p:attrNameLst>
                                          <p:attrName>style.visibility</p:attrName>
                                        </p:attrNameLst>
                                      </p:cBhvr>
                                      <p:to>
                                        <p:strVal val="visible"/>
                                      </p:to>
                                    </p:set>
                                    <p:animEffect transition="in" filter="wipe(up)">
                                      <p:cBhvr>
                                        <p:cTn id="27" dur="500"/>
                                        <p:tgtEl>
                                          <p:spTgt spid="623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9"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dirty="0"/>
              <a:t>Flight Test Data Flow</a:t>
            </a:r>
          </a:p>
        </p:txBody>
      </p:sp>
      <p:sp>
        <p:nvSpPr>
          <p:cNvPr id="88067" name="Rectangle 3"/>
          <p:cNvSpPr>
            <a:spLocks noGrp="1" noChangeArrowheads="1"/>
          </p:cNvSpPr>
          <p:nvPr>
            <p:ph type="body" idx="1"/>
          </p:nvPr>
        </p:nvSpPr>
        <p:spPr>
          <a:xfrm>
            <a:off x="457200" y="1600200"/>
            <a:ext cx="8229600" cy="4876800"/>
          </a:xfrm>
        </p:spPr>
        <p:txBody>
          <a:bodyPr/>
          <a:lstStyle/>
          <a:p>
            <a:endParaRPr lang="en-US" altLang="en-US"/>
          </a:p>
        </p:txBody>
      </p:sp>
      <p:pic>
        <p:nvPicPr>
          <p:cNvPr id="88068" name="Picture 4" descr="MPj0390164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57400"/>
            <a:ext cx="2514600" cy="1793875"/>
          </a:xfrm>
          <a:prstGeom prst="rect">
            <a:avLst/>
          </a:prstGeom>
          <a:noFill/>
          <a:extLst>
            <a:ext uri="{909E8E84-426E-40DD-AFC4-6F175D3DCCD1}">
              <a14:hiddenFill xmlns:a14="http://schemas.microsoft.com/office/drawing/2010/main">
                <a:solidFill>
                  <a:srgbClr val="FFFFFF"/>
                </a:solidFill>
              </a14:hiddenFill>
            </a:ext>
          </a:extLst>
        </p:spPr>
      </p:pic>
      <p:sp>
        <p:nvSpPr>
          <p:cNvPr id="88069" name="Rectangle 5"/>
          <p:cNvSpPr>
            <a:spLocks noChangeArrowheads="1"/>
          </p:cNvSpPr>
          <p:nvPr/>
        </p:nvSpPr>
        <p:spPr bwMode="auto">
          <a:xfrm>
            <a:off x="4038600" y="2133600"/>
            <a:ext cx="1600200" cy="1752600"/>
          </a:xfrm>
          <a:prstGeom prst="rect">
            <a:avLst/>
          </a:prstGeom>
          <a:solidFill>
            <a:schemeClr val="accent6">
              <a:lumMod val="60000"/>
              <a:lumOff val="40000"/>
            </a:schemeClr>
          </a:solidFill>
          <a:ln w="9525">
            <a:solidFill>
              <a:schemeClr val="tx1"/>
            </a:solidFill>
            <a:miter lim="800000"/>
            <a:headEnd/>
            <a:tailEnd/>
          </a:ln>
          <a:effectLst/>
          <a:extLst/>
        </p:spPr>
        <p:txBody>
          <a:bodyPr wrap="none" anchor="ctr"/>
          <a:lstStyle/>
          <a:p>
            <a:pPr algn="ctr" eaLnBrk="1" hangingPunct="1"/>
            <a:r>
              <a:rPr lang="en-US" altLang="en-US" sz="2400" dirty="0">
                <a:solidFill>
                  <a:schemeClr val="tx2"/>
                </a:solidFill>
              </a:rPr>
              <a:t>Archive</a:t>
            </a:r>
          </a:p>
          <a:p>
            <a:pPr algn="ctr" eaLnBrk="1" hangingPunct="1"/>
            <a:r>
              <a:rPr lang="en-US" altLang="en-US" sz="2400" dirty="0">
                <a:solidFill>
                  <a:schemeClr val="tx2"/>
                </a:solidFill>
              </a:rPr>
              <a:t>(TDRS)</a:t>
            </a:r>
          </a:p>
        </p:txBody>
      </p:sp>
      <p:sp>
        <p:nvSpPr>
          <p:cNvPr id="88070" name="Rectangle 6"/>
          <p:cNvSpPr>
            <a:spLocks noChangeArrowheads="1"/>
          </p:cNvSpPr>
          <p:nvPr/>
        </p:nvSpPr>
        <p:spPr bwMode="auto">
          <a:xfrm>
            <a:off x="6477000" y="2133600"/>
            <a:ext cx="2133600" cy="1752600"/>
          </a:xfrm>
          <a:prstGeom prst="rect">
            <a:avLst/>
          </a:prstGeom>
          <a:solidFill>
            <a:schemeClr val="accent6">
              <a:lumMod val="60000"/>
              <a:lumOff val="40000"/>
            </a:schemeClr>
          </a:solidFill>
          <a:ln w="9525">
            <a:solidFill>
              <a:schemeClr val="tx1"/>
            </a:solidFill>
            <a:miter lim="800000"/>
            <a:headEnd/>
            <a:tailEnd/>
          </a:ln>
          <a:effectLst/>
          <a:extLst/>
        </p:spPr>
        <p:txBody>
          <a:bodyPr wrap="none" anchor="ctr"/>
          <a:lstStyle/>
          <a:p>
            <a:pPr algn="ctr" eaLnBrk="1" hangingPunct="1"/>
            <a:r>
              <a:rPr lang="en-US" altLang="en-US" sz="2400">
                <a:solidFill>
                  <a:schemeClr val="tx2"/>
                </a:solidFill>
              </a:rPr>
              <a:t>FTCS</a:t>
            </a:r>
          </a:p>
        </p:txBody>
      </p:sp>
      <p:pic>
        <p:nvPicPr>
          <p:cNvPr id="88071" name="Picture 7" descr="j0195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4572000"/>
            <a:ext cx="1795463" cy="1833563"/>
          </a:xfrm>
          <a:prstGeom prst="rect">
            <a:avLst/>
          </a:prstGeom>
          <a:noFill/>
          <a:extLst>
            <a:ext uri="{909E8E84-426E-40DD-AFC4-6F175D3DCCD1}">
              <a14:hiddenFill xmlns:a14="http://schemas.microsoft.com/office/drawing/2010/main">
                <a:solidFill>
                  <a:srgbClr val="FFFFFF"/>
                </a:solidFill>
              </a14:hiddenFill>
            </a:ext>
          </a:extLst>
        </p:spPr>
      </p:pic>
      <p:sp>
        <p:nvSpPr>
          <p:cNvPr id="88072" name="AutoShape 8"/>
          <p:cNvSpPr>
            <a:spLocks noChangeArrowheads="1"/>
          </p:cNvSpPr>
          <p:nvPr/>
        </p:nvSpPr>
        <p:spPr bwMode="auto">
          <a:xfrm>
            <a:off x="3200400" y="2895600"/>
            <a:ext cx="838200" cy="228600"/>
          </a:xfrm>
          <a:prstGeom prst="rightArrow">
            <a:avLst>
              <a:gd name="adj1" fmla="val 50000"/>
              <a:gd name="adj2" fmla="val 91667"/>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73" name="AutoShape 9"/>
          <p:cNvSpPr>
            <a:spLocks noChangeArrowheads="1"/>
          </p:cNvSpPr>
          <p:nvPr/>
        </p:nvSpPr>
        <p:spPr bwMode="auto">
          <a:xfrm>
            <a:off x="5791200" y="2895600"/>
            <a:ext cx="609600" cy="228600"/>
          </a:xfrm>
          <a:prstGeom prst="leftRightArrow">
            <a:avLst>
              <a:gd name="adj1" fmla="val 50000"/>
              <a:gd name="adj2" fmla="val 53333"/>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74" name="AutoShape 10"/>
          <p:cNvSpPr>
            <a:spLocks noChangeArrowheads="1"/>
          </p:cNvSpPr>
          <p:nvPr/>
        </p:nvSpPr>
        <p:spPr bwMode="auto">
          <a:xfrm>
            <a:off x="7239000" y="3962400"/>
            <a:ext cx="228600" cy="609600"/>
          </a:xfrm>
          <a:prstGeom prst="upDownArrow">
            <a:avLst>
              <a:gd name="adj1" fmla="val 50000"/>
              <a:gd name="adj2" fmla="val 53333"/>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88075" name="Text Box 11"/>
          <p:cNvSpPr txBox="1">
            <a:spLocks noChangeArrowheads="1"/>
          </p:cNvSpPr>
          <p:nvPr/>
        </p:nvSpPr>
        <p:spPr bwMode="auto">
          <a:xfrm>
            <a:off x="838200" y="3962400"/>
            <a:ext cx="2087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a:t>Flight Test Data</a:t>
            </a:r>
          </a:p>
        </p:txBody>
      </p:sp>
      <p:sp>
        <p:nvSpPr>
          <p:cNvPr id="88076" name="Text Box 12"/>
          <p:cNvSpPr txBox="1">
            <a:spLocks noChangeArrowheads="1"/>
          </p:cNvSpPr>
          <p:nvPr/>
        </p:nvSpPr>
        <p:spPr bwMode="auto">
          <a:xfrm>
            <a:off x="6400800" y="3200400"/>
            <a:ext cx="2178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800">
                <a:solidFill>
                  <a:schemeClr val="tx2"/>
                </a:solidFill>
              </a:rPr>
              <a:t>Flight Test</a:t>
            </a:r>
          </a:p>
          <a:p>
            <a:pPr eaLnBrk="1" hangingPunct="1"/>
            <a:r>
              <a:rPr lang="en-US" altLang="en-US" sz="1800">
                <a:solidFill>
                  <a:schemeClr val="tx2"/>
                </a:solidFill>
              </a:rPr>
              <a:t> Computing System</a:t>
            </a:r>
          </a:p>
        </p:txBody>
      </p:sp>
      <p:sp>
        <p:nvSpPr>
          <p:cNvPr id="88077" name="Text Box 13"/>
          <p:cNvSpPr txBox="1">
            <a:spLocks noChangeArrowheads="1"/>
          </p:cNvSpPr>
          <p:nvPr/>
        </p:nvSpPr>
        <p:spPr bwMode="auto">
          <a:xfrm>
            <a:off x="3983038" y="3455988"/>
            <a:ext cx="1706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tx2"/>
                </a:solidFill>
              </a:rPr>
              <a:t>(Data Stored)</a:t>
            </a:r>
          </a:p>
        </p:txBody>
      </p:sp>
      <p:sp>
        <p:nvSpPr>
          <p:cNvPr id="88078" name="Text Box 14"/>
          <p:cNvSpPr txBox="1">
            <a:spLocks noChangeArrowheads="1"/>
          </p:cNvSpPr>
          <p:nvPr/>
        </p:nvSpPr>
        <p:spPr bwMode="auto">
          <a:xfrm>
            <a:off x="5211763" y="4057650"/>
            <a:ext cx="173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tx2"/>
                </a:solidFill>
              </a:rPr>
              <a:t>Data Request</a:t>
            </a:r>
          </a:p>
        </p:txBody>
      </p:sp>
      <p:sp>
        <p:nvSpPr>
          <p:cNvPr id="2" name="Date Placeholder 1"/>
          <p:cNvSpPr>
            <a:spLocks noGrp="1"/>
          </p:cNvSpPr>
          <p:nvPr>
            <p:ph type="dt" sz="half" idx="10"/>
          </p:nvPr>
        </p:nvSpPr>
        <p:spPr/>
        <p:txBody>
          <a:bodyPr/>
          <a:lstStyle/>
          <a:p>
            <a:pPr>
              <a:defRPr/>
            </a:pPr>
            <a:r>
              <a:rPr lang="en-US" smtClean="0"/>
              <a:t>November 9, 2013</a:t>
            </a:r>
            <a:endParaRPr lang="en-US"/>
          </a:p>
        </p:txBody>
      </p:sp>
      <p:sp>
        <p:nvSpPr>
          <p:cNvPr id="3" name="Slide Number Placeholder 2"/>
          <p:cNvSpPr>
            <a:spLocks noGrp="1"/>
          </p:cNvSpPr>
          <p:nvPr>
            <p:ph type="sldNum" sz="quarter" idx="12"/>
          </p:nvPr>
        </p:nvSpPr>
        <p:spPr/>
        <p:txBody>
          <a:bodyPr/>
          <a:lstStyle/>
          <a:p>
            <a:pPr>
              <a:defRPr/>
            </a:pPr>
            <a:fld id="{9948CD65-0C3D-4935-8300-F0A3DFC570C2}" type="slidenum">
              <a:rPr lang="en-US" smtClean="0"/>
              <a:pPr>
                <a:defRPr/>
              </a:pPr>
              <a:t>29</a:t>
            </a:fld>
            <a:endParaRPr lang="en-US"/>
          </a:p>
        </p:txBody>
      </p:sp>
    </p:spTree>
    <p:extLst>
      <p:ext uri="{BB962C8B-B14F-4D97-AF65-F5344CB8AC3E}">
        <p14:creationId xmlns:p14="http://schemas.microsoft.com/office/powerpoint/2010/main" val="11282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p:txBody>
          <a:bodyPr/>
          <a:lstStyle/>
          <a:p>
            <a:r>
              <a:rPr lang="en-US" dirty="0" smtClean="0"/>
              <a:t>Who uses HDF5?</a:t>
            </a:r>
          </a:p>
        </p:txBody>
      </p:sp>
      <p:sp>
        <p:nvSpPr>
          <p:cNvPr id="19462" name="Rectangle 3"/>
          <p:cNvSpPr>
            <a:spLocks noGrp="1" noChangeArrowheads="1"/>
          </p:cNvSpPr>
          <p:nvPr>
            <p:ph type="body" idx="1"/>
          </p:nvPr>
        </p:nvSpPr>
        <p:spPr/>
        <p:txBody>
          <a:bodyPr/>
          <a:lstStyle/>
          <a:p>
            <a:r>
              <a:rPr lang="en-US" dirty="0" smtClean="0"/>
              <a:t>Applications that deal with large or complex data</a:t>
            </a:r>
          </a:p>
          <a:p>
            <a:r>
              <a:rPr lang="en-US" dirty="0" smtClean="0"/>
              <a:t>Over 200 different application areas</a:t>
            </a:r>
          </a:p>
          <a:p>
            <a:r>
              <a:rPr lang="en-US" dirty="0" smtClean="0"/>
              <a:t>Estimate 2 million data product users world-wide</a:t>
            </a:r>
          </a:p>
          <a:p>
            <a:r>
              <a:rPr lang="en-US" dirty="0" smtClean="0"/>
              <a:t>Academia, government agencies, industry</a:t>
            </a:r>
          </a:p>
        </p:txBody>
      </p:sp>
      <p:sp>
        <p:nvSpPr>
          <p:cNvPr id="19458" name="Date Placeholder 3"/>
          <p:cNvSpPr>
            <a:spLocks noGrp="1"/>
          </p:cNvSpPr>
          <p:nvPr>
            <p:ph type="dt" sz="quarter" idx="10"/>
          </p:nvPr>
        </p:nvSpPr>
        <p:spPr/>
        <p:txBody>
          <a:bodyPr/>
          <a:lstStyle/>
          <a:p>
            <a:r>
              <a:rPr lang="en-US" smtClean="0"/>
              <a:t>November 9, 2013</a:t>
            </a:r>
          </a:p>
        </p:txBody>
      </p:sp>
      <p:sp>
        <p:nvSpPr>
          <p:cNvPr id="19460" name="Slide Number Placeholder 5"/>
          <p:cNvSpPr>
            <a:spLocks noGrp="1"/>
          </p:cNvSpPr>
          <p:nvPr>
            <p:ph type="sldNum" sz="quarter" idx="12"/>
          </p:nvPr>
        </p:nvSpPr>
        <p:spPr/>
        <p:txBody>
          <a:bodyPr/>
          <a:lstStyle/>
          <a:p>
            <a:fld id="{5B752F6A-4E4A-44C4-B1BE-867B3D14712D}" type="slidenum">
              <a:rPr lang="en-US" smtClean="0"/>
              <a:pPr/>
              <a:t>3</a:t>
            </a:fld>
            <a:endParaRPr lang="en-US" smtClean="0"/>
          </a:p>
        </p:txBody>
      </p:sp>
    </p:spTree>
    <p:extLst>
      <p:ext uri="{BB962C8B-B14F-4D97-AF65-F5344CB8AC3E}">
        <p14:creationId xmlns:p14="http://schemas.microsoft.com/office/powerpoint/2010/main" val="244069509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600200" y="76200"/>
            <a:ext cx="7091362" cy="685800"/>
          </a:xfrm>
        </p:spPr>
        <p:txBody>
          <a:bodyPr/>
          <a:lstStyle/>
          <a:p>
            <a:r>
              <a:rPr lang="en-US" altLang="en-US" dirty="0" smtClean="0"/>
              <a:t>The Three HDF File Types</a:t>
            </a:r>
            <a:endParaRPr lang="en-US" altLang="en-US" dirty="0"/>
          </a:p>
        </p:txBody>
      </p:sp>
      <p:graphicFrame>
        <p:nvGraphicFramePr>
          <p:cNvPr id="102403" name="Object 3"/>
          <p:cNvGraphicFramePr>
            <a:graphicFrameLocks noGrp="1" noChangeAspect="1"/>
          </p:cNvGraphicFramePr>
          <p:nvPr>
            <p:ph sz="half" idx="1"/>
          </p:nvPr>
        </p:nvGraphicFramePr>
        <p:xfrm>
          <a:off x="1547018" y="2122487"/>
          <a:ext cx="2011363" cy="3497263"/>
        </p:xfrm>
        <a:graphic>
          <a:graphicData uri="http://schemas.openxmlformats.org/presentationml/2006/ole">
            <mc:AlternateContent xmlns:mc="http://schemas.openxmlformats.org/markup-compatibility/2006">
              <mc:Choice xmlns:v="urn:schemas-microsoft-com:vml" Requires="v">
                <p:oleObj spid="_x0000_s2098" name="Visio" r:id="rId3" imgW="2011070" imgH="3497885" progId="Visio.Drawing.11">
                  <p:embed/>
                </p:oleObj>
              </mc:Choice>
              <mc:Fallback>
                <p:oleObj name="Visio" r:id="rId3" imgW="2011070" imgH="349788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018" y="2122487"/>
                        <a:ext cx="2011363" cy="349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4" name="Object 4"/>
          <p:cNvGraphicFramePr>
            <a:graphicFrameLocks noGrp="1" noChangeAspect="1"/>
          </p:cNvGraphicFramePr>
          <p:nvPr>
            <p:ph sz="quarter" idx="2"/>
          </p:nvPr>
        </p:nvGraphicFramePr>
        <p:xfrm>
          <a:off x="5657022" y="1417638"/>
          <a:ext cx="1868556" cy="2376487"/>
        </p:xfrm>
        <a:graphic>
          <a:graphicData uri="http://schemas.openxmlformats.org/presentationml/2006/ole">
            <mc:AlternateContent xmlns:mc="http://schemas.openxmlformats.org/markup-compatibility/2006">
              <mc:Choice xmlns:v="urn:schemas-microsoft-com:vml" Requires="v">
                <p:oleObj spid="_x0000_s2099" name="Visio" r:id="rId5" imgW="3217469" imgH="4092550" progId="Visio.Drawing.11">
                  <p:embed/>
                </p:oleObj>
              </mc:Choice>
              <mc:Fallback>
                <p:oleObj name="Visio" r:id="rId5" imgW="3217469" imgH="409255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022" y="1417638"/>
                        <a:ext cx="1868556" cy="2376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05" name="Object 5"/>
          <p:cNvGraphicFramePr>
            <a:graphicFrameLocks noGrp="1" noChangeAspect="1"/>
          </p:cNvGraphicFramePr>
          <p:nvPr>
            <p:ph sz="quarter" idx="3"/>
          </p:nvPr>
        </p:nvGraphicFramePr>
        <p:xfrm>
          <a:off x="4811844" y="3946525"/>
          <a:ext cx="3558912" cy="2378075"/>
        </p:xfrm>
        <a:graphic>
          <a:graphicData uri="http://schemas.openxmlformats.org/presentationml/2006/ole">
            <mc:AlternateContent xmlns:mc="http://schemas.openxmlformats.org/markup-compatibility/2006">
              <mc:Choice xmlns:v="urn:schemas-microsoft-com:vml" Requires="v">
                <p:oleObj spid="_x0000_s2100" name="Visio" r:id="rId7" imgW="7233480" imgH="4833720" progId="Visio.Drawing.11">
                  <p:embed/>
                </p:oleObj>
              </mc:Choice>
              <mc:Fallback>
                <p:oleObj name="Visio" r:id="rId7" imgW="7233480" imgH="483372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1844" y="3946525"/>
                        <a:ext cx="3558912" cy="237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altLang="en-US" smtClean="0"/>
              <a:t>November 9, 2013</a:t>
            </a:r>
            <a:endParaRPr lang="en-US" altLang="en-US"/>
          </a:p>
        </p:txBody>
      </p:sp>
      <p:sp>
        <p:nvSpPr>
          <p:cNvPr id="3" name="Slide Number Placeholder 2"/>
          <p:cNvSpPr>
            <a:spLocks noGrp="1"/>
          </p:cNvSpPr>
          <p:nvPr>
            <p:ph type="sldNum" sz="quarter" idx="12"/>
          </p:nvPr>
        </p:nvSpPr>
        <p:spPr/>
        <p:txBody>
          <a:bodyPr/>
          <a:lstStyle/>
          <a:p>
            <a:fld id="{ED87BF60-944A-40E6-B67A-04D953915D0C}" type="slidenum">
              <a:rPr lang="en-US" altLang="en-US" smtClean="0"/>
              <a:pPr/>
              <a:t>30</a:t>
            </a:fld>
            <a:endParaRPr lang="en-US" altLang="en-US"/>
          </a:p>
        </p:txBody>
      </p:sp>
      <p:sp>
        <p:nvSpPr>
          <p:cNvPr id="102406" name="Text Box 6"/>
          <p:cNvSpPr txBox="1">
            <a:spLocks noChangeArrowheads="1"/>
          </p:cNvSpPr>
          <p:nvPr/>
        </p:nvSpPr>
        <p:spPr bwMode="auto">
          <a:xfrm>
            <a:off x="152400" y="2262217"/>
            <a:ext cx="1447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1" hangingPunct="1"/>
            <a:r>
              <a:rPr lang="en-US" altLang="en-US" sz="1800" dirty="0">
                <a:solidFill>
                  <a:schemeClr val="tx2"/>
                </a:solidFill>
              </a:rPr>
              <a:t>FDS-HDF: </a:t>
            </a:r>
          </a:p>
          <a:p>
            <a:pPr algn="r" eaLnBrk="1" hangingPunct="1"/>
            <a:r>
              <a:rPr lang="en-US" altLang="en-US" sz="1800" dirty="0">
                <a:solidFill>
                  <a:schemeClr val="tx2"/>
                </a:solidFill>
              </a:rPr>
              <a:t>Data Request </a:t>
            </a:r>
          </a:p>
          <a:p>
            <a:pPr algn="r" eaLnBrk="1" hangingPunct="1"/>
            <a:r>
              <a:rPr lang="en-US" altLang="en-US" sz="1800" dirty="0">
                <a:solidFill>
                  <a:schemeClr val="tx2"/>
                </a:solidFill>
              </a:rPr>
              <a:t>Submission and Storage</a:t>
            </a:r>
          </a:p>
        </p:txBody>
      </p:sp>
      <p:sp>
        <p:nvSpPr>
          <p:cNvPr id="102407" name="Text Box 7"/>
          <p:cNvSpPr txBox="1">
            <a:spLocks noChangeArrowheads="1"/>
          </p:cNvSpPr>
          <p:nvPr/>
        </p:nvSpPr>
        <p:spPr bwMode="auto">
          <a:xfrm>
            <a:off x="4114800" y="5181600"/>
            <a:ext cx="1828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1" hangingPunct="1"/>
            <a:r>
              <a:rPr lang="en-US" altLang="en-US" sz="1800">
                <a:solidFill>
                  <a:schemeClr val="tx2"/>
                </a:solidFill>
              </a:rPr>
              <a:t>Archive Index: </a:t>
            </a:r>
          </a:p>
          <a:p>
            <a:pPr algn="r" eaLnBrk="1" hangingPunct="1"/>
            <a:r>
              <a:rPr lang="en-US" altLang="en-US" sz="1800">
                <a:solidFill>
                  <a:schemeClr val="tx2"/>
                </a:solidFill>
              </a:rPr>
              <a:t>File Management</a:t>
            </a:r>
          </a:p>
        </p:txBody>
      </p:sp>
      <p:sp>
        <p:nvSpPr>
          <p:cNvPr id="102408" name="Text Box 8"/>
          <p:cNvSpPr txBox="1">
            <a:spLocks noChangeArrowheads="1"/>
          </p:cNvSpPr>
          <p:nvPr/>
        </p:nvSpPr>
        <p:spPr bwMode="auto">
          <a:xfrm>
            <a:off x="3689350" y="1625023"/>
            <a:ext cx="21018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1" hangingPunct="1"/>
            <a:r>
              <a:rPr lang="en-US" altLang="en-US" sz="1800" dirty="0">
                <a:solidFill>
                  <a:schemeClr val="tx2"/>
                </a:solidFill>
              </a:rPr>
              <a:t>HDF Time Segment: </a:t>
            </a:r>
          </a:p>
          <a:p>
            <a:pPr algn="r" eaLnBrk="1" hangingPunct="1"/>
            <a:r>
              <a:rPr lang="en-US" altLang="en-US" sz="1800" dirty="0">
                <a:solidFill>
                  <a:schemeClr val="tx2"/>
                </a:solidFill>
              </a:rPr>
              <a:t>Raw Data Storage</a:t>
            </a:r>
          </a:p>
        </p:txBody>
      </p:sp>
    </p:spTree>
    <p:extLst>
      <p:ext uri="{BB962C8B-B14F-4D97-AF65-F5344CB8AC3E}">
        <p14:creationId xmlns:p14="http://schemas.microsoft.com/office/powerpoint/2010/main" val="3323795167"/>
      </p:ext>
    </p:extLst>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dt" sz="quarter" idx="2"/>
          </p:nvPr>
        </p:nvSpPr>
        <p:spPr/>
        <p:txBody>
          <a:bodyPr/>
          <a:lstStyle/>
          <a:p>
            <a:r>
              <a:rPr lang="en-US" altLang="en-US" smtClean="0"/>
              <a:t>November 9, 2013</a:t>
            </a:r>
            <a:endParaRPr lang="en-US" altLang="en-US"/>
          </a:p>
        </p:txBody>
      </p:sp>
      <p:sp>
        <p:nvSpPr>
          <p:cNvPr id="8" name="Rectangle 6"/>
          <p:cNvSpPr>
            <a:spLocks noGrp="1" noChangeArrowheads="1"/>
          </p:cNvSpPr>
          <p:nvPr>
            <p:ph type="sldNum" sz="quarter" idx="4294967295"/>
          </p:nvPr>
        </p:nvSpPr>
        <p:spPr>
          <a:xfrm>
            <a:off x="6553200" y="6245225"/>
            <a:ext cx="2133600" cy="476250"/>
          </a:xfrm>
          <a:prstGeom prst="rect">
            <a:avLst/>
          </a:prstGeom>
        </p:spPr>
        <p:txBody>
          <a:bodyPr/>
          <a:lstStyle/>
          <a:p>
            <a:fld id="{12A38AB7-372F-4E18-BBF9-40BE690724D0}" type="slidenum">
              <a:rPr lang="en-US" altLang="en-US"/>
              <a:pPr/>
              <a:t>31</a:t>
            </a:fld>
            <a:endParaRPr lang="en-US" altLang="en-US"/>
          </a:p>
        </p:txBody>
      </p:sp>
      <p:sp>
        <p:nvSpPr>
          <p:cNvPr id="2051" name="Rectangle 3"/>
          <p:cNvSpPr>
            <a:spLocks noGrp="1" noChangeArrowheads="1"/>
          </p:cNvSpPr>
          <p:nvPr>
            <p:ph type="subTitle" idx="1"/>
          </p:nvPr>
        </p:nvSpPr>
        <p:spPr/>
        <p:txBody>
          <a:bodyPr/>
          <a:lstStyle/>
          <a:p>
            <a:r>
              <a:rPr lang="en-US" altLang="en-US" dirty="0"/>
              <a:t>Rod Davis</a:t>
            </a:r>
          </a:p>
        </p:txBody>
      </p:sp>
      <p:pic>
        <p:nvPicPr>
          <p:cNvPr id="2052" name="Picture 4" descr="j04040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30325"/>
            <a:ext cx="8001000" cy="4689475"/>
          </a:xfrm>
          <a:prstGeom prst="rect">
            <a:avLst/>
          </a:prstGeom>
          <a:noFill/>
          <a:extLst>
            <a:ext uri="{909E8E84-426E-40DD-AFC4-6F175D3DCCD1}">
              <a14:hiddenFill xmlns:a14="http://schemas.microsoft.com/office/drawing/2010/main">
                <a:solidFill>
                  <a:srgbClr val="FFFFFF"/>
                </a:solidFill>
              </a14:hiddenFill>
            </a:ext>
          </a:extLst>
        </p:spPr>
      </p:pic>
      <p:sp>
        <p:nvSpPr>
          <p:cNvPr id="2050" name="Rectangle 2"/>
          <p:cNvSpPr>
            <a:spLocks noGrp="1" noChangeArrowheads="1"/>
          </p:cNvSpPr>
          <p:nvPr>
            <p:ph type="ctrTitle"/>
          </p:nvPr>
        </p:nvSpPr>
        <p:spPr>
          <a:xfrm>
            <a:off x="1981200" y="2971800"/>
            <a:ext cx="4953000" cy="1371600"/>
          </a:xfrm>
        </p:spPr>
        <p:txBody>
          <a:bodyPr/>
          <a:lstStyle/>
          <a:p>
            <a:r>
              <a:rPr lang="en-US" altLang="en-US" sz="4000" dirty="0"/>
              <a:t>The Search for a </a:t>
            </a:r>
            <a:br>
              <a:rPr lang="en-US" altLang="en-US" sz="4000" dirty="0"/>
            </a:br>
            <a:r>
              <a:rPr lang="en-US" altLang="en-US" sz="4000" dirty="0"/>
              <a:t>Common Data Format</a:t>
            </a:r>
          </a:p>
        </p:txBody>
      </p:sp>
      <p:sp>
        <p:nvSpPr>
          <p:cNvPr id="2053" name="Text Box 5"/>
          <p:cNvSpPr txBox="1">
            <a:spLocks noChangeArrowheads="1"/>
          </p:cNvSpPr>
          <p:nvPr/>
        </p:nvSpPr>
        <p:spPr bwMode="auto">
          <a:xfrm>
            <a:off x="1981200" y="2147888"/>
            <a:ext cx="4124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Today on the Boeing History Channel…</a:t>
            </a:r>
          </a:p>
        </p:txBody>
      </p:sp>
    </p:spTree>
    <p:extLst>
      <p:ext uri="{BB962C8B-B14F-4D97-AF65-F5344CB8AC3E}">
        <p14:creationId xmlns:p14="http://schemas.microsoft.com/office/powerpoint/2010/main" val="353997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smtClean="0"/>
              <a:t>November 9, 2013</a:t>
            </a:r>
            <a:endParaRPr lang="en-US" altLang="en-US"/>
          </a:p>
        </p:txBody>
      </p:sp>
      <p:sp>
        <p:nvSpPr>
          <p:cNvPr id="6" name="Slide Number Placeholder 5"/>
          <p:cNvSpPr>
            <a:spLocks noGrp="1"/>
          </p:cNvSpPr>
          <p:nvPr>
            <p:ph type="sldNum" sz="quarter" idx="12"/>
          </p:nvPr>
        </p:nvSpPr>
        <p:spPr/>
        <p:txBody>
          <a:bodyPr/>
          <a:lstStyle/>
          <a:p>
            <a:fld id="{FAE86092-67D9-43F2-B7BF-383DECF52BEE}" type="slidenum">
              <a:rPr lang="en-US" altLang="en-US"/>
              <a:pPr/>
              <a:t>32</a:t>
            </a:fld>
            <a:endParaRPr lang="en-US" altLang="en-US"/>
          </a:p>
        </p:txBody>
      </p:sp>
      <p:sp>
        <p:nvSpPr>
          <p:cNvPr id="50178" name="Rectangle 2"/>
          <p:cNvSpPr>
            <a:spLocks noGrp="1" noChangeArrowheads="1"/>
          </p:cNvSpPr>
          <p:nvPr>
            <p:ph type="title"/>
          </p:nvPr>
        </p:nvSpPr>
        <p:spPr/>
        <p:txBody>
          <a:bodyPr/>
          <a:lstStyle/>
          <a:p>
            <a:r>
              <a:rPr lang="en-US" altLang="en-US" dirty="0"/>
              <a:t>Historically Speaking…</a:t>
            </a:r>
          </a:p>
        </p:txBody>
      </p:sp>
      <p:sp>
        <p:nvSpPr>
          <p:cNvPr id="50179" name="Rectangle 3"/>
          <p:cNvSpPr>
            <a:spLocks noGrp="1" noChangeArrowheads="1"/>
          </p:cNvSpPr>
          <p:nvPr>
            <p:ph type="body" idx="1"/>
          </p:nvPr>
        </p:nvSpPr>
        <p:spPr/>
        <p:txBody>
          <a:bodyPr/>
          <a:lstStyle/>
          <a:p>
            <a:r>
              <a:rPr lang="en-US" altLang="en-US" dirty="0"/>
              <a:t>August 1997 – MDC merges with Boeing</a:t>
            </a:r>
          </a:p>
          <a:p>
            <a:r>
              <a:rPr lang="en-US" altLang="en-US" dirty="0"/>
              <a:t>February 2002 – Started Tech Meetings</a:t>
            </a:r>
          </a:p>
          <a:p>
            <a:r>
              <a:rPr lang="en-US" altLang="en-US" dirty="0"/>
              <a:t>December 2002 – HDF-</a:t>
            </a:r>
            <a:r>
              <a:rPr lang="en-US" altLang="en-US" dirty="0" err="1"/>
              <a:t>TimeHistory</a:t>
            </a:r>
            <a:r>
              <a:rPr lang="en-US" altLang="en-US" dirty="0"/>
              <a:t> Spec</a:t>
            </a:r>
          </a:p>
          <a:p>
            <a:r>
              <a:rPr lang="en-US" altLang="en-US" dirty="0"/>
              <a:t>October 2003 – OA with NCSA</a:t>
            </a:r>
          </a:p>
          <a:p>
            <a:r>
              <a:rPr lang="en-US" altLang="en-US" dirty="0"/>
              <a:t>February 2004 – NCSA-Boeing Meeting</a:t>
            </a:r>
          </a:p>
        </p:txBody>
      </p:sp>
    </p:spTree>
    <p:extLst>
      <p:ext uri="{BB962C8B-B14F-4D97-AF65-F5344CB8AC3E}">
        <p14:creationId xmlns:p14="http://schemas.microsoft.com/office/powerpoint/2010/main" val="907203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ltLang="en-US" smtClean="0"/>
              <a:t>November 9, 2013</a:t>
            </a:r>
            <a:endParaRPr lang="en-US" altLang="en-US"/>
          </a:p>
        </p:txBody>
      </p:sp>
      <p:sp>
        <p:nvSpPr>
          <p:cNvPr id="8" name="Slide Number Placeholder 5"/>
          <p:cNvSpPr>
            <a:spLocks noGrp="1"/>
          </p:cNvSpPr>
          <p:nvPr>
            <p:ph type="sldNum" sz="quarter" idx="12"/>
          </p:nvPr>
        </p:nvSpPr>
        <p:spPr/>
        <p:txBody>
          <a:bodyPr/>
          <a:lstStyle/>
          <a:p>
            <a:fld id="{6491451E-09C6-4A37-A252-11558088D7FB}" type="slidenum">
              <a:rPr lang="en-US" altLang="en-US"/>
              <a:pPr/>
              <a:t>33</a:t>
            </a:fld>
            <a:endParaRPr lang="en-US" altLang="en-US"/>
          </a:p>
        </p:txBody>
      </p:sp>
      <p:sp>
        <p:nvSpPr>
          <p:cNvPr id="51202" name="Rectangle 2"/>
          <p:cNvSpPr>
            <a:spLocks noGrp="1" noChangeArrowheads="1"/>
          </p:cNvSpPr>
          <p:nvPr>
            <p:ph type="title"/>
          </p:nvPr>
        </p:nvSpPr>
        <p:spPr>
          <a:xfrm>
            <a:off x="1036789" y="152400"/>
            <a:ext cx="7222822" cy="533400"/>
          </a:xfrm>
        </p:spPr>
        <p:txBody>
          <a:bodyPr/>
          <a:lstStyle/>
          <a:p>
            <a:r>
              <a:rPr lang="en-US" altLang="en-US" sz="4000" dirty="0"/>
              <a:t>What were those features again?</a:t>
            </a:r>
          </a:p>
        </p:txBody>
      </p:sp>
      <p:sp>
        <p:nvSpPr>
          <p:cNvPr id="51203" name="Rectangle 3"/>
          <p:cNvSpPr>
            <a:spLocks noGrp="1" noChangeArrowheads="1"/>
          </p:cNvSpPr>
          <p:nvPr>
            <p:ph type="body" idx="1"/>
          </p:nvPr>
        </p:nvSpPr>
        <p:spPr>
          <a:xfrm>
            <a:off x="609600" y="1905000"/>
            <a:ext cx="3657600" cy="1524000"/>
          </a:xfrm>
        </p:spPr>
        <p:txBody>
          <a:bodyPr/>
          <a:lstStyle/>
          <a:p>
            <a:pPr>
              <a:lnSpc>
                <a:spcPct val="90000"/>
              </a:lnSpc>
              <a:buFont typeface="Wingdings" pitchFamily="2" charset="2"/>
              <a:buNone/>
            </a:pPr>
            <a:r>
              <a:rPr lang="en-US" altLang="en-US" sz="1800" u="sng" dirty="0"/>
              <a:t>Remove Limitations</a:t>
            </a:r>
          </a:p>
          <a:p>
            <a:pPr>
              <a:lnSpc>
                <a:spcPct val="90000"/>
              </a:lnSpc>
            </a:pPr>
            <a:r>
              <a:rPr lang="en-US" altLang="en-US" sz="1800" dirty="0"/>
              <a:t>Current file sizes ceiling of 2G</a:t>
            </a:r>
          </a:p>
          <a:p>
            <a:pPr>
              <a:lnSpc>
                <a:spcPct val="90000"/>
              </a:lnSpc>
            </a:pPr>
            <a:r>
              <a:rPr lang="en-US" altLang="en-US" sz="1800" dirty="0"/>
              <a:t>Selective platforms &amp; languages</a:t>
            </a:r>
          </a:p>
          <a:p>
            <a:pPr>
              <a:lnSpc>
                <a:spcPct val="90000"/>
              </a:lnSpc>
            </a:pPr>
            <a:r>
              <a:rPr lang="en-US" altLang="en-US" sz="1800" dirty="0"/>
              <a:t>Fixed (typically) data types</a:t>
            </a:r>
          </a:p>
        </p:txBody>
      </p:sp>
      <p:sp>
        <p:nvSpPr>
          <p:cNvPr id="51204" name="Rectangle 4"/>
          <p:cNvSpPr>
            <a:spLocks noChangeArrowheads="1"/>
          </p:cNvSpPr>
          <p:nvPr/>
        </p:nvSpPr>
        <p:spPr bwMode="auto">
          <a:xfrm>
            <a:off x="609600" y="3810000"/>
            <a:ext cx="3657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Tahoma" pitchFamily="34" charset="0"/>
              </a:defRPr>
            </a:lvl1pPr>
            <a:lvl2pPr marL="742950" indent="-285750">
              <a:spcBef>
                <a:spcPct val="20000"/>
              </a:spcBef>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Tahoma" pitchFamily="34" charset="0"/>
              </a:defRPr>
            </a:lvl2pPr>
            <a:lvl3pPr marL="1143000" indent="-228600">
              <a:spcBef>
                <a:spcPct val="20000"/>
              </a:spcBef>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Tahoma" pitchFamily="34" charset="0"/>
              </a:defRPr>
            </a:lvl3pPr>
            <a:lvl4pPr marL="1600200" indent="-228600">
              <a:spcBef>
                <a:spcPct val="20000"/>
              </a:spcBef>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4pPr>
            <a:lvl5pPr marL="2057400" indent="-228600">
              <a:spcBef>
                <a:spcPct val="20000"/>
              </a:spcBef>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5pPr>
            <a:lvl6pPr marL="2514600" indent="-22860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6pPr>
            <a:lvl7pPr marL="2971800" indent="-22860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7pPr>
            <a:lvl8pPr marL="3429000" indent="-22860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8pPr>
            <a:lvl9pPr marL="3886200" indent="-22860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9pPr>
          </a:lstStyle>
          <a:p>
            <a:pPr eaLnBrk="1" hangingPunct="1">
              <a:lnSpc>
                <a:spcPct val="90000"/>
              </a:lnSpc>
              <a:buFont typeface="Wingdings" pitchFamily="2" charset="2"/>
              <a:buNone/>
            </a:pPr>
            <a:r>
              <a:rPr lang="en-US" altLang="en-US" sz="1800" u="sng"/>
              <a:t>Data Sharing</a:t>
            </a:r>
          </a:p>
          <a:p>
            <a:pPr eaLnBrk="1" hangingPunct="1">
              <a:lnSpc>
                <a:spcPct val="90000"/>
              </a:lnSpc>
            </a:pPr>
            <a:r>
              <a:rPr lang="en-US" altLang="en-US" sz="1800"/>
              <a:t>Non-proprietary format</a:t>
            </a:r>
          </a:p>
          <a:p>
            <a:pPr eaLnBrk="1" hangingPunct="1">
              <a:lnSpc>
                <a:spcPct val="90000"/>
              </a:lnSpc>
            </a:pPr>
            <a:r>
              <a:rPr lang="en-US" altLang="en-US" sz="1800"/>
              <a:t>Open source</a:t>
            </a:r>
          </a:p>
          <a:p>
            <a:pPr eaLnBrk="1" hangingPunct="1">
              <a:lnSpc>
                <a:spcPct val="90000"/>
              </a:lnSpc>
            </a:pPr>
            <a:r>
              <a:rPr lang="en-US" altLang="en-US" sz="1800"/>
              <a:t>Distributed libraries</a:t>
            </a:r>
          </a:p>
        </p:txBody>
      </p:sp>
      <p:sp>
        <p:nvSpPr>
          <p:cNvPr id="51205" name="Rectangle 5"/>
          <p:cNvSpPr>
            <a:spLocks noChangeArrowheads="1"/>
          </p:cNvSpPr>
          <p:nvPr/>
        </p:nvSpPr>
        <p:spPr bwMode="auto">
          <a:xfrm>
            <a:off x="4419600" y="1905000"/>
            <a:ext cx="3886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65000"/>
              <a:buFont typeface="Wingdings" pitchFamily="2" charset="2"/>
              <a:buChar char="n"/>
              <a:defRPr sz="3200">
                <a:solidFill>
                  <a:schemeClr val="tx1"/>
                </a:solidFill>
                <a:effectLst>
                  <a:outerShdw blurRad="38100" dist="38100" dir="2700000" algn="tl">
                    <a:srgbClr val="000000"/>
                  </a:outerShdw>
                </a:effectLst>
                <a:latin typeface="Tahoma" pitchFamily="34" charset="0"/>
              </a:defRPr>
            </a:lvl1pPr>
            <a:lvl2pPr marL="742950" indent="-285750">
              <a:spcBef>
                <a:spcPct val="20000"/>
              </a:spcBef>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Tahoma" pitchFamily="34" charset="0"/>
              </a:defRPr>
            </a:lvl2pPr>
            <a:lvl3pPr marL="1143000" indent="-228600">
              <a:spcBef>
                <a:spcPct val="20000"/>
              </a:spcBef>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Tahoma" pitchFamily="34" charset="0"/>
              </a:defRPr>
            </a:lvl3pPr>
            <a:lvl4pPr marL="1600200" indent="-228600">
              <a:spcBef>
                <a:spcPct val="20000"/>
              </a:spcBef>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4pPr>
            <a:lvl5pPr marL="2057400" indent="-228600">
              <a:spcBef>
                <a:spcPct val="20000"/>
              </a:spcBef>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5pPr>
            <a:lvl6pPr marL="2514600" indent="-22860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6pPr>
            <a:lvl7pPr marL="2971800" indent="-22860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7pPr>
            <a:lvl8pPr marL="3429000" indent="-22860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8pPr>
            <a:lvl9pPr marL="3886200" indent="-22860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Tahoma" pitchFamily="34" charset="0"/>
              </a:defRPr>
            </a:lvl9pPr>
          </a:lstStyle>
          <a:p>
            <a:pPr eaLnBrk="1" hangingPunct="1">
              <a:lnSpc>
                <a:spcPct val="90000"/>
              </a:lnSpc>
              <a:buFont typeface="Wingdings" pitchFamily="2" charset="2"/>
              <a:buNone/>
            </a:pPr>
            <a:r>
              <a:rPr lang="en-US" altLang="en-US" sz="1800" u="sng"/>
              <a:t>Features</a:t>
            </a:r>
          </a:p>
          <a:p>
            <a:pPr eaLnBrk="1" hangingPunct="1">
              <a:lnSpc>
                <a:spcPct val="90000"/>
              </a:lnSpc>
            </a:pPr>
            <a:r>
              <a:rPr lang="en-US" altLang="en-US" sz="1800"/>
              <a:t>High resolution time (nanosecond)</a:t>
            </a:r>
          </a:p>
          <a:p>
            <a:pPr eaLnBrk="1" hangingPunct="1">
              <a:lnSpc>
                <a:spcPct val="90000"/>
              </a:lnSpc>
            </a:pPr>
            <a:r>
              <a:rPr lang="en-US" altLang="en-US" sz="1800"/>
              <a:t>Asynchronous parameter</a:t>
            </a:r>
          </a:p>
          <a:p>
            <a:pPr eaLnBrk="1" hangingPunct="1">
              <a:lnSpc>
                <a:spcPct val="90000"/>
              </a:lnSpc>
            </a:pPr>
            <a:r>
              <a:rPr lang="en-US" altLang="en-US" sz="1800"/>
              <a:t>Dynamically read, write, append and delete </a:t>
            </a:r>
          </a:p>
          <a:p>
            <a:pPr eaLnBrk="1" hangingPunct="1">
              <a:lnSpc>
                <a:spcPct val="90000"/>
              </a:lnSpc>
            </a:pPr>
            <a:r>
              <a:rPr lang="en-US" altLang="en-US" sz="1800"/>
              <a:t>Flexible application programming interface (API)</a:t>
            </a:r>
          </a:p>
          <a:p>
            <a:pPr eaLnBrk="1" hangingPunct="1">
              <a:lnSpc>
                <a:spcPct val="90000"/>
              </a:lnSpc>
            </a:pPr>
            <a:r>
              <a:rPr lang="en-US" altLang="en-US" sz="1800"/>
              <a:t>Compression &amp; chunking</a:t>
            </a:r>
          </a:p>
          <a:p>
            <a:pPr eaLnBrk="1" hangingPunct="1">
              <a:lnSpc>
                <a:spcPct val="90000"/>
              </a:lnSpc>
            </a:pPr>
            <a:r>
              <a:rPr lang="en-US" altLang="en-US" sz="1800"/>
              <a:t>XML exchange of data</a:t>
            </a:r>
          </a:p>
        </p:txBody>
      </p:sp>
    </p:spTree>
    <p:extLst>
      <p:ext uri="{BB962C8B-B14F-4D97-AF65-F5344CB8AC3E}">
        <p14:creationId xmlns:p14="http://schemas.microsoft.com/office/powerpoint/2010/main" val="889870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smtClean="0"/>
              <a:t>One Use… Multiple Data Sources</a:t>
            </a:r>
            <a:endParaRPr lang="en-US" altLang="en-US" dirty="0"/>
          </a:p>
        </p:txBody>
      </p:sp>
      <p:sp>
        <p:nvSpPr>
          <p:cNvPr id="5" name="Content Placeholder 4"/>
          <p:cNvSpPr>
            <a:spLocks noGrp="1"/>
          </p:cNvSpPr>
          <p:nvPr>
            <p:ph idx="1"/>
          </p:nvPr>
        </p:nvSpPr>
        <p:spPr/>
        <p:txBody>
          <a:bodyPr/>
          <a:lstStyle/>
          <a:p>
            <a:endParaRPr lang="en-US" dirty="0"/>
          </a:p>
        </p:txBody>
      </p:sp>
      <p:sp>
        <p:nvSpPr>
          <p:cNvPr id="537" name="Date Placeholder 3"/>
          <p:cNvSpPr>
            <a:spLocks noGrp="1"/>
          </p:cNvSpPr>
          <p:nvPr>
            <p:ph type="dt" sz="half" idx="10"/>
          </p:nvPr>
        </p:nvSpPr>
        <p:spPr/>
        <p:txBody>
          <a:bodyPr/>
          <a:lstStyle/>
          <a:p>
            <a:r>
              <a:rPr lang="en-US" altLang="en-US" smtClean="0"/>
              <a:t>November 9, 2013</a:t>
            </a:r>
            <a:endParaRPr lang="en-US" altLang="en-US"/>
          </a:p>
        </p:txBody>
      </p:sp>
      <p:sp>
        <p:nvSpPr>
          <p:cNvPr id="539" name="Slide Number Placeholder 5"/>
          <p:cNvSpPr>
            <a:spLocks noGrp="1"/>
          </p:cNvSpPr>
          <p:nvPr>
            <p:ph type="sldNum" sz="quarter" idx="12"/>
          </p:nvPr>
        </p:nvSpPr>
        <p:spPr/>
        <p:txBody>
          <a:bodyPr/>
          <a:lstStyle/>
          <a:p>
            <a:fld id="{9080FA92-F693-4617-9576-92F4561567BF}" type="slidenum">
              <a:rPr lang="en-US" altLang="en-US" smtClean="0"/>
              <a:pPr/>
              <a:t>34</a:t>
            </a:fld>
            <a:endParaRPr lang="en-US" altLang="en-US"/>
          </a:p>
        </p:txBody>
      </p:sp>
      <p:grpSp>
        <p:nvGrpSpPr>
          <p:cNvPr id="57347" name="Group 3"/>
          <p:cNvGrpSpPr>
            <a:grpSpLocks/>
          </p:cNvGrpSpPr>
          <p:nvPr/>
        </p:nvGrpSpPr>
        <p:grpSpPr bwMode="auto">
          <a:xfrm>
            <a:off x="7251700" y="1598613"/>
            <a:ext cx="1473200" cy="1870075"/>
            <a:chOff x="4568" y="1116"/>
            <a:chExt cx="928" cy="1178"/>
          </a:xfrm>
        </p:grpSpPr>
        <p:sp>
          <p:nvSpPr>
            <p:cNvPr id="57348" name="Text Box 4"/>
            <p:cNvSpPr txBox="1">
              <a:spLocks noChangeArrowheads="1"/>
            </p:cNvSpPr>
            <p:nvPr/>
          </p:nvSpPr>
          <p:spPr bwMode="auto">
            <a:xfrm>
              <a:off x="4625" y="2026"/>
              <a:ext cx="87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Non-Time Based</a:t>
              </a:r>
            </a:p>
            <a:p>
              <a:pPr algn="ctr" eaLnBrk="1" hangingPunct="1">
                <a:buSzPct val="110000"/>
              </a:pPr>
              <a:r>
                <a:rPr lang="en-US" altLang="en-US" sz="1400">
                  <a:latin typeface="Times New Roman" pitchFamily="18" charset="0"/>
                </a:rPr>
                <a:t>Data</a:t>
              </a:r>
            </a:p>
          </p:txBody>
        </p:sp>
        <p:pic>
          <p:nvPicPr>
            <p:cNvPr id="57349" name="Picture 5" descr="j03056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8" y="1116"/>
              <a:ext cx="904" cy="8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350" name="Group 6"/>
          <p:cNvGrpSpPr>
            <a:grpSpLocks/>
          </p:cNvGrpSpPr>
          <p:nvPr/>
        </p:nvGrpSpPr>
        <p:grpSpPr bwMode="auto">
          <a:xfrm>
            <a:off x="434975" y="2417763"/>
            <a:ext cx="1560513" cy="1157287"/>
            <a:chOff x="274" y="1751"/>
            <a:chExt cx="983" cy="729"/>
          </a:xfrm>
        </p:grpSpPr>
        <p:sp>
          <p:nvSpPr>
            <p:cNvPr id="57351" name="Text Box 7"/>
            <p:cNvSpPr txBox="1">
              <a:spLocks noChangeArrowheads="1"/>
            </p:cNvSpPr>
            <p:nvPr/>
          </p:nvSpPr>
          <p:spPr bwMode="auto">
            <a:xfrm>
              <a:off x="506" y="2346"/>
              <a:ext cx="751"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Target Aircraft</a:t>
              </a:r>
            </a:p>
          </p:txBody>
        </p:sp>
        <p:grpSp>
          <p:nvGrpSpPr>
            <p:cNvPr id="57352" name="Group 8"/>
            <p:cNvGrpSpPr>
              <a:grpSpLocks/>
            </p:cNvGrpSpPr>
            <p:nvPr/>
          </p:nvGrpSpPr>
          <p:grpSpPr bwMode="auto">
            <a:xfrm>
              <a:off x="274" y="1751"/>
              <a:ext cx="983" cy="589"/>
              <a:chOff x="3249" y="986"/>
              <a:chExt cx="983" cy="589"/>
            </a:xfrm>
          </p:grpSpPr>
          <p:sp>
            <p:nvSpPr>
              <p:cNvPr id="57353" name="Freeform 9"/>
              <p:cNvSpPr>
                <a:spLocks/>
              </p:cNvSpPr>
              <p:nvPr/>
            </p:nvSpPr>
            <p:spPr bwMode="auto">
              <a:xfrm>
                <a:off x="3270" y="1080"/>
                <a:ext cx="925" cy="489"/>
              </a:xfrm>
              <a:custGeom>
                <a:avLst/>
                <a:gdLst>
                  <a:gd name="T0" fmla="*/ 64 w 3697"/>
                  <a:gd name="T1" fmla="*/ 0 h 1956"/>
                  <a:gd name="T2" fmla="*/ 913 w 3697"/>
                  <a:gd name="T3" fmla="*/ 595 h 1956"/>
                  <a:gd name="T4" fmla="*/ 2112 w 3697"/>
                  <a:gd name="T5" fmla="*/ 493 h 1956"/>
                  <a:gd name="T6" fmla="*/ 2513 w 3697"/>
                  <a:gd name="T7" fmla="*/ 279 h 1956"/>
                  <a:gd name="T8" fmla="*/ 2176 w 3697"/>
                  <a:gd name="T9" fmla="*/ 107 h 1956"/>
                  <a:gd name="T10" fmla="*/ 2233 w 3697"/>
                  <a:gd name="T11" fmla="*/ 36 h 1956"/>
                  <a:gd name="T12" fmla="*/ 3426 w 3697"/>
                  <a:gd name="T13" fmla="*/ 264 h 1956"/>
                  <a:gd name="T14" fmla="*/ 3411 w 3697"/>
                  <a:gd name="T15" fmla="*/ 309 h 1956"/>
                  <a:gd name="T16" fmla="*/ 3189 w 3697"/>
                  <a:gd name="T17" fmla="*/ 408 h 1956"/>
                  <a:gd name="T18" fmla="*/ 3697 w 3697"/>
                  <a:gd name="T19" fmla="*/ 723 h 1956"/>
                  <a:gd name="T20" fmla="*/ 3304 w 3697"/>
                  <a:gd name="T21" fmla="*/ 651 h 1956"/>
                  <a:gd name="T22" fmla="*/ 2940 w 3697"/>
                  <a:gd name="T23" fmla="*/ 523 h 1956"/>
                  <a:gd name="T24" fmla="*/ 2048 w 3697"/>
                  <a:gd name="T25" fmla="*/ 874 h 1956"/>
                  <a:gd name="T26" fmla="*/ 2056 w 3697"/>
                  <a:gd name="T27" fmla="*/ 974 h 1956"/>
                  <a:gd name="T28" fmla="*/ 3104 w 3697"/>
                  <a:gd name="T29" fmla="*/ 1956 h 1956"/>
                  <a:gd name="T30" fmla="*/ 2925 w 3697"/>
                  <a:gd name="T31" fmla="*/ 1932 h 1956"/>
                  <a:gd name="T32" fmla="*/ 1947 w 3697"/>
                  <a:gd name="T33" fmla="*/ 1504 h 1956"/>
                  <a:gd name="T34" fmla="*/ 1485 w 3697"/>
                  <a:gd name="T35" fmla="*/ 1604 h 1956"/>
                  <a:gd name="T36" fmla="*/ 1376 w 3697"/>
                  <a:gd name="T37" fmla="*/ 1532 h 1956"/>
                  <a:gd name="T38" fmla="*/ 1306 w 3697"/>
                  <a:gd name="T39" fmla="*/ 1504 h 1956"/>
                  <a:gd name="T40" fmla="*/ 1327 w 3697"/>
                  <a:gd name="T41" fmla="*/ 1432 h 1956"/>
                  <a:gd name="T42" fmla="*/ 1413 w 3697"/>
                  <a:gd name="T43" fmla="*/ 1361 h 1956"/>
                  <a:gd name="T44" fmla="*/ 1077 w 3697"/>
                  <a:gd name="T45" fmla="*/ 1411 h 1956"/>
                  <a:gd name="T46" fmla="*/ 913 w 3697"/>
                  <a:gd name="T47" fmla="*/ 1232 h 1956"/>
                  <a:gd name="T48" fmla="*/ 292 w 3697"/>
                  <a:gd name="T49" fmla="*/ 1331 h 1956"/>
                  <a:gd name="T50" fmla="*/ 93 w 3697"/>
                  <a:gd name="T51" fmla="*/ 1310 h 1956"/>
                  <a:gd name="T52" fmla="*/ 0 w 3697"/>
                  <a:gd name="T53" fmla="*/ 1110 h 1956"/>
                  <a:gd name="T54" fmla="*/ 371 w 3697"/>
                  <a:gd name="T55" fmla="*/ 838 h 1956"/>
                  <a:gd name="T56" fmla="*/ 208 w 3697"/>
                  <a:gd name="T57" fmla="*/ 789 h 1956"/>
                  <a:gd name="T58" fmla="*/ 278 w 3697"/>
                  <a:gd name="T59" fmla="*/ 672 h 1956"/>
                  <a:gd name="T60" fmla="*/ 185 w 3697"/>
                  <a:gd name="T61" fmla="*/ 651 h 1956"/>
                  <a:gd name="T62" fmla="*/ 114 w 3697"/>
                  <a:gd name="T63" fmla="*/ 602 h 1956"/>
                  <a:gd name="T64" fmla="*/ 128 w 3697"/>
                  <a:gd name="T65" fmla="*/ 573 h 1956"/>
                  <a:gd name="T66" fmla="*/ 185 w 3697"/>
                  <a:gd name="T67" fmla="*/ 479 h 1956"/>
                  <a:gd name="T68" fmla="*/ 377 w 3697"/>
                  <a:gd name="T69" fmla="*/ 408 h 1956"/>
                  <a:gd name="T70" fmla="*/ 0 w 3697"/>
                  <a:gd name="T71" fmla="*/ 56 h 1956"/>
                  <a:gd name="T72" fmla="*/ 64 w 3697"/>
                  <a:gd name="T73" fmla="*/ 0 h 1956"/>
                  <a:gd name="T74" fmla="*/ 64 w 3697"/>
                  <a:gd name="T75" fmla="*/ 0 h 1956"/>
                  <a:gd name="T76" fmla="*/ 64 w 3697"/>
                  <a:gd name="T77"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97" h="1956">
                    <a:moveTo>
                      <a:pt x="64" y="0"/>
                    </a:moveTo>
                    <a:lnTo>
                      <a:pt x="913" y="595"/>
                    </a:lnTo>
                    <a:lnTo>
                      <a:pt x="2112" y="493"/>
                    </a:lnTo>
                    <a:lnTo>
                      <a:pt x="2513" y="279"/>
                    </a:lnTo>
                    <a:lnTo>
                      <a:pt x="2176" y="107"/>
                    </a:lnTo>
                    <a:lnTo>
                      <a:pt x="2233" y="36"/>
                    </a:lnTo>
                    <a:lnTo>
                      <a:pt x="3426" y="264"/>
                    </a:lnTo>
                    <a:lnTo>
                      <a:pt x="3411" y="309"/>
                    </a:lnTo>
                    <a:lnTo>
                      <a:pt x="3189" y="408"/>
                    </a:lnTo>
                    <a:lnTo>
                      <a:pt x="3697" y="723"/>
                    </a:lnTo>
                    <a:lnTo>
                      <a:pt x="3304" y="651"/>
                    </a:lnTo>
                    <a:lnTo>
                      <a:pt x="2940" y="523"/>
                    </a:lnTo>
                    <a:lnTo>
                      <a:pt x="2048" y="874"/>
                    </a:lnTo>
                    <a:lnTo>
                      <a:pt x="2056" y="974"/>
                    </a:lnTo>
                    <a:lnTo>
                      <a:pt x="3104" y="1956"/>
                    </a:lnTo>
                    <a:lnTo>
                      <a:pt x="2925" y="1932"/>
                    </a:lnTo>
                    <a:lnTo>
                      <a:pt x="1947" y="1504"/>
                    </a:lnTo>
                    <a:lnTo>
                      <a:pt x="1485" y="1604"/>
                    </a:lnTo>
                    <a:lnTo>
                      <a:pt x="1376" y="1532"/>
                    </a:lnTo>
                    <a:lnTo>
                      <a:pt x="1306" y="1504"/>
                    </a:lnTo>
                    <a:lnTo>
                      <a:pt x="1327" y="1432"/>
                    </a:lnTo>
                    <a:lnTo>
                      <a:pt x="1413" y="1361"/>
                    </a:lnTo>
                    <a:lnTo>
                      <a:pt x="1077" y="1411"/>
                    </a:lnTo>
                    <a:lnTo>
                      <a:pt x="913" y="1232"/>
                    </a:lnTo>
                    <a:lnTo>
                      <a:pt x="292" y="1331"/>
                    </a:lnTo>
                    <a:lnTo>
                      <a:pt x="93" y="1310"/>
                    </a:lnTo>
                    <a:lnTo>
                      <a:pt x="0" y="1110"/>
                    </a:lnTo>
                    <a:lnTo>
                      <a:pt x="371" y="838"/>
                    </a:lnTo>
                    <a:lnTo>
                      <a:pt x="208" y="789"/>
                    </a:lnTo>
                    <a:lnTo>
                      <a:pt x="278" y="672"/>
                    </a:lnTo>
                    <a:lnTo>
                      <a:pt x="185" y="651"/>
                    </a:lnTo>
                    <a:lnTo>
                      <a:pt x="114" y="602"/>
                    </a:lnTo>
                    <a:lnTo>
                      <a:pt x="128" y="573"/>
                    </a:lnTo>
                    <a:lnTo>
                      <a:pt x="185" y="479"/>
                    </a:lnTo>
                    <a:lnTo>
                      <a:pt x="377" y="408"/>
                    </a:lnTo>
                    <a:lnTo>
                      <a:pt x="0" y="56"/>
                    </a:lnTo>
                    <a:lnTo>
                      <a:pt x="64" y="0"/>
                    </a:lnTo>
                    <a:lnTo>
                      <a:pt x="64" y="0"/>
                    </a:lnTo>
                    <a:lnTo>
                      <a:pt x="64" y="0"/>
                    </a:lnTo>
                    <a:close/>
                  </a:path>
                </a:pathLst>
              </a:custGeom>
              <a:solidFill>
                <a:srgbClr val="877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54" name="Freeform 10"/>
              <p:cNvSpPr>
                <a:spLocks/>
              </p:cNvSpPr>
              <p:nvPr/>
            </p:nvSpPr>
            <p:spPr bwMode="auto">
              <a:xfrm>
                <a:off x="3279" y="994"/>
                <a:ext cx="948" cy="568"/>
              </a:xfrm>
              <a:custGeom>
                <a:avLst/>
                <a:gdLst>
                  <a:gd name="T0" fmla="*/ 286 w 3790"/>
                  <a:gd name="T1" fmla="*/ 1211 h 2271"/>
                  <a:gd name="T2" fmla="*/ 600 w 3790"/>
                  <a:gd name="T3" fmla="*/ 1011 h 2271"/>
                  <a:gd name="T4" fmla="*/ 299 w 3790"/>
                  <a:gd name="T5" fmla="*/ 1046 h 2271"/>
                  <a:gd name="T6" fmla="*/ 507 w 3790"/>
                  <a:gd name="T7" fmla="*/ 911 h 2271"/>
                  <a:gd name="T8" fmla="*/ 464 w 3790"/>
                  <a:gd name="T9" fmla="*/ 788 h 2271"/>
                  <a:gd name="T10" fmla="*/ 158 w 3790"/>
                  <a:gd name="T11" fmla="*/ 838 h 2271"/>
                  <a:gd name="T12" fmla="*/ 0 w 3790"/>
                  <a:gd name="T13" fmla="*/ 381 h 2271"/>
                  <a:gd name="T14" fmla="*/ 272 w 3790"/>
                  <a:gd name="T15" fmla="*/ 358 h 2271"/>
                  <a:gd name="T16" fmla="*/ 1242 w 3790"/>
                  <a:gd name="T17" fmla="*/ 847 h 2271"/>
                  <a:gd name="T18" fmla="*/ 1827 w 3790"/>
                  <a:gd name="T19" fmla="*/ 824 h 2271"/>
                  <a:gd name="T20" fmla="*/ 2492 w 3790"/>
                  <a:gd name="T21" fmla="*/ 581 h 2271"/>
                  <a:gd name="T22" fmla="*/ 2249 w 3790"/>
                  <a:gd name="T23" fmla="*/ 366 h 2271"/>
                  <a:gd name="T24" fmla="*/ 2662 w 3790"/>
                  <a:gd name="T25" fmla="*/ 452 h 2271"/>
                  <a:gd name="T26" fmla="*/ 2876 w 3790"/>
                  <a:gd name="T27" fmla="*/ 0 h 2271"/>
                  <a:gd name="T28" fmla="*/ 3084 w 3790"/>
                  <a:gd name="T29" fmla="*/ 66 h 2271"/>
                  <a:gd name="T30" fmla="*/ 3269 w 3790"/>
                  <a:gd name="T31" fmla="*/ 581 h 2271"/>
                  <a:gd name="T32" fmla="*/ 3063 w 3790"/>
                  <a:gd name="T33" fmla="*/ 683 h 2271"/>
                  <a:gd name="T34" fmla="*/ 3790 w 3790"/>
                  <a:gd name="T35" fmla="*/ 1011 h 2271"/>
                  <a:gd name="T36" fmla="*/ 3626 w 3790"/>
                  <a:gd name="T37" fmla="*/ 1062 h 2271"/>
                  <a:gd name="T38" fmla="*/ 2742 w 3790"/>
                  <a:gd name="T39" fmla="*/ 788 h 2271"/>
                  <a:gd name="T40" fmla="*/ 2470 w 3790"/>
                  <a:gd name="T41" fmla="*/ 854 h 2271"/>
                  <a:gd name="T42" fmla="*/ 2299 w 3790"/>
                  <a:gd name="T43" fmla="*/ 911 h 2271"/>
                  <a:gd name="T44" fmla="*/ 2085 w 3790"/>
                  <a:gd name="T45" fmla="*/ 975 h 2271"/>
                  <a:gd name="T46" fmla="*/ 1885 w 3790"/>
                  <a:gd name="T47" fmla="*/ 1046 h 2271"/>
                  <a:gd name="T48" fmla="*/ 1728 w 3790"/>
                  <a:gd name="T49" fmla="*/ 1083 h 2271"/>
                  <a:gd name="T50" fmla="*/ 2021 w 3790"/>
                  <a:gd name="T51" fmla="*/ 1134 h 2271"/>
                  <a:gd name="T52" fmla="*/ 3212 w 3790"/>
                  <a:gd name="T53" fmla="*/ 2071 h 2271"/>
                  <a:gd name="T54" fmla="*/ 3191 w 3790"/>
                  <a:gd name="T55" fmla="*/ 2264 h 2271"/>
                  <a:gd name="T56" fmla="*/ 1786 w 3790"/>
                  <a:gd name="T57" fmla="*/ 1727 h 2271"/>
                  <a:gd name="T58" fmla="*/ 1479 w 3790"/>
                  <a:gd name="T59" fmla="*/ 1785 h 2271"/>
                  <a:gd name="T60" fmla="*/ 1405 w 3790"/>
                  <a:gd name="T61" fmla="*/ 1799 h 2271"/>
                  <a:gd name="T62" fmla="*/ 1399 w 3790"/>
                  <a:gd name="T63" fmla="*/ 1727 h 2271"/>
                  <a:gd name="T64" fmla="*/ 1557 w 3790"/>
                  <a:gd name="T65" fmla="*/ 1606 h 2271"/>
                  <a:gd name="T66" fmla="*/ 1314 w 3790"/>
                  <a:gd name="T67" fmla="*/ 1570 h 2271"/>
                  <a:gd name="T68" fmla="*/ 1163 w 3790"/>
                  <a:gd name="T69" fmla="*/ 1606 h 2271"/>
                  <a:gd name="T70" fmla="*/ 914 w 3790"/>
                  <a:gd name="T71" fmla="*/ 1606 h 2271"/>
                  <a:gd name="T72" fmla="*/ 1022 w 3790"/>
                  <a:gd name="T73" fmla="*/ 1484 h 2271"/>
                  <a:gd name="T74" fmla="*/ 1063 w 3790"/>
                  <a:gd name="T75" fmla="*/ 1398 h 2271"/>
                  <a:gd name="T76" fmla="*/ 878 w 3790"/>
                  <a:gd name="T77" fmla="*/ 1426 h 2271"/>
                  <a:gd name="T78" fmla="*/ 743 w 3790"/>
                  <a:gd name="T79" fmla="*/ 1455 h 2271"/>
                  <a:gd name="T80" fmla="*/ 621 w 3790"/>
                  <a:gd name="T81" fmla="*/ 1484 h 2271"/>
                  <a:gd name="T82" fmla="*/ 422 w 3790"/>
                  <a:gd name="T83" fmla="*/ 1534 h 2271"/>
                  <a:gd name="T84" fmla="*/ 272 w 3790"/>
                  <a:gd name="T85" fmla="*/ 1541 h 2271"/>
                  <a:gd name="T86" fmla="*/ 114 w 3790"/>
                  <a:gd name="T87" fmla="*/ 1534 h 2271"/>
                  <a:gd name="T88" fmla="*/ 29 w 3790"/>
                  <a:gd name="T89" fmla="*/ 1340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90" h="2271">
                    <a:moveTo>
                      <a:pt x="29" y="1340"/>
                    </a:moveTo>
                    <a:lnTo>
                      <a:pt x="286" y="1211"/>
                    </a:lnTo>
                    <a:lnTo>
                      <a:pt x="515" y="1140"/>
                    </a:lnTo>
                    <a:lnTo>
                      <a:pt x="600" y="1011"/>
                    </a:lnTo>
                    <a:lnTo>
                      <a:pt x="600" y="953"/>
                    </a:lnTo>
                    <a:lnTo>
                      <a:pt x="299" y="1046"/>
                    </a:lnTo>
                    <a:lnTo>
                      <a:pt x="264" y="990"/>
                    </a:lnTo>
                    <a:lnTo>
                      <a:pt x="507" y="911"/>
                    </a:lnTo>
                    <a:lnTo>
                      <a:pt x="600" y="889"/>
                    </a:lnTo>
                    <a:lnTo>
                      <a:pt x="464" y="788"/>
                    </a:lnTo>
                    <a:lnTo>
                      <a:pt x="222" y="883"/>
                    </a:lnTo>
                    <a:lnTo>
                      <a:pt x="158" y="838"/>
                    </a:lnTo>
                    <a:lnTo>
                      <a:pt x="392" y="747"/>
                    </a:lnTo>
                    <a:lnTo>
                      <a:pt x="0" y="381"/>
                    </a:lnTo>
                    <a:lnTo>
                      <a:pt x="122" y="337"/>
                    </a:lnTo>
                    <a:lnTo>
                      <a:pt x="272" y="358"/>
                    </a:lnTo>
                    <a:lnTo>
                      <a:pt x="592" y="467"/>
                    </a:lnTo>
                    <a:lnTo>
                      <a:pt x="1242" y="847"/>
                    </a:lnTo>
                    <a:lnTo>
                      <a:pt x="1592" y="817"/>
                    </a:lnTo>
                    <a:lnTo>
                      <a:pt x="1827" y="824"/>
                    </a:lnTo>
                    <a:lnTo>
                      <a:pt x="2369" y="675"/>
                    </a:lnTo>
                    <a:lnTo>
                      <a:pt x="2492" y="581"/>
                    </a:lnTo>
                    <a:lnTo>
                      <a:pt x="2176" y="424"/>
                    </a:lnTo>
                    <a:lnTo>
                      <a:pt x="2249" y="366"/>
                    </a:lnTo>
                    <a:lnTo>
                      <a:pt x="2348" y="373"/>
                    </a:lnTo>
                    <a:lnTo>
                      <a:pt x="2662" y="452"/>
                    </a:lnTo>
                    <a:lnTo>
                      <a:pt x="2756" y="102"/>
                    </a:lnTo>
                    <a:lnTo>
                      <a:pt x="2876" y="0"/>
                    </a:lnTo>
                    <a:lnTo>
                      <a:pt x="3005" y="0"/>
                    </a:lnTo>
                    <a:lnTo>
                      <a:pt x="3084" y="66"/>
                    </a:lnTo>
                    <a:lnTo>
                      <a:pt x="3197" y="502"/>
                    </a:lnTo>
                    <a:lnTo>
                      <a:pt x="3269" y="581"/>
                    </a:lnTo>
                    <a:lnTo>
                      <a:pt x="3355" y="581"/>
                    </a:lnTo>
                    <a:lnTo>
                      <a:pt x="3063" y="683"/>
                    </a:lnTo>
                    <a:lnTo>
                      <a:pt x="3749" y="961"/>
                    </a:lnTo>
                    <a:lnTo>
                      <a:pt x="3790" y="1011"/>
                    </a:lnTo>
                    <a:lnTo>
                      <a:pt x="3739" y="1062"/>
                    </a:lnTo>
                    <a:lnTo>
                      <a:pt x="3626" y="1062"/>
                    </a:lnTo>
                    <a:lnTo>
                      <a:pt x="2791" y="768"/>
                    </a:lnTo>
                    <a:lnTo>
                      <a:pt x="2742" y="788"/>
                    </a:lnTo>
                    <a:lnTo>
                      <a:pt x="2591" y="854"/>
                    </a:lnTo>
                    <a:lnTo>
                      <a:pt x="2470" y="854"/>
                    </a:lnTo>
                    <a:lnTo>
                      <a:pt x="2392" y="911"/>
                    </a:lnTo>
                    <a:lnTo>
                      <a:pt x="2299" y="911"/>
                    </a:lnTo>
                    <a:lnTo>
                      <a:pt x="2228" y="968"/>
                    </a:lnTo>
                    <a:lnTo>
                      <a:pt x="2085" y="975"/>
                    </a:lnTo>
                    <a:lnTo>
                      <a:pt x="2035" y="1032"/>
                    </a:lnTo>
                    <a:lnTo>
                      <a:pt x="1885" y="1046"/>
                    </a:lnTo>
                    <a:lnTo>
                      <a:pt x="1835" y="1083"/>
                    </a:lnTo>
                    <a:lnTo>
                      <a:pt x="1728" y="1083"/>
                    </a:lnTo>
                    <a:lnTo>
                      <a:pt x="1634" y="1134"/>
                    </a:lnTo>
                    <a:lnTo>
                      <a:pt x="2021" y="1134"/>
                    </a:lnTo>
                    <a:lnTo>
                      <a:pt x="2013" y="1276"/>
                    </a:lnTo>
                    <a:lnTo>
                      <a:pt x="3212" y="2071"/>
                    </a:lnTo>
                    <a:lnTo>
                      <a:pt x="3277" y="2215"/>
                    </a:lnTo>
                    <a:lnTo>
                      <a:pt x="3191" y="2264"/>
                    </a:lnTo>
                    <a:lnTo>
                      <a:pt x="3028" y="2271"/>
                    </a:lnTo>
                    <a:lnTo>
                      <a:pt x="1786" y="1727"/>
                    </a:lnTo>
                    <a:lnTo>
                      <a:pt x="1605" y="1749"/>
                    </a:lnTo>
                    <a:lnTo>
                      <a:pt x="1479" y="1785"/>
                    </a:lnTo>
                    <a:lnTo>
                      <a:pt x="1436" y="1834"/>
                    </a:lnTo>
                    <a:lnTo>
                      <a:pt x="1405" y="1799"/>
                    </a:lnTo>
                    <a:lnTo>
                      <a:pt x="1257" y="1834"/>
                    </a:lnTo>
                    <a:lnTo>
                      <a:pt x="1399" y="1727"/>
                    </a:lnTo>
                    <a:lnTo>
                      <a:pt x="1456" y="1662"/>
                    </a:lnTo>
                    <a:lnTo>
                      <a:pt x="1557" y="1606"/>
                    </a:lnTo>
                    <a:lnTo>
                      <a:pt x="1370" y="1534"/>
                    </a:lnTo>
                    <a:lnTo>
                      <a:pt x="1314" y="1570"/>
                    </a:lnTo>
                    <a:lnTo>
                      <a:pt x="1228" y="1562"/>
                    </a:lnTo>
                    <a:lnTo>
                      <a:pt x="1163" y="1606"/>
                    </a:lnTo>
                    <a:lnTo>
                      <a:pt x="1086" y="1612"/>
                    </a:lnTo>
                    <a:lnTo>
                      <a:pt x="914" y="1606"/>
                    </a:lnTo>
                    <a:lnTo>
                      <a:pt x="986" y="1541"/>
                    </a:lnTo>
                    <a:lnTo>
                      <a:pt x="1022" y="1484"/>
                    </a:lnTo>
                    <a:lnTo>
                      <a:pt x="1199" y="1419"/>
                    </a:lnTo>
                    <a:lnTo>
                      <a:pt x="1063" y="1398"/>
                    </a:lnTo>
                    <a:lnTo>
                      <a:pt x="943" y="1377"/>
                    </a:lnTo>
                    <a:lnTo>
                      <a:pt x="878" y="1426"/>
                    </a:lnTo>
                    <a:lnTo>
                      <a:pt x="785" y="1419"/>
                    </a:lnTo>
                    <a:lnTo>
                      <a:pt x="743" y="1455"/>
                    </a:lnTo>
                    <a:lnTo>
                      <a:pt x="671" y="1441"/>
                    </a:lnTo>
                    <a:lnTo>
                      <a:pt x="621" y="1484"/>
                    </a:lnTo>
                    <a:lnTo>
                      <a:pt x="521" y="1470"/>
                    </a:lnTo>
                    <a:lnTo>
                      <a:pt x="422" y="1534"/>
                    </a:lnTo>
                    <a:lnTo>
                      <a:pt x="371" y="1477"/>
                    </a:lnTo>
                    <a:lnTo>
                      <a:pt x="272" y="1541"/>
                    </a:lnTo>
                    <a:lnTo>
                      <a:pt x="193" y="1498"/>
                    </a:lnTo>
                    <a:lnTo>
                      <a:pt x="114" y="1534"/>
                    </a:lnTo>
                    <a:lnTo>
                      <a:pt x="29" y="1340"/>
                    </a:lnTo>
                    <a:lnTo>
                      <a:pt x="29" y="1340"/>
                    </a:lnTo>
                    <a:lnTo>
                      <a:pt x="29" y="1340"/>
                    </a:lnTo>
                    <a:close/>
                  </a:path>
                </a:pathLst>
              </a:custGeom>
              <a:solidFill>
                <a:srgbClr val="D7C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55" name="Freeform 11"/>
              <p:cNvSpPr>
                <a:spLocks/>
              </p:cNvSpPr>
              <p:nvPr/>
            </p:nvSpPr>
            <p:spPr bwMode="auto">
              <a:xfrm>
                <a:off x="3497" y="1200"/>
                <a:ext cx="60" cy="38"/>
              </a:xfrm>
              <a:custGeom>
                <a:avLst/>
                <a:gdLst>
                  <a:gd name="T0" fmla="*/ 0 w 243"/>
                  <a:gd name="T1" fmla="*/ 116 h 151"/>
                  <a:gd name="T2" fmla="*/ 80 w 243"/>
                  <a:gd name="T3" fmla="*/ 151 h 151"/>
                  <a:gd name="T4" fmla="*/ 172 w 243"/>
                  <a:gd name="T5" fmla="*/ 144 h 151"/>
                  <a:gd name="T6" fmla="*/ 243 w 243"/>
                  <a:gd name="T7" fmla="*/ 102 h 151"/>
                  <a:gd name="T8" fmla="*/ 187 w 243"/>
                  <a:gd name="T9" fmla="*/ 23 h 151"/>
                  <a:gd name="T10" fmla="*/ 94 w 243"/>
                  <a:gd name="T11" fmla="*/ 0 h 151"/>
                  <a:gd name="T12" fmla="*/ 14 w 243"/>
                  <a:gd name="T13" fmla="*/ 44 h 151"/>
                  <a:gd name="T14" fmla="*/ 0 w 243"/>
                  <a:gd name="T15" fmla="*/ 116 h 151"/>
                  <a:gd name="T16" fmla="*/ 0 w 243"/>
                  <a:gd name="T17" fmla="*/ 116 h 151"/>
                  <a:gd name="T18" fmla="*/ 0 w 243"/>
                  <a:gd name="T19" fmla="*/ 11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1">
                    <a:moveTo>
                      <a:pt x="0" y="116"/>
                    </a:moveTo>
                    <a:lnTo>
                      <a:pt x="80" y="151"/>
                    </a:lnTo>
                    <a:lnTo>
                      <a:pt x="172" y="144"/>
                    </a:lnTo>
                    <a:lnTo>
                      <a:pt x="243" y="102"/>
                    </a:lnTo>
                    <a:lnTo>
                      <a:pt x="187" y="23"/>
                    </a:lnTo>
                    <a:lnTo>
                      <a:pt x="94" y="0"/>
                    </a:lnTo>
                    <a:lnTo>
                      <a:pt x="14" y="44"/>
                    </a:lnTo>
                    <a:lnTo>
                      <a:pt x="0" y="116"/>
                    </a:lnTo>
                    <a:lnTo>
                      <a:pt x="0" y="116"/>
                    </a:lnTo>
                    <a:lnTo>
                      <a:pt x="0" y="11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56" name="Freeform 12"/>
              <p:cNvSpPr>
                <a:spLocks/>
              </p:cNvSpPr>
              <p:nvPr/>
            </p:nvSpPr>
            <p:spPr bwMode="auto">
              <a:xfrm>
                <a:off x="3320" y="1406"/>
                <a:ext cx="63" cy="25"/>
              </a:xfrm>
              <a:custGeom>
                <a:avLst/>
                <a:gdLst>
                  <a:gd name="T0" fmla="*/ 0 w 250"/>
                  <a:gd name="T1" fmla="*/ 38 h 102"/>
                  <a:gd name="T2" fmla="*/ 250 w 250"/>
                  <a:gd name="T3" fmla="*/ 0 h 102"/>
                  <a:gd name="T4" fmla="*/ 192 w 250"/>
                  <a:gd name="T5" fmla="*/ 80 h 102"/>
                  <a:gd name="T6" fmla="*/ 113 w 250"/>
                  <a:gd name="T7" fmla="*/ 102 h 102"/>
                  <a:gd name="T8" fmla="*/ 49 w 250"/>
                  <a:gd name="T9" fmla="*/ 88 h 102"/>
                  <a:gd name="T10" fmla="*/ 0 w 250"/>
                  <a:gd name="T11" fmla="*/ 38 h 102"/>
                  <a:gd name="T12" fmla="*/ 0 w 250"/>
                  <a:gd name="T13" fmla="*/ 38 h 102"/>
                  <a:gd name="T14" fmla="*/ 0 w 250"/>
                  <a:gd name="T15" fmla="*/ 38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02">
                    <a:moveTo>
                      <a:pt x="0" y="38"/>
                    </a:moveTo>
                    <a:lnTo>
                      <a:pt x="250" y="0"/>
                    </a:lnTo>
                    <a:lnTo>
                      <a:pt x="192" y="80"/>
                    </a:lnTo>
                    <a:lnTo>
                      <a:pt x="113" y="102"/>
                    </a:lnTo>
                    <a:lnTo>
                      <a:pt x="49" y="88"/>
                    </a:lnTo>
                    <a:lnTo>
                      <a:pt x="0" y="38"/>
                    </a:lnTo>
                    <a:lnTo>
                      <a:pt x="0" y="38"/>
                    </a:lnTo>
                    <a:lnTo>
                      <a:pt x="0" y="3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57" name="Freeform 13"/>
              <p:cNvSpPr>
                <a:spLocks/>
              </p:cNvSpPr>
              <p:nvPr/>
            </p:nvSpPr>
            <p:spPr bwMode="auto">
              <a:xfrm>
                <a:off x="3253" y="1325"/>
                <a:ext cx="67" cy="92"/>
              </a:xfrm>
              <a:custGeom>
                <a:avLst/>
                <a:gdLst>
                  <a:gd name="T0" fmla="*/ 128 w 271"/>
                  <a:gd name="T1" fmla="*/ 0 h 366"/>
                  <a:gd name="T2" fmla="*/ 7 w 271"/>
                  <a:gd name="T3" fmla="*/ 121 h 366"/>
                  <a:gd name="T4" fmla="*/ 0 w 271"/>
                  <a:gd name="T5" fmla="*/ 236 h 366"/>
                  <a:gd name="T6" fmla="*/ 71 w 271"/>
                  <a:gd name="T7" fmla="*/ 344 h 366"/>
                  <a:gd name="T8" fmla="*/ 205 w 271"/>
                  <a:gd name="T9" fmla="*/ 366 h 366"/>
                  <a:gd name="T10" fmla="*/ 271 w 271"/>
                  <a:gd name="T11" fmla="*/ 193 h 366"/>
                  <a:gd name="T12" fmla="*/ 220 w 271"/>
                  <a:gd name="T13" fmla="*/ 64 h 366"/>
                  <a:gd name="T14" fmla="*/ 128 w 271"/>
                  <a:gd name="T15" fmla="*/ 0 h 366"/>
                  <a:gd name="T16" fmla="*/ 128 w 271"/>
                  <a:gd name="T17" fmla="*/ 0 h 366"/>
                  <a:gd name="T18" fmla="*/ 128 w 271"/>
                  <a:gd name="T19"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366">
                    <a:moveTo>
                      <a:pt x="128" y="0"/>
                    </a:moveTo>
                    <a:lnTo>
                      <a:pt x="7" y="121"/>
                    </a:lnTo>
                    <a:lnTo>
                      <a:pt x="0" y="236"/>
                    </a:lnTo>
                    <a:lnTo>
                      <a:pt x="71" y="344"/>
                    </a:lnTo>
                    <a:lnTo>
                      <a:pt x="205" y="366"/>
                    </a:lnTo>
                    <a:lnTo>
                      <a:pt x="271" y="193"/>
                    </a:lnTo>
                    <a:lnTo>
                      <a:pt x="220" y="64"/>
                    </a:lnTo>
                    <a:lnTo>
                      <a:pt x="128" y="0"/>
                    </a:lnTo>
                    <a:lnTo>
                      <a:pt x="128" y="0"/>
                    </a:lnTo>
                    <a:lnTo>
                      <a:pt x="12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58" name="Freeform 14"/>
              <p:cNvSpPr>
                <a:spLocks/>
              </p:cNvSpPr>
              <p:nvPr/>
            </p:nvSpPr>
            <p:spPr bwMode="auto">
              <a:xfrm>
                <a:off x="3261" y="1345"/>
                <a:ext cx="46" cy="34"/>
              </a:xfrm>
              <a:custGeom>
                <a:avLst/>
                <a:gdLst>
                  <a:gd name="T0" fmla="*/ 120 w 184"/>
                  <a:gd name="T1" fmla="*/ 0 h 137"/>
                  <a:gd name="T2" fmla="*/ 49 w 184"/>
                  <a:gd name="T3" fmla="*/ 37 h 137"/>
                  <a:gd name="T4" fmla="*/ 0 w 184"/>
                  <a:gd name="T5" fmla="*/ 137 h 137"/>
                  <a:gd name="T6" fmla="*/ 92 w 184"/>
                  <a:gd name="T7" fmla="*/ 102 h 137"/>
                  <a:gd name="T8" fmla="*/ 184 w 184"/>
                  <a:gd name="T9" fmla="*/ 88 h 137"/>
                  <a:gd name="T10" fmla="*/ 120 w 184"/>
                  <a:gd name="T11" fmla="*/ 0 h 137"/>
                  <a:gd name="T12" fmla="*/ 120 w 184"/>
                  <a:gd name="T13" fmla="*/ 0 h 137"/>
                  <a:gd name="T14" fmla="*/ 120 w 184"/>
                  <a:gd name="T15" fmla="*/ 0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7">
                    <a:moveTo>
                      <a:pt x="120" y="0"/>
                    </a:moveTo>
                    <a:lnTo>
                      <a:pt x="49" y="37"/>
                    </a:lnTo>
                    <a:lnTo>
                      <a:pt x="0" y="137"/>
                    </a:lnTo>
                    <a:lnTo>
                      <a:pt x="92" y="102"/>
                    </a:lnTo>
                    <a:lnTo>
                      <a:pt x="184" y="88"/>
                    </a:lnTo>
                    <a:lnTo>
                      <a:pt x="120" y="0"/>
                    </a:lnTo>
                    <a:lnTo>
                      <a:pt x="120" y="0"/>
                    </a:lnTo>
                    <a:lnTo>
                      <a:pt x="120" y="0"/>
                    </a:lnTo>
                    <a:close/>
                  </a:path>
                </a:pathLst>
              </a:custGeom>
              <a:solidFill>
                <a:srgbClr val="FF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59" name="Freeform 15"/>
              <p:cNvSpPr>
                <a:spLocks/>
              </p:cNvSpPr>
              <p:nvPr/>
            </p:nvSpPr>
            <p:spPr bwMode="auto">
              <a:xfrm>
                <a:off x="3502" y="1207"/>
                <a:ext cx="18" cy="24"/>
              </a:xfrm>
              <a:custGeom>
                <a:avLst/>
                <a:gdLst>
                  <a:gd name="T0" fmla="*/ 58 w 72"/>
                  <a:gd name="T1" fmla="*/ 0 h 93"/>
                  <a:gd name="T2" fmla="*/ 0 w 72"/>
                  <a:gd name="T3" fmla="*/ 72 h 93"/>
                  <a:gd name="T4" fmla="*/ 72 w 72"/>
                  <a:gd name="T5" fmla="*/ 93 h 93"/>
                  <a:gd name="T6" fmla="*/ 58 w 72"/>
                  <a:gd name="T7" fmla="*/ 0 h 93"/>
                  <a:gd name="T8" fmla="*/ 58 w 72"/>
                  <a:gd name="T9" fmla="*/ 0 h 93"/>
                  <a:gd name="T10" fmla="*/ 58 w 72"/>
                  <a:gd name="T11" fmla="*/ 0 h 93"/>
                </a:gdLst>
                <a:ahLst/>
                <a:cxnLst>
                  <a:cxn ang="0">
                    <a:pos x="T0" y="T1"/>
                  </a:cxn>
                  <a:cxn ang="0">
                    <a:pos x="T2" y="T3"/>
                  </a:cxn>
                  <a:cxn ang="0">
                    <a:pos x="T4" y="T5"/>
                  </a:cxn>
                  <a:cxn ang="0">
                    <a:pos x="T6" y="T7"/>
                  </a:cxn>
                  <a:cxn ang="0">
                    <a:pos x="T8" y="T9"/>
                  </a:cxn>
                  <a:cxn ang="0">
                    <a:pos x="T10" y="T11"/>
                  </a:cxn>
                </a:cxnLst>
                <a:rect l="0" t="0" r="r" b="b"/>
                <a:pathLst>
                  <a:path w="72" h="93">
                    <a:moveTo>
                      <a:pt x="58" y="0"/>
                    </a:moveTo>
                    <a:lnTo>
                      <a:pt x="0" y="72"/>
                    </a:lnTo>
                    <a:lnTo>
                      <a:pt x="72" y="93"/>
                    </a:lnTo>
                    <a:lnTo>
                      <a:pt x="58" y="0"/>
                    </a:lnTo>
                    <a:lnTo>
                      <a:pt x="58" y="0"/>
                    </a:lnTo>
                    <a:lnTo>
                      <a:pt x="58" y="0"/>
                    </a:lnTo>
                    <a:close/>
                  </a:path>
                </a:pathLst>
              </a:custGeom>
              <a:solidFill>
                <a:srgbClr val="FF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0" name="Freeform 16"/>
              <p:cNvSpPr>
                <a:spLocks/>
              </p:cNvSpPr>
              <p:nvPr/>
            </p:nvSpPr>
            <p:spPr bwMode="auto">
              <a:xfrm>
                <a:off x="3249" y="986"/>
                <a:ext cx="962" cy="373"/>
              </a:xfrm>
              <a:custGeom>
                <a:avLst/>
                <a:gdLst>
                  <a:gd name="T0" fmla="*/ 3232 w 3848"/>
                  <a:gd name="T1" fmla="*/ 122 h 1494"/>
                  <a:gd name="T2" fmla="*/ 3382 w 3848"/>
                  <a:gd name="T3" fmla="*/ 574 h 1494"/>
                  <a:gd name="T4" fmla="*/ 3525 w 3848"/>
                  <a:gd name="T5" fmla="*/ 684 h 1494"/>
                  <a:gd name="T6" fmla="*/ 3512 w 3848"/>
                  <a:gd name="T7" fmla="*/ 824 h 1494"/>
                  <a:gd name="T8" fmla="*/ 3776 w 3848"/>
                  <a:gd name="T9" fmla="*/ 936 h 1494"/>
                  <a:gd name="T10" fmla="*/ 3746 w 3848"/>
                  <a:gd name="T11" fmla="*/ 978 h 1494"/>
                  <a:gd name="T12" fmla="*/ 3410 w 3848"/>
                  <a:gd name="T13" fmla="*/ 821 h 1494"/>
                  <a:gd name="T14" fmla="*/ 3294 w 3848"/>
                  <a:gd name="T15" fmla="*/ 735 h 1494"/>
                  <a:gd name="T16" fmla="*/ 3374 w 3848"/>
                  <a:gd name="T17" fmla="*/ 638 h 1494"/>
                  <a:gd name="T18" fmla="*/ 3303 w 3848"/>
                  <a:gd name="T19" fmla="*/ 575 h 1494"/>
                  <a:gd name="T20" fmla="*/ 3199 w 3848"/>
                  <a:gd name="T21" fmla="*/ 166 h 1494"/>
                  <a:gd name="T22" fmla="*/ 2908 w 3848"/>
                  <a:gd name="T23" fmla="*/ 158 h 1494"/>
                  <a:gd name="T24" fmla="*/ 2727 w 3848"/>
                  <a:gd name="T25" fmla="*/ 578 h 1494"/>
                  <a:gd name="T26" fmla="*/ 2555 w 3848"/>
                  <a:gd name="T27" fmla="*/ 713 h 1494"/>
                  <a:gd name="T28" fmla="*/ 2031 w 3848"/>
                  <a:gd name="T29" fmla="*/ 858 h 1494"/>
                  <a:gd name="T30" fmla="*/ 1250 w 3848"/>
                  <a:gd name="T31" fmla="*/ 872 h 1494"/>
                  <a:gd name="T32" fmla="*/ 1190 w 3848"/>
                  <a:gd name="T33" fmla="*/ 883 h 1494"/>
                  <a:gd name="T34" fmla="*/ 1016 w 3848"/>
                  <a:gd name="T35" fmla="*/ 982 h 1494"/>
                  <a:gd name="T36" fmla="*/ 1167 w 3848"/>
                  <a:gd name="T37" fmla="*/ 898 h 1494"/>
                  <a:gd name="T38" fmla="*/ 999 w 3848"/>
                  <a:gd name="T39" fmla="*/ 987 h 1494"/>
                  <a:gd name="T40" fmla="*/ 652 w 3848"/>
                  <a:gd name="T41" fmla="*/ 1164 h 1494"/>
                  <a:gd name="T42" fmla="*/ 316 w 3848"/>
                  <a:gd name="T43" fmla="*/ 1311 h 1494"/>
                  <a:gd name="T44" fmla="*/ 67 w 3848"/>
                  <a:gd name="T45" fmla="*/ 1470 h 1494"/>
                  <a:gd name="T46" fmla="*/ 55 w 3848"/>
                  <a:gd name="T47" fmla="*/ 1395 h 1494"/>
                  <a:gd name="T48" fmla="*/ 295 w 3848"/>
                  <a:gd name="T49" fmla="*/ 1255 h 1494"/>
                  <a:gd name="T50" fmla="*/ 293 w 3848"/>
                  <a:gd name="T51" fmla="*/ 1136 h 1494"/>
                  <a:gd name="T52" fmla="*/ 280 w 3848"/>
                  <a:gd name="T53" fmla="*/ 1058 h 1494"/>
                  <a:gd name="T54" fmla="*/ 186 w 3848"/>
                  <a:gd name="T55" fmla="*/ 960 h 1494"/>
                  <a:gd name="T56" fmla="*/ 298 w 3848"/>
                  <a:gd name="T57" fmla="*/ 829 h 1494"/>
                  <a:gd name="T58" fmla="*/ 336 w 3848"/>
                  <a:gd name="T59" fmla="*/ 717 h 1494"/>
                  <a:gd name="T60" fmla="*/ 216 w 3848"/>
                  <a:gd name="T61" fmla="*/ 604 h 1494"/>
                  <a:gd name="T62" fmla="*/ 90 w 3848"/>
                  <a:gd name="T63" fmla="*/ 476 h 1494"/>
                  <a:gd name="T64" fmla="*/ 344 w 3848"/>
                  <a:gd name="T65" fmla="*/ 343 h 1494"/>
                  <a:gd name="T66" fmla="*/ 666 w 3848"/>
                  <a:gd name="T67" fmla="*/ 477 h 1494"/>
                  <a:gd name="T68" fmla="*/ 553 w 3848"/>
                  <a:gd name="T69" fmla="*/ 484 h 1494"/>
                  <a:gd name="T70" fmla="*/ 131 w 3848"/>
                  <a:gd name="T71" fmla="*/ 432 h 1494"/>
                  <a:gd name="T72" fmla="*/ 278 w 3848"/>
                  <a:gd name="T73" fmla="*/ 591 h 1494"/>
                  <a:gd name="T74" fmla="*/ 472 w 3848"/>
                  <a:gd name="T75" fmla="*/ 774 h 1494"/>
                  <a:gd name="T76" fmla="*/ 476 w 3848"/>
                  <a:gd name="T77" fmla="*/ 816 h 1494"/>
                  <a:gd name="T78" fmla="*/ 228 w 3848"/>
                  <a:gd name="T79" fmla="*/ 982 h 1494"/>
                  <a:gd name="T80" fmla="*/ 333 w 3848"/>
                  <a:gd name="T81" fmla="*/ 1030 h 1494"/>
                  <a:gd name="T82" fmla="*/ 409 w 3848"/>
                  <a:gd name="T83" fmla="*/ 913 h 1494"/>
                  <a:gd name="T84" fmla="*/ 440 w 3848"/>
                  <a:gd name="T85" fmla="*/ 966 h 1494"/>
                  <a:gd name="T86" fmla="*/ 538 w 3848"/>
                  <a:gd name="T87" fmla="*/ 826 h 1494"/>
                  <a:gd name="T88" fmla="*/ 562 w 3848"/>
                  <a:gd name="T89" fmla="*/ 920 h 1494"/>
                  <a:gd name="T90" fmla="*/ 666 w 3848"/>
                  <a:gd name="T91" fmla="*/ 961 h 1494"/>
                  <a:gd name="T92" fmla="*/ 323 w 3848"/>
                  <a:gd name="T93" fmla="*/ 1147 h 1494"/>
                  <a:gd name="T94" fmla="*/ 403 w 3848"/>
                  <a:gd name="T95" fmla="*/ 1134 h 1494"/>
                  <a:gd name="T96" fmla="*/ 413 w 3848"/>
                  <a:gd name="T97" fmla="*/ 1075 h 1494"/>
                  <a:gd name="T98" fmla="*/ 565 w 3848"/>
                  <a:gd name="T99" fmla="*/ 1147 h 1494"/>
                  <a:gd name="T100" fmla="*/ 567 w 3848"/>
                  <a:gd name="T101" fmla="*/ 1034 h 1494"/>
                  <a:gd name="T102" fmla="*/ 685 w 3848"/>
                  <a:gd name="T103" fmla="*/ 1032 h 1494"/>
                  <a:gd name="T104" fmla="*/ 758 w 3848"/>
                  <a:gd name="T105" fmla="*/ 990 h 1494"/>
                  <a:gd name="T106" fmla="*/ 1070 w 3848"/>
                  <a:gd name="T107" fmla="*/ 860 h 1494"/>
                  <a:gd name="T108" fmla="*/ 1249 w 3848"/>
                  <a:gd name="T109" fmla="*/ 731 h 1494"/>
                  <a:gd name="T110" fmla="*/ 1923 w 3848"/>
                  <a:gd name="T111" fmla="*/ 841 h 1494"/>
                  <a:gd name="T112" fmla="*/ 2522 w 3848"/>
                  <a:gd name="T113" fmla="*/ 671 h 1494"/>
                  <a:gd name="T114" fmla="*/ 2696 w 3848"/>
                  <a:gd name="T115" fmla="*/ 528 h 1494"/>
                  <a:gd name="T116" fmla="*/ 2849 w 3848"/>
                  <a:gd name="T117" fmla="*/ 145 h 1494"/>
                  <a:gd name="T118" fmla="*/ 3002 w 3848"/>
                  <a:gd name="T119" fmla="*/ 11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48" h="1494">
                    <a:moveTo>
                      <a:pt x="3002" y="11"/>
                    </a:moveTo>
                    <a:lnTo>
                      <a:pt x="3072" y="0"/>
                    </a:lnTo>
                    <a:lnTo>
                      <a:pt x="3121" y="11"/>
                    </a:lnTo>
                    <a:lnTo>
                      <a:pt x="3178" y="47"/>
                    </a:lnTo>
                    <a:lnTo>
                      <a:pt x="3232" y="122"/>
                    </a:lnTo>
                    <a:lnTo>
                      <a:pt x="3264" y="203"/>
                    </a:lnTo>
                    <a:lnTo>
                      <a:pt x="3305" y="374"/>
                    </a:lnTo>
                    <a:lnTo>
                      <a:pt x="3322" y="456"/>
                    </a:lnTo>
                    <a:lnTo>
                      <a:pt x="3348" y="535"/>
                    </a:lnTo>
                    <a:lnTo>
                      <a:pt x="3382" y="574"/>
                    </a:lnTo>
                    <a:lnTo>
                      <a:pt x="3397" y="590"/>
                    </a:lnTo>
                    <a:lnTo>
                      <a:pt x="3424" y="591"/>
                    </a:lnTo>
                    <a:lnTo>
                      <a:pt x="3476" y="599"/>
                    </a:lnTo>
                    <a:lnTo>
                      <a:pt x="3514" y="636"/>
                    </a:lnTo>
                    <a:lnTo>
                      <a:pt x="3525" y="684"/>
                    </a:lnTo>
                    <a:lnTo>
                      <a:pt x="3518" y="707"/>
                    </a:lnTo>
                    <a:lnTo>
                      <a:pt x="3497" y="728"/>
                    </a:lnTo>
                    <a:lnTo>
                      <a:pt x="3409" y="775"/>
                    </a:lnTo>
                    <a:lnTo>
                      <a:pt x="3460" y="800"/>
                    </a:lnTo>
                    <a:lnTo>
                      <a:pt x="3512" y="824"/>
                    </a:lnTo>
                    <a:lnTo>
                      <a:pt x="3565" y="845"/>
                    </a:lnTo>
                    <a:lnTo>
                      <a:pt x="3619" y="866"/>
                    </a:lnTo>
                    <a:lnTo>
                      <a:pt x="3672" y="889"/>
                    </a:lnTo>
                    <a:lnTo>
                      <a:pt x="3724" y="911"/>
                    </a:lnTo>
                    <a:lnTo>
                      <a:pt x="3776" y="936"/>
                    </a:lnTo>
                    <a:lnTo>
                      <a:pt x="3827" y="964"/>
                    </a:lnTo>
                    <a:lnTo>
                      <a:pt x="3848" y="992"/>
                    </a:lnTo>
                    <a:lnTo>
                      <a:pt x="3839" y="1007"/>
                    </a:lnTo>
                    <a:lnTo>
                      <a:pt x="3818" y="1008"/>
                    </a:lnTo>
                    <a:lnTo>
                      <a:pt x="3746" y="978"/>
                    </a:lnTo>
                    <a:lnTo>
                      <a:pt x="3676" y="945"/>
                    </a:lnTo>
                    <a:lnTo>
                      <a:pt x="3608" y="917"/>
                    </a:lnTo>
                    <a:lnTo>
                      <a:pt x="3541" y="885"/>
                    </a:lnTo>
                    <a:lnTo>
                      <a:pt x="3474" y="855"/>
                    </a:lnTo>
                    <a:lnTo>
                      <a:pt x="3410" y="821"/>
                    </a:lnTo>
                    <a:lnTo>
                      <a:pt x="3337" y="787"/>
                    </a:lnTo>
                    <a:lnTo>
                      <a:pt x="3302" y="770"/>
                    </a:lnTo>
                    <a:lnTo>
                      <a:pt x="3265" y="757"/>
                    </a:lnTo>
                    <a:lnTo>
                      <a:pt x="3273" y="736"/>
                    </a:lnTo>
                    <a:lnTo>
                      <a:pt x="3294" y="735"/>
                    </a:lnTo>
                    <a:lnTo>
                      <a:pt x="3339" y="731"/>
                    </a:lnTo>
                    <a:lnTo>
                      <a:pt x="3476" y="667"/>
                    </a:lnTo>
                    <a:lnTo>
                      <a:pt x="3461" y="645"/>
                    </a:lnTo>
                    <a:lnTo>
                      <a:pt x="3434" y="638"/>
                    </a:lnTo>
                    <a:lnTo>
                      <a:pt x="3374" y="638"/>
                    </a:lnTo>
                    <a:lnTo>
                      <a:pt x="3363" y="641"/>
                    </a:lnTo>
                    <a:lnTo>
                      <a:pt x="3362" y="615"/>
                    </a:lnTo>
                    <a:lnTo>
                      <a:pt x="3350" y="592"/>
                    </a:lnTo>
                    <a:lnTo>
                      <a:pt x="3329" y="578"/>
                    </a:lnTo>
                    <a:lnTo>
                      <a:pt x="3303" y="575"/>
                    </a:lnTo>
                    <a:lnTo>
                      <a:pt x="3289" y="541"/>
                    </a:lnTo>
                    <a:lnTo>
                      <a:pt x="3281" y="503"/>
                    </a:lnTo>
                    <a:lnTo>
                      <a:pt x="3235" y="276"/>
                    </a:lnTo>
                    <a:lnTo>
                      <a:pt x="3220" y="218"/>
                    </a:lnTo>
                    <a:lnTo>
                      <a:pt x="3199" y="166"/>
                    </a:lnTo>
                    <a:lnTo>
                      <a:pt x="3168" y="118"/>
                    </a:lnTo>
                    <a:lnTo>
                      <a:pt x="3126" y="73"/>
                    </a:lnTo>
                    <a:lnTo>
                      <a:pt x="3043" y="62"/>
                    </a:lnTo>
                    <a:lnTo>
                      <a:pt x="2968" y="96"/>
                    </a:lnTo>
                    <a:lnTo>
                      <a:pt x="2908" y="158"/>
                    </a:lnTo>
                    <a:lnTo>
                      <a:pt x="2878" y="235"/>
                    </a:lnTo>
                    <a:lnTo>
                      <a:pt x="2811" y="477"/>
                    </a:lnTo>
                    <a:lnTo>
                      <a:pt x="2786" y="511"/>
                    </a:lnTo>
                    <a:lnTo>
                      <a:pt x="2757" y="545"/>
                    </a:lnTo>
                    <a:lnTo>
                      <a:pt x="2727" y="578"/>
                    </a:lnTo>
                    <a:lnTo>
                      <a:pt x="2695" y="608"/>
                    </a:lnTo>
                    <a:lnTo>
                      <a:pt x="2661" y="637"/>
                    </a:lnTo>
                    <a:lnTo>
                      <a:pt x="2626" y="663"/>
                    </a:lnTo>
                    <a:lnTo>
                      <a:pt x="2592" y="690"/>
                    </a:lnTo>
                    <a:lnTo>
                      <a:pt x="2555" y="713"/>
                    </a:lnTo>
                    <a:lnTo>
                      <a:pt x="2512" y="734"/>
                    </a:lnTo>
                    <a:lnTo>
                      <a:pt x="2456" y="758"/>
                    </a:lnTo>
                    <a:lnTo>
                      <a:pt x="2397" y="778"/>
                    </a:lnTo>
                    <a:lnTo>
                      <a:pt x="2275" y="807"/>
                    </a:lnTo>
                    <a:lnTo>
                      <a:pt x="2031" y="858"/>
                    </a:lnTo>
                    <a:lnTo>
                      <a:pt x="1877" y="892"/>
                    </a:lnTo>
                    <a:lnTo>
                      <a:pt x="1541" y="890"/>
                    </a:lnTo>
                    <a:lnTo>
                      <a:pt x="1238" y="913"/>
                    </a:lnTo>
                    <a:lnTo>
                      <a:pt x="1229" y="889"/>
                    </a:lnTo>
                    <a:lnTo>
                      <a:pt x="1250" y="872"/>
                    </a:lnTo>
                    <a:lnTo>
                      <a:pt x="1237" y="855"/>
                    </a:lnTo>
                    <a:lnTo>
                      <a:pt x="1212" y="843"/>
                    </a:lnTo>
                    <a:lnTo>
                      <a:pt x="1182" y="851"/>
                    </a:lnTo>
                    <a:lnTo>
                      <a:pt x="1177" y="868"/>
                    </a:lnTo>
                    <a:lnTo>
                      <a:pt x="1190" y="883"/>
                    </a:lnTo>
                    <a:lnTo>
                      <a:pt x="1229" y="958"/>
                    </a:lnTo>
                    <a:lnTo>
                      <a:pt x="1199" y="991"/>
                    </a:lnTo>
                    <a:lnTo>
                      <a:pt x="1113" y="1008"/>
                    </a:lnTo>
                    <a:lnTo>
                      <a:pt x="1023" y="998"/>
                    </a:lnTo>
                    <a:lnTo>
                      <a:pt x="1016" y="982"/>
                    </a:lnTo>
                    <a:lnTo>
                      <a:pt x="1088" y="995"/>
                    </a:lnTo>
                    <a:lnTo>
                      <a:pt x="1161" y="977"/>
                    </a:lnTo>
                    <a:lnTo>
                      <a:pt x="1194" y="941"/>
                    </a:lnTo>
                    <a:lnTo>
                      <a:pt x="1188" y="917"/>
                    </a:lnTo>
                    <a:lnTo>
                      <a:pt x="1167" y="898"/>
                    </a:lnTo>
                    <a:lnTo>
                      <a:pt x="1114" y="884"/>
                    </a:lnTo>
                    <a:lnTo>
                      <a:pt x="1061" y="893"/>
                    </a:lnTo>
                    <a:lnTo>
                      <a:pt x="1016" y="924"/>
                    </a:lnTo>
                    <a:lnTo>
                      <a:pt x="996" y="974"/>
                    </a:lnTo>
                    <a:lnTo>
                      <a:pt x="999" y="987"/>
                    </a:lnTo>
                    <a:lnTo>
                      <a:pt x="988" y="992"/>
                    </a:lnTo>
                    <a:lnTo>
                      <a:pt x="956" y="998"/>
                    </a:lnTo>
                    <a:lnTo>
                      <a:pt x="723" y="1066"/>
                    </a:lnTo>
                    <a:lnTo>
                      <a:pt x="673" y="1130"/>
                    </a:lnTo>
                    <a:lnTo>
                      <a:pt x="652" y="1164"/>
                    </a:lnTo>
                    <a:lnTo>
                      <a:pt x="629" y="1196"/>
                    </a:lnTo>
                    <a:lnTo>
                      <a:pt x="501" y="1236"/>
                    </a:lnTo>
                    <a:lnTo>
                      <a:pt x="438" y="1259"/>
                    </a:lnTo>
                    <a:lnTo>
                      <a:pt x="376" y="1284"/>
                    </a:lnTo>
                    <a:lnTo>
                      <a:pt x="316" y="1311"/>
                    </a:lnTo>
                    <a:lnTo>
                      <a:pt x="255" y="1340"/>
                    </a:lnTo>
                    <a:lnTo>
                      <a:pt x="195" y="1372"/>
                    </a:lnTo>
                    <a:lnTo>
                      <a:pt x="136" y="1404"/>
                    </a:lnTo>
                    <a:lnTo>
                      <a:pt x="90" y="1449"/>
                    </a:lnTo>
                    <a:lnTo>
                      <a:pt x="67" y="1470"/>
                    </a:lnTo>
                    <a:lnTo>
                      <a:pt x="38" y="1476"/>
                    </a:lnTo>
                    <a:lnTo>
                      <a:pt x="0" y="1494"/>
                    </a:lnTo>
                    <a:lnTo>
                      <a:pt x="12" y="1458"/>
                    </a:lnTo>
                    <a:lnTo>
                      <a:pt x="30" y="1424"/>
                    </a:lnTo>
                    <a:lnTo>
                      <a:pt x="55" y="1395"/>
                    </a:lnTo>
                    <a:lnTo>
                      <a:pt x="85" y="1368"/>
                    </a:lnTo>
                    <a:lnTo>
                      <a:pt x="118" y="1344"/>
                    </a:lnTo>
                    <a:lnTo>
                      <a:pt x="152" y="1324"/>
                    </a:lnTo>
                    <a:lnTo>
                      <a:pt x="220" y="1292"/>
                    </a:lnTo>
                    <a:lnTo>
                      <a:pt x="295" y="1255"/>
                    </a:lnTo>
                    <a:lnTo>
                      <a:pt x="369" y="1217"/>
                    </a:lnTo>
                    <a:lnTo>
                      <a:pt x="350" y="1198"/>
                    </a:lnTo>
                    <a:lnTo>
                      <a:pt x="326" y="1190"/>
                    </a:lnTo>
                    <a:lnTo>
                      <a:pt x="285" y="1158"/>
                    </a:lnTo>
                    <a:lnTo>
                      <a:pt x="293" y="1136"/>
                    </a:lnTo>
                    <a:lnTo>
                      <a:pt x="312" y="1119"/>
                    </a:lnTo>
                    <a:lnTo>
                      <a:pt x="332" y="1075"/>
                    </a:lnTo>
                    <a:lnTo>
                      <a:pt x="327" y="1060"/>
                    </a:lnTo>
                    <a:lnTo>
                      <a:pt x="312" y="1060"/>
                    </a:lnTo>
                    <a:lnTo>
                      <a:pt x="280" y="1058"/>
                    </a:lnTo>
                    <a:lnTo>
                      <a:pt x="250" y="1032"/>
                    </a:lnTo>
                    <a:lnTo>
                      <a:pt x="237" y="1019"/>
                    </a:lnTo>
                    <a:lnTo>
                      <a:pt x="218" y="1013"/>
                    </a:lnTo>
                    <a:lnTo>
                      <a:pt x="184" y="982"/>
                    </a:lnTo>
                    <a:lnTo>
                      <a:pt x="186" y="960"/>
                    </a:lnTo>
                    <a:lnTo>
                      <a:pt x="205" y="944"/>
                    </a:lnTo>
                    <a:lnTo>
                      <a:pt x="230" y="894"/>
                    </a:lnTo>
                    <a:lnTo>
                      <a:pt x="241" y="867"/>
                    </a:lnTo>
                    <a:lnTo>
                      <a:pt x="264" y="847"/>
                    </a:lnTo>
                    <a:lnTo>
                      <a:pt x="298" y="829"/>
                    </a:lnTo>
                    <a:lnTo>
                      <a:pt x="333" y="815"/>
                    </a:lnTo>
                    <a:lnTo>
                      <a:pt x="405" y="788"/>
                    </a:lnTo>
                    <a:lnTo>
                      <a:pt x="392" y="769"/>
                    </a:lnTo>
                    <a:lnTo>
                      <a:pt x="374" y="752"/>
                    </a:lnTo>
                    <a:lnTo>
                      <a:pt x="336" y="717"/>
                    </a:lnTo>
                    <a:lnTo>
                      <a:pt x="311" y="693"/>
                    </a:lnTo>
                    <a:lnTo>
                      <a:pt x="286" y="671"/>
                    </a:lnTo>
                    <a:lnTo>
                      <a:pt x="264" y="647"/>
                    </a:lnTo>
                    <a:lnTo>
                      <a:pt x="238" y="626"/>
                    </a:lnTo>
                    <a:lnTo>
                      <a:pt x="216" y="604"/>
                    </a:lnTo>
                    <a:lnTo>
                      <a:pt x="192" y="583"/>
                    </a:lnTo>
                    <a:lnTo>
                      <a:pt x="167" y="561"/>
                    </a:lnTo>
                    <a:lnTo>
                      <a:pt x="143" y="539"/>
                    </a:lnTo>
                    <a:lnTo>
                      <a:pt x="115" y="509"/>
                    </a:lnTo>
                    <a:lnTo>
                      <a:pt x="90" y="476"/>
                    </a:lnTo>
                    <a:lnTo>
                      <a:pt x="75" y="403"/>
                    </a:lnTo>
                    <a:lnTo>
                      <a:pt x="118" y="375"/>
                    </a:lnTo>
                    <a:lnTo>
                      <a:pt x="162" y="356"/>
                    </a:lnTo>
                    <a:lnTo>
                      <a:pt x="252" y="343"/>
                    </a:lnTo>
                    <a:lnTo>
                      <a:pt x="344" y="343"/>
                    </a:lnTo>
                    <a:lnTo>
                      <a:pt x="431" y="361"/>
                    </a:lnTo>
                    <a:lnTo>
                      <a:pt x="510" y="403"/>
                    </a:lnTo>
                    <a:lnTo>
                      <a:pt x="563" y="426"/>
                    </a:lnTo>
                    <a:lnTo>
                      <a:pt x="614" y="451"/>
                    </a:lnTo>
                    <a:lnTo>
                      <a:pt x="666" y="477"/>
                    </a:lnTo>
                    <a:lnTo>
                      <a:pt x="717" y="501"/>
                    </a:lnTo>
                    <a:lnTo>
                      <a:pt x="717" y="503"/>
                    </a:lnTo>
                    <a:lnTo>
                      <a:pt x="634" y="526"/>
                    </a:lnTo>
                    <a:lnTo>
                      <a:pt x="593" y="505"/>
                    </a:lnTo>
                    <a:lnTo>
                      <a:pt x="553" y="484"/>
                    </a:lnTo>
                    <a:lnTo>
                      <a:pt x="472" y="439"/>
                    </a:lnTo>
                    <a:lnTo>
                      <a:pt x="422" y="415"/>
                    </a:lnTo>
                    <a:lnTo>
                      <a:pt x="369" y="400"/>
                    </a:lnTo>
                    <a:lnTo>
                      <a:pt x="255" y="398"/>
                    </a:lnTo>
                    <a:lnTo>
                      <a:pt x="131" y="432"/>
                    </a:lnTo>
                    <a:lnTo>
                      <a:pt x="127" y="445"/>
                    </a:lnTo>
                    <a:lnTo>
                      <a:pt x="136" y="458"/>
                    </a:lnTo>
                    <a:lnTo>
                      <a:pt x="164" y="485"/>
                    </a:lnTo>
                    <a:lnTo>
                      <a:pt x="221" y="539"/>
                    </a:lnTo>
                    <a:lnTo>
                      <a:pt x="278" y="591"/>
                    </a:lnTo>
                    <a:lnTo>
                      <a:pt x="323" y="630"/>
                    </a:lnTo>
                    <a:lnTo>
                      <a:pt x="367" y="672"/>
                    </a:lnTo>
                    <a:lnTo>
                      <a:pt x="412" y="715"/>
                    </a:lnTo>
                    <a:lnTo>
                      <a:pt x="455" y="756"/>
                    </a:lnTo>
                    <a:lnTo>
                      <a:pt x="472" y="774"/>
                    </a:lnTo>
                    <a:lnTo>
                      <a:pt x="498" y="774"/>
                    </a:lnTo>
                    <a:lnTo>
                      <a:pt x="553" y="768"/>
                    </a:lnTo>
                    <a:lnTo>
                      <a:pt x="597" y="761"/>
                    </a:lnTo>
                    <a:lnTo>
                      <a:pt x="635" y="775"/>
                    </a:lnTo>
                    <a:lnTo>
                      <a:pt x="476" y="816"/>
                    </a:lnTo>
                    <a:lnTo>
                      <a:pt x="285" y="883"/>
                    </a:lnTo>
                    <a:lnTo>
                      <a:pt x="301" y="902"/>
                    </a:lnTo>
                    <a:lnTo>
                      <a:pt x="284" y="926"/>
                    </a:lnTo>
                    <a:lnTo>
                      <a:pt x="263" y="937"/>
                    </a:lnTo>
                    <a:lnTo>
                      <a:pt x="228" y="982"/>
                    </a:lnTo>
                    <a:lnTo>
                      <a:pt x="267" y="973"/>
                    </a:lnTo>
                    <a:lnTo>
                      <a:pt x="298" y="945"/>
                    </a:lnTo>
                    <a:lnTo>
                      <a:pt x="312" y="930"/>
                    </a:lnTo>
                    <a:lnTo>
                      <a:pt x="309" y="1016"/>
                    </a:lnTo>
                    <a:lnTo>
                      <a:pt x="333" y="1030"/>
                    </a:lnTo>
                    <a:lnTo>
                      <a:pt x="357" y="1019"/>
                    </a:lnTo>
                    <a:lnTo>
                      <a:pt x="408" y="994"/>
                    </a:lnTo>
                    <a:lnTo>
                      <a:pt x="423" y="974"/>
                    </a:lnTo>
                    <a:lnTo>
                      <a:pt x="421" y="945"/>
                    </a:lnTo>
                    <a:lnTo>
                      <a:pt x="409" y="913"/>
                    </a:lnTo>
                    <a:lnTo>
                      <a:pt x="390" y="884"/>
                    </a:lnTo>
                    <a:lnTo>
                      <a:pt x="408" y="884"/>
                    </a:lnTo>
                    <a:lnTo>
                      <a:pt x="421" y="901"/>
                    </a:lnTo>
                    <a:lnTo>
                      <a:pt x="434" y="940"/>
                    </a:lnTo>
                    <a:lnTo>
                      <a:pt x="440" y="966"/>
                    </a:lnTo>
                    <a:lnTo>
                      <a:pt x="465" y="961"/>
                    </a:lnTo>
                    <a:lnTo>
                      <a:pt x="534" y="940"/>
                    </a:lnTo>
                    <a:lnTo>
                      <a:pt x="514" y="884"/>
                    </a:lnTo>
                    <a:lnTo>
                      <a:pt x="520" y="853"/>
                    </a:lnTo>
                    <a:lnTo>
                      <a:pt x="538" y="826"/>
                    </a:lnTo>
                    <a:lnTo>
                      <a:pt x="627" y="805"/>
                    </a:lnTo>
                    <a:lnTo>
                      <a:pt x="592" y="828"/>
                    </a:lnTo>
                    <a:lnTo>
                      <a:pt x="562" y="864"/>
                    </a:lnTo>
                    <a:lnTo>
                      <a:pt x="553" y="905"/>
                    </a:lnTo>
                    <a:lnTo>
                      <a:pt x="562" y="920"/>
                    </a:lnTo>
                    <a:lnTo>
                      <a:pt x="580" y="934"/>
                    </a:lnTo>
                    <a:lnTo>
                      <a:pt x="681" y="917"/>
                    </a:lnTo>
                    <a:lnTo>
                      <a:pt x="785" y="914"/>
                    </a:lnTo>
                    <a:lnTo>
                      <a:pt x="801" y="934"/>
                    </a:lnTo>
                    <a:lnTo>
                      <a:pt x="666" y="961"/>
                    </a:lnTo>
                    <a:lnTo>
                      <a:pt x="384" y="1047"/>
                    </a:lnTo>
                    <a:lnTo>
                      <a:pt x="369" y="1088"/>
                    </a:lnTo>
                    <a:lnTo>
                      <a:pt x="361" y="1106"/>
                    </a:lnTo>
                    <a:lnTo>
                      <a:pt x="340" y="1113"/>
                    </a:lnTo>
                    <a:lnTo>
                      <a:pt x="323" y="1147"/>
                    </a:lnTo>
                    <a:lnTo>
                      <a:pt x="332" y="1158"/>
                    </a:lnTo>
                    <a:lnTo>
                      <a:pt x="353" y="1157"/>
                    </a:lnTo>
                    <a:lnTo>
                      <a:pt x="382" y="1130"/>
                    </a:lnTo>
                    <a:lnTo>
                      <a:pt x="395" y="1123"/>
                    </a:lnTo>
                    <a:lnTo>
                      <a:pt x="403" y="1134"/>
                    </a:lnTo>
                    <a:lnTo>
                      <a:pt x="413" y="1162"/>
                    </a:lnTo>
                    <a:lnTo>
                      <a:pt x="430" y="1157"/>
                    </a:lnTo>
                    <a:lnTo>
                      <a:pt x="433" y="1140"/>
                    </a:lnTo>
                    <a:lnTo>
                      <a:pt x="421" y="1102"/>
                    </a:lnTo>
                    <a:lnTo>
                      <a:pt x="413" y="1075"/>
                    </a:lnTo>
                    <a:lnTo>
                      <a:pt x="443" y="1111"/>
                    </a:lnTo>
                    <a:lnTo>
                      <a:pt x="455" y="1162"/>
                    </a:lnTo>
                    <a:lnTo>
                      <a:pt x="454" y="1188"/>
                    </a:lnTo>
                    <a:lnTo>
                      <a:pt x="533" y="1162"/>
                    </a:lnTo>
                    <a:lnTo>
                      <a:pt x="565" y="1147"/>
                    </a:lnTo>
                    <a:lnTo>
                      <a:pt x="561" y="1080"/>
                    </a:lnTo>
                    <a:lnTo>
                      <a:pt x="550" y="1050"/>
                    </a:lnTo>
                    <a:lnTo>
                      <a:pt x="534" y="1022"/>
                    </a:lnTo>
                    <a:lnTo>
                      <a:pt x="555" y="1019"/>
                    </a:lnTo>
                    <a:lnTo>
                      <a:pt x="567" y="1034"/>
                    </a:lnTo>
                    <a:lnTo>
                      <a:pt x="582" y="1147"/>
                    </a:lnTo>
                    <a:lnTo>
                      <a:pt x="612" y="1134"/>
                    </a:lnTo>
                    <a:lnTo>
                      <a:pt x="634" y="1098"/>
                    </a:lnTo>
                    <a:lnTo>
                      <a:pt x="659" y="1064"/>
                    </a:lnTo>
                    <a:lnTo>
                      <a:pt x="685" y="1032"/>
                    </a:lnTo>
                    <a:lnTo>
                      <a:pt x="696" y="987"/>
                    </a:lnTo>
                    <a:lnTo>
                      <a:pt x="715" y="974"/>
                    </a:lnTo>
                    <a:lnTo>
                      <a:pt x="738" y="970"/>
                    </a:lnTo>
                    <a:lnTo>
                      <a:pt x="785" y="964"/>
                    </a:lnTo>
                    <a:lnTo>
                      <a:pt x="758" y="990"/>
                    </a:lnTo>
                    <a:lnTo>
                      <a:pt x="958" y="951"/>
                    </a:lnTo>
                    <a:lnTo>
                      <a:pt x="979" y="919"/>
                    </a:lnTo>
                    <a:lnTo>
                      <a:pt x="1005" y="893"/>
                    </a:lnTo>
                    <a:lnTo>
                      <a:pt x="1036" y="872"/>
                    </a:lnTo>
                    <a:lnTo>
                      <a:pt x="1070" y="860"/>
                    </a:lnTo>
                    <a:lnTo>
                      <a:pt x="1120" y="851"/>
                    </a:lnTo>
                    <a:lnTo>
                      <a:pt x="1165" y="829"/>
                    </a:lnTo>
                    <a:lnTo>
                      <a:pt x="1203" y="778"/>
                    </a:lnTo>
                    <a:lnTo>
                      <a:pt x="1224" y="752"/>
                    </a:lnTo>
                    <a:lnTo>
                      <a:pt x="1249" y="731"/>
                    </a:lnTo>
                    <a:lnTo>
                      <a:pt x="1259" y="734"/>
                    </a:lnTo>
                    <a:lnTo>
                      <a:pt x="1261" y="798"/>
                    </a:lnTo>
                    <a:lnTo>
                      <a:pt x="1355" y="858"/>
                    </a:lnTo>
                    <a:lnTo>
                      <a:pt x="1638" y="830"/>
                    </a:lnTo>
                    <a:lnTo>
                      <a:pt x="1923" y="841"/>
                    </a:lnTo>
                    <a:lnTo>
                      <a:pt x="2046" y="807"/>
                    </a:lnTo>
                    <a:lnTo>
                      <a:pt x="2171" y="773"/>
                    </a:lnTo>
                    <a:lnTo>
                      <a:pt x="2350" y="732"/>
                    </a:lnTo>
                    <a:lnTo>
                      <a:pt x="2437" y="705"/>
                    </a:lnTo>
                    <a:lnTo>
                      <a:pt x="2522" y="671"/>
                    </a:lnTo>
                    <a:lnTo>
                      <a:pt x="2565" y="641"/>
                    </a:lnTo>
                    <a:lnTo>
                      <a:pt x="2610" y="605"/>
                    </a:lnTo>
                    <a:lnTo>
                      <a:pt x="2653" y="568"/>
                    </a:lnTo>
                    <a:lnTo>
                      <a:pt x="2675" y="548"/>
                    </a:lnTo>
                    <a:lnTo>
                      <a:pt x="2696" y="528"/>
                    </a:lnTo>
                    <a:lnTo>
                      <a:pt x="2727" y="494"/>
                    </a:lnTo>
                    <a:lnTo>
                      <a:pt x="2759" y="456"/>
                    </a:lnTo>
                    <a:lnTo>
                      <a:pt x="2803" y="302"/>
                    </a:lnTo>
                    <a:lnTo>
                      <a:pt x="2821" y="222"/>
                    </a:lnTo>
                    <a:lnTo>
                      <a:pt x="2849" y="145"/>
                    </a:lnTo>
                    <a:lnTo>
                      <a:pt x="2872" y="105"/>
                    </a:lnTo>
                    <a:lnTo>
                      <a:pt x="2908" y="64"/>
                    </a:lnTo>
                    <a:lnTo>
                      <a:pt x="2923" y="50"/>
                    </a:lnTo>
                    <a:lnTo>
                      <a:pt x="2945" y="34"/>
                    </a:lnTo>
                    <a:lnTo>
                      <a:pt x="3002" y="11"/>
                    </a:lnTo>
                    <a:lnTo>
                      <a:pt x="3002" y="11"/>
                    </a:lnTo>
                    <a:lnTo>
                      <a:pt x="300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1" name="Freeform 17"/>
              <p:cNvSpPr>
                <a:spLocks/>
              </p:cNvSpPr>
              <p:nvPr/>
            </p:nvSpPr>
            <p:spPr bwMode="auto">
              <a:xfrm>
                <a:off x="4023" y="1009"/>
                <a:ext cx="17" cy="122"/>
              </a:xfrm>
              <a:custGeom>
                <a:avLst/>
                <a:gdLst>
                  <a:gd name="T0" fmla="*/ 2 w 66"/>
                  <a:gd name="T1" fmla="*/ 0 h 487"/>
                  <a:gd name="T2" fmla="*/ 25 w 66"/>
                  <a:gd name="T3" fmla="*/ 22 h 487"/>
                  <a:gd name="T4" fmla="*/ 34 w 66"/>
                  <a:gd name="T5" fmla="*/ 55 h 487"/>
                  <a:gd name="T6" fmla="*/ 39 w 66"/>
                  <a:gd name="T7" fmla="*/ 126 h 487"/>
                  <a:gd name="T8" fmla="*/ 47 w 66"/>
                  <a:gd name="T9" fmla="*/ 296 h 487"/>
                  <a:gd name="T10" fmla="*/ 66 w 66"/>
                  <a:gd name="T11" fmla="*/ 463 h 487"/>
                  <a:gd name="T12" fmla="*/ 65 w 66"/>
                  <a:gd name="T13" fmla="*/ 481 h 487"/>
                  <a:gd name="T14" fmla="*/ 51 w 66"/>
                  <a:gd name="T15" fmla="*/ 487 h 487"/>
                  <a:gd name="T16" fmla="*/ 22 w 66"/>
                  <a:gd name="T17" fmla="*/ 255 h 487"/>
                  <a:gd name="T18" fmla="*/ 0 w 66"/>
                  <a:gd name="T19" fmla="*/ 21 h 487"/>
                  <a:gd name="T20" fmla="*/ 2 w 66"/>
                  <a:gd name="T21" fmla="*/ 0 h 487"/>
                  <a:gd name="T22" fmla="*/ 2 w 66"/>
                  <a:gd name="T23" fmla="*/ 0 h 487"/>
                  <a:gd name="T24" fmla="*/ 2 w 66"/>
                  <a:gd name="T2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487">
                    <a:moveTo>
                      <a:pt x="2" y="0"/>
                    </a:moveTo>
                    <a:lnTo>
                      <a:pt x="25" y="22"/>
                    </a:lnTo>
                    <a:lnTo>
                      <a:pt x="34" y="55"/>
                    </a:lnTo>
                    <a:lnTo>
                      <a:pt x="39" y="126"/>
                    </a:lnTo>
                    <a:lnTo>
                      <a:pt x="47" y="296"/>
                    </a:lnTo>
                    <a:lnTo>
                      <a:pt x="66" y="463"/>
                    </a:lnTo>
                    <a:lnTo>
                      <a:pt x="65" y="481"/>
                    </a:lnTo>
                    <a:lnTo>
                      <a:pt x="51" y="487"/>
                    </a:lnTo>
                    <a:lnTo>
                      <a:pt x="22" y="255"/>
                    </a:lnTo>
                    <a:lnTo>
                      <a:pt x="0" y="21"/>
                    </a:lnTo>
                    <a:lnTo>
                      <a:pt x="2"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2" name="Freeform 18"/>
              <p:cNvSpPr>
                <a:spLocks/>
              </p:cNvSpPr>
              <p:nvPr/>
            </p:nvSpPr>
            <p:spPr bwMode="auto">
              <a:xfrm>
                <a:off x="3815" y="1081"/>
                <a:ext cx="73" cy="64"/>
              </a:xfrm>
              <a:custGeom>
                <a:avLst/>
                <a:gdLst>
                  <a:gd name="T0" fmla="*/ 101 w 293"/>
                  <a:gd name="T1" fmla="*/ 0 h 257"/>
                  <a:gd name="T2" fmla="*/ 149 w 293"/>
                  <a:gd name="T3" fmla="*/ 2 h 257"/>
                  <a:gd name="T4" fmla="*/ 186 w 293"/>
                  <a:gd name="T5" fmla="*/ 29 h 257"/>
                  <a:gd name="T6" fmla="*/ 178 w 293"/>
                  <a:gd name="T7" fmla="*/ 42 h 257"/>
                  <a:gd name="T8" fmla="*/ 162 w 293"/>
                  <a:gd name="T9" fmla="*/ 43 h 257"/>
                  <a:gd name="T10" fmla="*/ 123 w 293"/>
                  <a:gd name="T11" fmla="*/ 42 h 257"/>
                  <a:gd name="T12" fmla="*/ 76 w 293"/>
                  <a:gd name="T13" fmla="*/ 52 h 257"/>
                  <a:gd name="T14" fmla="*/ 49 w 293"/>
                  <a:gd name="T15" fmla="*/ 90 h 257"/>
                  <a:gd name="T16" fmla="*/ 72 w 293"/>
                  <a:gd name="T17" fmla="*/ 108 h 257"/>
                  <a:gd name="T18" fmla="*/ 96 w 293"/>
                  <a:gd name="T19" fmla="*/ 124 h 257"/>
                  <a:gd name="T20" fmla="*/ 145 w 293"/>
                  <a:gd name="T21" fmla="*/ 149 h 257"/>
                  <a:gd name="T22" fmla="*/ 245 w 293"/>
                  <a:gd name="T23" fmla="*/ 205 h 257"/>
                  <a:gd name="T24" fmla="*/ 293 w 293"/>
                  <a:gd name="T25" fmla="*/ 227 h 257"/>
                  <a:gd name="T26" fmla="*/ 277 w 293"/>
                  <a:gd name="T27" fmla="*/ 243 h 257"/>
                  <a:gd name="T28" fmla="*/ 259 w 293"/>
                  <a:gd name="T29" fmla="*/ 257 h 257"/>
                  <a:gd name="T30" fmla="*/ 222 w 293"/>
                  <a:gd name="T31" fmla="*/ 248 h 257"/>
                  <a:gd name="T32" fmla="*/ 168 w 293"/>
                  <a:gd name="T33" fmla="*/ 217 h 257"/>
                  <a:gd name="T34" fmla="*/ 110 w 293"/>
                  <a:gd name="T35" fmla="*/ 189 h 257"/>
                  <a:gd name="T36" fmla="*/ 4 w 293"/>
                  <a:gd name="T37" fmla="*/ 114 h 257"/>
                  <a:gd name="T38" fmla="*/ 0 w 293"/>
                  <a:gd name="T39" fmla="*/ 69 h 257"/>
                  <a:gd name="T40" fmla="*/ 21 w 293"/>
                  <a:gd name="T41" fmla="*/ 34 h 257"/>
                  <a:gd name="T42" fmla="*/ 59 w 293"/>
                  <a:gd name="T43" fmla="*/ 10 h 257"/>
                  <a:gd name="T44" fmla="*/ 101 w 293"/>
                  <a:gd name="T45" fmla="*/ 0 h 257"/>
                  <a:gd name="T46" fmla="*/ 101 w 293"/>
                  <a:gd name="T47" fmla="*/ 0 h 257"/>
                  <a:gd name="T48" fmla="*/ 101 w 293"/>
                  <a:gd name="T4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3" h="257">
                    <a:moveTo>
                      <a:pt x="101" y="0"/>
                    </a:moveTo>
                    <a:lnTo>
                      <a:pt x="149" y="2"/>
                    </a:lnTo>
                    <a:lnTo>
                      <a:pt x="186" y="29"/>
                    </a:lnTo>
                    <a:lnTo>
                      <a:pt x="178" y="42"/>
                    </a:lnTo>
                    <a:lnTo>
                      <a:pt x="162" y="43"/>
                    </a:lnTo>
                    <a:lnTo>
                      <a:pt x="123" y="42"/>
                    </a:lnTo>
                    <a:lnTo>
                      <a:pt x="76" y="52"/>
                    </a:lnTo>
                    <a:lnTo>
                      <a:pt x="49" y="90"/>
                    </a:lnTo>
                    <a:lnTo>
                      <a:pt x="72" y="108"/>
                    </a:lnTo>
                    <a:lnTo>
                      <a:pt x="96" y="124"/>
                    </a:lnTo>
                    <a:lnTo>
                      <a:pt x="145" y="149"/>
                    </a:lnTo>
                    <a:lnTo>
                      <a:pt x="245" y="205"/>
                    </a:lnTo>
                    <a:lnTo>
                      <a:pt x="293" y="227"/>
                    </a:lnTo>
                    <a:lnTo>
                      <a:pt x="277" y="243"/>
                    </a:lnTo>
                    <a:lnTo>
                      <a:pt x="259" y="257"/>
                    </a:lnTo>
                    <a:lnTo>
                      <a:pt x="222" y="248"/>
                    </a:lnTo>
                    <a:lnTo>
                      <a:pt x="168" y="217"/>
                    </a:lnTo>
                    <a:lnTo>
                      <a:pt x="110" y="189"/>
                    </a:lnTo>
                    <a:lnTo>
                      <a:pt x="4" y="114"/>
                    </a:lnTo>
                    <a:lnTo>
                      <a:pt x="0" y="69"/>
                    </a:lnTo>
                    <a:lnTo>
                      <a:pt x="21" y="34"/>
                    </a:lnTo>
                    <a:lnTo>
                      <a:pt x="59" y="10"/>
                    </a:lnTo>
                    <a:lnTo>
                      <a:pt x="101" y="0"/>
                    </a:lnTo>
                    <a:lnTo>
                      <a:pt x="101"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3" name="Freeform 19"/>
              <p:cNvSpPr>
                <a:spLocks/>
              </p:cNvSpPr>
              <p:nvPr/>
            </p:nvSpPr>
            <p:spPr bwMode="auto">
              <a:xfrm>
                <a:off x="3864" y="1084"/>
                <a:ext cx="64" cy="26"/>
              </a:xfrm>
              <a:custGeom>
                <a:avLst/>
                <a:gdLst>
                  <a:gd name="T0" fmla="*/ 0 w 257"/>
                  <a:gd name="T1" fmla="*/ 0 h 106"/>
                  <a:gd name="T2" fmla="*/ 129 w 257"/>
                  <a:gd name="T3" fmla="*/ 32 h 106"/>
                  <a:gd name="T4" fmla="*/ 193 w 257"/>
                  <a:gd name="T5" fmla="*/ 51 h 106"/>
                  <a:gd name="T6" fmla="*/ 257 w 257"/>
                  <a:gd name="T7" fmla="*/ 71 h 106"/>
                  <a:gd name="T8" fmla="*/ 224 w 257"/>
                  <a:gd name="T9" fmla="*/ 106 h 106"/>
                  <a:gd name="T10" fmla="*/ 172 w 257"/>
                  <a:gd name="T11" fmla="*/ 84 h 106"/>
                  <a:gd name="T12" fmla="*/ 116 w 257"/>
                  <a:gd name="T13" fmla="*/ 64 h 106"/>
                  <a:gd name="T14" fmla="*/ 5 w 257"/>
                  <a:gd name="T15" fmla="*/ 32 h 106"/>
                  <a:gd name="T16" fmla="*/ 0 w 257"/>
                  <a:gd name="T17" fmla="*/ 0 h 106"/>
                  <a:gd name="T18" fmla="*/ 0 w 257"/>
                  <a:gd name="T19" fmla="*/ 0 h 106"/>
                  <a:gd name="T20" fmla="*/ 0 w 257"/>
                  <a:gd name="T2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106">
                    <a:moveTo>
                      <a:pt x="0" y="0"/>
                    </a:moveTo>
                    <a:lnTo>
                      <a:pt x="129" y="32"/>
                    </a:lnTo>
                    <a:lnTo>
                      <a:pt x="193" y="51"/>
                    </a:lnTo>
                    <a:lnTo>
                      <a:pt x="257" y="71"/>
                    </a:lnTo>
                    <a:lnTo>
                      <a:pt x="224" y="106"/>
                    </a:lnTo>
                    <a:lnTo>
                      <a:pt x="172" y="84"/>
                    </a:lnTo>
                    <a:lnTo>
                      <a:pt x="116" y="64"/>
                    </a:lnTo>
                    <a:lnTo>
                      <a:pt x="5" y="32"/>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4" name="Freeform 20"/>
              <p:cNvSpPr>
                <a:spLocks/>
              </p:cNvSpPr>
              <p:nvPr/>
            </p:nvSpPr>
            <p:spPr bwMode="auto">
              <a:xfrm>
                <a:off x="3419" y="1117"/>
                <a:ext cx="126" cy="71"/>
              </a:xfrm>
              <a:custGeom>
                <a:avLst/>
                <a:gdLst>
                  <a:gd name="T0" fmla="*/ 85 w 506"/>
                  <a:gd name="T1" fmla="*/ 0 h 284"/>
                  <a:gd name="T2" fmla="*/ 139 w 506"/>
                  <a:gd name="T3" fmla="*/ 32 h 284"/>
                  <a:gd name="T4" fmla="*/ 191 w 506"/>
                  <a:gd name="T5" fmla="*/ 62 h 284"/>
                  <a:gd name="T6" fmla="*/ 243 w 506"/>
                  <a:gd name="T7" fmla="*/ 92 h 284"/>
                  <a:gd name="T8" fmla="*/ 294 w 506"/>
                  <a:gd name="T9" fmla="*/ 121 h 284"/>
                  <a:gd name="T10" fmla="*/ 347 w 506"/>
                  <a:gd name="T11" fmla="*/ 152 h 284"/>
                  <a:gd name="T12" fmla="*/ 400 w 506"/>
                  <a:gd name="T13" fmla="*/ 179 h 284"/>
                  <a:gd name="T14" fmla="*/ 454 w 506"/>
                  <a:gd name="T15" fmla="*/ 208 h 284"/>
                  <a:gd name="T16" fmla="*/ 506 w 506"/>
                  <a:gd name="T17" fmla="*/ 234 h 284"/>
                  <a:gd name="T18" fmla="*/ 469 w 506"/>
                  <a:gd name="T19" fmla="*/ 284 h 284"/>
                  <a:gd name="T20" fmla="*/ 439 w 506"/>
                  <a:gd name="T21" fmla="*/ 270 h 284"/>
                  <a:gd name="T22" fmla="*/ 398 w 506"/>
                  <a:gd name="T23" fmla="*/ 246 h 284"/>
                  <a:gd name="T24" fmla="*/ 354 w 506"/>
                  <a:gd name="T25" fmla="*/ 223 h 284"/>
                  <a:gd name="T26" fmla="*/ 310 w 506"/>
                  <a:gd name="T27" fmla="*/ 199 h 284"/>
                  <a:gd name="T28" fmla="*/ 266 w 506"/>
                  <a:gd name="T29" fmla="*/ 174 h 284"/>
                  <a:gd name="T30" fmla="*/ 222 w 506"/>
                  <a:gd name="T31" fmla="*/ 147 h 284"/>
                  <a:gd name="T32" fmla="*/ 179 w 506"/>
                  <a:gd name="T33" fmla="*/ 121 h 284"/>
                  <a:gd name="T34" fmla="*/ 136 w 506"/>
                  <a:gd name="T35" fmla="*/ 95 h 284"/>
                  <a:gd name="T36" fmla="*/ 91 w 506"/>
                  <a:gd name="T37" fmla="*/ 70 h 284"/>
                  <a:gd name="T38" fmla="*/ 46 w 506"/>
                  <a:gd name="T39" fmla="*/ 46 h 284"/>
                  <a:gd name="T40" fmla="*/ 0 w 506"/>
                  <a:gd name="T41" fmla="*/ 25 h 284"/>
                  <a:gd name="T42" fmla="*/ 0 w 506"/>
                  <a:gd name="T43" fmla="*/ 23 h 284"/>
                  <a:gd name="T44" fmla="*/ 42 w 506"/>
                  <a:gd name="T45" fmla="*/ 8 h 284"/>
                  <a:gd name="T46" fmla="*/ 85 w 506"/>
                  <a:gd name="T47" fmla="*/ 0 h 284"/>
                  <a:gd name="T48" fmla="*/ 85 w 506"/>
                  <a:gd name="T49" fmla="*/ 0 h 284"/>
                  <a:gd name="T50" fmla="*/ 85 w 506"/>
                  <a:gd name="T51"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6" h="284">
                    <a:moveTo>
                      <a:pt x="85" y="0"/>
                    </a:moveTo>
                    <a:lnTo>
                      <a:pt x="139" y="32"/>
                    </a:lnTo>
                    <a:lnTo>
                      <a:pt x="191" y="62"/>
                    </a:lnTo>
                    <a:lnTo>
                      <a:pt x="243" y="92"/>
                    </a:lnTo>
                    <a:lnTo>
                      <a:pt x="294" y="121"/>
                    </a:lnTo>
                    <a:lnTo>
                      <a:pt x="347" y="152"/>
                    </a:lnTo>
                    <a:lnTo>
                      <a:pt x="400" y="179"/>
                    </a:lnTo>
                    <a:lnTo>
                      <a:pt x="454" y="208"/>
                    </a:lnTo>
                    <a:lnTo>
                      <a:pt x="506" y="234"/>
                    </a:lnTo>
                    <a:lnTo>
                      <a:pt x="469" y="284"/>
                    </a:lnTo>
                    <a:lnTo>
                      <a:pt x="439" y="270"/>
                    </a:lnTo>
                    <a:lnTo>
                      <a:pt x="398" y="246"/>
                    </a:lnTo>
                    <a:lnTo>
                      <a:pt x="354" y="223"/>
                    </a:lnTo>
                    <a:lnTo>
                      <a:pt x="310" y="199"/>
                    </a:lnTo>
                    <a:lnTo>
                      <a:pt x="266" y="174"/>
                    </a:lnTo>
                    <a:lnTo>
                      <a:pt x="222" y="147"/>
                    </a:lnTo>
                    <a:lnTo>
                      <a:pt x="179" y="121"/>
                    </a:lnTo>
                    <a:lnTo>
                      <a:pt x="136" y="95"/>
                    </a:lnTo>
                    <a:lnTo>
                      <a:pt x="91" y="70"/>
                    </a:lnTo>
                    <a:lnTo>
                      <a:pt x="46" y="46"/>
                    </a:lnTo>
                    <a:lnTo>
                      <a:pt x="0" y="25"/>
                    </a:lnTo>
                    <a:lnTo>
                      <a:pt x="0" y="23"/>
                    </a:lnTo>
                    <a:lnTo>
                      <a:pt x="42" y="8"/>
                    </a:lnTo>
                    <a:lnTo>
                      <a:pt x="85" y="0"/>
                    </a:lnTo>
                    <a:lnTo>
                      <a:pt x="85" y="0"/>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5" name="Freeform 21"/>
              <p:cNvSpPr>
                <a:spLocks/>
              </p:cNvSpPr>
              <p:nvPr/>
            </p:nvSpPr>
            <p:spPr bwMode="auto">
              <a:xfrm>
                <a:off x="3395" y="1125"/>
                <a:ext cx="103" cy="70"/>
              </a:xfrm>
              <a:custGeom>
                <a:avLst/>
                <a:gdLst>
                  <a:gd name="T0" fmla="*/ 0 w 412"/>
                  <a:gd name="T1" fmla="*/ 0 h 278"/>
                  <a:gd name="T2" fmla="*/ 54 w 412"/>
                  <a:gd name="T3" fmla="*/ 23 h 278"/>
                  <a:gd name="T4" fmla="*/ 112 w 412"/>
                  <a:gd name="T5" fmla="*/ 64 h 278"/>
                  <a:gd name="T6" fmla="*/ 140 w 412"/>
                  <a:gd name="T7" fmla="*/ 85 h 278"/>
                  <a:gd name="T8" fmla="*/ 170 w 412"/>
                  <a:gd name="T9" fmla="*/ 100 h 278"/>
                  <a:gd name="T10" fmla="*/ 213 w 412"/>
                  <a:gd name="T11" fmla="*/ 132 h 278"/>
                  <a:gd name="T12" fmla="*/ 257 w 412"/>
                  <a:gd name="T13" fmla="*/ 158 h 278"/>
                  <a:gd name="T14" fmla="*/ 341 w 412"/>
                  <a:gd name="T15" fmla="*/ 210 h 278"/>
                  <a:gd name="T16" fmla="*/ 378 w 412"/>
                  <a:gd name="T17" fmla="*/ 238 h 278"/>
                  <a:gd name="T18" fmla="*/ 412 w 412"/>
                  <a:gd name="T19" fmla="*/ 264 h 278"/>
                  <a:gd name="T20" fmla="*/ 398 w 412"/>
                  <a:gd name="T21" fmla="*/ 278 h 278"/>
                  <a:gd name="T22" fmla="*/ 380 w 412"/>
                  <a:gd name="T23" fmla="*/ 276 h 278"/>
                  <a:gd name="T24" fmla="*/ 344 w 412"/>
                  <a:gd name="T25" fmla="*/ 247 h 278"/>
                  <a:gd name="T26" fmla="*/ 319 w 412"/>
                  <a:gd name="T27" fmla="*/ 227 h 278"/>
                  <a:gd name="T28" fmla="*/ 294 w 412"/>
                  <a:gd name="T29" fmla="*/ 209 h 278"/>
                  <a:gd name="T30" fmla="*/ 242 w 412"/>
                  <a:gd name="T31" fmla="*/ 181 h 278"/>
                  <a:gd name="T32" fmla="*/ 192 w 412"/>
                  <a:gd name="T33" fmla="*/ 151 h 278"/>
                  <a:gd name="T34" fmla="*/ 142 w 412"/>
                  <a:gd name="T35" fmla="*/ 120 h 278"/>
                  <a:gd name="T36" fmla="*/ 85 w 412"/>
                  <a:gd name="T37" fmla="*/ 79 h 278"/>
                  <a:gd name="T38" fmla="*/ 55 w 412"/>
                  <a:gd name="T39" fmla="*/ 56 h 278"/>
                  <a:gd name="T40" fmla="*/ 22 w 412"/>
                  <a:gd name="T41" fmla="*/ 42 h 278"/>
                  <a:gd name="T42" fmla="*/ 0 w 412"/>
                  <a:gd name="T43" fmla="*/ 0 h 278"/>
                  <a:gd name="T44" fmla="*/ 0 w 412"/>
                  <a:gd name="T45" fmla="*/ 0 h 278"/>
                  <a:gd name="T46" fmla="*/ 0 w 412"/>
                  <a:gd name="T4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2" h="278">
                    <a:moveTo>
                      <a:pt x="0" y="0"/>
                    </a:moveTo>
                    <a:lnTo>
                      <a:pt x="54" y="23"/>
                    </a:lnTo>
                    <a:lnTo>
                      <a:pt x="112" y="64"/>
                    </a:lnTo>
                    <a:lnTo>
                      <a:pt x="140" y="85"/>
                    </a:lnTo>
                    <a:lnTo>
                      <a:pt x="170" y="100"/>
                    </a:lnTo>
                    <a:lnTo>
                      <a:pt x="213" y="132"/>
                    </a:lnTo>
                    <a:lnTo>
                      <a:pt x="257" y="158"/>
                    </a:lnTo>
                    <a:lnTo>
                      <a:pt x="341" y="210"/>
                    </a:lnTo>
                    <a:lnTo>
                      <a:pt x="378" y="238"/>
                    </a:lnTo>
                    <a:lnTo>
                      <a:pt x="412" y="264"/>
                    </a:lnTo>
                    <a:lnTo>
                      <a:pt x="398" y="278"/>
                    </a:lnTo>
                    <a:lnTo>
                      <a:pt x="380" y="276"/>
                    </a:lnTo>
                    <a:lnTo>
                      <a:pt x="344" y="247"/>
                    </a:lnTo>
                    <a:lnTo>
                      <a:pt x="319" y="227"/>
                    </a:lnTo>
                    <a:lnTo>
                      <a:pt x="294" y="209"/>
                    </a:lnTo>
                    <a:lnTo>
                      <a:pt x="242" y="181"/>
                    </a:lnTo>
                    <a:lnTo>
                      <a:pt x="192" y="151"/>
                    </a:lnTo>
                    <a:lnTo>
                      <a:pt x="142" y="120"/>
                    </a:lnTo>
                    <a:lnTo>
                      <a:pt x="85" y="79"/>
                    </a:lnTo>
                    <a:lnTo>
                      <a:pt x="55" y="56"/>
                    </a:lnTo>
                    <a:lnTo>
                      <a:pt x="22" y="42"/>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6" name="Freeform 22"/>
              <p:cNvSpPr>
                <a:spLocks/>
              </p:cNvSpPr>
              <p:nvPr/>
            </p:nvSpPr>
            <p:spPr bwMode="auto">
              <a:xfrm>
                <a:off x="3988" y="1137"/>
                <a:ext cx="57" cy="12"/>
              </a:xfrm>
              <a:custGeom>
                <a:avLst/>
                <a:gdLst>
                  <a:gd name="T0" fmla="*/ 197 w 227"/>
                  <a:gd name="T1" fmla="*/ 0 h 50"/>
                  <a:gd name="T2" fmla="*/ 227 w 227"/>
                  <a:gd name="T3" fmla="*/ 5 h 50"/>
                  <a:gd name="T4" fmla="*/ 215 w 227"/>
                  <a:gd name="T5" fmla="*/ 20 h 50"/>
                  <a:gd name="T6" fmla="*/ 197 w 227"/>
                  <a:gd name="T7" fmla="*/ 28 h 50"/>
                  <a:gd name="T8" fmla="*/ 157 w 227"/>
                  <a:gd name="T9" fmla="*/ 37 h 50"/>
                  <a:gd name="T10" fmla="*/ 81 w 227"/>
                  <a:gd name="T11" fmla="*/ 46 h 50"/>
                  <a:gd name="T12" fmla="*/ 6 w 227"/>
                  <a:gd name="T13" fmla="*/ 50 h 50"/>
                  <a:gd name="T14" fmla="*/ 0 w 227"/>
                  <a:gd name="T15" fmla="*/ 33 h 50"/>
                  <a:gd name="T16" fmla="*/ 6 w 227"/>
                  <a:gd name="T17" fmla="*/ 21 h 50"/>
                  <a:gd name="T18" fmla="*/ 38 w 227"/>
                  <a:gd name="T19" fmla="*/ 13 h 50"/>
                  <a:gd name="T20" fmla="*/ 197 w 227"/>
                  <a:gd name="T21" fmla="*/ 0 h 50"/>
                  <a:gd name="T22" fmla="*/ 197 w 227"/>
                  <a:gd name="T23" fmla="*/ 0 h 50"/>
                  <a:gd name="T24" fmla="*/ 197 w 227"/>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50">
                    <a:moveTo>
                      <a:pt x="197" y="0"/>
                    </a:moveTo>
                    <a:lnTo>
                      <a:pt x="227" y="5"/>
                    </a:lnTo>
                    <a:lnTo>
                      <a:pt x="215" y="20"/>
                    </a:lnTo>
                    <a:lnTo>
                      <a:pt x="197" y="28"/>
                    </a:lnTo>
                    <a:lnTo>
                      <a:pt x="157" y="37"/>
                    </a:lnTo>
                    <a:lnTo>
                      <a:pt x="81" y="46"/>
                    </a:lnTo>
                    <a:lnTo>
                      <a:pt x="6" y="50"/>
                    </a:lnTo>
                    <a:lnTo>
                      <a:pt x="0" y="33"/>
                    </a:lnTo>
                    <a:lnTo>
                      <a:pt x="6" y="21"/>
                    </a:lnTo>
                    <a:lnTo>
                      <a:pt x="38" y="13"/>
                    </a:lnTo>
                    <a:lnTo>
                      <a:pt x="197" y="0"/>
                    </a:lnTo>
                    <a:lnTo>
                      <a:pt x="197" y="0"/>
                    </a:lnTo>
                    <a:lnTo>
                      <a:pt x="1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7" name="Freeform 23"/>
              <p:cNvSpPr>
                <a:spLocks/>
              </p:cNvSpPr>
              <p:nvPr/>
            </p:nvSpPr>
            <p:spPr bwMode="auto">
              <a:xfrm>
                <a:off x="3835" y="1142"/>
                <a:ext cx="247" cy="51"/>
              </a:xfrm>
              <a:custGeom>
                <a:avLst/>
                <a:gdLst>
                  <a:gd name="T0" fmla="*/ 986 w 989"/>
                  <a:gd name="T1" fmla="*/ 0 h 205"/>
                  <a:gd name="T2" fmla="*/ 989 w 989"/>
                  <a:gd name="T3" fmla="*/ 14 h 205"/>
                  <a:gd name="T4" fmla="*/ 976 w 989"/>
                  <a:gd name="T5" fmla="*/ 25 h 205"/>
                  <a:gd name="T6" fmla="*/ 941 w 989"/>
                  <a:gd name="T7" fmla="*/ 34 h 205"/>
                  <a:gd name="T8" fmla="*/ 757 w 989"/>
                  <a:gd name="T9" fmla="*/ 68 h 205"/>
                  <a:gd name="T10" fmla="*/ 571 w 989"/>
                  <a:gd name="T11" fmla="*/ 98 h 205"/>
                  <a:gd name="T12" fmla="*/ 353 w 989"/>
                  <a:gd name="T13" fmla="*/ 143 h 205"/>
                  <a:gd name="T14" fmla="*/ 200 w 989"/>
                  <a:gd name="T15" fmla="*/ 170 h 205"/>
                  <a:gd name="T16" fmla="*/ 50 w 989"/>
                  <a:gd name="T17" fmla="*/ 204 h 205"/>
                  <a:gd name="T18" fmla="*/ 0 w 989"/>
                  <a:gd name="T19" fmla="*/ 205 h 205"/>
                  <a:gd name="T20" fmla="*/ 121 w 989"/>
                  <a:gd name="T21" fmla="*/ 169 h 205"/>
                  <a:gd name="T22" fmla="*/ 263 w 989"/>
                  <a:gd name="T23" fmla="*/ 140 h 205"/>
                  <a:gd name="T24" fmla="*/ 403 w 989"/>
                  <a:gd name="T25" fmla="*/ 112 h 205"/>
                  <a:gd name="T26" fmla="*/ 545 w 989"/>
                  <a:gd name="T27" fmla="*/ 85 h 205"/>
                  <a:gd name="T28" fmla="*/ 685 w 989"/>
                  <a:gd name="T29" fmla="*/ 54 h 205"/>
                  <a:gd name="T30" fmla="*/ 986 w 989"/>
                  <a:gd name="T31" fmla="*/ 0 h 205"/>
                  <a:gd name="T32" fmla="*/ 986 w 989"/>
                  <a:gd name="T33" fmla="*/ 0 h 205"/>
                  <a:gd name="T34" fmla="*/ 986 w 989"/>
                  <a:gd name="T35"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9" h="205">
                    <a:moveTo>
                      <a:pt x="986" y="0"/>
                    </a:moveTo>
                    <a:lnTo>
                      <a:pt x="989" y="14"/>
                    </a:lnTo>
                    <a:lnTo>
                      <a:pt x="976" y="25"/>
                    </a:lnTo>
                    <a:lnTo>
                      <a:pt x="941" y="34"/>
                    </a:lnTo>
                    <a:lnTo>
                      <a:pt x="757" y="68"/>
                    </a:lnTo>
                    <a:lnTo>
                      <a:pt x="571" y="98"/>
                    </a:lnTo>
                    <a:lnTo>
                      <a:pt x="353" y="143"/>
                    </a:lnTo>
                    <a:lnTo>
                      <a:pt x="200" y="170"/>
                    </a:lnTo>
                    <a:lnTo>
                      <a:pt x="50" y="204"/>
                    </a:lnTo>
                    <a:lnTo>
                      <a:pt x="0" y="205"/>
                    </a:lnTo>
                    <a:lnTo>
                      <a:pt x="121" y="169"/>
                    </a:lnTo>
                    <a:lnTo>
                      <a:pt x="263" y="140"/>
                    </a:lnTo>
                    <a:lnTo>
                      <a:pt x="403" y="112"/>
                    </a:lnTo>
                    <a:lnTo>
                      <a:pt x="545" y="85"/>
                    </a:lnTo>
                    <a:lnTo>
                      <a:pt x="685" y="54"/>
                    </a:lnTo>
                    <a:lnTo>
                      <a:pt x="986" y="0"/>
                    </a:lnTo>
                    <a:lnTo>
                      <a:pt x="986" y="0"/>
                    </a:lnTo>
                    <a:lnTo>
                      <a:pt x="9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8" name="Freeform 24"/>
              <p:cNvSpPr>
                <a:spLocks/>
              </p:cNvSpPr>
              <p:nvPr/>
            </p:nvSpPr>
            <p:spPr bwMode="auto">
              <a:xfrm>
                <a:off x="3980" y="1165"/>
                <a:ext cx="76" cy="20"/>
              </a:xfrm>
              <a:custGeom>
                <a:avLst/>
                <a:gdLst>
                  <a:gd name="T0" fmla="*/ 251 w 303"/>
                  <a:gd name="T1" fmla="*/ 0 h 78"/>
                  <a:gd name="T2" fmla="*/ 286 w 303"/>
                  <a:gd name="T3" fmla="*/ 2 h 78"/>
                  <a:gd name="T4" fmla="*/ 303 w 303"/>
                  <a:gd name="T5" fmla="*/ 29 h 78"/>
                  <a:gd name="T6" fmla="*/ 145 w 303"/>
                  <a:gd name="T7" fmla="*/ 29 h 78"/>
                  <a:gd name="T8" fmla="*/ 3 w 303"/>
                  <a:gd name="T9" fmla="*/ 78 h 78"/>
                  <a:gd name="T10" fmla="*/ 0 w 303"/>
                  <a:gd name="T11" fmla="*/ 76 h 78"/>
                  <a:gd name="T12" fmla="*/ 26 w 303"/>
                  <a:gd name="T13" fmla="*/ 51 h 78"/>
                  <a:gd name="T14" fmla="*/ 55 w 303"/>
                  <a:gd name="T15" fmla="*/ 34 h 78"/>
                  <a:gd name="T16" fmla="*/ 118 w 303"/>
                  <a:gd name="T17" fmla="*/ 14 h 78"/>
                  <a:gd name="T18" fmla="*/ 251 w 303"/>
                  <a:gd name="T19" fmla="*/ 0 h 78"/>
                  <a:gd name="T20" fmla="*/ 251 w 303"/>
                  <a:gd name="T21" fmla="*/ 0 h 78"/>
                  <a:gd name="T22" fmla="*/ 251 w 303"/>
                  <a:gd name="T2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78">
                    <a:moveTo>
                      <a:pt x="251" y="0"/>
                    </a:moveTo>
                    <a:lnTo>
                      <a:pt x="286" y="2"/>
                    </a:lnTo>
                    <a:lnTo>
                      <a:pt x="303" y="29"/>
                    </a:lnTo>
                    <a:lnTo>
                      <a:pt x="145" y="29"/>
                    </a:lnTo>
                    <a:lnTo>
                      <a:pt x="3" y="78"/>
                    </a:lnTo>
                    <a:lnTo>
                      <a:pt x="0" y="76"/>
                    </a:lnTo>
                    <a:lnTo>
                      <a:pt x="26" y="51"/>
                    </a:lnTo>
                    <a:lnTo>
                      <a:pt x="55" y="34"/>
                    </a:lnTo>
                    <a:lnTo>
                      <a:pt x="118" y="14"/>
                    </a:lnTo>
                    <a:lnTo>
                      <a:pt x="251" y="0"/>
                    </a:lnTo>
                    <a:lnTo>
                      <a:pt x="251" y="0"/>
                    </a:lnTo>
                    <a:lnTo>
                      <a:pt x="2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69" name="Freeform 25"/>
              <p:cNvSpPr>
                <a:spLocks/>
              </p:cNvSpPr>
              <p:nvPr/>
            </p:nvSpPr>
            <p:spPr bwMode="auto">
              <a:xfrm>
                <a:off x="3629" y="1189"/>
                <a:ext cx="603" cy="184"/>
              </a:xfrm>
              <a:custGeom>
                <a:avLst/>
                <a:gdLst>
                  <a:gd name="T0" fmla="*/ 1637 w 2414"/>
                  <a:gd name="T1" fmla="*/ 86 h 732"/>
                  <a:gd name="T2" fmla="*/ 1756 w 2414"/>
                  <a:gd name="T3" fmla="*/ 129 h 732"/>
                  <a:gd name="T4" fmla="*/ 1874 w 2414"/>
                  <a:gd name="T5" fmla="*/ 172 h 732"/>
                  <a:gd name="T6" fmla="*/ 1993 w 2414"/>
                  <a:gd name="T7" fmla="*/ 212 h 732"/>
                  <a:gd name="T8" fmla="*/ 2241 w 2414"/>
                  <a:gd name="T9" fmla="*/ 257 h 732"/>
                  <a:gd name="T10" fmla="*/ 2358 w 2414"/>
                  <a:gd name="T11" fmla="*/ 171 h 732"/>
                  <a:gd name="T12" fmla="*/ 2414 w 2414"/>
                  <a:gd name="T13" fmla="*/ 226 h 732"/>
                  <a:gd name="T14" fmla="*/ 2396 w 2414"/>
                  <a:gd name="T15" fmla="*/ 280 h 732"/>
                  <a:gd name="T16" fmla="*/ 2325 w 2414"/>
                  <a:gd name="T17" fmla="*/ 308 h 732"/>
                  <a:gd name="T18" fmla="*/ 2176 w 2414"/>
                  <a:gd name="T19" fmla="*/ 316 h 732"/>
                  <a:gd name="T20" fmla="*/ 1906 w 2414"/>
                  <a:gd name="T21" fmla="*/ 244 h 732"/>
                  <a:gd name="T22" fmla="*/ 1760 w 2414"/>
                  <a:gd name="T23" fmla="*/ 191 h 732"/>
                  <a:gd name="T24" fmla="*/ 1615 w 2414"/>
                  <a:gd name="T25" fmla="*/ 132 h 732"/>
                  <a:gd name="T26" fmla="*/ 1398 w 2414"/>
                  <a:gd name="T27" fmla="*/ 158 h 732"/>
                  <a:gd name="T28" fmla="*/ 1244 w 2414"/>
                  <a:gd name="T29" fmla="*/ 218 h 732"/>
                  <a:gd name="T30" fmla="*/ 1091 w 2414"/>
                  <a:gd name="T31" fmla="*/ 274 h 732"/>
                  <a:gd name="T32" fmla="*/ 935 w 2414"/>
                  <a:gd name="T33" fmla="*/ 335 h 732"/>
                  <a:gd name="T34" fmla="*/ 784 w 2414"/>
                  <a:gd name="T35" fmla="*/ 399 h 732"/>
                  <a:gd name="T36" fmla="*/ 649 w 2414"/>
                  <a:gd name="T37" fmla="*/ 459 h 732"/>
                  <a:gd name="T38" fmla="*/ 713 w 2414"/>
                  <a:gd name="T39" fmla="*/ 525 h 732"/>
                  <a:gd name="T40" fmla="*/ 789 w 2414"/>
                  <a:gd name="T41" fmla="*/ 580 h 732"/>
                  <a:gd name="T42" fmla="*/ 865 w 2414"/>
                  <a:gd name="T43" fmla="*/ 634 h 732"/>
                  <a:gd name="T44" fmla="*/ 939 w 2414"/>
                  <a:gd name="T45" fmla="*/ 688 h 732"/>
                  <a:gd name="T46" fmla="*/ 768 w 2414"/>
                  <a:gd name="T47" fmla="*/ 725 h 732"/>
                  <a:gd name="T48" fmla="*/ 784 w 2414"/>
                  <a:gd name="T49" fmla="*/ 701 h 732"/>
                  <a:gd name="T50" fmla="*/ 845 w 2414"/>
                  <a:gd name="T51" fmla="*/ 686 h 732"/>
                  <a:gd name="T52" fmla="*/ 781 w 2414"/>
                  <a:gd name="T53" fmla="*/ 639 h 732"/>
                  <a:gd name="T54" fmla="*/ 717 w 2414"/>
                  <a:gd name="T55" fmla="*/ 593 h 732"/>
                  <a:gd name="T56" fmla="*/ 659 w 2414"/>
                  <a:gd name="T57" fmla="*/ 542 h 732"/>
                  <a:gd name="T58" fmla="*/ 604 w 2414"/>
                  <a:gd name="T59" fmla="*/ 429 h 732"/>
                  <a:gd name="T60" fmla="*/ 559 w 2414"/>
                  <a:gd name="T61" fmla="*/ 363 h 732"/>
                  <a:gd name="T62" fmla="*/ 362 w 2414"/>
                  <a:gd name="T63" fmla="*/ 370 h 732"/>
                  <a:gd name="T64" fmla="*/ 41 w 2414"/>
                  <a:gd name="T65" fmla="*/ 433 h 732"/>
                  <a:gd name="T66" fmla="*/ 19 w 2414"/>
                  <a:gd name="T67" fmla="*/ 423 h 732"/>
                  <a:gd name="T68" fmla="*/ 105 w 2414"/>
                  <a:gd name="T69" fmla="*/ 389 h 732"/>
                  <a:gd name="T70" fmla="*/ 286 w 2414"/>
                  <a:gd name="T71" fmla="*/ 349 h 732"/>
                  <a:gd name="T72" fmla="*/ 670 w 2414"/>
                  <a:gd name="T73" fmla="*/ 362 h 732"/>
                  <a:gd name="T74" fmla="*/ 700 w 2414"/>
                  <a:gd name="T75" fmla="*/ 371 h 732"/>
                  <a:gd name="T76" fmla="*/ 779 w 2414"/>
                  <a:gd name="T77" fmla="*/ 336 h 732"/>
                  <a:gd name="T78" fmla="*/ 911 w 2414"/>
                  <a:gd name="T79" fmla="*/ 280 h 732"/>
                  <a:gd name="T80" fmla="*/ 1087 w 2414"/>
                  <a:gd name="T81" fmla="*/ 214 h 732"/>
                  <a:gd name="T82" fmla="*/ 1263 w 2414"/>
                  <a:gd name="T83" fmla="*/ 149 h 732"/>
                  <a:gd name="T84" fmla="*/ 1438 w 2414"/>
                  <a:gd name="T85" fmla="*/ 77 h 732"/>
                  <a:gd name="T86" fmla="*/ 1391 w 2414"/>
                  <a:gd name="T87" fmla="*/ 48 h 732"/>
                  <a:gd name="T88" fmla="*/ 1327 w 2414"/>
                  <a:gd name="T89" fmla="*/ 1 h 732"/>
                  <a:gd name="T90" fmla="*/ 1329 w 2414"/>
                  <a:gd name="T91"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14" h="732">
                    <a:moveTo>
                      <a:pt x="1329" y="0"/>
                    </a:moveTo>
                    <a:lnTo>
                      <a:pt x="1637" y="86"/>
                    </a:lnTo>
                    <a:lnTo>
                      <a:pt x="1697" y="107"/>
                    </a:lnTo>
                    <a:lnTo>
                      <a:pt x="1756" y="129"/>
                    </a:lnTo>
                    <a:lnTo>
                      <a:pt x="1814" y="152"/>
                    </a:lnTo>
                    <a:lnTo>
                      <a:pt x="1874" y="172"/>
                    </a:lnTo>
                    <a:lnTo>
                      <a:pt x="1933" y="193"/>
                    </a:lnTo>
                    <a:lnTo>
                      <a:pt x="1993" y="212"/>
                    </a:lnTo>
                    <a:lnTo>
                      <a:pt x="2117" y="243"/>
                    </a:lnTo>
                    <a:lnTo>
                      <a:pt x="2241" y="257"/>
                    </a:lnTo>
                    <a:lnTo>
                      <a:pt x="2363" y="229"/>
                    </a:lnTo>
                    <a:lnTo>
                      <a:pt x="2358" y="171"/>
                    </a:lnTo>
                    <a:lnTo>
                      <a:pt x="2396" y="191"/>
                    </a:lnTo>
                    <a:lnTo>
                      <a:pt x="2414" y="226"/>
                    </a:lnTo>
                    <a:lnTo>
                      <a:pt x="2407" y="265"/>
                    </a:lnTo>
                    <a:lnTo>
                      <a:pt x="2396" y="280"/>
                    </a:lnTo>
                    <a:lnTo>
                      <a:pt x="2375" y="291"/>
                    </a:lnTo>
                    <a:lnTo>
                      <a:pt x="2325" y="308"/>
                    </a:lnTo>
                    <a:lnTo>
                      <a:pt x="2277" y="318"/>
                    </a:lnTo>
                    <a:lnTo>
                      <a:pt x="2176" y="316"/>
                    </a:lnTo>
                    <a:lnTo>
                      <a:pt x="1979" y="272"/>
                    </a:lnTo>
                    <a:lnTo>
                      <a:pt x="1906" y="244"/>
                    </a:lnTo>
                    <a:lnTo>
                      <a:pt x="1831" y="218"/>
                    </a:lnTo>
                    <a:lnTo>
                      <a:pt x="1760" y="191"/>
                    </a:lnTo>
                    <a:lnTo>
                      <a:pt x="1688" y="159"/>
                    </a:lnTo>
                    <a:lnTo>
                      <a:pt x="1615" y="132"/>
                    </a:lnTo>
                    <a:lnTo>
                      <a:pt x="1540" y="106"/>
                    </a:lnTo>
                    <a:lnTo>
                      <a:pt x="1398" y="158"/>
                    </a:lnTo>
                    <a:lnTo>
                      <a:pt x="1322" y="189"/>
                    </a:lnTo>
                    <a:lnTo>
                      <a:pt x="1244" y="218"/>
                    </a:lnTo>
                    <a:lnTo>
                      <a:pt x="1167" y="247"/>
                    </a:lnTo>
                    <a:lnTo>
                      <a:pt x="1091" y="274"/>
                    </a:lnTo>
                    <a:lnTo>
                      <a:pt x="1012" y="305"/>
                    </a:lnTo>
                    <a:lnTo>
                      <a:pt x="935" y="335"/>
                    </a:lnTo>
                    <a:lnTo>
                      <a:pt x="860" y="365"/>
                    </a:lnTo>
                    <a:lnTo>
                      <a:pt x="784" y="399"/>
                    </a:lnTo>
                    <a:lnTo>
                      <a:pt x="715" y="426"/>
                    </a:lnTo>
                    <a:lnTo>
                      <a:pt x="649" y="459"/>
                    </a:lnTo>
                    <a:lnTo>
                      <a:pt x="679" y="497"/>
                    </a:lnTo>
                    <a:lnTo>
                      <a:pt x="713" y="525"/>
                    </a:lnTo>
                    <a:lnTo>
                      <a:pt x="751" y="552"/>
                    </a:lnTo>
                    <a:lnTo>
                      <a:pt x="789" y="580"/>
                    </a:lnTo>
                    <a:lnTo>
                      <a:pt x="827" y="608"/>
                    </a:lnTo>
                    <a:lnTo>
                      <a:pt x="865" y="634"/>
                    </a:lnTo>
                    <a:lnTo>
                      <a:pt x="903" y="660"/>
                    </a:lnTo>
                    <a:lnTo>
                      <a:pt x="939" y="688"/>
                    </a:lnTo>
                    <a:lnTo>
                      <a:pt x="784" y="732"/>
                    </a:lnTo>
                    <a:lnTo>
                      <a:pt x="768" y="725"/>
                    </a:lnTo>
                    <a:lnTo>
                      <a:pt x="771" y="712"/>
                    </a:lnTo>
                    <a:lnTo>
                      <a:pt x="784" y="701"/>
                    </a:lnTo>
                    <a:lnTo>
                      <a:pt x="802" y="697"/>
                    </a:lnTo>
                    <a:lnTo>
                      <a:pt x="845" y="686"/>
                    </a:lnTo>
                    <a:lnTo>
                      <a:pt x="814" y="663"/>
                    </a:lnTo>
                    <a:lnTo>
                      <a:pt x="781" y="639"/>
                    </a:lnTo>
                    <a:lnTo>
                      <a:pt x="749" y="617"/>
                    </a:lnTo>
                    <a:lnTo>
                      <a:pt x="717" y="593"/>
                    </a:lnTo>
                    <a:lnTo>
                      <a:pt x="687" y="569"/>
                    </a:lnTo>
                    <a:lnTo>
                      <a:pt x="659" y="542"/>
                    </a:lnTo>
                    <a:lnTo>
                      <a:pt x="609" y="481"/>
                    </a:lnTo>
                    <a:lnTo>
                      <a:pt x="604" y="429"/>
                    </a:lnTo>
                    <a:lnTo>
                      <a:pt x="621" y="379"/>
                    </a:lnTo>
                    <a:lnTo>
                      <a:pt x="559" y="363"/>
                    </a:lnTo>
                    <a:lnTo>
                      <a:pt x="494" y="362"/>
                    </a:lnTo>
                    <a:lnTo>
                      <a:pt x="362" y="370"/>
                    </a:lnTo>
                    <a:lnTo>
                      <a:pt x="81" y="420"/>
                    </a:lnTo>
                    <a:lnTo>
                      <a:pt x="41" y="433"/>
                    </a:lnTo>
                    <a:lnTo>
                      <a:pt x="0" y="442"/>
                    </a:lnTo>
                    <a:lnTo>
                      <a:pt x="19" y="423"/>
                    </a:lnTo>
                    <a:lnTo>
                      <a:pt x="46" y="412"/>
                    </a:lnTo>
                    <a:lnTo>
                      <a:pt x="105" y="389"/>
                    </a:lnTo>
                    <a:lnTo>
                      <a:pt x="164" y="372"/>
                    </a:lnTo>
                    <a:lnTo>
                      <a:pt x="286" y="349"/>
                    </a:lnTo>
                    <a:lnTo>
                      <a:pt x="541" y="332"/>
                    </a:lnTo>
                    <a:lnTo>
                      <a:pt x="670" y="362"/>
                    </a:lnTo>
                    <a:lnTo>
                      <a:pt x="665" y="376"/>
                    </a:lnTo>
                    <a:lnTo>
                      <a:pt x="700" y="371"/>
                    </a:lnTo>
                    <a:lnTo>
                      <a:pt x="736" y="357"/>
                    </a:lnTo>
                    <a:lnTo>
                      <a:pt x="779" y="336"/>
                    </a:lnTo>
                    <a:lnTo>
                      <a:pt x="823" y="318"/>
                    </a:lnTo>
                    <a:lnTo>
                      <a:pt x="911" y="280"/>
                    </a:lnTo>
                    <a:lnTo>
                      <a:pt x="998" y="247"/>
                    </a:lnTo>
                    <a:lnTo>
                      <a:pt x="1087" y="214"/>
                    </a:lnTo>
                    <a:lnTo>
                      <a:pt x="1174" y="182"/>
                    </a:lnTo>
                    <a:lnTo>
                      <a:pt x="1263" y="149"/>
                    </a:lnTo>
                    <a:lnTo>
                      <a:pt x="1352" y="115"/>
                    </a:lnTo>
                    <a:lnTo>
                      <a:pt x="1438" y="77"/>
                    </a:lnTo>
                    <a:lnTo>
                      <a:pt x="1421" y="59"/>
                    </a:lnTo>
                    <a:lnTo>
                      <a:pt x="1391" y="48"/>
                    </a:lnTo>
                    <a:lnTo>
                      <a:pt x="1349" y="35"/>
                    </a:lnTo>
                    <a:lnTo>
                      <a:pt x="1327" y="1"/>
                    </a:lnTo>
                    <a:lnTo>
                      <a:pt x="1329" y="0"/>
                    </a:lnTo>
                    <a:lnTo>
                      <a:pt x="1329" y="0"/>
                    </a:lnTo>
                    <a:lnTo>
                      <a:pt x="13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0" name="Freeform 26"/>
              <p:cNvSpPr>
                <a:spLocks/>
              </p:cNvSpPr>
              <p:nvPr/>
            </p:nvSpPr>
            <p:spPr bwMode="auto">
              <a:xfrm>
                <a:off x="3736" y="1199"/>
                <a:ext cx="66" cy="19"/>
              </a:xfrm>
              <a:custGeom>
                <a:avLst/>
                <a:gdLst>
                  <a:gd name="T0" fmla="*/ 240 w 265"/>
                  <a:gd name="T1" fmla="*/ 0 h 76"/>
                  <a:gd name="T2" fmla="*/ 262 w 265"/>
                  <a:gd name="T3" fmla="*/ 3 h 76"/>
                  <a:gd name="T4" fmla="*/ 265 w 265"/>
                  <a:gd name="T5" fmla="*/ 9 h 76"/>
                  <a:gd name="T6" fmla="*/ 237 w 265"/>
                  <a:gd name="T7" fmla="*/ 28 h 76"/>
                  <a:gd name="T8" fmla="*/ 206 w 265"/>
                  <a:gd name="T9" fmla="*/ 34 h 76"/>
                  <a:gd name="T10" fmla="*/ 139 w 265"/>
                  <a:gd name="T11" fmla="*/ 46 h 76"/>
                  <a:gd name="T12" fmla="*/ 13 w 265"/>
                  <a:gd name="T13" fmla="*/ 76 h 76"/>
                  <a:gd name="T14" fmla="*/ 0 w 265"/>
                  <a:gd name="T15" fmla="*/ 54 h 76"/>
                  <a:gd name="T16" fmla="*/ 23 w 265"/>
                  <a:gd name="T17" fmla="*/ 46 h 76"/>
                  <a:gd name="T18" fmla="*/ 132 w 265"/>
                  <a:gd name="T19" fmla="*/ 18 h 76"/>
                  <a:gd name="T20" fmla="*/ 240 w 265"/>
                  <a:gd name="T21" fmla="*/ 0 h 76"/>
                  <a:gd name="T22" fmla="*/ 240 w 265"/>
                  <a:gd name="T23" fmla="*/ 0 h 76"/>
                  <a:gd name="T24" fmla="*/ 240 w 265"/>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76">
                    <a:moveTo>
                      <a:pt x="240" y="0"/>
                    </a:moveTo>
                    <a:lnTo>
                      <a:pt x="262" y="3"/>
                    </a:lnTo>
                    <a:lnTo>
                      <a:pt x="265" y="9"/>
                    </a:lnTo>
                    <a:lnTo>
                      <a:pt x="237" y="28"/>
                    </a:lnTo>
                    <a:lnTo>
                      <a:pt x="206" y="34"/>
                    </a:lnTo>
                    <a:lnTo>
                      <a:pt x="139" y="46"/>
                    </a:lnTo>
                    <a:lnTo>
                      <a:pt x="13" y="76"/>
                    </a:lnTo>
                    <a:lnTo>
                      <a:pt x="0" y="54"/>
                    </a:lnTo>
                    <a:lnTo>
                      <a:pt x="23" y="46"/>
                    </a:lnTo>
                    <a:lnTo>
                      <a:pt x="132" y="18"/>
                    </a:lnTo>
                    <a:lnTo>
                      <a:pt x="240" y="0"/>
                    </a:lnTo>
                    <a:lnTo>
                      <a:pt x="240" y="0"/>
                    </a:lnTo>
                    <a:lnTo>
                      <a:pt x="2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1" name="Freeform 27"/>
              <p:cNvSpPr>
                <a:spLocks/>
              </p:cNvSpPr>
              <p:nvPr/>
            </p:nvSpPr>
            <p:spPr bwMode="auto">
              <a:xfrm>
                <a:off x="3576" y="1219"/>
                <a:ext cx="65" cy="24"/>
              </a:xfrm>
              <a:custGeom>
                <a:avLst/>
                <a:gdLst>
                  <a:gd name="T0" fmla="*/ 249 w 263"/>
                  <a:gd name="T1" fmla="*/ 0 h 97"/>
                  <a:gd name="T2" fmla="*/ 263 w 263"/>
                  <a:gd name="T3" fmla="*/ 8 h 97"/>
                  <a:gd name="T4" fmla="*/ 262 w 263"/>
                  <a:gd name="T5" fmla="*/ 18 h 97"/>
                  <a:gd name="T6" fmla="*/ 235 w 263"/>
                  <a:gd name="T7" fmla="*/ 35 h 97"/>
                  <a:gd name="T8" fmla="*/ 183 w 263"/>
                  <a:gd name="T9" fmla="*/ 56 h 97"/>
                  <a:gd name="T10" fmla="*/ 130 w 263"/>
                  <a:gd name="T11" fmla="*/ 74 h 97"/>
                  <a:gd name="T12" fmla="*/ 20 w 263"/>
                  <a:gd name="T13" fmla="*/ 97 h 97"/>
                  <a:gd name="T14" fmla="*/ 0 w 263"/>
                  <a:gd name="T15" fmla="*/ 91 h 97"/>
                  <a:gd name="T16" fmla="*/ 10 w 263"/>
                  <a:gd name="T17" fmla="*/ 81 h 97"/>
                  <a:gd name="T18" fmla="*/ 158 w 263"/>
                  <a:gd name="T19" fmla="*/ 31 h 97"/>
                  <a:gd name="T20" fmla="*/ 202 w 263"/>
                  <a:gd name="T21" fmla="*/ 14 h 97"/>
                  <a:gd name="T22" fmla="*/ 249 w 263"/>
                  <a:gd name="T23" fmla="*/ 0 h 97"/>
                  <a:gd name="T24" fmla="*/ 249 w 263"/>
                  <a:gd name="T25" fmla="*/ 0 h 97"/>
                  <a:gd name="T26" fmla="*/ 249 w 263"/>
                  <a:gd name="T2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97">
                    <a:moveTo>
                      <a:pt x="249" y="0"/>
                    </a:moveTo>
                    <a:lnTo>
                      <a:pt x="263" y="8"/>
                    </a:lnTo>
                    <a:lnTo>
                      <a:pt x="262" y="18"/>
                    </a:lnTo>
                    <a:lnTo>
                      <a:pt x="235" y="35"/>
                    </a:lnTo>
                    <a:lnTo>
                      <a:pt x="183" y="56"/>
                    </a:lnTo>
                    <a:lnTo>
                      <a:pt x="130" y="74"/>
                    </a:lnTo>
                    <a:lnTo>
                      <a:pt x="20" y="97"/>
                    </a:lnTo>
                    <a:lnTo>
                      <a:pt x="0" y="91"/>
                    </a:lnTo>
                    <a:lnTo>
                      <a:pt x="10" y="81"/>
                    </a:lnTo>
                    <a:lnTo>
                      <a:pt x="158" y="31"/>
                    </a:lnTo>
                    <a:lnTo>
                      <a:pt x="202" y="14"/>
                    </a:lnTo>
                    <a:lnTo>
                      <a:pt x="249" y="0"/>
                    </a:lnTo>
                    <a:lnTo>
                      <a:pt x="249" y="0"/>
                    </a:lnTo>
                    <a:lnTo>
                      <a:pt x="2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2" name="Freeform 28"/>
              <p:cNvSpPr>
                <a:spLocks/>
              </p:cNvSpPr>
              <p:nvPr/>
            </p:nvSpPr>
            <p:spPr bwMode="auto">
              <a:xfrm>
                <a:off x="3523" y="1220"/>
                <a:ext cx="196" cy="67"/>
              </a:xfrm>
              <a:custGeom>
                <a:avLst/>
                <a:gdLst>
                  <a:gd name="T0" fmla="*/ 763 w 785"/>
                  <a:gd name="T1" fmla="*/ 0 h 267"/>
                  <a:gd name="T2" fmla="*/ 785 w 785"/>
                  <a:gd name="T3" fmla="*/ 0 h 267"/>
                  <a:gd name="T4" fmla="*/ 775 w 785"/>
                  <a:gd name="T5" fmla="*/ 25 h 267"/>
                  <a:gd name="T6" fmla="*/ 750 w 785"/>
                  <a:gd name="T7" fmla="*/ 40 h 267"/>
                  <a:gd name="T8" fmla="*/ 693 w 785"/>
                  <a:gd name="T9" fmla="*/ 58 h 267"/>
                  <a:gd name="T10" fmla="*/ 614 w 785"/>
                  <a:gd name="T11" fmla="*/ 88 h 267"/>
                  <a:gd name="T12" fmla="*/ 575 w 785"/>
                  <a:gd name="T13" fmla="*/ 101 h 267"/>
                  <a:gd name="T14" fmla="*/ 533 w 785"/>
                  <a:gd name="T15" fmla="*/ 104 h 267"/>
                  <a:gd name="T16" fmla="*/ 434 w 785"/>
                  <a:gd name="T17" fmla="*/ 150 h 267"/>
                  <a:gd name="T18" fmla="*/ 336 w 785"/>
                  <a:gd name="T19" fmla="*/ 181 h 267"/>
                  <a:gd name="T20" fmla="*/ 233 w 785"/>
                  <a:gd name="T21" fmla="*/ 199 h 267"/>
                  <a:gd name="T22" fmla="*/ 181 w 785"/>
                  <a:gd name="T23" fmla="*/ 221 h 267"/>
                  <a:gd name="T24" fmla="*/ 130 w 785"/>
                  <a:gd name="T25" fmla="*/ 241 h 267"/>
                  <a:gd name="T26" fmla="*/ 78 w 785"/>
                  <a:gd name="T27" fmla="*/ 255 h 267"/>
                  <a:gd name="T28" fmla="*/ 21 w 785"/>
                  <a:gd name="T29" fmla="*/ 262 h 267"/>
                  <a:gd name="T30" fmla="*/ 0 w 785"/>
                  <a:gd name="T31" fmla="*/ 267 h 267"/>
                  <a:gd name="T32" fmla="*/ 6 w 785"/>
                  <a:gd name="T33" fmla="*/ 246 h 267"/>
                  <a:gd name="T34" fmla="*/ 27 w 785"/>
                  <a:gd name="T35" fmla="*/ 241 h 267"/>
                  <a:gd name="T36" fmla="*/ 147 w 785"/>
                  <a:gd name="T37" fmla="*/ 202 h 267"/>
                  <a:gd name="T38" fmla="*/ 209 w 785"/>
                  <a:gd name="T39" fmla="*/ 182 h 267"/>
                  <a:gd name="T40" fmla="*/ 272 w 785"/>
                  <a:gd name="T41" fmla="*/ 170 h 267"/>
                  <a:gd name="T42" fmla="*/ 353 w 785"/>
                  <a:gd name="T43" fmla="*/ 140 h 267"/>
                  <a:gd name="T44" fmla="*/ 435 w 785"/>
                  <a:gd name="T45" fmla="*/ 114 h 267"/>
                  <a:gd name="T46" fmla="*/ 519 w 785"/>
                  <a:gd name="T47" fmla="*/ 89 h 267"/>
                  <a:gd name="T48" fmla="*/ 601 w 785"/>
                  <a:gd name="T49" fmla="*/ 61 h 267"/>
                  <a:gd name="T50" fmla="*/ 640 w 785"/>
                  <a:gd name="T51" fmla="*/ 42 h 267"/>
                  <a:gd name="T52" fmla="*/ 681 w 785"/>
                  <a:gd name="T53" fmla="*/ 27 h 267"/>
                  <a:gd name="T54" fmla="*/ 763 w 785"/>
                  <a:gd name="T55" fmla="*/ 0 h 267"/>
                  <a:gd name="T56" fmla="*/ 763 w 785"/>
                  <a:gd name="T57" fmla="*/ 0 h 267"/>
                  <a:gd name="T58" fmla="*/ 763 w 785"/>
                  <a:gd name="T5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5" h="267">
                    <a:moveTo>
                      <a:pt x="763" y="0"/>
                    </a:moveTo>
                    <a:lnTo>
                      <a:pt x="785" y="0"/>
                    </a:lnTo>
                    <a:lnTo>
                      <a:pt x="775" y="25"/>
                    </a:lnTo>
                    <a:lnTo>
                      <a:pt x="750" y="40"/>
                    </a:lnTo>
                    <a:lnTo>
                      <a:pt x="693" y="58"/>
                    </a:lnTo>
                    <a:lnTo>
                      <a:pt x="614" y="88"/>
                    </a:lnTo>
                    <a:lnTo>
                      <a:pt x="575" y="101"/>
                    </a:lnTo>
                    <a:lnTo>
                      <a:pt x="533" y="104"/>
                    </a:lnTo>
                    <a:lnTo>
                      <a:pt x="434" y="150"/>
                    </a:lnTo>
                    <a:lnTo>
                      <a:pt x="336" y="181"/>
                    </a:lnTo>
                    <a:lnTo>
                      <a:pt x="233" y="199"/>
                    </a:lnTo>
                    <a:lnTo>
                      <a:pt x="181" y="221"/>
                    </a:lnTo>
                    <a:lnTo>
                      <a:pt x="130" y="241"/>
                    </a:lnTo>
                    <a:lnTo>
                      <a:pt x="78" y="255"/>
                    </a:lnTo>
                    <a:lnTo>
                      <a:pt x="21" y="262"/>
                    </a:lnTo>
                    <a:lnTo>
                      <a:pt x="0" y="267"/>
                    </a:lnTo>
                    <a:lnTo>
                      <a:pt x="6" y="246"/>
                    </a:lnTo>
                    <a:lnTo>
                      <a:pt x="27" y="241"/>
                    </a:lnTo>
                    <a:lnTo>
                      <a:pt x="147" y="202"/>
                    </a:lnTo>
                    <a:lnTo>
                      <a:pt x="209" y="182"/>
                    </a:lnTo>
                    <a:lnTo>
                      <a:pt x="272" y="170"/>
                    </a:lnTo>
                    <a:lnTo>
                      <a:pt x="353" y="140"/>
                    </a:lnTo>
                    <a:lnTo>
                      <a:pt x="435" y="114"/>
                    </a:lnTo>
                    <a:lnTo>
                      <a:pt x="519" y="89"/>
                    </a:lnTo>
                    <a:lnTo>
                      <a:pt x="601" y="61"/>
                    </a:lnTo>
                    <a:lnTo>
                      <a:pt x="640" y="42"/>
                    </a:lnTo>
                    <a:lnTo>
                      <a:pt x="681" y="27"/>
                    </a:lnTo>
                    <a:lnTo>
                      <a:pt x="763" y="0"/>
                    </a:lnTo>
                    <a:lnTo>
                      <a:pt x="763" y="0"/>
                    </a:lnTo>
                    <a:lnTo>
                      <a:pt x="7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3" name="Freeform 29"/>
              <p:cNvSpPr>
                <a:spLocks/>
              </p:cNvSpPr>
              <p:nvPr/>
            </p:nvSpPr>
            <p:spPr bwMode="auto">
              <a:xfrm>
                <a:off x="3522" y="1245"/>
                <a:ext cx="39" cy="14"/>
              </a:xfrm>
              <a:custGeom>
                <a:avLst/>
                <a:gdLst>
                  <a:gd name="T0" fmla="*/ 147 w 155"/>
                  <a:gd name="T1" fmla="*/ 0 h 57"/>
                  <a:gd name="T2" fmla="*/ 155 w 155"/>
                  <a:gd name="T3" fmla="*/ 8 h 57"/>
                  <a:gd name="T4" fmla="*/ 146 w 155"/>
                  <a:gd name="T5" fmla="*/ 16 h 57"/>
                  <a:gd name="T6" fmla="*/ 119 w 155"/>
                  <a:gd name="T7" fmla="*/ 25 h 57"/>
                  <a:gd name="T8" fmla="*/ 0 w 155"/>
                  <a:gd name="T9" fmla="*/ 57 h 57"/>
                  <a:gd name="T10" fmla="*/ 1 w 155"/>
                  <a:gd name="T11" fmla="*/ 38 h 57"/>
                  <a:gd name="T12" fmla="*/ 18 w 155"/>
                  <a:gd name="T13" fmla="*/ 32 h 57"/>
                  <a:gd name="T14" fmla="*/ 57 w 155"/>
                  <a:gd name="T15" fmla="*/ 21 h 57"/>
                  <a:gd name="T16" fmla="*/ 147 w 155"/>
                  <a:gd name="T17" fmla="*/ 0 h 57"/>
                  <a:gd name="T18" fmla="*/ 147 w 155"/>
                  <a:gd name="T19" fmla="*/ 0 h 57"/>
                  <a:gd name="T20" fmla="*/ 147 w 155"/>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57">
                    <a:moveTo>
                      <a:pt x="147" y="0"/>
                    </a:moveTo>
                    <a:lnTo>
                      <a:pt x="155" y="8"/>
                    </a:lnTo>
                    <a:lnTo>
                      <a:pt x="146" y="16"/>
                    </a:lnTo>
                    <a:lnTo>
                      <a:pt x="119" y="25"/>
                    </a:lnTo>
                    <a:lnTo>
                      <a:pt x="0" y="57"/>
                    </a:lnTo>
                    <a:lnTo>
                      <a:pt x="1" y="38"/>
                    </a:lnTo>
                    <a:lnTo>
                      <a:pt x="18" y="32"/>
                    </a:lnTo>
                    <a:lnTo>
                      <a:pt x="57" y="21"/>
                    </a:lnTo>
                    <a:lnTo>
                      <a:pt x="147" y="0"/>
                    </a:lnTo>
                    <a:lnTo>
                      <a:pt x="147" y="0"/>
                    </a:lnTo>
                    <a:lnTo>
                      <a:pt x="1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4" name="Freeform 30"/>
              <p:cNvSpPr>
                <a:spLocks/>
              </p:cNvSpPr>
              <p:nvPr/>
            </p:nvSpPr>
            <p:spPr bwMode="auto">
              <a:xfrm>
                <a:off x="3491" y="1256"/>
                <a:ext cx="25" cy="33"/>
              </a:xfrm>
              <a:custGeom>
                <a:avLst/>
                <a:gdLst>
                  <a:gd name="T0" fmla="*/ 93 w 99"/>
                  <a:gd name="T1" fmla="*/ 0 h 133"/>
                  <a:gd name="T2" fmla="*/ 99 w 99"/>
                  <a:gd name="T3" fmla="*/ 117 h 133"/>
                  <a:gd name="T4" fmla="*/ 61 w 99"/>
                  <a:gd name="T5" fmla="*/ 133 h 133"/>
                  <a:gd name="T6" fmla="*/ 22 w 99"/>
                  <a:gd name="T7" fmla="*/ 133 h 133"/>
                  <a:gd name="T8" fmla="*/ 5 w 99"/>
                  <a:gd name="T9" fmla="*/ 133 h 133"/>
                  <a:gd name="T10" fmla="*/ 0 w 99"/>
                  <a:gd name="T11" fmla="*/ 116 h 133"/>
                  <a:gd name="T12" fmla="*/ 1 w 99"/>
                  <a:gd name="T13" fmla="*/ 92 h 133"/>
                  <a:gd name="T14" fmla="*/ 1 w 99"/>
                  <a:gd name="T15" fmla="*/ 82 h 133"/>
                  <a:gd name="T16" fmla="*/ 1 w 99"/>
                  <a:gd name="T17" fmla="*/ 74 h 133"/>
                  <a:gd name="T18" fmla="*/ 7 w 99"/>
                  <a:gd name="T19" fmla="*/ 17 h 133"/>
                  <a:gd name="T20" fmla="*/ 93 w 99"/>
                  <a:gd name="T21" fmla="*/ 0 h 133"/>
                  <a:gd name="T22" fmla="*/ 93 w 99"/>
                  <a:gd name="T23" fmla="*/ 0 h 133"/>
                  <a:gd name="T24" fmla="*/ 93 w 99"/>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33">
                    <a:moveTo>
                      <a:pt x="93" y="0"/>
                    </a:moveTo>
                    <a:lnTo>
                      <a:pt x="99" y="117"/>
                    </a:lnTo>
                    <a:lnTo>
                      <a:pt x="61" y="133"/>
                    </a:lnTo>
                    <a:lnTo>
                      <a:pt x="22" y="133"/>
                    </a:lnTo>
                    <a:lnTo>
                      <a:pt x="5" y="133"/>
                    </a:lnTo>
                    <a:lnTo>
                      <a:pt x="0" y="116"/>
                    </a:lnTo>
                    <a:lnTo>
                      <a:pt x="1" y="92"/>
                    </a:lnTo>
                    <a:lnTo>
                      <a:pt x="1" y="82"/>
                    </a:lnTo>
                    <a:lnTo>
                      <a:pt x="1" y="74"/>
                    </a:lnTo>
                    <a:lnTo>
                      <a:pt x="7" y="17"/>
                    </a:lnTo>
                    <a:lnTo>
                      <a:pt x="93" y="0"/>
                    </a:lnTo>
                    <a:lnTo>
                      <a:pt x="93" y="0"/>
                    </a:lnTo>
                    <a:lnTo>
                      <a:pt x="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5" name="Freeform 31"/>
              <p:cNvSpPr>
                <a:spLocks/>
              </p:cNvSpPr>
              <p:nvPr/>
            </p:nvSpPr>
            <p:spPr bwMode="auto">
              <a:xfrm>
                <a:off x="3419" y="1257"/>
                <a:ext cx="40" cy="33"/>
              </a:xfrm>
              <a:custGeom>
                <a:avLst/>
                <a:gdLst>
                  <a:gd name="T0" fmla="*/ 64 w 158"/>
                  <a:gd name="T1" fmla="*/ 0 h 130"/>
                  <a:gd name="T2" fmla="*/ 104 w 158"/>
                  <a:gd name="T3" fmla="*/ 18 h 130"/>
                  <a:gd name="T4" fmla="*/ 145 w 158"/>
                  <a:gd name="T5" fmla="*/ 28 h 130"/>
                  <a:gd name="T6" fmla="*/ 158 w 158"/>
                  <a:gd name="T7" fmla="*/ 53 h 130"/>
                  <a:gd name="T8" fmla="*/ 148 w 158"/>
                  <a:gd name="T9" fmla="*/ 77 h 130"/>
                  <a:gd name="T10" fmla="*/ 117 w 158"/>
                  <a:gd name="T11" fmla="*/ 125 h 130"/>
                  <a:gd name="T12" fmla="*/ 67 w 158"/>
                  <a:gd name="T13" fmla="*/ 130 h 130"/>
                  <a:gd name="T14" fmla="*/ 17 w 158"/>
                  <a:gd name="T15" fmla="*/ 113 h 130"/>
                  <a:gd name="T16" fmla="*/ 0 w 158"/>
                  <a:gd name="T17" fmla="*/ 99 h 130"/>
                  <a:gd name="T18" fmla="*/ 4 w 158"/>
                  <a:gd name="T19" fmla="*/ 79 h 130"/>
                  <a:gd name="T20" fmla="*/ 29 w 158"/>
                  <a:gd name="T21" fmla="*/ 39 h 130"/>
                  <a:gd name="T22" fmla="*/ 64 w 158"/>
                  <a:gd name="T23" fmla="*/ 0 h 130"/>
                  <a:gd name="T24" fmla="*/ 64 w 158"/>
                  <a:gd name="T25" fmla="*/ 0 h 130"/>
                  <a:gd name="T26" fmla="*/ 64 w 158"/>
                  <a:gd name="T2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30">
                    <a:moveTo>
                      <a:pt x="64" y="0"/>
                    </a:moveTo>
                    <a:lnTo>
                      <a:pt x="104" y="18"/>
                    </a:lnTo>
                    <a:lnTo>
                      <a:pt x="145" y="28"/>
                    </a:lnTo>
                    <a:lnTo>
                      <a:pt x="158" y="53"/>
                    </a:lnTo>
                    <a:lnTo>
                      <a:pt x="148" y="77"/>
                    </a:lnTo>
                    <a:lnTo>
                      <a:pt x="117" y="125"/>
                    </a:lnTo>
                    <a:lnTo>
                      <a:pt x="67" y="130"/>
                    </a:lnTo>
                    <a:lnTo>
                      <a:pt x="17" y="113"/>
                    </a:lnTo>
                    <a:lnTo>
                      <a:pt x="0" y="99"/>
                    </a:lnTo>
                    <a:lnTo>
                      <a:pt x="4" y="79"/>
                    </a:lnTo>
                    <a:lnTo>
                      <a:pt x="29" y="39"/>
                    </a:lnTo>
                    <a:lnTo>
                      <a:pt x="64" y="0"/>
                    </a:lnTo>
                    <a:lnTo>
                      <a:pt x="64"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6" name="Freeform 32"/>
              <p:cNvSpPr>
                <a:spLocks/>
              </p:cNvSpPr>
              <p:nvPr/>
            </p:nvSpPr>
            <p:spPr bwMode="auto">
              <a:xfrm>
                <a:off x="3457" y="1262"/>
                <a:ext cx="28" cy="31"/>
              </a:xfrm>
              <a:custGeom>
                <a:avLst/>
                <a:gdLst>
                  <a:gd name="T0" fmla="*/ 80 w 111"/>
                  <a:gd name="T1" fmla="*/ 0 h 122"/>
                  <a:gd name="T2" fmla="*/ 101 w 111"/>
                  <a:gd name="T3" fmla="*/ 7 h 122"/>
                  <a:gd name="T4" fmla="*/ 110 w 111"/>
                  <a:gd name="T5" fmla="*/ 25 h 122"/>
                  <a:gd name="T6" fmla="*/ 111 w 111"/>
                  <a:gd name="T7" fmla="*/ 68 h 122"/>
                  <a:gd name="T8" fmla="*/ 105 w 111"/>
                  <a:gd name="T9" fmla="*/ 109 h 122"/>
                  <a:gd name="T10" fmla="*/ 67 w 111"/>
                  <a:gd name="T11" fmla="*/ 119 h 122"/>
                  <a:gd name="T12" fmla="*/ 24 w 111"/>
                  <a:gd name="T13" fmla="*/ 122 h 122"/>
                  <a:gd name="T14" fmla="*/ 0 w 111"/>
                  <a:gd name="T15" fmla="*/ 97 h 122"/>
                  <a:gd name="T16" fmla="*/ 30 w 111"/>
                  <a:gd name="T17" fmla="*/ 38 h 122"/>
                  <a:gd name="T18" fmla="*/ 50 w 111"/>
                  <a:gd name="T19" fmla="*/ 14 h 122"/>
                  <a:gd name="T20" fmla="*/ 79 w 111"/>
                  <a:gd name="T21" fmla="*/ 2 h 122"/>
                  <a:gd name="T22" fmla="*/ 80 w 111"/>
                  <a:gd name="T23" fmla="*/ 0 h 122"/>
                  <a:gd name="T24" fmla="*/ 80 w 111"/>
                  <a:gd name="T25" fmla="*/ 0 h 122"/>
                  <a:gd name="T26" fmla="*/ 80 w 111"/>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2">
                    <a:moveTo>
                      <a:pt x="80" y="0"/>
                    </a:moveTo>
                    <a:lnTo>
                      <a:pt x="101" y="7"/>
                    </a:lnTo>
                    <a:lnTo>
                      <a:pt x="110" y="25"/>
                    </a:lnTo>
                    <a:lnTo>
                      <a:pt x="111" y="68"/>
                    </a:lnTo>
                    <a:lnTo>
                      <a:pt x="105" y="109"/>
                    </a:lnTo>
                    <a:lnTo>
                      <a:pt x="67" y="119"/>
                    </a:lnTo>
                    <a:lnTo>
                      <a:pt x="24" y="122"/>
                    </a:lnTo>
                    <a:lnTo>
                      <a:pt x="0" y="97"/>
                    </a:lnTo>
                    <a:lnTo>
                      <a:pt x="30" y="38"/>
                    </a:lnTo>
                    <a:lnTo>
                      <a:pt x="50" y="14"/>
                    </a:lnTo>
                    <a:lnTo>
                      <a:pt x="79" y="2"/>
                    </a:lnTo>
                    <a:lnTo>
                      <a:pt x="80" y="0"/>
                    </a:lnTo>
                    <a:lnTo>
                      <a:pt x="80" y="0"/>
                    </a:lnTo>
                    <a:lnTo>
                      <a:pt x="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7" name="Freeform 33"/>
              <p:cNvSpPr>
                <a:spLocks/>
              </p:cNvSpPr>
              <p:nvPr/>
            </p:nvSpPr>
            <p:spPr bwMode="auto">
              <a:xfrm>
                <a:off x="3546" y="1298"/>
                <a:ext cx="74" cy="47"/>
              </a:xfrm>
              <a:custGeom>
                <a:avLst/>
                <a:gdLst>
                  <a:gd name="T0" fmla="*/ 283 w 295"/>
                  <a:gd name="T1" fmla="*/ 0 h 191"/>
                  <a:gd name="T2" fmla="*/ 295 w 295"/>
                  <a:gd name="T3" fmla="*/ 9 h 191"/>
                  <a:gd name="T4" fmla="*/ 258 w 295"/>
                  <a:gd name="T5" fmla="*/ 30 h 191"/>
                  <a:gd name="T6" fmla="*/ 219 w 295"/>
                  <a:gd name="T7" fmla="*/ 48 h 191"/>
                  <a:gd name="T8" fmla="*/ 144 w 295"/>
                  <a:gd name="T9" fmla="*/ 90 h 191"/>
                  <a:gd name="T10" fmla="*/ 71 w 295"/>
                  <a:gd name="T11" fmla="*/ 132 h 191"/>
                  <a:gd name="T12" fmla="*/ 10 w 295"/>
                  <a:gd name="T13" fmla="*/ 191 h 191"/>
                  <a:gd name="T14" fmla="*/ 3 w 295"/>
                  <a:gd name="T15" fmla="*/ 191 h 191"/>
                  <a:gd name="T16" fmla="*/ 0 w 295"/>
                  <a:gd name="T17" fmla="*/ 184 h 191"/>
                  <a:gd name="T18" fmla="*/ 14 w 295"/>
                  <a:gd name="T19" fmla="*/ 159 h 191"/>
                  <a:gd name="T20" fmla="*/ 32 w 295"/>
                  <a:gd name="T21" fmla="*/ 137 h 191"/>
                  <a:gd name="T22" fmla="*/ 52 w 295"/>
                  <a:gd name="T23" fmla="*/ 116 h 191"/>
                  <a:gd name="T24" fmla="*/ 74 w 295"/>
                  <a:gd name="T25" fmla="*/ 98 h 191"/>
                  <a:gd name="T26" fmla="*/ 124 w 295"/>
                  <a:gd name="T27" fmla="*/ 66 h 191"/>
                  <a:gd name="T28" fmla="*/ 172 w 295"/>
                  <a:gd name="T29" fmla="*/ 39 h 191"/>
                  <a:gd name="T30" fmla="*/ 227 w 295"/>
                  <a:gd name="T31" fmla="*/ 19 h 191"/>
                  <a:gd name="T32" fmla="*/ 283 w 295"/>
                  <a:gd name="T33" fmla="*/ 0 h 191"/>
                  <a:gd name="T34" fmla="*/ 283 w 295"/>
                  <a:gd name="T35" fmla="*/ 0 h 191"/>
                  <a:gd name="T36" fmla="*/ 283 w 295"/>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5" h="191">
                    <a:moveTo>
                      <a:pt x="283" y="0"/>
                    </a:moveTo>
                    <a:lnTo>
                      <a:pt x="295" y="9"/>
                    </a:lnTo>
                    <a:lnTo>
                      <a:pt x="258" y="30"/>
                    </a:lnTo>
                    <a:lnTo>
                      <a:pt x="219" y="48"/>
                    </a:lnTo>
                    <a:lnTo>
                      <a:pt x="144" y="90"/>
                    </a:lnTo>
                    <a:lnTo>
                      <a:pt x="71" y="132"/>
                    </a:lnTo>
                    <a:lnTo>
                      <a:pt x="10" y="191"/>
                    </a:lnTo>
                    <a:lnTo>
                      <a:pt x="3" y="191"/>
                    </a:lnTo>
                    <a:lnTo>
                      <a:pt x="0" y="184"/>
                    </a:lnTo>
                    <a:lnTo>
                      <a:pt x="14" y="159"/>
                    </a:lnTo>
                    <a:lnTo>
                      <a:pt x="32" y="137"/>
                    </a:lnTo>
                    <a:lnTo>
                      <a:pt x="52" y="116"/>
                    </a:lnTo>
                    <a:lnTo>
                      <a:pt x="74" y="98"/>
                    </a:lnTo>
                    <a:lnTo>
                      <a:pt x="124" y="66"/>
                    </a:lnTo>
                    <a:lnTo>
                      <a:pt x="172" y="39"/>
                    </a:lnTo>
                    <a:lnTo>
                      <a:pt x="227" y="19"/>
                    </a:lnTo>
                    <a:lnTo>
                      <a:pt x="283" y="0"/>
                    </a:lnTo>
                    <a:lnTo>
                      <a:pt x="283" y="0"/>
                    </a:lnTo>
                    <a:lnTo>
                      <a:pt x="2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8" name="Freeform 34"/>
              <p:cNvSpPr>
                <a:spLocks/>
              </p:cNvSpPr>
              <p:nvPr/>
            </p:nvSpPr>
            <p:spPr bwMode="auto">
              <a:xfrm>
                <a:off x="3364" y="1317"/>
                <a:ext cx="17" cy="13"/>
              </a:xfrm>
              <a:custGeom>
                <a:avLst/>
                <a:gdLst>
                  <a:gd name="T0" fmla="*/ 39 w 66"/>
                  <a:gd name="T1" fmla="*/ 0 h 52"/>
                  <a:gd name="T2" fmla="*/ 61 w 66"/>
                  <a:gd name="T3" fmla="*/ 9 h 52"/>
                  <a:gd name="T4" fmla="*/ 66 w 66"/>
                  <a:gd name="T5" fmla="*/ 29 h 52"/>
                  <a:gd name="T6" fmla="*/ 56 w 66"/>
                  <a:gd name="T7" fmla="*/ 47 h 52"/>
                  <a:gd name="T8" fmla="*/ 32 w 66"/>
                  <a:gd name="T9" fmla="*/ 52 h 52"/>
                  <a:gd name="T10" fmla="*/ 13 w 66"/>
                  <a:gd name="T11" fmla="*/ 50 h 52"/>
                  <a:gd name="T12" fmla="*/ 0 w 66"/>
                  <a:gd name="T13" fmla="*/ 34 h 52"/>
                  <a:gd name="T14" fmla="*/ 0 w 66"/>
                  <a:gd name="T15" fmla="*/ 16 h 52"/>
                  <a:gd name="T16" fmla="*/ 18 w 66"/>
                  <a:gd name="T17" fmla="*/ 5 h 52"/>
                  <a:gd name="T18" fmla="*/ 39 w 66"/>
                  <a:gd name="T19" fmla="*/ 0 h 52"/>
                  <a:gd name="T20" fmla="*/ 39 w 66"/>
                  <a:gd name="T21" fmla="*/ 0 h 52"/>
                  <a:gd name="T22" fmla="*/ 39 w 6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52">
                    <a:moveTo>
                      <a:pt x="39" y="0"/>
                    </a:moveTo>
                    <a:lnTo>
                      <a:pt x="61" y="9"/>
                    </a:lnTo>
                    <a:lnTo>
                      <a:pt x="66" y="29"/>
                    </a:lnTo>
                    <a:lnTo>
                      <a:pt x="56" y="47"/>
                    </a:lnTo>
                    <a:lnTo>
                      <a:pt x="32" y="52"/>
                    </a:lnTo>
                    <a:lnTo>
                      <a:pt x="13" y="50"/>
                    </a:lnTo>
                    <a:lnTo>
                      <a:pt x="0" y="34"/>
                    </a:lnTo>
                    <a:lnTo>
                      <a:pt x="0" y="16"/>
                    </a:lnTo>
                    <a:lnTo>
                      <a:pt x="18" y="5"/>
                    </a:lnTo>
                    <a:lnTo>
                      <a:pt x="39" y="0"/>
                    </a:lnTo>
                    <a:lnTo>
                      <a:pt x="39"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9" name="Freeform 35"/>
              <p:cNvSpPr>
                <a:spLocks/>
              </p:cNvSpPr>
              <p:nvPr/>
            </p:nvSpPr>
            <p:spPr bwMode="auto">
              <a:xfrm>
                <a:off x="3249" y="1337"/>
                <a:ext cx="854" cy="238"/>
              </a:xfrm>
              <a:custGeom>
                <a:avLst/>
                <a:gdLst>
                  <a:gd name="T0" fmla="*/ 299 w 3414"/>
                  <a:gd name="T1" fmla="*/ 200 h 954"/>
                  <a:gd name="T2" fmla="*/ 396 w 3414"/>
                  <a:gd name="T3" fmla="*/ 274 h 954"/>
                  <a:gd name="T4" fmla="*/ 1071 w 3414"/>
                  <a:gd name="T5" fmla="*/ 154 h 954"/>
                  <a:gd name="T6" fmla="*/ 1040 w 3414"/>
                  <a:gd name="T7" fmla="*/ 254 h 954"/>
                  <a:gd name="T8" fmla="*/ 1153 w 3414"/>
                  <a:gd name="T9" fmla="*/ 248 h 954"/>
                  <a:gd name="T10" fmla="*/ 1108 w 3414"/>
                  <a:gd name="T11" fmla="*/ 156 h 954"/>
                  <a:gd name="T12" fmla="*/ 1181 w 3414"/>
                  <a:gd name="T13" fmla="*/ 251 h 954"/>
                  <a:gd name="T14" fmla="*/ 1379 w 3414"/>
                  <a:gd name="T15" fmla="*/ 309 h 954"/>
                  <a:gd name="T16" fmla="*/ 1475 w 3414"/>
                  <a:gd name="T17" fmla="*/ 218 h 954"/>
                  <a:gd name="T18" fmla="*/ 1539 w 3414"/>
                  <a:gd name="T19" fmla="*/ 66 h 954"/>
                  <a:gd name="T20" fmla="*/ 1498 w 3414"/>
                  <a:gd name="T21" fmla="*/ 151 h 954"/>
                  <a:gd name="T22" fmla="*/ 1597 w 3414"/>
                  <a:gd name="T23" fmla="*/ 244 h 954"/>
                  <a:gd name="T24" fmla="*/ 1967 w 3414"/>
                  <a:gd name="T25" fmla="*/ 209 h 954"/>
                  <a:gd name="T26" fmla="*/ 1499 w 3414"/>
                  <a:gd name="T27" fmla="*/ 351 h 954"/>
                  <a:gd name="T28" fmla="*/ 1532 w 3414"/>
                  <a:gd name="T29" fmla="*/ 385 h 954"/>
                  <a:gd name="T30" fmla="*/ 1475 w 3414"/>
                  <a:gd name="T31" fmla="*/ 385 h 954"/>
                  <a:gd name="T32" fmla="*/ 1422 w 3414"/>
                  <a:gd name="T33" fmla="*/ 473 h 954"/>
                  <a:gd name="T34" fmla="*/ 1556 w 3414"/>
                  <a:gd name="T35" fmla="*/ 431 h 954"/>
                  <a:gd name="T36" fmla="*/ 1924 w 3414"/>
                  <a:gd name="T37" fmla="*/ 477 h 954"/>
                  <a:gd name="T38" fmla="*/ 1898 w 3414"/>
                  <a:gd name="T39" fmla="*/ 325 h 954"/>
                  <a:gd name="T40" fmla="*/ 1987 w 3414"/>
                  <a:gd name="T41" fmla="*/ 248 h 954"/>
                  <a:gd name="T42" fmla="*/ 1937 w 3414"/>
                  <a:gd name="T43" fmla="*/ 394 h 954"/>
                  <a:gd name="T44" fmla="*/ 2125 w 3414"/>
                  <a:gd name="T45" fmla="*/ 479 h 954"/>
                  <a:gd name="T46" fmla="*/ 2406 w 3414"/>
                  <a:gd name="T47" fmla="*/ 593 h 954"/>
                  <a:gd name="T48" fmla="*/ 2692 w 3414"/>
                  <a:gd name="T49" fmla="*/ 728 h 954"/>
                  <a:gd name="T50" fmla="*/ 3047 w 3414"/>
                  <a:gd name="T51" fmla="*/ 877 h 954"/>
                  <a:gd name="T52" fmla="*/ 3342 w 3414"/>
                  <a:gd name="T53" fmla="*/ 788 h 954"/>
                  <a:gd name="T54" fmla="*/ 3186 w 3414"/>
                  <a:gd name="T55" fmla="*/ 665 h 954"/>
                  <a:gd name="T56" fmla="*/ 3037 w 3414"/>
                  <a:gd name="T57" fmla="*/ 566 h 954"/>
                  <a:gd name="T58" fmla="*/ 2727 w 3414"/>
                  <a:gd name="T59" fmla="*/ 526 h 954"/>
                  <a:gd name="T60" fmla="*/ 2555 w 3414"/>
                  <a:gd name="T61" fmla="*/ 417 h 954"/>
                  <a:gd name="T62" fmla="*/ 2339 w 3414"/>
                  <a:gd name="T63" fmla="*/ 279 h 954"/>
                  <a:gd name="T64" fmla="*/ 2165 w 3414"/>
                  <a:gd name="T65" fmla="*/ 173 h 954"/>
                  <a:gd name="T66" fmla="*/ 2275 w 3414"/>
                  <a:gd name="T67" fmla="*/ 203 h 954"/>
                  <a:gd name="T68" fmla="*/ 2478 w 3414"/>
                  <a:gd name="T69" fmla="*/ 333 h 954"/>
                  <a:gd name="T70" fmla="*/ 2676 w 3414"/>
                  <a:gd name="T71" fmla="*/ 460 h 954"/>
                  <a:gd name="T72" fmla="*/ 2802 w 3414"/>
                  <a:gd name="T73" fmla="*/ 537 h 954"/>
                  <a:gd name="T74" fmla="*/ 3080 w 3414"/>
                  <a:gd name="T75" fmla="*/ 534 h 954"/>
                  <a:gd name="T76" fmla="*/ 3219 w 3414"/>
                  <a:gd name="T77" fmla="*/ 610 h 954"/>
                  <a:gd name="T78" fmla="*/ 3385 w 3414"/>
                  <a:gd name="T79" fmla="*/ 783 h 954"/>
                  <a:gd name="T80" fmla="*/ 3374 w 3414"/>
                  <a:gd name="T81" fmla="*/ 904 h 954"/>
                  <a:gd name="T82" fmla="*/ 2995 w 3414"/>
                  <a:gd name="T83" fmla="*/ 930 h 954"/>
                  <a:gd name="T84" fmla="*/ 2738 w 3414"/>
                  <a:gd name="T85" fmla="*/ 817 h 954"/>
                  <a:gd name="T86" fmla="*/ 2485 w 3414"/>
                  <a:gd name="T87" fmla="*/ 690 h 954"/>
                  <a:gd name="T88" fmla="*/ 2220 w 3414"/>
                  <a:gd name="T89" fmla="*/ 573 h 954"/>
                  <a:gd name="T90" fmla="*/ 1994 w 3414"/>
                  <a:gd name="T91" fmla="*/ 537 h 954"/>
                  <a:gd name="T92" fmla="*/ 1548 w 3414"/>
                  <a:gd name="T93" fmla="*/ 600 h 954"/>
                  <a:gd name="T94" fmla="*/ 1404 w 3414"/>
                  <a:gd name="T95" fmla="*/ 509 h 954"/>
                  <a:gd name="T96" fmla="*/ 1409 w 3414"/>
                  <a:gd name="T97" fmla="*/ 396 h 954"/>
                  <a:gd name="T98" fmla="*/ 1283 w 3414"/>
                  <a:gd name="T99" fmla="*/ 398 h 954"/>
                  <a:gd name="T100" fmla="*/ 1070 w 3414"/>
                  <a:gd name="T101" fmla="*/ 333 h 954"/>
                  <a:gd name="T102" fmla="*/ 995 w 3414"/>
                  <a:gd name="T103" fmla="*/ 241 h 954"/>
                  <a:gd name="T104" fmla="*/ 552 w 3414"/>
                  <a:gd name="T105" fmla="*/ 305 h 954"/>
                  <a:gd name="T106" fmla="*/ 380 w 3414"/>
                  <a:gd name="T107" fmla="*/ 386 h 954"/>
                  <a:gd name="T108" fmla="*/ 453 w 3414"/>
                  <a:gd name="T109" fmla="*/ 315 h 954"/>
                  <a:gd name="T110" fmla="*/ 345 w 3414"/>
                  <a:gd name="T111" fmla="*/ 377 h 954"/>
                  <a:gd name="T112" fmla="*/ 163 w 3414"/>
                  <a:gd name="T113" fmla="*/ 328 h 954"/>
                  <a:gd name="T114" fmla="*/ 0 w 3414"/>
                  <a:gd name="T115" fmla="*/ 138 h 954"/>
                  <a:gd name="T116" fmla="*/ 81 w 3414"/>
                  <a:gd name="T117" fmla="*/ 227 h 954"/>
                  <a:gd name="T118" fmla="*/ 213 w 3414"/>
                  <a:gd name="T119" fmla="*/ 279 h 954"/>
                  <a:gd name="T120" fmla="*/ 225 w 3414"/>
                  <a:gd name="T121" fmla="*/ 58 h 954"/>
                  <a:gd name="T122" fmla="*/ 231 w 3414"/>
                  <a:gd name="T123"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4" h="954">
                    <a:moveTo>
                      <a:pt x="231" y="0"/>
                    </a:moveTo>
                    <a:lnTo>
                      <a:pt x="273" y="58"/>
                    </a:lnTo>
                    <a:lnTo>
                      <a:pt x="298" y="128"/>
                    </a:lnTo>
                    <a:lnTo>
                      <a:pt x="299" y="200"/>
                    </a:lnTo>
                    <a:lnTo>
                      <a:pt x="283" y="269"/>
                    </a:lnTo>
                    <a:lnTo>
                      <a:pt x="278" y="278"/>
                    </a:lnTo>
                    <a:lnTo>
                      <a:pt x="337" y="286"/>
                    </a:lnTo>
                    <a:lnTo>
                      <a:pt x="396" y="274"/>
                    </a:lnTo>
                    <a:lnTo>
                      <a:pt x="573" y="243"/>
                    </a:lnTo>
                    <a:lnTo>
                      <a:pt x="748" y="211"/>
                    </a:lnTo>
                    <a:lnTo>
                      <a:pt x="910" y="183"/>
                    </a:lnTo>
                    <a:lnTo>
                      <a:pt x="1071" y="154"/>
                    </a:lnTo>
                    <a:lnTo>
                      <a:pt x="1083" y="175"/>
                    </a:lnTo>
                    <a:lnTo>
                      <a:pt x="1084" y="205"/>
                    </a:lnTo>
                    <a:lnTo>
                      <a:pt x="1042" y="234"/>
                    </a:lnTo>
                    <a:lnTo>
                      <a:pt x="1040" y="254"/>
                    </a:lnTo>
                    <a:lnTo>
                      <a:pt x="1061" y="266"/>
                    </a:lnTo>
                    <a:lnTo>
                      <a:pt x="1109" y="270"/>
                    </a:lnTo>
                    <a:lnTo>
                      <a:pt x="1144" y="243"/>
                    </a:lnTo>
                    <a:lnTo>
                      <a:pt x="1153" y="248"/>
                    </a:lnTo>
                    <a:lnTo>
                      <a:pt x="1147" y="207"/>
                    </a:lnTo>
                    <a:lnTo>
                      <a:pt x="1132" y="194"/>
                    </a:lnTo>
                    <a:lnTo>
                      <a:pt x="1111" y="194"/>
                    </a:lnTo>
                    <a:lnTo>
                      <a:pt x="1108" y="156"/>
                    </a:lnTo>
                    <a:lnTo>
                      <a:pt x="1132" y="155"/>
                    </a:lnTo>
                    <a:lnTo>
                      <a:pt x="1155" y="169"/>
                    </a:lnTo>
                    <a:lnTo>
                      <a:pt x="1175" y="207"/>
                    </a:lnTo>
                    <a:lnTo>
                      <a:pt x="1181" y="251"/>
                    </a:lnTo>
                    <a:lnTo>
                      <a:pt x="1166" y="338"/>
                    </a:lnTo>
                    <a:lnTo>
                      <a:pt x="1215" y="341"/>
                    </a:lnTo>
                    <a:lnTo>
                      <a:pt x="1264" y="333"/>
                    </a:lnTo>
                    <a:lnTo>
                      <a:pt x="1379" y="309"/>
                    </a:lnTo>
                    <a:lnTo>
                      <a:pt x="1494" y="291"/>
                    </a:lnTo>
                    <a:lnTo>
                      <a:pt x="1509" y="277"/>
                    </a:lnTo>
                    <a:lnTo>
                      <a:pt x="1499" y="258"/>
                    </a:lnTo>
                    <a:lnTo>
                      <a:pt x="1475" y="218"/>
                    </a:lnTo>
                    <a:lnTo>
                      <a:pt x="1472" y="162"/>
                    </a:lnTo>
                    <a:lnTo>
                      <a:pt x="1495" y="107"/>
                    </a:lnTo>
                    <a:lnTo>
                      <a:pt x="1515" y="84"/>
                    </a:lnTo>
                    <a:lnTo>
                      <a:pt x="1539" y="66"/>
                    </a:lnTo>
                    <a:lnTo>
                      <a:pt x="1593" y="47"/>
                    </a:lnTo>
                    <a:lnTo>
                      <a:pt x="1596" y="48"/>
                    </a:lnTo>
                    <a:lnTo>
                      <a:pt x="1515" y="107"/>
                    </a:lnTo>
                    <a:lnTo>
                      <a:pt x="1498" y="151"/>
                    </a:lnTo>
                    <a:lnTo>
                      <a:pt x="1512" y="198"/>
                    </a:lnTo>
                    <a:lnTo>
                      <a:pt x="1529" y="217"/>
                    </a:lnTo>
                    <a:lnTo>
                      <a:pt x="1550" y="230"/>
                    </a:lnTo>
                    <a:lnTo>
                      <a:pt x="1597" y="244"/>
                    </a:lnTo>
                    <a:lnTo>
                      <a:pt x="1702" y="222"/>
                    </a:lnTo>
                    <a:lnTo>
                      <a:pt x="1810" y="203"/>
                    </a:lnTo>
                    <a:lnTo>
                      <a:pt x="1960" y="198"/>
                    </a:lnTo>
                    <a:lnTo>
                      <a:pt x="1967" y="209"/>
                    </a:lnTo>
                    <a:lnTo>
                      <a:pt x="1789" y="237"/>
                    </a:lnTo>
                    <a:lnTo>
                      <a:pt x="1704" y="257"/>
                    </a:lnTo>
                    <a:lnTo>
                      <a:pt x="1620" y="279"/>
                    </a:lnTo>
                    <a:lnTo>
                      <a:pt x="1499" y="351"/>
                    </a:lnTo>
                    <a:lnTo>
                      <a:pt x="1493" y="354"/>
                    </a:lnTo>
                    <a:lnTo>
                      <a:pt x="1493" y="356"/>
                    </a:lnTo>
                    <a:lnTo>
                      <a:pt x="1519" y="363"/>
                    </a:lnTo>
                    <a:lnTo>
                      <a:pt x="1532" y="385"/>
                    </a:lnTo>
                    <a:lnTo>
                      <a:pt x="1531" y="410"/>
                    </a:lnTo>
                    <a:lnTo>
                      <a:pt x="1512" y="430"/>
                    </a:lnTo>
                    <a:lnTo>
                      <a:pt x="1489" y="380"/>
                    </a:lnTo>
                    <a:lnTo>
                      <a:pt x="1475" y="385"/>
                    </a:lnTo>
                    <a:lnTo>
                      <a:pt x="1469" y="398"/>
                    </a:lnTo>
                    <a:lnTo>
                      <a:pt x="1452" y="417"/>
                    </a:lnTo>
                    <a:lnTo>
                      <a:pt x="1418" y="437"/>
                    </a:lnTo>
                    <a:lnTo>
                      <a:pt x="1422" y="473"/>
                    </a:lnTo>
                    <a:lnTo>
                      <a:pt x="1501" y="479"/>
                    </a:lnTo>
                    <a:lnTo>
                      <a:pt x="1524" y="469"/>
                    </a:lnTo>
                    <a:lnTo>
                      <a:pt x="1531" y="443"/>
                    </a:lnTo>
                    <a:lnTo>
                      <a:pt x="1556" y="431"/>
                    </a:lnTo>
                    <a:lnTo>
                      <a:pt x="1576" y="445"/>
                    </a:lnTo>
                    <a:lnTo>
                      <a:pt x="1586" y="502"/>
                    </a:lnTo>
                    <a:lnTo>
                      <a:pt x="1576" y="528"/>
                    </a:lnTo>
                    <a:lnTo>
                      <a:pt x="1924" y="477"/>
                    </a:lnTo>
                    <a:lnTo>
                      <a:pt x="1920" y="453"/>
                    </a:lnTo>
                    <a:lnTo>
                      <a:pt x="1903" y="431"/>
                    </a:lnTo>
                    <a:lnTo>
                      <a:pt x="1882" y="377"/>
                    </a:lnTo>
                    <a:lnTo>
                      <a:pt x="1898" y="325"/>
                    </a:lnTo>
                    <a:lnTo>
                      <a:pt x="1916" y="302"/>
                    </a:lnTo>
                    <a:lnTo>
                      <a:pt x="1938" y="279"/>
                    </a:lnTo>
                    <a:lnTo>
                      <a:pt x="1962" y="261"/>
                    </a:lnTo>
                    <a:lnTo>
                      <a:pt x="1987" y="248"/>
                    </a:lnTo>
                    <a:lnTo>
                      <a:pt x="1975" y="275"/>
                    </a:lnTo>
                    <a:lnTo>
                      <a:pt x="1950" y="298"/>
                    </a:lnTo>
                    <a:lnTo>
                      <a:pt x="1920" y="354"/>
                    </a:lnTo>
                    <a:lnTo>
                      <a:pt x="1937" y="394"/>
                    </a:lnTo>
                    <a:lnTo>
                      <a:pt x="1971" y="420"/>
                    </a:lnTo>
                    <a:lnTo>
                      <a:pt x="2013" y="439"/>
                    </a:lnTo>
                    <a:lnTo>
                      <a:pt x="2054" y="451"/>
                    </a:lnTo>
                    <a:lnTo>
                      <a:pt x="2125" y="479"/>
                    </a:lnTo>
                    <a:lnTo>
                      <a:pt x="2196" y="507"/>
                    </a:lnTo>
                    <a:lnTo>
                      <a:pt x="2266" y="536"/>
                    </a:lnTo>
                    <a:lnTo>
                      <a:pt x="2337" y="564"/>
                    </a:lnTo>
                    <a:lnTo>
                      <a:pt x="2406" y="593"/>
                    </a:lnTo>
                    <a:lnTo>
                      <a:pt x="2475" y="623"/>
                    </a:lnTo>
                    <a:lnTo>
                      <a:pt x="2544" y="654"/>
                    </a:lnTo>
                    <a:lnTo>
                      <a:pt x="2615" y="687"/>
                    </a:lnTo>
                    <a:lnTo>
                      <a:pt x="2692" y="728"/>
                    </a:lnTo>
                    <a:lnTo>
                      <a:pt x="2779" y="768"/>
                    </a:lnTo>
                    <a:lnTo>
                      <a:pt x="2869" y="806"/>
                    </a:lnTo>
                    <a:lnTo>
                      <a:pt x="2957" y="843"/>
                    </a:lnTo>
                    <a:lnTo>
                      <a:pt x="3047" y="877"/>
                    </a:lnTo>
                    <a:lnTo>
                      <a:pt x="3206" y="885"/>
                    </a:lnTo>
                    <a:lnTo>
                      <a:pt x="3359" y="847"/>
                    </a:lnTo>
                    <a:lnTo>
                      <a:pt x="3351" y="819"/>
                    </a:lnTo>
                    <a:lnTo>
                      <a:pt x="3342" y="788"/>
                    </a:lnTo>
                    <a:lnTo>
                      <a:pt x="3306" y="754"/>
                    </a:lnTo>
                    <a:lnTo>
                      <a:pt x="3266" y="724"/>
                    </a:lnTo>
                    <a:lnTo>
                      <a:pt x="3226" y="694"/>
                    </a:lnTo>
                    <a:lnTo>
                      <a:pt x="3186" y="665"/>
                    </a:lnTo>
                    <a:lnTo>
                      <a:pt x="3149" y="639"/>
                    </a:lnTo>
                    <a:lnTo>
                      <a:pt x="3111" y="615"/>
                    </a:lnTo>
                    <a:lnTo>
                      <a:pt x="3073" y="592"/>
                    </a:lnTo>
                    <a:lnTo>
                      <a:pt x="3037" y="566"/>
                    </a:lnTo>
                    <a:lnTo>
                      <a:pt x="2863" y="607"/>
                    </a:lnTo>
                    <a:lnTo>
                      <a:pt x="2829" y="588"/>
                    </a:lnTo>
                    <a:lnTo>
                      <a:pt x="2795" y="568"/>
                    </a:lnTo>
                    <a:lnTo>
                      <a:pt x="2727" y="526"/>
                    </a:lnTo>
                    <a:lnTo>
                      <a:pt x="2668" y="491"/>
                    </a:lnTo>
                    <a:lnTo>
                      <a:pt x="2640" y="468"/>
                    </a:lnTo>
                    <a:lnTo>
                      <a:pt x="2611" y="448"/>
                    </a:lnTo>
                    <a:lnTo>
                      <a:pt x="2555" y="417"/>
                    </a:lnTo>
                    <a:lnTo>
                      <a:pt x="2500" y="383"/>
                    </a:lnTo>
                    <a:lnTo>
                      <a:pt x="2446" y="349"/>
                    </a:lnTo>
                    <a:lnTo>
                      <a:pt x="2394" y="313"/>
                    </a:lnTo>
                    <a:lnTo>
                      <a:pt x="2339" y="279"/>
                    </a:lnTo>
                    <a:lnTo>
                      <a:pt x="2286" y="240"/>
                    </a:lnTo>
                    <a:lnTo>
                      <a:pt x="2231" y="214"/>
                    </a:lnTo>
                    <a:lnTo>
                      <a:pt x="2177" y="185"/>
                    </a:lnTo>
                    <a:lnTo>
                      <a:pt x="2165" y="173"/>
                    </a:lnTo>
                    <a:lnTo>
                      <a:pt x="2172" y="162"/>
                    </a:lnTo>
                    <a:lnTo>
                      <a:pt x="2203" y="164"/>
                    </a:lnTo>
                    <a:lnTo>
                      <a:pt x="2239" y="185"/>
                    </a:lnTo>
                    <a:lnTo>
                      <a:pt x="2275" y="203"/>
                    </a:lnTo>
                    <a:lnTo>
                      <a:pt x="2346" y="248"/>
                    </a:lnTo>
                    <a:lnTo>
                      <a:pt x="2390" y="275"/>
                    </a:lnTo>
                    <a:lnTo>
                      <a:pt x="2435" y="303"/>
                    </a:lnTo>
                    <a:lnTo>
                      <a:pt x="2478" y="333"/>
                    </a:lnTo>
                    <a:lnTo>
                      <a:pt x="2521" y="364"/>
                    </a:lnTo>
                    <a:lnTo>
                      <a:pt x="2573" y="392"/>
                    </a:lnTo>
                    <a:lnTo>
                      <a:pt x="2625" y="424"/>
                    </a:lnTo>
                    <a:lnTo>
                      <a:pt x="2676" y="460"/>
                    </a:lnTo>
                    <a:lnTo>
                      <a:pt x="2726" y="496"/>
                    </a:lnTo>
                    <a:lnTo>
                      <a:pt x="2764" y="516"/>
                    </a:lnTo>
                    <a:lnTo>
                      <a:pt x="2782" y="530"/>
                    </a:lnTo>
                    <a:lnTo>
                      <a:pt x="2802" y="537"/>
                    </a:lnTo>
                    <a:lnTo>
                      <a:pt x="2835" y="558"/>
                    </a:lnTo>
                    <a:lnTo>
                      <a:pt x="2868" y="576"/>
                    </a:lnTo>
                    <a:lnTo>
                      <a:pt x="2971" y="549"/>
                    </a:lnTo>
                    <a:lnTo>
                      <a:pt x="3080" y="534"/>
                    </a:lnTo>
                    <a:lnTo>
                      <a:pt x="3127" y="547"/>
                    </a:lnTo>
                    <a:lnTo>
                      <a:pt x="3167" y="573"/>
                    </a:lnTo>
                    <a:lnTo>
                      <a:pt x="3193" y="592"/>
                    </a:lnTo>
                    <a:lnTo>
                      <a:pt x="3219" y="610"/>
                    </a:lnTo>
                    <a:lnTo>
                      <a:pt x="3273" y="645"/>
                    </a:lnTo>
                    <a:lnTo>
                      <a:pt x="3325" y="685"/>
                    </a:lnTo>
                    <a:lnTo>
                      <a:pt x="3372" y="732"/>
                    </a:lnTo>
                    <a:lnTo>
                      <a:pt x="3385" y="783"/>
                    </a:lnTo>
                    <a:lnTo>
                      <a:pt x="3414" y="821"/>
                    </a:lnTo>
                    <a:lnTo>
                      <a:pt x="3406" y="865"/>
                    </a:lnTo>
                    <a:lnTo>
                      <a:pt x="3392" y="886"/>
                    </a:lnTo>
                    <a:lnTo>
                      <a:pt x="3374" y="904"/>
                    </a:lnTo>
                    <a:lnTo>
                      <a:pt x="3329" y="922"/>
                    </a:lnTo>
                    <a:lnTo>
                      <a:pt x="3248" y="945"/>
                    </a:lnTo>
                    <a:lnTo>
                      <a:pt x="3163" y="954"/>
                    </a:lnTo>
                    <a:lnTo>
                      <a:pt x="2995" y="930"/>
                    </a:lnTo>
                    <a:lnTo>
                      <a:pt x="2931" y="903"/>
                    </a:lnTo>
                    <a:lnTo>
                      <a:pt x="2867" y="874"/>
                    </a:lnTo>
                    <a:lnTo>
                      <a:pt x="2802" y="845"/>
                    </a:lnTo>
                    <a:lnTo>
                      <a:pt x="2738" y="817"/>
                    </a:lnTo>
                    <a:lnTo>
                      <a:pt x="2675" y="787"/>
                    </a:lnTo>
                    <a:lnTo>
                      <a:pt x="2612" y="755"/>
                    </a:lnTo>
                    <a:lnTo>
                      <a:pt x="2548" y="724"/>
                    </a:lnTo>
                    <a:lnTo>
                      <a:pt x="2485" y="690"/>
                    </a:lnTo>
                    <a:lnTo>
                      <a:pt x="2432" y="666"/>
                    </a:lnTo>
                    <a:lnTo>
                      <a:pt x="2377" y="644"/>
                    </a:lnTo>
                    <a:lnTo>
                      <a:pt x="2297" y="609"/>
                    </a:lnTo>
                    <a:lnTo>
                      <a:pt x="2220" y="573"/>
                    </a:lnTo>
                    <a:lnTo>
                      <a:pt x="2142" y="539"/>
                    </a:lnTo>
                    <a:lnTo>
                      <a:pt x="2061" y="507"/>
                    </a:lnTo>
                    <a:lnTo>
                      <a:pt x="2028" y="525"/>
                    </a:lnTo>
                    <a:lnTo>
                      <a:pt x="1994" y="537"/>
                    </a:lnTo>
                    <a:lnTo>
                      <a:pt x="1923" y="553"/>
                    </a:lnTo>
                    <a:lnTo>
                      <a:pt x="1831" y="572"/>
                    </a:lnTo>
                    <a:lnTo>
                      <a:pt x="1737" y="589"/>
                    </a:lnTo>
                    <a:lnTo>
                      <a:pt x="1548" y="600"/>
                    </a:lnTo>
                    <a:lnTo>
                      <a:pt x="1498" y="573"/>
                    </a:lnTo>
                    <a:lnTo>
                      <a:pt x="1477" y="554"/>
                    </a:lnTo>
                    <a:lnTo>
                      <a:pt x="1455" y="534"/>
                    </a:lnTo>
                    <a:lnTo>
                      <a:pt x="1404" y="509"/>
                    </a:lnTo>
                    <a:lnTo>
                      <a:pt x="1382" y="458"/>
                    </a:lnTo>
                    <a:lnTo>
                      <a:pt x="1381" y="434"/>
                    </a:lnTo>
                    <a:lnTo>
                      <a:pt x="1392" y="413"/>
                    </a:lnTo>
                    <a:lnTo>
                      <a:pt x="1409" y="396"/>
                    </a:lnTo>
                    <a:lnTo>
                      <a:pt x="1429" y="380"/>
                    </a:lnTo>
                    <a:lnTo>
                      <a:pt x="1392" y="375"/>
                    </a:lnTo>
                    <a:lnTo>
                      <a:pt x="1353" y="384"/>
                    </a:lnTo>
                    <a:lnTo>
                      <a:pt x="1283" y="398"/>
                    </a:lnTo>
                    <a:lnTo>
                      <a:pt x="1209" y="411"/>
                    </a:lnTo>
                    <a:lnTo>
                      <a:pt x="1139" y="405"/>
                    </a:lnTo>
                    <a:lnTo>
                      <a:pt x="1083" y="359"/>
                    </a:lnTo>
                    <a:lnTo>
                      <a:pt x="1070" y="333"/>
                    </a:lnTo>
                    <a:lnTo>
                      <a:pt x="1049" y="317"/>
                    </a:lnTo>
                    <a:lnTo>
                      <a:pt x="1007" y="279"/>
                    </a:lnTo>
                    <a:lnTo>
                      <a:pt x="1004" y="270"/>
                    </a:lnTo>
                    <a:lnTo>
                      <a:pt x="995" y="241"/>
                    </a:lnTo>
                    <a:lnTo>
                      <a:pt x="970" y="237"/>
                    </a:lnTo>
                    <a:lnTo>
                      <a:pt x="784" y="269"/>
                    </a:lnTo>
                    <a:lnTo>
                      <a:pt x="594" y="298"/>
                    </a:lnTo>
                    <a:lnTo>
                      <a:pt x="552" y="305"/>
                    </a:lnTo>
                    <a:lnTo>
                      <a:pt x="526" y="337"/>
                    </a:lnTo>
                    <a:lnTo>
                      <a:pt x="494" y="364"/>
                    </a:lnTo>
                    <a:lnTo>
                      <a:pt x="458" y="379"/>
                    </a:lnTo>
                    <a:lnTo>
                      <a:pt x="380" y="386"/>
                    </a:lnTo>
                    <a:lnTo>
                      <a:pt x="389" y="362"/>
                    </a:lnTo>
                    <a:lnTo>
                      <a:pt x="417" y="356"/>
                    </a:lnTo>
                    <a:lnTo>
                      <a:pt x="453" y="343"/>
                    </a:lnTo>
                    <a:lnTo>
                      <a:pt x="453" y="315"/>
                    </a:lnTo>
                    <a:lnTo>
                      <a:pt x="350" y="328"/>
                    </a:lnTo>
                    <a:lnTo>
                      <a:pt x="345" y="343"/>
                    </a:lnTo>
                    <a:lnTo>
                      <a:pt x="362" y="352"/>
                    </a:lnTo>
                    <a:lnTo>
                      <a:pt x="345" y="377"/>
                    </a:lnTo>
                    <a:lnTo>
                      <a:pt x="311" y="351"/>
                    </a:lnTo>
                    <a:lnTo>
                      <a:pt x="294" y="339"/>
                    </a:lnTo>
                    <a:lnTo>
                      <a:pt x="273" y="341"/>
                    </a:lnTo>
                    <a:lnTo>
                      <a:pt x="163" y="328"/>
                    </a:lnTo>
                    <a:lnTo>
                      <a:pt x="102" y="303"/>
                    </a:lnTo>
                    <a:lnTo>
                      <a:pt x="50" y="258"/>
                    </a:lnTo>
                    <a:lnTo>
                      <a:pt x="14" y="201"/>
                    </a:lnTo>
                    <a:lnTo>
                      <a:pt x="0" y="138"/>
                    </a:lnTo>
                    <a:lnTo>
                      <a:pt x="48" y="118"/>
                    </a:lnTo>
                    <a:lnTo>
                      <a:pt x="51" y="177"/>
                    </a:lnTo>
                    <a:lnTo>
                      <a:pt x="63" y="203"/>
                    </a:lnTo>
                    <a:lnTo>
                      <a:pt x="81" y="227"/>
                    </a:lnTo>
                    <a:lnTo>
                      <a:pt x="103" y="248"/>
                    </a:lnTo>
                    <a:lnTo>
                      <a:pt x="129" y="264"/>
                    </a:lnTo>
                    <a:lnTo>
                      <a:pt x="184" y="279"/>
                    </a:lnTo>
                    <a:lnTo>
                      <a:pt x="213" y="279"/>
                    </a:lnTo>
                    <a:lnTo>
                      <a:pt x="231" y="258"/>
                    </a:lnTo>
                    <a:lnTo>
                      <a:pt x="248" y="201"/>
                    </a:lnTo>
                    <a:lnTo>
                      <a:pt x="242" y="104"/>
                    </a:lnTo>
                    <a:lnTo>
                      <a:pt x="225" y="58"/>
                    </a:lnTo>
                    <a:lnTo>
                      <a:pt x="197" y="18"/>
                    </a:lnTo>
                    <a:lnTo>
                      <a:pt x="231" y="0"/>
                    </a:lnTo>
                    <a:lnTo>
                      <a:pt x="231" y="0"/>
                    </a:lnTo>
                    <a:lnTo>
                      <a:pt x="2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80" name="Freeform 36"/>
              <p:cNvSpPr>
                <a:spLocks/>
              </p:cNvSpPr>
              <p:nvPr/>
            </p:nvSpPr>
            <p:spPr bwMode="auto">
              <a:xfrm>
                <a:off x="3534" y="1339"/>
                <a:ext cx="106" cy="28"/>
              </a:xfrm>
              <a:custGeom>
                <a:avLst/>
                <a:gdLst>
                  <a:gd name="T0" fmla="*/ 390 w 423"/>
                  <a:gd name="T1" fmla="*/ 0 h 111"/>
                  <a:gd name="T2" fmla="*/ 423 w 423"/>
                  <a:gd name="T3" fmla="*/ 8 h 111"/>
                  <a:gd name="T4" fmla="*/ 368 w 423"/>
                  <a:gd name="T5" fmla="*/ 24 h 111"/>
                  <a:gd name="T6" fmla="*/ 214 w 423"/>
                  <a:gd name="T7" fmla="*/ 48 h 111"/>
                  <a:gd name="T8" fmla="*/ 4 w 423"/>
                  <a:gd name="T9" fmla="*/ 111 h 111"/>
                  <a:gd name="T10" fmla="*/ 0 w 423"/>
                  <a:gd name="T11" fmla="*/ 101 h 111"/>
                  <a:gd name="T12" fmla="*/ 10 w 423"/>
                  <a:gd name="T13" fmla="*/ 89 h 111"/>
                  <a:gd name="T14" fmla="*/ 38 w 423"/>
                  <a:gd name="T15" fmla="*/ 74 h 111"/>
                  <a:gd name="T16" fmla="*/ 123 w 423"/>
                  <a:gd name="T17" fmla="*/ 46 h 111"/>
                  <a:gd name="T18" fmla="*/ 210 w 423"/>
                  <a:gd name="T19" fmla="*/ 25 h 111"/>
                  <a:gd name="T20" fmla="*/ 389 w 423"/>
                  <a:gd name="T21" fmla="*/ 1 h 111"/>
                  <a:gd name="T22" fmla="*/ 390 w 423"/>
                  <a:gd name="T23" fmla="*/ 0 h 111"/>
                  <a:gd name="T24" fmla="*/ 390 w 423"/>
                  <a:gd name="T25" fmla="*/ 0 h 111"/>
                  <a:gd name="T26" fmla="*/ 390 w 423"/>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111">
                    <a:moveTo>
                      <a:pt x="390" y="0"/>
                    </a:moveTo>
                    <a:lnTo>
                      <a:pt x="423" y="8"/>
                    </a:lnTo>
                    <a:lnTo>
                      <a:pt x="368" y="24"/>
                    </a:lnTo>
                    <a:lnTo>
                      <a:pt x="214" y="48"/>
                    </a:lnTo>
                    <a:lnTo>
                      <a:pt x="4" y="111"/>
                    </a:lnTo>
                    <a:lnTo>
                      <a:pt x="0" y="101"/>
                    </a:lnTo>
                    <a:lnTo>
                      <a:pt x="10" y="89"/>
                    </a:lnTo>
                    <a:lnTo>
                      <a:pt x="38" y="74"/>
                    </a:lnTo>
                    <a:lnTo>
                      <a:pt x="123" y="46"/>
                    </a:lnTo>
                    <a:lnTo>
                      <a:pt x="210" y="25"/>
                    </a:lnTo>
                    <a:lnTo>
                      <a:pt x="389" y="1"/>
                    </a:lnTo>
                    <a:lnTo>
                      <a:pt x="390" y="0"/>
                    </a:lnTo>
                    <a:lnTo>
                      <a:pt x="390" y="0"/>
                    </a:lnTo>
                    <a:lnTo>
                      <a:pt x="3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81" name="Freeform 37"/>
              <p:cNvSpPr>
                <a:spLocks/>
              </p:cNvSpPr>
              <p:nvPr/>
            </p:nvSpPr>
            <p:spPr bwMode="auto">
              <a:xfrm>
                <a:off x="3413" y="1353"/>
                <a:ext cx="17" cy="13"/>
              </a:xfrm>
              <a:custGeom>
                <a:avLst/>
                <a:gdLst>
                  <a:gd name="T0" fmla="*/ 30 w 65"/>
                  <a:gd name="T1" fmla="*/ 0 h 52"/>
                  <a:gd name="T2" fmla="*/ 55 w 65"/>
                  <a:gd name="T3" fmla="*/ 2 h 52"/>
                  <a:gd name="T4" fmla="*/ 65 w 65"/>
                  <a:gd name="T5" fmla="*/ 21 h 52"/>
                  <a:gd name="T6" fmla="*/ 60 w 65"/>
                  <a:gd name="T7" fmla="*/ 42 h 52"/>
                  <a:gd name="T8" fmla="*/ 37 w 65"/>
                  <a:gd name="T9" fmla="*/ 52 h 52"/>
                  <a:gd name="T10" fmla="*/ 14 w 65"/>
                  <a:gd name="T11" fmla="*/ 52 h 52"/>
                  <a:gd name="T12" fmla="*/ 0 w 65"/>
                  <a:gd name="T13" fmla="*/ 34 h 52"/>
                  <a:gd name="T14" fmla="*/ 0 w 65"/>
                  <a:gd name="T15" fmla="*/ 13 h 52"/>
                  <a:gd name="T16" fmla="*/ 21 w 65"/>
                  <a:gd name="T17" fmla="*/ 2 h 52"/>
                  <a:gd name="T18" fmla="*/ 30 w 65"/>
                  <a:gd name="T19" fmla="*/ 0 h 52"/>
                  <a:gd name="T20" fmla="*/ 30 w 65"/>
                  <a:gd name="T21" fmla="*/ 0 h 52"/>
                  <a:gd name="T22" fmla="*/ 30 w 65"/>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2">
                    <a:moveTo>
                      <a:pt x="30" y="0"/>
                    </a:moveTo>
                    <a:lnTo>
                      <a:pt x="55" y="2"/>
                    </a:lnTo>
                    <a:lnTo>
                      <a:pt x="65" y="21"/>
                    </a:lnTo>
                    <a:lnTo>
                      <a:pt x="60" y="42"/>
                    </a:lnTo>
                    <a:lnTo>
                      <a:pt x="37" y="52"/>
                    </a:lnTo>
                    <a:lnTo>
                      <a:pt x="14" y="52"/>
                    </a:lnTo>
                    <a:lnTo>
                      <a:pt x="0" y="34"/>
                    </a:lnTo>
                    <a:lnTo>
                      <a:pt x="0" y="13"/>
                    </a:lnTo>
                    <a:lnTo>
                      <a:pt x="21" y="2"/>
                    </a:lnTo>
                    <a:lnTo>
                      <a:pt x="30" y="0"/>
                    </a:lnTo>
                    <a:lnTo>
                      <a:pt x="30"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82" name="Freeform 38"/>
              <p:cNvSpPr>
                <a:spLocks/>
              </p:cNvSpPr>
              <p:nvPr/>
            </p:nvSpPr>
            <p:spPr bwMode="auto">
              <a:xfrm>
                <a:off x="3385" y="1360"/>
                <a:ext cx="14" cy="12"/>
              </a:xfrm>
              <a:custGeom>
                <a:avLst/>
                <a:gdLst>
                  <a:gd name="T0" fmla="*/ 27 w 56"/>
                  <a:gd name="T1" fmla="*/ 0 h 50"/>
                  <a:gd name="T2" fmla="*/ 56 w 56"/>
                  <a:gd name="T3" fmla="*/ 20 h 50"/>
                  <a:gd name="T4" fmla="*/ 56 w 56"/>
                  <a:gd name="T5" fmla="*/ 37 h 50"/>
                  <a:gd name="T6" fmla="*/ 41 w 56"/>
                  <a:gd name="T7" fmla="*/ 50 h 50"/>
                  <a:gd name="T8" fmla="*/ 0 w 56"/>
                  <a:gd name="T9" fmla="*/ 46 h 50"/>
                  <a:gd name="T10" fmla="*/ 1 w 56"/>
                  <a:gd name="T11" fmla="*/ 8 h 50"/>
                  <a:gd name="T12" fmla="*/ 27 w 56"/>
                  <a:gd name="T13" fmla="*/ 0 h 50"/>
                  <a:gd name="T14" fmla="*/ 27 w 56"/>
                  <a:gd name="T15" fmla="*/ 0 h 50"/>
                  <a:gd name="T16" fmla="*/ 27 w 56"/>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0">
                    <a:moveTo>
                      <a:pt x="27" y="0"/>
                    </a:moveTo>
                    <a:lnTo>
                      <a:pt x="56" y="20"/>
                    </a:lnTo>
                    <a:lnTo>
                      <a:pt x="56" y="37"/>
                    </a:lnTo>
                    <a:lnTo>
                      <a:pt x="41" y="50"/>
                    </a:lnTo>
                    <a:lnTo>
                      <a:pt x="0" y="46"/>
                    </a:lnTo>
                    <a:lnTo>
                      <a:pt x="1" y="8"/>
                    </a:lnTo>
                    <a:lnTo>
                      <a:pt x="27" y="0"/>
                    </a:lnTo>
                    <a:lnTo>
                      <a:pt x="27"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83" name="Freeform 39"/>
              <p:cNvSpPr>
                <a:spLocks/>
              </p:cNvSpPr>
              <p:nvPr/>
            </p:nvSpPr>
            <p:spPr bwMode="auto">
              <a:xfrm>
                <a:off x="3565" y="1365"/>
                <a:ext cx="16" cy="45"/>
              </a:xfrm>
              <a:custGeom>
                <a:avLst/>
                <a:gdLst>
                  <a:gd name="T0" fmla="*/ 19 w 62"/>
                  <a:gd name="T1" fmla="*/ 0 h 181"/>
                  <a:gd name="T2" fmla="*/ 48 w 62"/>
                  <a:gd name="T3" fmla="*/ 39 h 181"/>
                  <a:gd name="T4" fmla="*/ 62 w 62"/>
                  <a:gd name="T5" fmla="*/ 85 h 181"/>
                  <a:gd name="T6" fmla="*/ 53 w 62"/>
                  <a:gd name="T7" fmla="*/ 181 h 181"/>
                  <a:gd name="T8" fmla="*/ 40 w 62"/>
                  <a:gd name="T9" fmla="*/ 176 h 181"/>
                  <a:gd name="T10" fmla="*/ 39 w 62"/>
                  <a:gd name="T11" fmla="*/ 162 h 181"/>
                  <a:gd name="T12" fmla="*/ 41 w 62"/>
                  <a:gd name="T13" fmla="*/ 130 h 181"/>
                  <a:gd name="T14" fmla="*/ 34 w 62"/>
                  <a:gd name="T15" fmla="*/ 66 h 181"/>
                  <a:gd name="T16" fmla="*/ 19 w 62"/>
                  <a:gd name="T17" fmla="*/ 36 h 181"/>
                  <a:gd name="T18" fmla="*/ 0 w 62"/>
                  <a:gd name="T19" fmla="*/ 9 h 181"/>
                  <a:gd name="T20" fmla="*/ 19 w 62"/>
                  <a:gd name="T21" fmla="*/ 0 h 181"/>
                  <a:gd name="T22" fmla="*/ 19 w 62"/>
                  <a:gd name="T23" fmla="*/ 0 h 181"/>
                  <a:gd name="T24" fmla="*/ 19 w 62"/>
                  <a:gd name="T2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81">
                    <a:moveTo>
                      <a:pt x="19" y="0"/>
                    </a:moveTo>
                    <a:lnTo>
                      <a:pt x="48" y="39"/>
                    </a:lnTo>
                    <a:lnTo>
                      <a:pt x="62" y="85"/>
                    </a:lnTo>
                    <a:lnTo>
                      <a:pt x="53" y="181"/>
                    </a:lnTo>
                    <a:lnTo>
                      <a:pt x="40" y="176"/>
                    </a:lnTo>
                    <a:lnTo>
                      <a:pt x="39" y="162"/>
                    </a:lnTo>
                    <a:lnTo>
                      <a:pt x="41" y="130"/>
                    </a:lnTo>
                    <a:lnTo>
                      <a:pt x="34" y="66"/>
                    </a:lnTo>
                    <a:lnTo>
                      <a:pt x="19" y="36"/>
                    </a:lnTo>
                    <a:lnTo>
                      <a:pt x="0" y="9"/>
                    </a:lnTo>
                    <a:lnTo>
                      <a:pt x="19" y="0"/>
                    </a:lnTo>
                    <a:lnTo>
                      <a:pt x="19" y="0"/>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84" name="Freeform 40"/>
              <p:cNvSpPr>
                <a:spLocks/>
              </p:cNvSpPr>
              <p:nvPr/>
            </p:nvSpPr>
            <p:spPr bwMode="auto">
              <a:xfrm>
                <a:off x="3334" y="1371"/>
                <a:ext cx="19" cy="12"/>
              </a:xfrm>
              <a:custGeom>
                <a:avLst/>
                <a:gdLst>
                  <a:gd name="T0" fmla="*/ 46 w 77"/>
                  <a:gd name="T1" fmla="*/ 0 h 51"/>
                  <a:gd name="T2" fmla="*/ 77 w 77"/>
                  <a:gd name="T3" fmla="*/ 13 h 51"/>
                  <a:gd name="T4" fmla="*/ 68 w 77"/>
                  <a:gd name="T5" fmla="*/ 45 h 51"/>
                  <a:gd name="T6" fmla="*/ 18 w 77"/>
                  <a:gd name="T7" fmla="*/ 51 h 51"/>
                  <a:gd name="T8" fmla="*/ 0 w 77"/>
                  <a:gd name="T9" fmla="*/ 39 h 51"/>
                  <a:gd name="T10" fmla="*/ 0 w 77"/>
                  <a:gd name="T11" fmla="*/ 15 h 51"/>
                  <a:gd name="T12" fmla="*/ 46 w 77"/>
                  <a:gd name="T13" fmla="*/ 0 h 51"/>
                  <a:gd name="T14" fmla="*/ 46 w 77"/>
                  <a:gd name="T15" fmla="*/ 0 h 51"/>
                  <a:gd name="T16" fmla="*/ 46 w 7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1">
                    <a:moveTo>
                      <a:pt x="46" y="0"/>
                    </a:moveTo>
                    <a:lnTo>
                      <a:pt x="77" y="13"/>
                    </a:lnTo>
                    <a:lnTo>
                      <a:pt x="68" y="45"/>
                    </a:lnTo>
                    <a:lnTo>
                      <a:pt x="18" y="51"/>
                    </a:lnTo>
                    <a:lnTo>
                      <a:pt x="0" y="39"/>
                    </a:lnTo>
                    <a:lnTo>
                      <a:pt x="0" y="15"/>
                    </a:lnTo>
                    <a:lnTo>
                      <a:pt x="46" y="0"/>
                    </a:lnTo>
                    <a:lnTo>
                      <a:pt x="46"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85" name="Freeform 41"/>
              <p:cNvSpPr>
                <a:spLocks/>
              </p:cNvSpPr>
              <p:nvPr/>
            </p:nvSpPr>
            <p:spPr bwMode="auto">
              <a:xfrm>
                <a:off x="3864" y="1374"/>
                <a:ext cx="149" cy="93"/>
              </a:xfrm>
              <a:custGeom>
                <a:avLst/>
                <a:gdLst>
                  <a:gd name="T0" fmla="*/ 67 w 596"/>
                  <a:gd name="T1" fmla="*/ 0 h 370"/>
                  <a:gd name="T2" fmla="*/ 107 w 596"/>
                  <a:gd name="T3" fmla="*/ 26 h 370"/>
                  <a:gd name="T4" fmla="*/ 148 w 596"/>
                  <a:gd name="T5" fmla="*/ 52 h 370"/>
                  <a:gd name="T6" fmla="*/ 187 w 596"/>
                  <a:gd name="T7" fmla="*/ 78 h 370"/>
                  <a:gd name="T8" fmla="*/ 226 w 596"/>
                  <a:gd name="T9" fmla="*/ 104 h 370"/>
                  <a:gd name="T10" fmla="*/ 265 w 596"/>
                  <a:gd name="T11" fmla="*/ 129 h 370"/>
                  <a:gd name="T12" fmla="*/ 304 w 596"/>
                  <a:gd name="T13" fmla="*/ 154 h 370"/>
                  <a:gd name="T14" fmla="*/ 345 w 596"/>
                  <a:gd name="T15" fmla="*/ 180 h 370"/>
                  <a:gd name="T16" fmla="*/ 387 w 596"/>
                  <a:gd name="T17" fmla="*/ 204 h 370"/>
                  <a:gd name="T18" fmla="*/ 439 w 596"/>
                  <a:gd name="T19" fmla="*/ 240 h 370"/>
                  <a:gd name="T20" fmla="*/ 491 w 596"/>
                  <a:gd name="T21" fmla="*/ 277 h 370"/>
                  <a:gd name="T22" fmla="*/ 543 w 596"/>
                  <a:gd name="T23" fmla="*/ 315 h 370"/>
                  <a:gd name="T24" fmla="*/ 596 w 596"/>
                  <a:gd name="T25" fmla="*/ 353 h 370"/>
                  <a:gd name="T26" fmla="*/ 509 w 596"/>
                  <a:gd name="T27" fmla="*/ 370 h 370"/>
                  <a:gd name="T28" fmla="*/ 483 w 596"/>
                  <a:gd name="T29" fmla="*/ 348 h 370"/>
                  <a:gd name="T30" fmla="*/ 456 w 596"/>
                  <a:gd name="T31" fmla="*/ 327 h 370"/>
                  <a:gd name="T32" fmla="*/ 428 w 596"/>
                  <a:gd name="T33" fmla="*/ 306 h 370"/>
                  <a:gd name="T34" fmla="*/ 401 w 596"/>
                  <a:gd name="T35" fmla="*/ 287 h 370"/>
                  <a:gd name="T36" fmla="*/ 343 w 596"/>
                  <a:gd name="T37" fmla="*/ 251 h 370"/>
                  <a:gd name="T38" fmla="*/ 289 w 596"/>
                  <a:gd name="T39" fmla="*/ 214 h 370"/>
                  <a:gd name="T40" fmla="*/ 232 w 596"/>
                  <a:gd name="T41" fmla="*/ 179 h 370"/>
                  <a:gd name="T42" fmla="*/ 176 w 596"/>
                  <a:gd name="T43" fmla="*/ 142 h 370"/>
                  <a:gd name="T44" fmla="*/ 120 w 596"/>
                  <a:gd name="T45" fmla="*/ 104 h 370"/>
                  <a:gd name="T46" fmla="*/ 65 w 596"/>
                  <a:gd name="T47" fmla="*/ 64 h 370"/>
                  <a:gd name="T48" fmla="*/ 0 w 596"/>
                  <a:gd name="T49" fmla="*/ 17 h 370"/>
                  <a:gd name="T50" fmla="*/ 67 w 596"/>
                  <a:gd name="T51" fmla="*/ 0 h 370"/>
                  <a:gd name="T52" fmla="*/ 67 w 596"/>
                  <a:gd name="T53" fmla="*/ 0 h 370"/>
                  <a:gd name="T54" fmla="*/ 67 w 596"/>
                  <a:gd name="T55"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96" h="370">
                    <a:moveTo>
                      <a:pt x="67" y="0"/>
                    </a:moveTo>
                    <a:lnTo>
                      <a:pt x="107" y="26"/>
                    </a:lnTo>
                    <a:lnTo>
                      <a:pt x="148" y="52"/>
                    </a:lnTo>
                    <a:lnTo>
                      <a:pt x="187" y="78"/>
                    </a:lnTo>
                    <a:lnTo>
                      <a:pt x="226" y="104"/>
                    </a:lnTo>
                    <a:lnTo>
                      <a:pt x="265" y="129"/>
                    </a:lnTo>
                    <a:lnTo>
                      <a:pt x="304" y="154"/>
                    </a:lnTo>
                    <a:lnTo>
                      <a:pt x="345" y="180"/>
                    </a:lnTo>
                    <a:lnTo>
                      <a:pt x="387" y="204"/>
                    </a:lnTo>
                    <a:lnTo>
                      <a:pt x="439" y="240"/>
                    </a:lnTo>
                    <a:lnTo>
                      <a:pt x="491" y="277"/>
                    </a:lnTo>
                    <a:lnTo>
                      <a:pt x="543" y="315"/>
                    </a:lnTo>
                    <a:lnTo>
                      <a:pt x="596" y="353"/>
                    </a:lnTo>
                    <a:lnTo>
                      <a:pt x="509" y="370"/>
                    </a:lnTo>
                    <a:lnTo>
                      <a:pt x="483" y="348"/>
                    </a:lnTo>
                    <a:lnTo>
                      <a:pt x="456" y="327"/>
                    </a:lnTo>
                    <a:lnTo>
                      <a:pt x="428" y="306"/>
                    </a:lnTo>
                    <a:lnTo>
                      <a:pt x="401" y="287"/>
                    </a:lnTo>
                    <a:lnTo>
                      <a:pt x="343" y="251"/>
                    </a:lnTo>
                    <a:lnTo>
                      <a:pt x="289" y="214"/>
                    </a:lnTo>
                    <a:lnTo>
                      <a:pt x="232" y="179"/>
                    </a:lnTo>
                    <a:lnTo>
                      <a:pt x="176" y="142"/>
                    </a:lnTo>
                    <a:lnTo>
                      <a:pt x="120" y="104"/>
                    </a:lnTo>
                    <a:lnTo>
                      <a:pt x="65" y="64"/>
                    </a:lnTo>
                    <a:lnTo>
                      <a:pt x="0" y="17"/>
                    </a:lnTo>
                    <a:lnTo>
                      <a:pt x="67" y="0"/>
                    </a:lnTo>
                    <a:lnTo>
                      <a:pt x="67" y="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86" name="Freeform 42"/>
              <p:cNvSpPr>
                <a:spLocks/>
              </p:cNvSpPr>
              <p:nvPr/>
            </p:nvSpPr>
            <p:spPr bwMode="auto">
              <a:xfrm>
                <a:off x="3668" y="1412"/>
                <a:ext cx="15" cy="46"/>
              </a:xfrm>
              <a:custGeom>
                <a:avLst/>
                <a:gdLst>
                  <a:gd name="T0" fmla="*/ 20 w 62"/>
                  <a:gd name="T1" fmla="*/ 0 h 181"/>
                  <a:gd name="T2" fmla="*/ 49 w 62"/>
                  <a:gd name="T3" fmla="*/ 39 h 181"/>
                  <a:gd name="T4" fmla="*/ 62 w 62"/>
                  <a:gd name="T5" fmla="*/ 84 h 181"/>
                  <a:gd name="T6" fmla="*/ 53 w 62"/>
                  <a:gd name="T7" fmla="*/ 181 h 181"/>
                  <a:gd name="T8" fmla="*/ 40 w 62"/>
                  <a:gd name="T9" fmla="*/ 176 h 181"/>
                  <a:gd name="T10" fmla="*/ 38 w 62"/>
                  <a:gd name="T11" fmla="*/ 162 h 181"/>
                  <a:gd name="T12" fmla="*/ 42 w 62"/>
                  <a:gd name="T13" fmla="*/ 130 h 181"/>
                  <a:gd name="T14" fmla="*/ 33 w 62"/>
                  <a:gd name="T15" fmla="*/ 66 h 181"/>
                  <a:gd name="T16" fmla="*/ 21 w 62"/>
                  <a:gd name="T17" fmla="*/ 36 h 181"/>
                  <a:gd name="T18" fmla="*/ 0 w 62"/>
                  <a:gd name="T19" fmla="*/ 9 h 181"/>
                  <a:gd name="T20" fmla="*/ 20 w 62"/>
                  <a:gd name="T21" fmla="*/ 0 h 181"/>
                  <a:gd name="T22" fmla="*/ 20 w 62"/>
                  <a:gd name="T23" fmla="*/ 0 h 181"/>
                  <a:gd name="T24" fmla="*/ 20 w 62"/>
                  <a:gd name="T2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81">
                    <a:moveTo>
                      <a:pt x="20" y="0"/>
                    </a:moveTo>
                    <a:lnTo>
                      <a:pt x="49" y="39"/>
                    </a:lnTo>
                    <a:lnTo>
                      <a:pt x="62" y="84"/>
                    </a:lnTo>
                    <a:lnTo>
                      <a:pt x="53" y="181"/>
                    </a:lnTo>
                    <a:lnTo>
                      <a:pt x="40" y="176"/>
                    </a:lnTo>
                    <a:lnTo>
                      <a:pt x="38" y="162"/>
                    </a:lnTo>
                    <a:lnTo>
                      <a:pt x="42" y="130"/>
                    </a:lnTo>
                    <a:lnTo>
                      <a:pt x="33" y="66"/>
                    </a:lnTo>
                    <a:lnTo>
                      <a:pt x="21" y="36"/>
                    </a:lnTo>
                    <a:lnTo>
                      <a:pt x="0" y="9"/>
                    </a:lnTo>
                    <a:lnTo>
                      <a:pt x="20" y="0"/>
                    </a:lnTo>
                    <a:lnTo>
                      <a:pt x="20" y="0"/>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57387" name="Group 43"/>
          <p:cNvGrpSpPr>
            <a:grpSpLocks/>
          </p:cNvGrpSpPr>
          <p:nvPr/>
        </p:nvGrpSpPr>
        <p:grpSpPr bwMode="auto">
          <a:xfrm>
            <a:off x="2878138" y="1639888"/>
            <a:ext cx="1960562" cy="847725"/>
            <a:chOff x="1813" y="1142"/>
            <a:chExt cx="1235" cy="534"/>
          </a:xfrm>
        </p:grpSpPr>
        <p:sp>
          <p:nvSpPr>
            <p:cNvPr id="57388" name="Text Box 44"/>
            <p:cNvSpPr txBox="1">
              <a:spLocks noChangeArrowheads="1"/>
            </p:cNvSpPr>
            <p:nvPr/>
          </p:nvSpPr>
          <p:spPr bwMode="auto">
            <a:xfrm>
              <a:off x="2297" y="1412"/>
              <a:ext cx="751"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Missile</a:t>
              </a:r>
            </a:p>
          </p:txBody>
        </p:sp>
        <p:grpSp>
          <p:nvGrpSpPr>
            <p:cNvPr id="57389" name="Group 45"/>
            <p:cNvGrpSpPr>
              <a:grpSpLocks/>
            </p:cNvGrpSpPr>
            <p:nvPr/>
          </p:nvGrpSpPr>
          <p:grpSpPr bwMode="auto">
            <a:xfrm flipH="1">
              <a:off x="1813" y="1142"/>
              <a:ext cx="987" cy="534"/>
              <a:chOff x="1380" y="1192"/>
              <a:chExt cx="987" cy="534"/>
            </a:xfrm>
          </p:grpSpPr>
          <p:sp>
            <p:nvSpPr>
              <p:cNvPr id="57390" name="Freeform 46"/>
              <p:cNvSpPr>
                <a:spLocks/>
              </p:cNvSpPr>
              <p:nvPr/>
            </p:nvSpPr>
            <p:spPr bwMode="auto">
              <a:xfrm>
                <a:off x="1380" y="1321"/>
                <a:ext cx="441" cy="93"/>
              </a:xfrm>
              <a:custGeom>
                <a:avLst/>
                <a:gdLst>
                  <a:gd name="T0" fmla="*/ 1763 w 1763"/>
                  <a:gd name="T1" fmla="*/ 52 h 369"/>
                  <a:gd name="T2" fmla="*/ 1757 w 1763"/>
                  <a:gd name="T3" fmla="*/ 59 h 369"/>
                  <a:gd name="T4" fmla="*/ 1750 w 1763"/>
                  <a:gd name="T5" fmla="*/ 68 h 369"/>
                  <a:gd name="T6" fmla="*/ 1741 w 1763"/>
                  <a:gd name="T7" fmla="*/ 76 h 369"/>
                  <a:gd name="T8" fmla="*/ 1733 w 1763"/>
                  <a:gd name="T9" fmla="*/ 87 h 369"/>
                  <a:gd name="T10" fmla="*/ 1722 w 1763"/>
                  <a:gd name="T11" fmla="*/ 96 h 369"/>
                  <a:gd name="T12" fmla="*/ 1714 w 1763"/>
                  <a:gd name="T13" fmla="*/ 105 h 369"/>
                  <a:gd name="T14" fmla="*/ 1704 w 1763"/>
                  <a:gd name="T15" fmla="*/ 112 h 369"/>
                  <a:gd name="T16" fmla="*/ 1696 w 1763"/>
                  <a:gd name="T17" fmla="*/ 120 h 369"/>
                  <a:gd name="T18" fmla="*/ 1631 w 1763"/>
                  <a:gd name="T19" fmla="*/ 147 h 369"/>
                  <a:gd name="T20" fmla="*/ 1567 w 1763"/>
                  <a:gd name="T21" fmla="*/ 171 h 369"/>
                  <a:gd name="T22" fmla="*/ 1500 w 1763"/>
                  <a:gd name="T23" fmla="*/ 191 h 369"/>
                  <a:gd name="T24" fmla="*/ 1432 w 1763"/>
                  <a:gd name="T25" fmla="*/ 211 h 369"/>
                  <a:gd name="T26" fmla="*/ 1363 w 1763"/>
                  <a:gd name="T27" fmla="*/ 225 h 369"/>
                  <a:gd name="T28" fmla="*/ 1295 w 1763"/>
                  <a:gd name="T29" fmla="*/ 238 h 369"/>
                  <a:gd name="T30" fmla="*/ 1226 w 1763"/>
                  <a:gd name="T31" fmla="*/ 249 h 369"/>
                  <a:gd name="T32" fmla="*/ 1158 w 1763"/>
                  <a:gd name="T33" fmla="*/ 258 h 369"/>
                  <a:gd name="T34" fmla="*/ 1083 w 1763"/>
                  <a:gd name="T35" fmla="*/ 263 h 369"/>
                  <a:gd name="T36" fmla="*/ 1009 w 1763"/>
                  <a:gd name="T37" fmla="*/ 269 h 369"/>
                  <a:gd name="T38" fmla="*/ 936 w 1763"/>
                  <a:gd name="T39" fmla="*/ 273 h 369"/>
                  <a:gd name="T40" fmla="*/ 862 w 1763"/>
                  <a:gd name="T41" fmla="*/ 279 h 369"/>
                  <a:gd name="T42" fmla="*/ 787 w 1763"/>
                  <a:gd name="T43" fmla="*/ 283 h 369"/>
                  <a:gd name="T44" fmla="*/ 713 w 1763"/>
                  <a:gd name="T45" fmla="*/ 291 h 369"/>
                  <a:gd name="T46" fmla="*/ 640 w 1763"/>
                  <a:gd name="T47" fmla="*/ 299 h 369"/>
                  <a:gd name="T48" fmla="*/ 569 w 1763"/>
                  <a:gd name="T49" fmla="*/ 309 h 369"/>
                  <a:gd name="T50" fmla="*/ 494 w 1763"/>
                  <a:gd name="T51" fmla="*/ 312 h 369"/>
                  <a:gd name="T52" fmla="*/ 423 w 1763"/>
                  <a:gd name="T53" fmla="*/ 319 h 369"/>
                  <a:gd name="T54" fmla="*/ 352 w 1763"/>
                  <a:gd name="T55" fmla="*/ 327 h 369"/>
                  <a:gd name="T56" fmla="*/ 281 w 1763"/>
                  <a:gd name="T57" fmla="*/ 336 h 369"/>
                  <a:gd name="T58" fmla="*/ 209 w 1763"/>
                  <a:gd name="T59" fmla="*/ 344 h 369"/>
                  <a:gd name="T60" fmla="*/ 140 w 1763"/>
                  <a:gd name="T61" fmla="*/ 353 h 369"/>
                  <a:gd name="T62" fmla="*/ 70 w 1763"/>
                  <a:gd name="T63" fmla="*/ 361 h 369"/>
                  <a:gd name="T64" fmla="*/ 0 w 1763"/>
                  <a:gd name="T65" fmla="*/ 369 h 369"/>
                  <a:gd name="T66" fmla="*/ 172 w 1763"/>
                  <a:gd name="T67" fmla="*/ 331 h 369"/>
                  <a:gd name="T68" fmla="*/ 345 w 1763"/>
                  <a:gd name="T69" fmla="*/ 290 h 369"/>
                  <a:gd name="T70" fmla="*/ 518 w 1763"/>
                  <a:gd name="T71" fmla="*/ 246 h 369"/>
                  <a:gd name="T72" fmla="*/ 692 w 1763"/>
                  <a:gd name="T73" fmla="*/ 204 h 369"/>
                  <a:gd name="T74" fmla="*/ 866 w 1763"/>
                  <a:gd name="T75" fmla="*/ 159 h 369"/>
                  <a:gd name="T76" fmla="*/ 1040 w 1763"/>
                  <a:gd name="T77" fmla="*/ 116 h 369"/>
                  <a:gd name="T78" fmla="*/ 1214 w 1763"/>
                  <a:gd name="T79" fmla="*/ 72 h 369"/>
                  <a:gd name="T80" fmla="*/ 1392 w 1763"/>
                  <a:gd name="T81" fmla="*/ 33 h 369"/>
                  <a:gd name="T82" fmla="*/ 1434 w 1763"/>
                  <a:gd name="T83" fmla="*/ 25 h 369"/>
                  <a:gd name="T84" fmla="*/ 1479 w 1763"/>
                  <a:gd name="T85" fmla="*/ 18 h 369"/>
                  <a:gd name="T86" fmla="*/ 1525 w 1763"/>
                  <a:gd name="T87" fmla="*/ 10 h 369"/>
                  <a:gd name="T88" fmla="*/ 1571 w 1763"/>
                  <a:gd name="T89" fmla="*/ 5 h 369"/>
                  <a:gd name="T90" fmla="*/ 1616 w 1763"/>
                  <a:gd name="T91" fmla="*/ 0 h 369"/>
                  <a:gd name="T92" fmla="*/ 1662 w 1763"/>
                  <a:gd name="T93" fmla="*/ 1 h 369"/>
                  <a:gd name="T94" fmla="*/ 1707 w 1763"/>
                  <a:gd name="T95" fmla="*/ 9 h 369"/>
                  <a:gd name="T96" fmla="*/ 1751 w 1763"/>
                  <a:gd name="T97" fmla="*/ 25 h 369"/>
                  <a:gd name="T98" fmla="*/ 1763 w 1763"/>
                  <a:gd name="T99" fmla="*/ 52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3" h="369">
                    <a:moveTo>
                      <a:pt x="1763" y="52"/>
                    </a:moveTo>
                    <a:lnTo>
                      <a:pt x="1757" y="59"/>
                    </a:lnTo>
                    <a:lnTo>
                      <a:pt x="1750" y="68"/>
                    </a:lnTo>
                    <a:lnTo>
                      <a:pt x="1741" y="76"/>
                    </a:lnTo>
                    <a:lnTo>
                      <a:pt x="1733" y="87"/>
                    </a:lnTo>
                    <a:lnTo>
                      <a:pt x="1722" y="96"/>
                    </a:lnTo>
                    <a:lnTo>
                      <a:pt x="1714" y="105"/>
                    </a:lnTo>
                    <a:lnTo>
                      <a:pt x="1704" y="112"/>
                    </a:lnTo>
                    <a:lnTo>
                      <a:pt x="1696" y="120"/>
                    </a:lnTo>
                    <a:lnTo>
                      <a:pt x="1631" y="147"/>
                    </a:lnTo>
                    <a:lnTo>
                      <a:pt x="1567" y="171"/>
                    </a:lnTo>
                    <a:lnTo>
                      <a:pt x="1500" y="191"/>
                    </a:lnTo>
                    <a:lnTo>
                      <a:pt x="1432" y="211"/>
                    </a:lnTo>
                    <a:lnTo>
                      <a:pt x="1363" y="225"/>
                    </a:lnTo>
                    <a:lnTo>
                      <a:pt x="1295" y="238"/>
                    </a:lnTo>
                    <a:lnTo>
                      <a:pt x="1226" y="249"/>
                    </a:lnTo>
                    <a:lnTo>
                      <a:pt x="1158" y="258"/>
                    </a:lnTo>
                    <a:lnTo>
                      <a:pt x="1083" y="263"/>
                    </a:lnTo>
                    <a:lnTo>
                      <a:pt x="1009" y="269"/>
                    </a:lnTo>
                    <a:lnTo>
                      <a:pt x="936" y="273"/>
                    </a:lnTo>
                    <a:lnTo>
                      <a:pt x="862" y="279"/>
                    </a:lnTo>
                    <a:lnTo>
                      <a:pt x="787" y="283"/>
                    </a:lnTo>
                    <a:lnTo>
                      <a:pt x="713" y="291"/>
                    </a:lnTo>
                    <a:lnTo>
                      <a:pt x="640" y="299"/>
                    </a:lnTo>
                    <a:lnTo>
                      <a:pt x="569" y="309"/>
                    </a:lnTo>
                    <a:lnTo>
                      <a:pt x="494" y="312"/>
                    </a:lnTo>
                    <a:lnTo>
                      <a:pt x="423" y="319"/>
                    </a:lnTo>
                    <a:lnTo>
                      <a:pt x="352" y="327"/>
                    </a:lnTo>
                    <a:lnTo>
                      <a:pt x="281" y="336"/>
                    </a:lnTo>
                    <a:lnTo>
                      <a:pt x="209" y="344"/>
                    </a:lnTo>
                    <a:lnTo>
                      <a:pt x="140" y="353"/>
                    </a:lnTo>
                    <a:lnTo>
                      <a:pt x="70" y="361"/>
                    </a:lnTo>
                    <a:lnTo>
                      <a:pt x="0" y="369"/>
                    </a:lnTo>
                    <a:lnTo>
                      <a:pt x="172" y="331"/>
                    </a:lnTo>
                    <a:lnTo>
                      <a:pt x="345" y="290"/>
                    </a:lnTo>
                    <a:lnTo>
                      <a:pt x="518" y="246"/>
                    </a:lnTo>
                    <a:lnTo>
                      <a:pt x="692" y="204"/>
                    </a:lnTo>
                    <a:lnTo>
                      <a:pt x="866" y="159"/>
                    </a:lnTo>
                    <a:lnTo>
                      <a:pt x="1040" y="116"/>
                    </a:lnTo>
                    <a:lnTo>
                      <a:pt x="1214" y="72"/>
                    </a:lnTo>
                    <a:lnTo>
                      <a:pt x="1392" y="33"/>
                    </a:lnTo>
                    <a:lnTo>
                      <a:pt x="1434" y="25"/>
                    </a:lnTo>
                    <a:lnTo>
                      <a:pt x="1479" y="18"/>
                    </a:lnTo>
                    <a:lnTo>
                      <a:pt x="1525" y="10"/>
                    </a:lnTo>
                    <a:lnTo>
                      <a:pt x="1571" y="5"/>
                    </a:lnTo>
                    <a:lnTo>
                      <a:pt x="1616" y="0"/>
                    </a:lnTo>
                    <a:lnTo>
                      <a:pt x="1662" y="1"/>
                    </a:lnTo>
                    <a:lnTo>
                      <a:pt x="1707" y="9"/>
                    </a:lnTo>
                    <a:lnTo>
                      <a:pt x="1751" y="25"/>
                    </a:lnTo>
                    <a:lnTo>
                      <a:pt x="1763" y="52"/>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91" name="Freeform 47"/>
              <p:cNvSpPr>
                <a:spLocks/>
              </p:cNvSpPr>
              <p:nvPr/>
            </p:nvSpPr>
            <p:spPr bwMode="auto">
              <a:xfrm>
                <a:off x="1472" y="1327"/>
                <a:ext cx="343" cy="71"/>
              </a:xfrm>
              <a:custGeom>
                <a:avLst/>
                <a:gdLst>
                  <a:gd name="T0" fmla="*/ 1364 w 1372"/>
                  <a:gd name="T1" fmla="*/ 36 h 283"/>
                  <a:gd name="T2" fmla="*/ 1349 w 1372"/>
                  <a:gd name="T3" fmla="*/ 51 h 283"/>
                  <a:gd name="T4" fmla="*/ 1333 w 1372"/>
                  <a:gd name="T5" fmla="*/ 62 h 283"/>
                  <a:gd name="T6" fmla="*/ 1316 w 1372"/>
                  <a:gd name="T7" fmla="*/ 74 h 283"/>
                  <a:gd name="T8" fmla="*/ 1166 w 1372"/>
                  <a:gd name="T9" fmla="*/ 136 h 283"/>
                  <a:gd name="T10" fmla="*/ 872 w 1372"/>
                  <a:gd name="T11" fmla="*/ 202 h 283"/>
                  <a:gd name="T12" fmla="*/ 569 w 1372"/>
                  <a:gd name="T13" fmla="*/ 231 h 283"/>
                  <a:gd name="T14" fmla="*/ 260 w 1372"/>
                  <a:gd name="T15" fmla="*/ 255 h 283"/>
                  <a:gd name="T16" fmla="*/ 98 w 1372"/>
                  <a:gd name="T17" fmla="*/ 275 h 283"/>
                  <a:gd name="T18" fmla="*/ 127 w 1372"/>
                  <a:gd name="T19" fmla="*/ 268 h 283"/>
                  <a:gd name="T20" fmla="*/ 156 w 1372"/>
                  <a:gd name="T21" fmla="*/ 264 h 283"/>
                  <a:gd name="T22" fmla="*/ 184 w 1372"/>
                  <a:gd name="T23" fmla="*/ 257 h 283"/>
                  <a:gd name="T24" fmla="*/ 213 w 1372"/>
                  <a:gd name="T25" fmla="*/ 251 h 283"/>
                  <a:gd name="T26" fmla="*/ 172 w 1372"/>
                  <a:gd name="T27" fmla="*/ 254 h 283"/>
                  <a:gd name="T28" fmla="*/ 130 w 1372"/>
                  <a:gd name="T29" fmla="*/ 260 h 283"/>
                  <a:gd name="T30" fmla="*/ 87 w 1372"/>
                  <a:gd name="T31" fmla="*/ 267 h 283"/>
                  <a:gd name="T32" fmla="*/ 43 w 1372"/>
                  <a:gd name="T33" fmla="*/ 275 h 283"/>
                  <a:gd name="T34" fmla="*/ 35 w 1372"/>
                  <a:gd name="T35" fmla="*/ 283 h 283"/>
                  <a:gd name="T36" fmla="*/ 0 w 1372"/>
                  <a:gd name="T37" fmla="*/ 279 h 283"/>
                  <a:gd name="T38" fmla="*/ 21 w 1372"/>
                  <a:gd name="T39" fmla="*/ 269 h 283"/>
                  <a:gd name="T40" fmla="*/ 44 w 1372"/>
                  <a:gd name="T41" fmla="*/ 264 h 283"/>
                  <a:gd name="T42" fmla="*/ 69 w 1372"/>
                  <a:gd name="T43" fmla="*/ 259 h 283"/>
                  <a:gd name="T44" fmla="*/ 94 w 1372"/>
                  <a:gd name="T45" fmla="*/ 251 h 283"/>
                  <a:gd name="T46" fmla="*/ 329 w 1372"/>
                  <a:gd name="T47" fmla="*/ 194 h 283"/>
                  <a:gd name="T48" fmla="*/ 564 w 1372"/>
                  <a:gd name="T49" fmla="*/ 135 h 283"/>
                  <a:gd name="T50" fmla="*/ 798 w 1372"/>
                  <a:gd name="T51" fmla="*/ 76 h 283"/>
                  <a:gd name="T52" fmla="*/ 1039 w 1372"/>
                  <a:gd name="T53" fmla="*/ 26 h 283"/>
                  <a:gd name="T54" fmla="*/ 1111 w 1372"/>
                  <a:gd name="T55" fmla="*/ 18 h 283"/>
                  <a:gd name="T56" fmla="*/ 1183 w 1372"/>
                  <a:gd name="T57" fmla="*/ 7 h 283"/>
                  <a:gd name="T58" fmla="*/ 1256 w 1372"/>
                  <a:gd name="T59" fmla="*/ 0 h 283"/>
                  <a:gd name="T60" fmla="*/ 1328 w 1372"/>
                  <a:gd name="T61" fmla="*/ 10 h 283"/>
                  <a:gd name="T62" fmla="*/ 1349 w 1372"/>
                  <a:gd name="T63" fmla="*/ 18 h 283"/>
                  <a:gd name="T64" fmla="*/ 1372 w 1372"/>
                  <a:gd name="T65" fmla="*/ 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2" h="283">
                    <a:moveTo>
                      <a:pt x="1372" y="29"/>
                    </a:moveTo>
                    <a:lnTo>
                      <a:pt x="1364" y="36"/>
                    </a:lnTo>
                    <a:lnTo>
                      <a:pt x="1357" y="44"/>
                    </a:lnTo>
                    <a:lnTo>
                      <a:pt x="1349" y="51"/>
                    </a:lnTo>
                    <a:lnTo>
                      <a:pt x="1343" y="57"/>
                    </a:lnTo>
                    <a:lnTo>
                      <a:pt x="1333" y="62"/>
                    </a:lnTo>
                    <a:lnTo>
                      <a:pt x="1325" y="69"/>
                    </a:lnTo>
                    <a:lnTo>
                      <a:pt x="1316" y="74"/>
                    </a:lnTo>
                    <a:lnTo>
                      <a:pt x="1308" y="81"/>
                    </a:lnTo>
                    <a:lnTo>
                      <a:pt x="1166" y="136"/>
                    </a:lnTo>
                    <a:lnTo>
                      <a:pt x="1021" y="176"/>
                    </a:lnTo>
                    <a:lnTo>
                      <a:pt x="872" y="202"/>
                    </a:lnTo>
                    <a:lnTo>
                      <a:pt x="723" y="221"/>
                    </a:lnTo>
                    <a:lnTo>
                      <a:pt x="569" y="231"/>
                    </a:lnTo>
                    <a:lnTo>
                      <a:pt x="416" y="243"/>
                    </a:lnTo>
                    <a:lnTo>
                      <a:pt x="260" y="255"/>
                    </a:lnTo>
                    <a:lnTo>
                      <a:pt x="106" y="275"/>
                    </a:lnTo>
                    <a:lnTo>
                      <a:pt x="98" y="275"/>
                    </a:lnTo>
                    <a:lnTo>
                      <a:pt x="113" y="271"/>
                    </a:lnTo>
                    <a:lnTo>
                      <a:pt x="127" y="268"/>
                    </a:lnTo>
                    <a:lnTo>
                      <a:pt x="142" y="265"/>
                    </a:lnTo>
                    <a:lnTo>
                      <a:pt x="156" y="264"/>
                    </a:lnTo>
                    <a:lnTo>
                      <a:pt x="170" y="260"/>
                    </a:lnTo>
                    <a:lnTo>
                      <a:pt x="184" y="257"/>
                    </a:lnTo>
                    <a:lnTo>
                      <a:pt x="199" y="254"/>
                    </a:lnTo>
                    <a:lnTo>
                      <a:pt x="213" y="251"/>
                    </a:lnTo>
                    <a:lnTo>
                      <a:pt x="192" y="251"/>
                    </a:lnTo>
                    <a:lnTo>
                      <a:pt x="172" y="254"/>
                    </a:lnTo>
                    <a:lnTo>
                      <a:pt x="151" y="256"/>
                    </a:lnTo>
                    <a:lnTo>
                      <a:pt x="130" y="260"/>
                    </a:lnTo>
                    <a:lnTo>
                      <a:pt x="108" y="263"/>
                    </a:lnTo>
                    <a:lnTo>
                      <a:pt x="87" y="267"/>
                    </a:lnTo>
                    <a:lnTo>
                      <a:pt x="64" y="271"/>
                    </a:lnTo>
                    <a:lnTo>
                      <a:pt x="43" y="275"/>
                    </a:lnTo>
                    <a:lnTo>
                      <a:pt x="43" y="283"/>
                    </a:lnTo>
                    <a:lnTo>
                      <a:pt x="35" y="283"/>
                    </a:lnTo>
                    <a:lnTo>
                      <a:pt x="39" y="279"/>
                    </a:lnTo>
                    <a:lnTo>
                      <a:pt x="0" y="279"/>
                    </a:lnTo>
                    <a:lnTo>
                      <a:pt x="9" y="272"/>
                    </a:lnTo>
                    <a:lnTo>
                      <a:pt x="21" y="269"/>
                    </a:lnTo>
                    <a:lnTo>
                      <a:pt x="32" y="265"/>
                    </a:lnTo>
                    <a:lnTo>
                      <a:pt x="44" y="264"/>
                    </a:lnTo>
                    <a:lnTo>
                      <a:pt x="56" y="261"/>
                    </a:lnTo>
                    <a:lnTo>
                      <a:pt x="69" y="259"/>
                    </a:lnTo>
                    <a:lnTo>
                      <a:pt x="81" y="255"/>
                    </a:lnTo>
                    <a:lnTo>
                      <a:pt x="94" y="251"/>
                    </a:lnTo>
                    <a:lnTo>
                      <a:pt x="212" y="223"/>
                    </a:lnTo>
                    <a:lnTo>
                      <a:pt x="329" y="194"/>
                    </a:lnTo>
                    <a:lnTo>
                      <a:pt x="445" y="164"/>
                    </a:lnTo>
                    <a:lnTo>
                      <a:pt x="564" y="135"/>
                    </a:lnTo>
                    <a:lnTo>
                      <a:pt x="680" y="103"/>
                    </a:lnTo>
                    <a:lnTo>
                      <a:pt x="798" y="76"/>
                    </a:lnTo>
                    <a:lnTo>
                      <a:pt x="917" y="48"/>
                    </a:lnTo>
                    <a:lnTo>
                      <a:pt x="1039" y="26"/>
                    </a:lnTo>
                    <a:lnTo>
                      <a:pt x="1075" y="22"/>
                    </a:lnTo>
                    <a:lnTo>
                      <a:pt x="1111" y="18"/>
                    </a:lnTo>
                    <a:lnTo>
                      <a:pt x="1146" y="11"/>
                    </a:lnTo>
                    <a:lnTo>
                      <a:pt x="1183" y="7"/>
                    </a:lnTo>
                    <a:lnTo>
                      <a:pt x="1219" y="2"/>
                    </a:lnTo>
                    <a:lnTo>
                      <a:pt x="1256" y="0"/>
                    </a:lnTo>
                    <a:lnTo>
                      <a:pt x="1291" y="2"/>
                    </a:lnTo>
                    <a:lnTo>
                      <a:pt x="1328" y="10"/>
                    </a:lnTo>
                    <a:lnTo>
                      <a:pt x="1339" y="12"/>
                    </a:lnTo>
                    <a:lnTo>
                      <a:pt x="1349" y="18"/>
                    </a:lnTo>
                    <a:lnTo>
                      <a:pt x="1360" y="23"/>
                    </a:lnTo>
                    <a:lnTo>
                      <a:pt x="1372" y="29"/>
                    </a:lnTo>
                    <a:close/>
                  </a:path>
                </a:pathLst>
              </a:custGeom>
              <a:solidFill>
                <a:srgbClr val="FFDE00"/>
              </a:solidFill>
              <a:ln w="6350">
                <a:solidFill>
                  <a:srgbClr val="FFBF00"/>
                </a:solidFill>
                <a:prstDash val="solid"/>
                <a:round/>
                <a:headEnd/>
                <a:tailEnd/>
              </a:ln>
            </p:spPr>
            <p:txBody>
              <a:bodyPr/>
              <a:lstStyle/>
              <a:p>
                <a:endParaRPr lang="en-US"/>
              </a:p>
            </p:txBody>
          </p:sp>
          <p:sp>
            <p:nvSpPr>
              <p:cNvPr id="57392" name="Freeform 48"/>
              <p:cNvSpPr>
                <a:spLocks/>
              </p:cNvSpPr>
              <p:nvPr/>
            </p:nvSpPr>
            <p:spPr bwMode="auto">
              <a:xfrm>
                <a:off x="1591" y="1337"/>
                <a:ext cx="209" cy="40"/>
              </a:xfrm>
              <a:custGeom>
                <a:avLst/>
                <a:gdLst>
                  <a:gd name="T0" fmla="*/ 735 w 834"/>
                  <a:gd name="T1" fmla="*/ 32 h 162"/>
                  <a:gd name="T2" fmla="*/ 644 w 834"/>
                  <a:gd name="T3" fmla="*/ 44 h 162"/>
                  <a:gd name="T4" fmla="*/ 553 w 834"/>
                  <a:gd name="T5" fmla="*/ 60 h 162"/>
                  <a:gd name="T6" fmla="*/ 463 w 834"/>
                  <a:gd name="T7" fmla="*/ 77 h 162"/>
                  <a:gd name="T8" fmla="*/ 372 w 834"/>
                  <a:gd name="T9" fmla="*/ 97 h 162"/>
                  <a:gd name="T10" fmla="*/ 279 w 834"/>
                  <a:gd name="T11" fmla="*/ 114 h 162"/>
                  <a:gd name="T12" fmla="*/ 187 w 834"/>
                  <a:gd name="T13" fmla="*/ 132 h 162"/>
                  <a:gd name="T14" fmla="*/ 94 w 834"/>
                  <a:gd name="T15" fmla="*/ 148 h 162"/>
                  <a:gd name="T16" fmla="*/ 0 w 834"/>
                  <a:gd name="T17" fmla="*/ 162 h 162"/>
                  <a:gd name="T18" fmla="*/ 8 w 834"/>
                  <a:gd name="T19" fmla="*/ 156 h 162"/>
                  <a:gd name="T20" fmla="*/ 16 w 834"/>
                  <a:gd name="T21" fmla="*/ 155 h 162"/>
                  <a:gd name="T22" fmla="*/ 24 w 834"/>
                  <a:gd name="T23" fmla="*/ 155 h 162"/>
                  <a:gd name="T24" fmla="*/ 36 w 834"/>
                  <a:gd name="T25" fmla="*/ 155 h 162"/>
                  <a:gd name="T26" fmla="*/ 134 w 834"/>
                  <a:gd name="T27" fmla="*/ 135 h 162"/>
                  <a:gd name="T28" fmla="*/ 235 w 834"/>
                  <a:gd name="T29" fmla="*/ 116 h 162"/>
                  <a:gd name="T30" fmla="*/ 336 w 834"/>
                  <a:gd name="T31" fmla="*/ 97 h 162"/>
                  <a:gd name="T32" fmla="*/ 438 w 834"/>
                  <a:gd name="T33" fmla="*/ 78 h 162"/>
                  <a:gd name="T34" fmla="*/ 538 w 834"/>
                  <a:gd name="T35" fmla="*/ 58 h 162"/>
                  <a:gd name="T36" fmla="*/ 638 w 834"/>
                  <a:gd name="T37" fmla="*/ 39 h 162"/>
                  <a:gd name="T38" fmla="*/ 735 w 834"/>
                  <a:gd name="T39" fmla="*/ 19 h 162"/>
                  <a:gd name="T40" fmla="*/ 834 w 834"/>
                  <a:gd name="T41" fmla="*/ 0 h 162"/>
                  <a:gd name="T42" fmla="*/ 821 w 834"/>
                  <a:gd name="T43" fmla="*/ 3 h 162"/>
                  <a:gd name="T44" fmla="*/ 809 w 834"/>
                  <a:gd name="T45" fmla="*/ 7 h 162"/>
                  <a:gd name="T46" fmla="*/ 797 w 834"/>
                  <a:gd name="T47" fmla="*/ 11 h 162"/>
                  <a:gd name="T48" fmla="*/ 785 w 834"/>
                  <a:gd name="T49" fmla="*/ 16 h 162"/>
                  <a:gd name="T50" fmla="*/ 772 w 834"/>
                  <a:gd name="T51" fmla="*/ 20 h 162"/>
                  <a:gd name="T52" fmla="*/ 760 w 834"/>
                  <a:gd name="T53" fmla="*/ 24 h 162"/>
                  <a:gd name="T54" fmla="*/ 747 w 834"/>
                  <a:gd name="T55" fmla="*/ 28 h 162"/>
                  <a:gd name="T56" fmla="*/ 735 w 834"/>
                  <a:gd name="T57" fmla="*/ 3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4" h="162">
                    <a:moveTo>
                      <a:pt x="735" y="32"/>
                    </a:moveTo>
                    <a:lnTo>
                      <a:pt x="644" y="44"/>
                    </a:lnTo>
                    <a:lnTo>
                      <a:pt x="553" y="60"/>
                    </a:lnTo>
                    <a:lnTo>
                      <a:pt x="463" y="77"/>
                    </a:lnTo>
                    <a:lnTo>
                      <a:pt x="372" y="97"/>
                    </a:lnTo>
                    <a:lnTo>
                      <a:pt x="279" y="114"/>
                    </a:lnTo>
                    <a:lnTo>
                      <a:pt x="187" y="132"/>
                    </a:lnTo>
                    <a:lnTo>
                      <a:pt x="94" y="148"/>
                    </a:lnTo>
                    <a:lnTo>
                      <a:pt x="0" y="162"/>
                    </a:lnTo>
                    <a:lnTo>
                      <a:pt x="8" y="156"/>
                    </a:lnTo>
                    <a:lnTo>
                      <a:pt x="16" y="155"/>
                    </a:lnTo>
                    <a:lnTo>
                      <a:pt x="24" y="155"/>
                    </a:lnTo>
                    <a:lnTo>
                      <a:pt x="36" y="155"/>
                    </a:lnTo>
                    <a:lnTo>
                      <a:pt x="134" y="135"/>
                    </a:lnTo>
                    <a:lnTo>
                      <a:pt x="235" y="116"/>
                    </a:lnTo>
                    <a:lnTo>
                      <a:pt x="336" y="97"/>
                    </a:lnTo>
                    <a:lnTo>
                      <a:pt x="438" y="78"/>
                    </a:lnTo>
                    <a:lnTo>
                      <a:pt x="538" y="58"/>
                    </a:lnTo>
                    <a:lnTo>
                      <a:pt x="638" y="39"/>
                    </a:lnTo>
                    <a:lnTo>
                      <a:pt x="735" y="19"/>
                    </a:lnTo>
                    <a:lnTo>
                      <a:pt x="834" y="0"/>
                    </a:lnTo>
                    <a:lnTo>
                      <a:pt x="821" y="3"/>
                    </a:lnTo>
                    <a:lnTo>
                      <a:pt x="809" y="7"/>
                    </a:lnTo>
                    <a:lnTo>
                      <a:pt x="797" y="11"/>
                    </a:lnTo>
                    <a:lnTo>
                      <a:pt x="785" y="16"/>
                    </a:lnTo>
                    <a:lnTo>
                      <a:pt x="772" y="20"/>
                    </a:lnTo>
                    <a:lnTo>
                      <a:pt x="760" y="24"/>
                    </a:lnTo>
                    <a:lnTo>
                      <a:pt x="747" y="28"/>
                    </a:lnTo>
                    <a:lnTo>
                      <a:pt x="735" y="32"/>
                    </a:lnTo>
                    <a:close/>
                  </a:path>
                </a:pathLst>
              </a:custGeom>
              <a:solidFill>
                <a:srgbClr val="FFF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93" name="Freeform 49"/>
              <p:cNvSpPr>
                <a:spLocks/>
              </p:cNvSpPr>
              <p:nvPr/>
            </p:nvSpPr>
            <p:spPr bwMode="auto">
              <a:xfrm>
                <a:off x="1753" y="1341"/>
                <a:ext cx="43" cy="10"/>
              </a:xfrm>
              <a:custGeom>
                <a:avLst/>
                <a:gdLst>
                  <a:gd name="T0" fmla="*/ 174 w 174"/>
                  <a:gd name="T1" fmla="*/ 0 h 44"/>
                  <a:gd name="T2" fmla="*/ 153 w 174"/>
                  <a:gd name="T3" fmla="*/ 8 h 44"/>
                  <a:gd name="T4" fmla="*/ 132 w 174"/>
                  <a:gd name="T5" fmla="*/ 16 h 44"/>
                  <a:gd name="T6" fmla="*/ 111 w 174"/>
                  <a:gd name="T7" fmla="*/ 21 h 44"/>
                  <a:gd name="T8" fmla="*/ 90 w 174"/>
                  <a:gd name="T9" fmla="*/ 28 h 44"/>
                  <a:gd name="T10" fmla="*/ 68 w 174"/>
                  <a:gd name="T11" fmla="*/ 31 h 44"/>
                  <a:gd name="T12" fmla="*/ 45 w 174"/>
                  <a:gd name="T13" fmla="*/ 34 h 44"/>
                  <a:gd name="T14" fmla="*/ 23 w 174"/>
                  <a:gd name="T15" fmla="*/ 38 h 44"/>
                  <a:gd name="T16" fmla="*/ 0 w 174"/>
                  <a:gd name="T17" fmla="*/ 44 h 44"/>
                  <a:gd name="T18" fmla="*/ 22 w 174"/>
                  <a:gd name="T19" fmla="*/ 38 h 44"/>
                  <a:gd name="T20" fmla="*/ 44 w 174"/>
                  <a:gd name="T21" fmla="*/ 34 h 44"/>
                  <a:gd name="T22" fmla="*/ 65 w 174"/>
                  <a:gd name="T23" fmla="*/ 29 h 44"/>
                  <a:gd name="T24" fmla="*/ 87 w 174"/>
                  <a:gd name="T25" fmla="*/ 24 h 44"/>
                  <a:gd name="T26" fmla="*/ 107 w 174"/>
                  <a:gd name="T27" fmla="*/ 17 h 44"/>
                  <a:gd name="T28" fmla="*/ 130 w 174"/>
                  <a:gd name="T29" fmla="*/ 12 h 44"/>
                  <a:gd name="T30" fmla="*/ 151 w 174"/>
                  <a:gd name="T31" fmla="*/ 5 h 44"/>
                  <a:gd name="T32" fmla="*/ 174 w 174"/>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44">
                    <a:moveTo>
                      <a:pt x="174" y="0"/>
                    </a:moveTo>
                    <a:lnTo>
                      <a:pt x="153" y="8"/>
                    </a:lnTo>
                    <a:lnTo>
                      <a:pt x="132" y="16"/>
                    </a:lnTo>
                    <a:lnTo>
                      <a:pt x="111" y="21"/>
                    </a:lnTo>
                    <a:lnTo>
                      <a:pt x="90" y="28"/>
                    </a:lnTo>
                    <a:lnTo>
                      <a:pt x="68" y="31"/>
                    </a:lnTo>
                    <a:lnTo>
                      <a:pt x="45" y="34"/>
                    </a:lnTo>
                    <a:lnTo>
                      <a:pt x="23" y="38"/>
                    </a:lnTo>
                    <a:lnTo>
                      <a:pt x="0" y="44"/>
                    </a:lnTo>
                    <a:lnTo>
                      <a:pt x="22" y="38"/>
                    </a:lnTo>
                    <a:lnTo>
                      <a:pt x="44" y="34"/>
                    </a:lnTo>
                    <a:lnTo>
                      <a:pt x="65" y="29"/>
                    </a:lnTo>
                    <a:lnTo>
                      <a:pt x="87" y="24"/>
                    </a:lnTo>
                    <a:lnTo>
                      <a:pt x="107" y="17"/>
                    </a:lnTo>
                    <a:lnTo>
                      <a:pt x="130" y="12"/>
                    </a:lnTo>
                    <a:lnTo>
                      <a:pt x="151" y="5"/>
                    </a:lnTo>
                    <a:lnTo>
                      <a:pt x="174" y="0"/>
                    </a:lnTo>
                    <a:close/>
                  </a:path>
                </a:pathLst>
              </a:custGeom>
              <a:solidFill>
                <a:srgbClr val="FFF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94" name="Freeform 50"/>
              <p:cNvSpPr>
                <a:spLocks/>
              </p:cNvSpPr>
              <p:nvPr/>
            </p:nvSpPr>
            <p:spPr bwMode="auto">
              <a:xfrm>
                <a:off x="1702" y="1357"/>
                <a:ext cx="19" cy="4"/>
              </a:xfrm>
              <a:custGeom>
                <a:avLst/>
                <a:gdLst>
                  <a:gd name="T0" fmla="*/ 0 w 75"/>
                  <a:gd name="T1" fmla="*/ 16 h 16"/>
                  <a:gd name="T2" fmla="*/ 6 w 75"/>
                  <a:gd name="T3" fmla="*/ 15 h 16"/>
                  <a:gd name="T4" fmla="*/ 14 w 75"/>
                  <a:gd name="T5" fmla="*/ 14 h 16"/>
                  <a:gd name="T6" fmla="*/ 22 w 75"/>
                  <a:gd name="T7" fmla="*/ 11 h 16"/>
                  <a:gd name="T8" fmla="*/ 33 w 75"/>
                  <a:gd name="T9" fmla="*/ 8 h 16"/>
                  <a:gd name="T10" fmla="*/ 41 w 75"/>
                  <a:gd name="T11" fmla="*/ 4 h 16"/>
                  <a:gd name="T12" fmla="*/ 51 w 75"/>
                  <a:gd name="T13" fmla="*/ 2 h 16"/>
                  <a:gd name="T14" fmla="*/ 63 w 75"/>
                  <a:gd name="T15" fmla="*/ 0 h 16"/>
                  <a:gd name="T16" fmla="*/ 75 w 75"/>
                  <a:gd name="T17" fmla="*/ 0 h 16"/>
                  <a:gd name="T18" fmla="*/ 0 w 75"/>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6">
                    <a:moveTo>
                      <a:pt x="0" y="16"/>
                    </a:moveTo>
                    <a:lnTo>
                      <a:pt x="6" y="15"/>
                    </a:lnTo>
                    <a:lnTo>
                      <a:pt x="14" y="14"/>
                    </a:lnTo>
                    <a:lnTo>
                      <a:pt x="22" y="11"/>
                    </a:lnTo>
                    <a:lnTo>
                      <a:pt x="33" y="8"/>
                    </a:lnTo>
                    <a:lnTo>
                      <a:pt x="41" y="4"/>
                    </a:lnTo>
                    <a:lnTo>
                      <a:pt x="51" y="2"/>
                    </a:lnTo>
                    <a:lnTo>
                      <a:pt x="63" y="0"/>
                    </a:lnTo>
                    <a:lnTo>
                      <a:pt x="75" y="0"/>
                    </a:lnTo>
                    <a:lnTo>
                      <a:pt x="0" y="16"/>
                    </a:lnTo>
                    <a:close/>
                  </a:path>
                </a:pathLst>
              </a:custGeom>
              <a:solidFill>
                <a:srgbClr val="FFF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95" name="Freeform 51"/>
              <p:cNvSpPr>
                <a:spLocks/>
              </p:cNvSpPr>
              <p:nvPr/>
            </p:nvSpPr>
            <p:spPr bwMode="auto">
              <a:xfrm>
                <a:off x="1526" y="1376"/>
                <a:ext cx="64" cy="14"/>
              </a:xfrm>
              <a:custGeom>
                <a:avLst/>
                <a:gdLst>
                  <a:gd name="T0" fmla="*/ 257 w 257"/>
                  <a:gd name="T1" fmla="*/ 3 h 55"/>
                  <a:gd name="T2" fmla="*/ 224 w 257"/>
                  <a:gd name="T3" fmla="*/ 10 h 55"/>
                  <a:gd name="T4" fmla="*/ 192 w 257"/>
                  <a:gd name="T5" fmla="*/ 17 h 55"/>
                  <a:gd name="T6" fmla="*/ 161 w 257"/>
                  <a:gd name="T7" fmla="*/ 23 h 55"/>
                  <a:gd name="T8" fmla="*/ 129 w 257"/>
                  <a:gd name="T9" fmla="*/ 30 h 55"/>
                  <a:gd name="T10" fmla="*/ 96 w 257"/>
                  <a:gd name="T11" fmla="*/ 35 h 55"/>
                  <a:gd name="T12" fmla="*/ 65 w 257"/>
                  <a:gd name="T13" fmla="*/ 42 h 55"/>
                  <a:gd name="T14" fmla="*/ 32 w 257"/>
                  <a:gd name="T15" fmla="*/ 48 h 55"/>
                  <a:gd name="T16" fmla="*/ 0 w 257"/>
                  <a:gd name="T17" fmla="*/ 55 h 55"/>
                  <a:gd name="T18" fmla="*/ 28 w 257"/>
                  <a:gd name="T19" fmla="*/ 46 h 55"/>
                  <a:gd name="T20" fmla="*/ 59 w 257"/>
                  <a:gd name="T21" fmla="*/ 38 h 55"/>
                  <a:gd name="T22" fmla="*/ 91 w 257"/>
                  <a:gd name="T23" fmla="*/ 30 h 55"/>
                  <a:gd name="T24" fmla="*/ 124 w 257"/>
                  <a:gd name="T25" fmla="*/ 25 h 55"/>
                  <a:gd name="T26" fmla="*/ 156 w 257"/>
                  <a:gd name="T27" fmla="*/ 18 h 55"/>
                  <a:gd name="T28" fmla="*/ 188 w 257"/>
                  <a:gd name="T29" fmla="*/ 14 h 55"/>
                  <a:gd name="T30" fmla="*/ 219 w 257"/>
                  <a:gd name="T31" fmla="*/ 10 h 55"/>
                  <a:gd name="T32" fmla="*/ 249 w 257"/>
                  <a:gd name="T33" fmla="*/ 7 h 55"/>
                  <a:gd name="T34" fmla="*/ 257 w 257"/>
                  <a:gd name="T35" fmla="*/ 0 h 55"/>
                  <a:gd name="T36" fmla="*/ 257 w 257"/>
                  <a:gd name="T37" fmla="*/ 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7" h="55">
                    <a:moveTo>
                      <a:pt x="257" y="3"/>
                    </a:moveTo>
                    <a:lnTo>
                      <a:pt x="224" y="10"/>
                    </a:lnTo>
                    <a:lnTo>
                      <a:pt x="192" y="17"/>
                    </a:lnTo>
                    <a:lnTo>
                      <a:pt x="161" y="23"/>
                    </a:lnTo>
                    <a:lnTo>
                      <a:pt x="129" y="30"/>
                    </a:lnTo>
                    <a:lnTo>
                      <a:pt x="96" y="35"/>
                    </a:lnTo>
                    <a:lnTo>
                      <a:pt x="65" y="42"/>
                    </a:lnTo>
                    <a:lnTo>
                      <a:pt x="32" y="48"/>
                    </a:lnTo>
                    <a:lnTo>
                      <a:pt x="0" y="55"/>
                    </a:lnTo>
                    <a:lnTo>
                      <a:pt x="28" y="46"/>
                    </a:lnTo>
                    <a:lnTo>
                      <a:pt x="59" y="38"/>
                    </a:lnTo>
                    <a:lnTo>
                      <a:pt x="91" y="30"/>
                    </a:lnTo>
                    <a:lnTo>
                      <a:pt x="124" y="25"/>
                    </a:lnTo>
                    <a:lnTo>
                      <a:pt x="156" y="18"/>
                    </a:lnTo>
                    <a:lnTo>
                      <a:pt x="188" y="14"/>
                    </a:lnTo>
                    <a:lnTo>
                      <a:pt x="219" y="10"/>
                    </a:lnTo>
                    <a:lnTo>
                      <a:pt x="249" y="7"/>
                    </a:lnTo>
                    <a:lnTo>
                      <a:pt x="257" y="0"/>
                    </a:lnTo>
                    <a:lnTo>
                      <a:pt x="257" y="3"/>
                    </a:lnTo>
                    <a:close/>
                  </a:path>
                </a:pathLst>
              </a:custGeom>
              <a:solidFill>
                <a:srgbClr val="FFF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96" name="Freeform 52"/>
              <p:cNvSpPr>
                <a:spLocks/>
              </p:cNvSpPr>
              <p:nvPr/>
            </p:nvSpPr>
            <p:spPr bwMode="auto">
              <a:xfrm>
                <a:off x="1782" y="1192"/>
                <a:ext cx="585" cy="526"/>
              </a:xfrm>
              <a:custGeom>
                <a:avLst/>
                <a:gdLst>
                  <a:gd name="T0" fmla="*/ 2080 w 2341"/>
                  <a:gd name="T1" fmla="*/ 485 h 2108"/>
                  <a:gd name="T2" fmla="*/ 2187 w 2341"/>
                  <a:gd name="T3" fmla="*/ 596 h 2108"/>
                  <a:gd name="T4" fmla="*/ 2225 w 2341"/>
                  <a:gd name="T5" fmla="*/ 653 h 2108"/>
                  <a:gd name="T6" fmla="*/ 2218 w 2341"/>
                  <a:gd name="T7" fmla="*/ 762 h 2108"/>
                  <a:gd name="T8" fmla="*/ 2193 w 2341"/>
                  <a:gd name="T9" fmla="*/ 881 h 2108"/>
                  <a:gd name="T10" fmla="*/ 2125 w 2341"/>
                  <a:gd name="T11" fmla="*/ 936 h 2108"/>
                  <a:gd name="T12" fmla="*/ 2093 w 2341"/>
                  <a:gd name="T13" fmla="*/ 981 h 2108"/>
                  <a:gd name="T14" fmla="*/ 2013 w 2341"/>
                  <a:gd name="T15" fmla="*/ 1040 h 2108"/>
                  <a:gd name="T16" fmla="*/ 1924 w 2341"/>
                  <a:gd name="T17" fmla="*/ 1060 h 2108"/>
                  <a:gd name="T18" fmla="*/ 1878 w 2341"/>
                  <a:gd name="T19" fmla="*/ 1146 h 2108"/>
                  <a:gd name="T20" fmla="*/ 1893 w 2341"/>
                  <a:gd name="T21" fmla="*/ 1226 h 2108"/>
                  <a:gd name="T22" fmla="*/ 1995 w 2341"/>
                  <a:gd name="T23" fmla="*/ 1238 h 2108"/>
                  <a:gd name="T24" fmla="*/ 2075 w 2341"/>
                  <a:gd name="T25" fmla="*/ 1226 h 2108"/>
                  <a:gd name="T26" fmla="*/ 2262 w 2341"/>
                  <a:gd name="T27" fmla="*/ 1225 h 2108"/>
                  <a:gd name="T28" fmla="*/ 2226 w 2341"/>
                  <a:gd name="T29" fmla="*/ 1287 h 2108"/>
                  <a:gd name="T30" fmla="*/ 2193 w 2341"/>
                  <a:gd name="T31" fmla="*/ 1362 h 2108"/>
                  <a:gd name="T32" fmla="*/ 2073 w 2341"/>
                  <a:gd name="T33" fmla="*/ 1417 h 2108"/>
                  <a:gd name="T34" fmla="*/ 1936 w 2341"/>
                  <a:gd name="T35" fmla="*/ 1432 h 2108"/>
                  <a:gd name="T36" fmla="*/ 1704 w 2341"/>
                  <a:gd name="T37" fmla="*/ 1449 h 2108"/>
                  <a:gd name="T38" fmla="*/ 1562 w 2341"/>
                  <a:gd name="T39" fmla="*/ 1454 h 2108"/>
                  <a:gd name="T40" fmla="*/ 1657 w 2341"/>
                  <a:gd name="T41" fmla="*/ 1354 h 2108"/>
                  <a:gd name="T42" fmla="*/ 1463 w 2341"/>
                  <a:gd name="T43" fmla="*/ 1293 h 2108"/>
                  <a:gd name="T44" fmla="*/ 1174 w 2341"/>
                  <a:gd name="T45" fmla="*/ 1608 h 2108"/>
                  <a:gd name="T46" fmla="*/ 758 w 2341"/>
                  <a:gd name="T47" fmla="*/ 1938 h 2108"/>
                  <a:gd name="T48" fmla="*/ 420 w 2341"/>
                  <a:gd name="T49" fmla="*/ 2103 h 2108"/>
                  <a:gd name="T50" fmla="*/ 241 w 2341"/>
                  <a:gd name="T51" fmla="*/ 2084 h 2108"/>
                  <a:gd name="T52" fmla="*/ 513 w 2341"/>
                  <a:gd name="T53" fmla="*/ 1901 h 2108"/>
                  <a:gd name="T54" fmla="*/ 953 w 2341"/>
                  <a:gd name="T55" fmla="*/ 1589 h 2108"/>
                  <a:gd name="T56" fmla="*/ 1006 w 2341"/>
                  <a:gd name="T57" fmla="*/ 1496 h 2108"/>
                  <a:gd name="T58" fmla="*/ 904 w 2341"/>
                  <a:gd name="T59" fmla="*/ 1595 h 2108"/>
                  <a:gd name="T60" fmla="*/ 692 w 2341"/>
                  <a:gd name="T61" fmla="*/ 1643 h 2108"/>
                  <a:gd name="T62" fmla="*/ 427 w 2341"/>
                  <a:gd name="T63" fmla="*/ 1723 h 2108"/>
                  <a:gd name="T64" fmla="*/ 302 w 2341"/>
                  <a:gd name="T65" fmla="*/ 1784 h 2108"/>
                  <a:gd name="T66" fmla="*/ 179 w 2341"/>
                  <a:gd name="T67" fmla="*/ 1803 h 2108"/>
                  <a:gd name="T68" fmla="*/ 361 w 2341"/>
                  <a:gd name="T69" fmla="*/ 1565 h 2108"/>
                  <a:gd name="T70" fmla="*/ 448 w 2341"/>
                  <a:gd name="T71" fmla="*/ 1461 h 2108"/>
                  <a:gd name="T72" fmla="*/ 559 w 2341"/>
                  <a:gd name="T73" fmla="*/ 1466 h 2108"/>
                  <a:gd name="T74" fmla="*/ 811 w 2341"/>
                  <a:gd name="T75" fmla="*/ 1444 h 2108"/>
                  <a:gd name="T76" fmla="*/ 1156 w 2341"/>
                  <a:gd name="T77" fmla="*/ 1030 h 2108"/>
                  <a:gd name="T78" fmla="*/ 1242 w 2341"/>
                  <a:gd name="T79" fmla="*/ 877 h 2108"/>
                  <a:gd name="T80" fmla="*/ 1554 w 2341"/>
                  <a:gd name="T81" fmla="*/ 559 h 2108"/>
                  <a:gd name="T82" fmla="*/ 1749 w 2341"/>
                  <a:gd name="T83" fmla="*/ 344 h 2108"/>
                  <a:gd name="T84" fmla="*/ 1359 w 2341"/>
                  <a:gd name="T85" fmla="*/ 435 h 2108"/>
                  <a:gd name="T86" fmla="*/ 912 w 2341"/>
                  <a:gd name="T87" fmla="*/ 532 h 2108"/>
                  <a:gd name="T88" fmla="*/ 716 w 2341"/>
                  <a:gd name="T89" fmla="*/ 575 h 2108"/>
                  <a:gd name="T90" fmla="*/ 593 w 2341"/>
                  <a:gd name="T91" fmla="*/ 607 h 2108"/>
                  <a:gd name="T92" fmla="*/ 463 w 2341"/>
                  <a:gd name="T93" fmla="*/ 724 h 2108"/>
                  <a:gd name="T94" fmla="*/ 332 w 2341"/>
                  <a:gd name="T95" fmla="*/ 829 h 2108"/>
                  <a:gd name="T96" fmla="*/ 109 w 2341"/>
                  <a:gd name="T97" fmla="*/ 840 h 2108"/>
                  <a:gd name="T98" fmla="*/ 195 w 2341"/>
                  <a:gd name="T99" fmla="*/ 690 h 2108"/>
                  <a:gd name="T100" fmla="*/ 120 w 2341"/>
                  <a:gd name="T101" fmla="*/ 638 h 2108"/>
                  <a:gd name="T102" fmla="*/ 67 w 2341"/>
                  <a:gd name="T103" fmla="*/ 605 h 2108"/>
                  <a:gd name="T104" fmla="*/ 36 w 2341"/>
                  <a:gd name="T105" fmla="*/ 572 h 2108"/>
                  <a:gd name="T106" fmla="*/ 95 w 2341"/>
                  <a:gd name="T107" fmla="*/ 434 h 2108"/>
                  <a:gd name="T108" fmla="*/ 123 w 2341"/>
                  <a:gd name="T109" fmla="*/ 384 h 2108"/>
                  <a:gd name="T110" fmla="*/ 34 w 2341"/>
                  <a:gd name="T111" fmla="*/ 264 h 2108"/>
                  <a:gd name="T112" fmla="*/ 241 w 2341"/>
                  <a:gd name="T113" fmla="*/ 228 h 2108"/>
                  <a:gd name="T114" fmla="*/ 442 w 2341"/>
                  <a:gd name="T115" fmla="*/ 279 h 2108"/>
                  <a:gd name="T116" fmla="*/ 683 w 2341"/>
                  <a:gd name="T117" fmla="*/ 277 h 2108"/>
                  <a:gd name="T118" fmla="*/ 836 w 2341"/>
                  <a:gd name="T119" fmla="*/ 252 h 2108"/>
                  <a:gd name="T120" fmla="*/ 1679 w 2341"/>
                  <a:gd name="T121" fmla="*/ 78 h 2108"/>
                  <a:gd name="T122" fmla="*/ 2194 w 2341"/>
                  <a:gd name="T123" fmla="*/ 27 h 2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1" h="2108">
                    <a:moveTo>
                      <a:pt x="2341" y="19"/>
                    </a:moveTo>
                    <a:lnTo>
                      <a:pt x="2339" y="87"/>
                    </a:lnTo>
                    <a:lnTo>
                      <a:pt x="2322" y="152"/>
                    </a:lnTo>
                    <a:lnTo>
                      <a:pt x="2289" y="210"/>
                    </a:lnTo>
                    <a:lnTo>
                      <a:pt x="2250" y="267"/>
                    </a:lnTo>
                    <a:lnTo>
                      <a:pt x="2202" y="319"/>
                    </a:lnTo>
                    <a:lnTo>
                      <a:pt x="2156" y="373"/>
                    </a:lnTo>
                    <a:lnTo>
                      <a:pt x="2114" y="427"/>
                    </a:lnTo>
                    <a:lnTo>
                      <a:pt x="2080" y="485"/>
                    </a:lnTo>
                    <a:lnTo>
                      <a:pt x="2036" y="537"/>
                    </a:lnTo>
                    <a:lnTo>
                      <a:pt x="2055" y="540"/>
                    </a:lnTo>
                    <a:lnTo>
                      <a:pt x="2075" y="542"/>
                    </a:lnTo>
                    <a:lnTo>
                      <a:pt x="2094" y="546"/>
                    </a:lnTo>
                    <a:lnTo>
                      <a:pt x="2115" y="553"/>
                    </a:lnTo>
                    <a:lnTo>
                      <a:pt x="2134" y="559"/>
                    </a:lnTo>
                    <a:lnTo>
                      <a:pt x="2152" y="569"/>
                    </a:lnTo>
                    <a:lnTo>
                      <a:pt x="2169" y="580"/>
                    </a:lnTo>
                    <a:lnTo>
                      <a:pt x="2187" y="596"/>
                    </a:lnTo>
                    <a:lnTo>
                      <a:pt x="2183" y="604"/>
                    </a:lnTo>
                    <a:lnTo>
                      <a:pt x="2179" y="612"/>
                    </a:lnTo>
                    <a:lnTo>
                      <a:pt x="2185" y="617"/>
                    </a:lnTo>
                    <a:lnTo>
                      <a:pt x="2193" y="624"/>
                    </a:lnTo>
                    <a:lnTo>
                      <a:pt x="2200" y="629"/>
                    </a:lnTo>
                    <a:lnTo>
                      <a:pt x="2208" y="634"/>
                    </a:lnTo>
                    <a:lnTo>
                      <a:pt x="2214" y="638"/>
                    </a:lnTo>
                    <a:lnTo>
                      <a:pt x="2221" y="645"/>
                    </a:lnTo>
                    <a:lnTo>
                      <a:pt x="2225" y="653"/>
                    </a:lnTo>
                    <a:lnTo>
                      <a:pt x="2230" y="663"/>
                    </a:lnTo>
                    <a:lnTo>
                      <a:pt x="2231" y="675"/>
                    </a:lnTo>
                    <a:lnTo>
                      <a:pt x="2233" y="687"/>
                    </a:lnTo>
                    <a:lnTo>
                      <a:pt x="2233" y="700"/>
                    </a:lnTo>
                    <a:lnTo>
                      <a:pt x="2233" y="713"/>
                    </a:lnTo>
                    <a:lnTo>
                      <a:pt x="2230" y="725"/>
                    </a:lnTo>
                    <a:lnTo>
                      <a:pt x="2227" y="739"/>
                    </a:lnTo>
                    <a:lnTo>
                      <a:pt x="2222" y="750"/>
                    </a:lnTo>
                    <a:lnTo>
                      <a:pt x="2218" y="762"/>
                    </a:lnTo>
                    <a:lnTo>
                      <a:pt x="2216" y="775"/>
                    </a:lnTo>
                    <a:lnTo>
                      <a:pt x="2212" y="789"/>
                    </a:lnTo>
                    <a:lnTo>
                      <a:pt x="2205" y="800"/>
                    </a:lnTo>
                    <a:lnTo>
                      <a:pt x="2198" y="814"/>
                    </a:lnTo>
                    <a:lnTo>
                      <a:pt x="2200" y="827"/>
                    </a:lnTo>
                    <a:lnTo>
                      <a:pt x="2201" y="841"/>
                    </a:lnTo>
                    <a:lnTo>
                      <a:pt x="2200" y="854"/>
                    </a:lnTo>
                    <a:lnTo>
                      <a:pt x="2198" y="869"/>
                    </a:lnTo>
                    <a:lnTo>
                      <a:pt x="2193" y="881"/>
                    </a:lnTo>
                    <a:lnTo>
                      <a:pt x="2188" y="893"/>
                    </a:lnTo>
                    <a:lnTo>
                      <a:pt x="2181" y="905"/>
                    </a:lnTo>
                    <a:lnTo>
                      <a:pt x="2175" y="916"/>
                    </a:lnTo>
                    <a:lnTo>
                      <a:pt x="2165" y="922"/>
                    </a:lnTo>
                    <a:lnTo>
                      <a:pt x="2158" y="927"/>
                    </a:lnTo>
                    <a:lnTo>
                      <a:pt x="2150" y="930"/>
                    </a:lnTo>
                    <a:lnTo>
                      <a:pt x="2142" y="934"/>
                    </a:lnTo>
                    <a:lnTo>
                      <a:pt x="2132" y="935"/>
                    </a:lnTo>
                    <a:lnTo>
                      <a:pt x="2125" y="936"/>
                    </a:lnTo>
                    <a:lnTo>
                      <a:pt x="2115" y="935"/>
                    </a:lnTo>
                    <a:lnTo>
                      <a:pt x="2107" y="932"/>
                    </a:lnTo>
                    <a:lnTo>
                      <a:pt x="2106" y="930"/>
                    </a:lnTo>
                    <a:lnTo>
                      <a:pt x="2104" y="932"/>
                    </a:lnTo>
                    <a:lnTo>
                      <a:pt x="2097" y="940"/>
                    </a:lnTo>
                    <a:lnTo>
                      <a:pt x="2094" y="951"/>
                    </a:lnTo>
                    <a:lnTo>
                      <a:pt x="2093" y="960"/>
                    </a:lnTo>
                    <a:lnTo>
                      <a:pt x="2094" y="972"/>
                    </a:lnTo>
                    <a:lnTo>
                      <a:pt x="2093" y="981"/>
                    </a:lnTo>
                    <a:lnTo>
                      <a:pt x="2093" y="992"/>
                    </a:lnTo>
                    <a:lnTo>
                      <a:pt x="2089" y="1001"/>
                    </a:lnTo>
                    <a:lnTo>
                      <a:pt x="2084" y="1011"/>
                    </a:lnTo>
                    <a:lnTo>
                      <a:pt x="2072" y="1017"/>
                    </a:lnTo>
                    <a:lnTo>
                      <a:pt x="2060" y="1023"/>
                    </a:lnTo>
                    <a:lnTo>
                      <a:pt x="2048" y="1027"/>
                    </a:lnTo>
                    <a:lnTo>
                      <a:pt x="2036" y="1032"/>
                    </a:lnTo>
                    <a:lnTo>
                      <a:pt x="2024" y="1036"/>
                    </a:lnTo>
                    <a:lnTo>
                      <a:pt x="2013" y="1040"/>
                    </a:lnTo>
                    <a:lnTo>
                      <a:pt x="2001" y="1044"/>
                    </a:lnTo>
                    <a:lnTo>
                      <a:pt x="1989" y="1051"/>
                    </a:lnTo>
                    <a:lnTo>
                      <a:pt x="1978" y="1048"/>
                    </a:lnTo>
                    <a:lnTo>
                      <a:pt x="1969" y="1048"/>
                    </a:lnTo>
                    <a:lnTo>
                      <a:pt x="1960" y="1048"/>
                    </a:lnTo>
                    <a:lnTo>
                      <a:pt x="1951" y="1051"/>
                    </a:lnTo>
                    <a:lnTo>
                      <a:pt x="1941" y="1052"/>
                    </a:lnTo>
                    <a:lnTo>
                      <a:pt x="1932" y="1056"/>
                    </a:lnTo>
                    <a:lnTo>
                      <a:pt x="1924" y="1060"/>
                    </a:lnTo>
                    <a:lnTo>
                      <a:pt x="1918" y="1067"/>
                    </a:lnTo>
                    <a:lnTo>
                      <a:pt x="1908" y="1075"/>
                    </a:lnTo>
                    <a:lnTo>
                      <a:pt x="1904" y="1085"/>
                    </a:lnTo>
                    <a:lnTo>
                      <a:pt x="1901" y="1094"/>
                    </a:lnTo>
                    <a:lnTo>
                      <a:pt x="1898" y="1106"/>
                    </a:lnTo>
                    <a:lnTo>
                      <a:pt x="1894" y="1115"/>
                    </a:lnTo>
                    <a:lnTo>
                      <a:pt x="1890" y="1126"/>
                    </a:lnTo>
                    <a:lnTo>
                      <a:pt x="1885" y="1135"/>
                    </a:lnTo>
                    <a:lnTo>
                      <a:pt x="1878" y="1146"/>
                    </a:lnTo>
                    <a:lnTo>
                      <a:pt x="1878" y="1156"/>
                    </a:lnTo>
                    <a:lnTo>
                      <a:pt x="1878" y="1167"/>
                    </a:lnTo>
                    <a:lnTo>
                      <a:pt x="1877" y="1176"/>
                    </a:lnTo>
                    <a:lnTo>
                      <a:pt x="1875" y="1187"/>
                    </a:lnTo>
                    <a:lnTo>
                      <a:pt x="1873" y="1195"/>
                    </a:lnTo>
                    <a:lnTo>
                      <a:pt x="1873" y="1204"/>
                    </a:lnTo>
                    <a:lnTo>
                      <a:pt x="1875" y="1212"/>
                    </a:lnTo>
                    <a:lnTo>
                      <a:pt x="1882" y="1221"/>
                    </a:lnTo>
                    <a:lnTo>
                      <a:pt x="1893" y="1226"/>
                    </a:lnTo>
                    <a:lnTo>
                      <a:pt x="1904" y="1233"/>
                    </a:lnTo>
                    <a:lnTo>
                      <a:pt x="1916" y="1238"/>
                    </a:lnTo>
                    <a:lnTo>
                      <a:pt x="1928" y="1243"/>
                    </a:lnTo>
                    <a:lnTo>
                      <a:pt x="1940" y="1246"/>
                    </a:lnTo>
                    <a:lnTo>
                      <a:pt x="1952" y="1250"/>
                    </a:lnTo>
                    <a:lnTo>
                      <a:pt x="1965" y="1251"/>
                    </a:lnTo>
                    <a:lnTo>
                      <a:pt x="1981" y="1253"/>
                    </a:lnTo>
                    <a:lnTo>
                      <a:pt x="1988" y="1245"/>
                    </a:lnTo>
                    <a:lnTo>
                      <a:pt x="1995" y="1238"/>
                    </a:lnTo>
                    <a:lnTo>
                      <a:pt x="2002" y="1229"/>
                    </a:lnTo>
                    <a:lnTo>
                      <a:pt x="2009" y="1221"/>
                    </a:lnTo>
                    <a:lnTo>
                      <a:pt x="2015" y="1212"/>
                    </a:lnTo>
                    <a:lnTo>
                      <a:pt x="2023" y="1205"/>
                    </a:lnTo>
                    <a:lnTo>
                      <a:pt x="2032" y="1201"/>
                    </a:lnTo>
                    <a:lnTo>
                      <a:pt x="2044" y="1201"/>
                    </a:lnTo>
                    <a:lnTo>
                      <a:pt x="2053" y="1210"/>
                    </a:lnTo>
                    <a:lnTo>
                      <a:pt x="2065" y="1218"/>
                    </a:lnTo>
                    <a:lnTo>
                      <a:pt x="2075" y="1226"/>
                    </a:lnTo>
                    <a:lnTo>
                      <a:pt x="2084" y="1237"/>
                    </a:lnTo>
                    <a:lnTo>
                      <a:pt x="2106" y="1231"/>
                    </a:lnTo>
                    <a:lnTo>
                      <a:pt x="2130" y="1227"/>
                    </a:lnTo>
                    <a:lnTo>
                      <a:pt x="2151" y="1222"/>
                    </a:lnTo>
                    <a:lnTo>
                      <a:pt x="2173" y="1218"/>
                    </a:lnTo>
                    <a:lnTo>
                      <a:pt x="2194" y="1214"/>
                    </a:lnTo>
                    <a:lnTo>
                      <a:pt x="2216" y="1214"/>
                    </a:lnTo>
                    <a:lnTo>
                      <a:pt x="2238" y="1217"/>
                    </a:lnTo>
                    <a:lnTo>
                      <a:pt x="2262" y="1225"/>
                    </a:lnTo>
                    <a:lnTo>
                      <a:pt x="2258" y="1233"/>
                    </a:lnTo>
                    <a:lnTo>
                      <a:pt x="2254" y="1241"/>
                    </a:lnTo>
                    <a:lnTo>
                      <a:pt x="2248" y="1249"/>
                    </a:lnTo>
                    <a:lnTo>
                      <a:pt x="2243" y="1258"/>
                    </a:lnTo>
                    <a:lnTo>
                      <a:pt x="2237" y="1264"/>
                    </a:lnTo>
                    <a:lnTo>
                      <a:pt x="2230" y="1272"/>
                    </a:lnTo>
                    <a:lnTo>
                      <a:pt x="2223" y="1280"/>
                    </a:lnTo>
                    <a:lnTo>
                      <a:pt x="2218" y="1288"/>
                    </a:lnTo>
                    <a:lnTo>
                      <a:pt x="2226" y="1287"/>
                    </a:lnTo>
                    <a:lnTo>
                      <a:pt x="2235" y="1287"/>
                    </a:lnTo>
                    <a:lnTo>
                      <a:pt x="2245" y="1285"/>
                    </a:lnTo>
                    <a:lnTo>
                      <a:pt x="2254" y="1284"/>
                    </a:lnTo>
                    <a:lnTo>
                      <a:pt x="2251" y="1300"/>
                    </a:lnTo>
                    <a:lnTo>
                      <a:pt x="2245" y="1316"/>
                    </a:lnTo>
                    <a:lnTo>
                      <a:pt x="2234" y="1328"/>
                    </a:lnTo>
                    <a:lnTo>
                      <a:pt x="2222" y="1341"/>
                    </a:lnTo>
                    <a:lnTo>
                      <a:pt x="2208" y="1351"/>
                    </a:lnTo>
                    <a:lnTo>
                      <a:pt x="2193" y="1362"/>
                    </a:lnTo>
                    <a:lnTo>
                      <a:pt x="2177" y="1370"/>
                    </a:lnTo>
                    <a:lnTo>
                      <a:pt x="2163" y="1379"/>
                    </a:lnTo>
                    <a:lnTo>
                      <a:pt x="2151" y="1379"/>
                    </a:lnTo>
                    <a:lnTo>
                      <a:pt x="2151" y="1375"/>
                    </a:lnTo>
                    <a:lnTo>
                      <a:pt x="2134" y="1375"/>
                    </a:lnTo>
                    <a:lnTo>
                      <a:pt x="2118" y="1383"/>
                    </a:lnTo>
                    <a:lnTo>
                      <a:pt x="2102" y="1394"/>
                    </a:lnTo>
                    <a:lnTo>
                      <a:pt x="2089" y="1407"/>
                    </a:lnTo>
                    <a:lnTo>
                      <a:pt x="2073" y="1417"/>
                    </a:lnTo>
                    <a:lnTo>
                      <a:pt x="2059" y="1424"/>
                    </a:lnTo>
                    <a:lnTo>
                      <a:pt x="2040" y="1423"/>
                    </a:lnTo>
                    <a:lnTo>
                      <a:pt x="2020" y="1415"/>
                    </a:lnTo>
                    <a:lnTo>
                      <a:pt x="2007" y="1419"/>
                    </a:lnTo>
                    <a:lnTo>
                      <a:pt x="1994" y="1424"/>
                    </a:lnTo>
                    <a:lnTo>
                      <a:pt x="1980" y="1426"/>
                    </a:lnTo>
                    <a:lnTo>
                      <a:pt x="1966" y="1429"/>
                    </a:lnTo>
                    <a:lnTo>
                      <a:pt x="1951" y="1429"/>
                    </a:lnTo>
                    <a:lnTo>
                      <a:pt x="1936" y="1432"/>
                    </a:lnTo>
                    <a:lnTo>
                      <a:pt x="1922" y="1433"/>
                    </a:lnTo>
                    <a:lnTo>
                      <a:pt x="1910" y="1438"/>
                    </a:lnTo>
                    <a:lnTo>
                      <a:pt x="1879" y="1438"/>
                    </a:lnTo>
                    <a:lnTo>
                      <a:pt x="1850" y="1440"/>
                    </a:lnTo>
                    <a:lnTo>
                      <a:pt x="1820" y="1442"/>
                    </a:lnTo>
                    <a:lnTo>
                      <a:pt x="1791" y="1445"/>
                    </a:lnTo>
                    <a:lnTo>
                      <a:pt x="1761" y="1446"/>
                    </a:lnTo>
                    <a:lnTo>
                      <a:pt x="1732" y="1449"/>
                    </a:lnTo>
                    <a:lnTo>
                      <a:pt x="1704" y="1449"/>
                    </a:lnTo>
                    <a:lnTo>
                      <a:pt x="1676" y="1450"/>
                    </a:lnTo>
                    <a:lnTo>
                      <a:pt x="1663" y="1453"/>
                    </a:lnTo>
                    <a:lnTo>
                      <a:pt x="1650" y="1455"/>
                    </a:lnTo>
                    <a:lnTo>
                      <a:pt x="1636" y="1458"/>
                    </a:lnTo>
                    <a:lnTo>
                      <a:pt x="1621" y="1461"/>
                    </a:lnTo>
                    <a:lnTo>
                      <a:pt x="1605" y="1461"/>
                    </a:lnTo>
                    <a:lnTo>
                      <a:pt x="1589" y="1461"/>
                    </a:lnTo>
                    <a:lnTo>
                      <a:pt x="1575" y="1458"/>
                    </a:lnTo>
                    <a:lnTo>
                      <a:pt x="1562" y="1454"/>
                    </a:lnTo>
                    <a:lnTo>
                      <a:pt x="1575" y="1442"/>
                    </a:lnTo>
                    <a:lnTo>
                      <a:pt x="1589" y="1432"/>
                    </a:lnTo>
                    <a:lnTo>
                      <a:pt x="1605" y="1423"/>
                    </a:lnTo>
                    <a:lnTo>
                      <a:pt x="1621" y="1413"/>
                    </a:lnTo>
                    <a:lnTo>
                      <a:pt x="1636" y="1403"/>
                    </a:lnTo>
                    <a:lnTo>
                      <a:pt x="1650" y="1394"/>
                    </a:lnTo>
                    <a:lnTo>
                      <a:pt x="1663" y="1382"/>
                    </a:lnTo>
                    <a:lnTo>
                      <a:pt x="1676" y="1371"/>
                    </a:lnTo>
                    <a:lnTo>
                      <a:pt x="1657" y="1354"/>
                    </a:lnTo>
                    <a:lnTo>
                      <a:pt x="1637" y="1342"/>
                    </a:lnTo>
                    <a:lnTo>
                      <a:pt x="1615" y="1330"/>
                    </a:lnTo>
                    <a:lnTo>
                      <a:pt x="1593" y="1321"/>
                    </a:lnTo>
                    <a:lnTo>
                      <a:pt x="1572" y="1308"/>
                    </a:lnTo>
                    <a:lnTo>
                      <a:pt x="1553" y="1296"/>
                    </a:lnTo>
                    <a:lnTo>
                      <a:pt x="1533" y="1279"/>
                    </a:lnTo>
                    <a:lnTo>
                      <a:pt x="1518" y="1260"/>
                    </a:lnTo>
                    <a:lnTo>
                      <a:pt x="1489" y="1275"/>
                    </a:lnTo>
                    <a:lnTo>
                      <a:pt x="1463" y="1293"/>
                    </a:lnTo>
                    <a:lnTo>
                      <a:pt x="1435" y="1314"/>
                    </a:lnTo>
                    <a:lnTo>
                      <a:pt x="1412" y="1338"/>
                    </a:lnTo>
                    <a:lnTo>
                      <a:pt x="1385" y="1362"/>
                    </a:lnTo>
                    <a:lnTo>
                      <a:pt x="1361" y="1388"/>
                    </a:lnTo>
                    <a:lnTo>
                      <a:pt x="1338" y="1413"/>
                    </a:lnTo>
                    <a:lnTo>
                      <a:pt x="1317" y="1438"/>
                    </a:lnTo>
                    <a:lnTo>
                      <a:pt x="1271" y="1494"/>
                    </a:lnTo>
                    <a:lnTo>
                      <a:pt x="1223" y="1552"/>
                    </a:lnTo>
                    <a:lnTo>
                      <a:pt x="1174" y="1608"/>
                    </a:lnTo>
                    <a:lnTo>
                      <a:pt x="1123" y="1664"/>
                    </a:lnTo>
                    <a:lnTo>
                      <a:pt x="1068" y="1715"/>
                    </a:lnTo>
                    <a:lnTo>
                      <a:pt x="1012" y="1763"/>
                    </a:lnTo>
                    <a:lnTo>
                      <a:pt x="953" y="1805"/>
                    </a:lnTo>
                    <a:lnTo>
                      <a:pt x="890" y="1842"/>
                    </a:lnTo>
                    <a:lnTo>
                      <a:pt x="857" y="1867"/>
                    </a:lnTo>
                    <a:lnTo>
                      <a:pt x="825" y="1893"/>
                    </a:lnTo>
                    <a:lnTo>
                      <a:pt x="791" y="1915"/>
                    </a:lnTo>
                    <a:lnTo>
                      <a:pt x="758" y="1938"/>
                    </a:lnTo>
                    <a:lnTo>
                      <a:pt x="722" y="1955"/>
                    </a:lnTo>
                    <a:lnTo>
                      <a:pt x="687" y="1971"/>
                    </a:lnTo>
                    <a:lnTo>
                      <a:pt x="650" y="1981"/>
                    </a:lnTo>
                    <a:lnTo>
                      <a:pt x="613" y="1988"/>
                    </a:lnTo>
                    <a:lnTo>
                      <a:pt x="583" y="2025"/>
                    </a:lnTo>
                    <a:lnTo>
                      <a:pt x="548" y="2056"/>
                    </a:lnTo>
                    <a:lnTo>
                      <a:pt x="509" y="2079"/>
                    </a:lnTo>
                    <a:lnTo>
                      <a:pt x="467" y="2095"/>
                    </a:lnTo>
                    <a:lnTo>
                      <a:pt x="420" y="2103"/>
                    </a:lnTo>
                    <a:lnTo>
                      <a:pt x="376" y="2108"/>
                    </a:lnTo>
                    <a:lnTo>
                      <a:pt x="328" y="2107"/>
                    </a:lnTo>
                    <a:lnTo>
                      <a:pt x="281" y="2103"/>
                    </a:lnTo>
                    <a:lnTo>
                      <a:pt x="273" y="2099"/>
                    </a:lnTo>
                    <a:lnTo>
                      <a:pt x="266" y="2097"/>
                    </a:lnTo>
                    <a:lnTo>
                      <a:pt x="260" y="2093"/>
                    </a:lnTo>
                    <a:lnTo>
                      <a:pt x="253" y="2092"/>
                    </a:lnTo>
                    <a:lnTo>
                      <a:pt x="246" y="2088"/>
                    </a:lnTo>
                    <a:lnTo>
                      <a:pt x="241" y="2084"/>
                    </a:lnTo>
                    <a:lnTo>
                      <a:pt x="236" y="2078"/>
                    </a:lnTo>
                    <a:lnTo>
                      <a:pt x="233" y="2071"/>
                    </a:lnTo>
                    <a:lnTo>
                      <a:pt x="254" y="2021"/>
                    </a:lnTo>
                    <a:lnTo>
                      <a:pt x="287" y="1988"/>
                    </a:lnTo>
                    <a:lnTo>
                      <a:pt x="328" y="1965"/>
                    </a:lnTo>
                    <a:lnTo>
                      <a:pt x="374" y="1952"/>
                    </a:lnTo>
                    <a:lnTo>
                      <a:pt x="422" y="1939"/>
                    </a:lnTo>
                    <a:lnTo>
                      <a:pt x="469" y="1925"/>
                    </a:lnTo>
                    <a:lnTo>
                      <a:pt x="513" y="1901"/>
                    </a:lnTo>
                    <a:lnTo>
                      <a:pt x="550" y="1865"/>
                    </a:lnTo>
                    <a:lnTo>
                      <a:pt x="604" y="1836"/>
                    </a:lnTo>
                    <a:lnTo>
                      <a:pt x="659" y="1810"/>
                    </a:lnTo>
                    <a:lnTo>
                      <a:pt x="713" y="1782"/>
                    </a:lnTo>
                    <a:lnTo>
                      <a:pt x="768" y="1755"/>
                    </a:lnTo>
                    <a:lnTo>
                      <a:pt x="820" y="1722"/>
                    </a:lnTo>
                    <a:lnTo>
                      <a:pt x="869" y="1685"/>
                    </a:lnTo>
                    <a:lnTo>
                      <a:pt x="913" y="1640"/>
                    </a:lnTo>
                    <a:lnTo>
                      <a:pt x="953" y="1589"/>
                    </a:lnTo>
                    <a:lnTo>
                      <a:pt x="960" y="1577"/>
                    </a:lnTo>
                    <a:lnTo>
                      <a:pt x="967" y="1565"/>
                    </a:lnTo>
                    <a:lnTo>
                      <a:pt x="977" y="1553"/>
                    </a:lnTo>
                    <a:lnTo>
                      <a:pt x="986" y="1541"/>
                    </a:lnTo>
                    <a:lnTo>
                      <a:pt x="994" y="1529"/>
                    </a:lnTo>
                    <a:lnTo>
                      <a:pt x="1003" y="1517"/>
                    </a:lnTo>
                    <a:lnTo>
                      <a:pt x="1011" y="1506"/>
                    </a:lnTo>
                    <a:lnTo>
                      <a:pt x="1020" y="1494"/>
                    </a:lnTo>
                    <a:lnTo>
                      <a:pt x="1006" y="1496"/>
                    </a:lnTo>
                    <a:lnTo>
                      <a:pt x="994" y="1503"/>
                    </a:lnTo>
                    <a:lnTo>
                      <a:pt x="982" y="1513"/>
                    </a:lnTo>
                    <a:lnTo>
                      <a:pt x="970" y="1525"/>
                    </a:lnTo>
                    <a:lnTo>
                      <a:pt x="957" y="1537"/>
                    </a:lnTo>
                    <a:lnTo>
                      <a:pt x="945" y="1550"/>
                    </a:lnTo>
                    <a:lnTo>
                      <a:pt x="933" y="1561"/>
                    </a:lnTo>
                    <a:lnTo>
                      <a:pt x="921" y="1573"/>
                    </a:lnTo>
                    <a:lnTo>
                      <a:pt x="913" y="1583"/>
                    </a:lnTo>
                    <a:lnTo>
                      <a:pt x="904" y="1595"/>
                    </a:lnTo>
                    <a:lnTo>
                      <a:pt x="892" y="1607"/>
                    </a:lnTo>
                    <a:lnTo>
                      <a:pt x="882" y="1619"/>
                    </a:lnTo>
                    <a:lnTo>
                      <a:pt x="869" y="1627"/>
                    </a:lnTo>
                    <a:lnTo>
                      <a:pt x="855" y="1636"/>
                    </a:lnTo>
                    <a:lnTo>
                      <a:pt x="841" y="1643"/>
                    </a:lnTo>
                    <a:lnTo>
                      <a:pt x="826" y="1648"/>
                    </a:lnTo>
                    <a:lnTo>
                      <a:pt x="784" y="1645"/>
                    </a:lnTo>
                    <a:lnTo>
                      <a:pt x="739" y="1643"/>
                    </a:lnTo>
                    <a:lnTo>
                      <a:pt x="692" y="1643"/>
                    </a:lnTo>
                    <a:lnTo>
                      <a:pt x="646" y="1645"/>
                    </a:lnTo>
                    <a:lnTo>
                      <a:pt x="597" y="1651"/>
                    </a:lnTo>
                    <a:lnTo>
                      <a:pt x="552" y="1664"/>
                    </a:lnTo>
                    <a:lnTo>
                      <a:pt x="510" y="1682"/>
                    </a:lnTo>
                    <a:lnTo>
                      <a:pt x="475" y="1711"/>
                    </a:lnTo>
                    <a:lnTo>
                      <a:pt x="463" y="1716"/>
                    </a:lnTo>
                    <a:lnTo>
                      <a:pt x="452" y="1720"/>
                    </a:lnTo>
                    <a:lnTo>
                      <a:pt x="439" y="1723"/>
                    </a:lnTo>
                    <a:lnTo>
                      <a:pt x="427" y="1723"/>
                    </a:lnTo>
                    <a:lnTo>
                      <a:pt x="427" y="1716"/>
                    </a:lnTo>
                    <a:lnTo>
                      <a:pt x="427" y="1711"/>
                    </a:lnTo>
                    <a:lnTo>
                      <a:pt x="424" y="1705"/>
                    </a:lnTo>
                    <a:lnTo>
                      <a:pt x="419" y="1699"/>
                    </a:lnTo>
                    <a:lnTo>
                      <a:pt x="394" y="1715"/>
                    </a:lnTo>
                    <a:lnTo>
                      <a:pt x="370" y="1734"/>
                    </a:lnTo>
                    <a:lnTo>
                      <a:pt x="347" y="1751"/>
                    </a:lnTo>
                    <a:lnTo>
                      <a:pt x="326" y="1769"/>
                    </a:lnTo>
                    <a:lnTo>
                      <a:pt x="302" y="1784"/>
                    </a:lnTo>
                    <a:lnTo>
                      <a:pt x="279" y="1799"/>
                    </a:lnTo>
                    <a:lnTo>
                      <a:pt x="253" y="1811"/>
                    </a:lnTo>
                    <a:lnTo>
                      <a:pt x="225" y="1822"/>
                    </a:lnTo>
                    <a:lnTo>
                      <a:pt x="216" y="1822"/>
                    </a:lnTo>
                    <a:lnTo>
                      <a:pt x="207" y="1822"/>
                    </a:lnTo>
                    <a:lnTo>
                      <a:pt x="199" y="1818"/>
                    </a:lnTo>
                    <a:lnTo>
                      <a:pt x="192" y="1815"/>
                    </a:lnTo>
                    <a:lnTo>
                      <a:pt x="185" y="1810"/>
                    </a:lnTo>
                    <a:lnTo>
                      <a:pt x="179" y="1803"/>
                    </a:lnTo>
                    <a:lnTo>
                      <a:pt x="174" y="1797"/>
                    </a:lnTo>
                    <a:lnTo>
                      <a:pt x="170" y="1790"/>
                    </a:lnTo>
                    <a:lnTo>
                      <a:pt x="181" y="1748"/>
                    </a:lnTo>
                    <a:lnTo>
                      <a:pt x="200" y="1710"/>
                    </a:lnTo>
                    <a:lnTo>
                      <a:pt x="225" y="1674"/>
                    </a:lnTo>
                    <a:lnTo>
                      <a:pt x="256" y="1644"/>
                    </a:lnTo>
                    <a:lnTo>
                      <a:pt x="287" y="1614"/>
                    </a:lnTo>
                    <a:lnTo>
                      <a:pt x="324" y="1589"/>
                    </a:lnTo>
                    <a:lnTo>
                      <a:pt x="361" y="1565"/>
                    </a:lnTo>
                    <a:lnTo>
                      <a:pt x="399" y="1545"/>
                    </a:lnTo>
                    <a:lnTo>
                      <a:pt x="394" y="1538"/>
                    </a:lnTo>
                    <a:lnTo>
                      <a:pt x="389" y="1533"/>
                    </a:lnTo>
                    <a:lnTo>
                      <a:pt x="385" y="1527"/>
                    </a:lnTo>
                    <a:lnTo>
                      <a:pt x="388" y="1517"/>
                    </a:lnTo>
                    <a:lnTo>
                      <a:pt x="402" y="1503"/>
                    </a:lnTo>
                    <a:lnTo>
                      <a:pt x="417" y="1488"/>
                    </a:lnTo>
                    <a:lnTo>
                      <a:pt x="432" y="1474"/>
                    </a:lnTo>
                    <a:lnTo>
                      <a:pt x="448" y="1461"/>
                    </a:lnTo>
                    <a:lnTo>
                      <a:pt x="464" y="1448"/>
                    </a:lnTo>
                    <a:lnTo>
                      <a:pt x="484" y="1440"/>
                    </a:lnTo>
                    <a:lnTo>
                      <a:pt x="504" y="1436"/>
                    </a:lnTo>
                    <a:lnTo>
                      <a:pt x="526" y="1438"/>
                    </a:lnTo>
                    <a:lnTo>
                      <a:pt x="531" y="1444"/>
                    </a:lnTo>
                    <a:lnTo>
                      <a:pt x="539" y="1450"/>
                    </a:lnTo>
                    <a:lnTo>
                      <a:pt x="544" y="1457"/>
                    </a:lnTo>
                    <a:lnTo>
                      <a:pt x="552" y="1463"/>
                    </a:lnTo>
                    <a:lnTo>
                      <a:pt x="559" y="1466"/>
                    </a:lnTo>
                    <a:lnTo>
                      <a:pt x="567" y="1469"/>
                    </a:lnTo>
                    <a:lnTo>
                      <a:pt x="575" y="1466"/>
                    </a:lnTo>
                    <a:lnTo>
                      <a:pt x="585" y="1462"/>
                    </a:lnTo>
                    <a:lnTo>
                      <a:pt x="619" y="1466"/>
                    </a:lnTo>
                    <a:lnTo>
                      <a:pt x="658" y="1470"/>
                    </a:lnTo>
                    <a:lnTo>
                      <a:pt x="696" y="1469"/>
                    </a:lnTo>
                    <a:lnTo>
                      <a:pt x="737" y="1466"/>
                    </a:lnTo>
                    <a:lnTo>
                      <a:pt x="774" y="1457"/>
                    </a:lnTo>
                    <a:lnTo>
                      <a:pt x="811" y="1444"/>
                    </a:lnTo>
                    <a:lnTo>
                      <a:pt x="844" y="1424"/>
                    </a:lnTo>
                    <a:lnTo>
                      <a:pt x="874" y="1399"/>
                    </a:lnTo>
                    <a:lnTo>
                      <a:pt x="915" y="1346"/>
                    </a:lnTo>
                    <a:lnTo>
                      <a:pt x="952" y="1291"/>
                    </a:lnTo>
                    <a:lnTo>
                      <a:pt x="986" y="1234"/>
                    </a:lnTo>
                    <a:lnTo>
                      <a:pt x="1023" y="1177"/>
                    </a:lnTo>
                    <a:lnTo>
                      <a:pt x="1060" y="1122"/>
                    </a:lnTo>
                    <a:lnTo>
                      <a:pt x="1104" y="1072"/>
                    </a:lnTo>
                    <a:lnTo>
                      <a:pt x="1156" y="1030"/>
                    </a:lnTo>
                    <a:lnTo>
                      <a:pt x="1218" y="996"/>
                    </a:lnTo>
                    <a:lnTo>
                      <a:pt x="1222" y="980"/>
                    </a:lnTo>
                    <a:lnTo>
                      <a:pt x="1226" y="965"/>
                    </a:lnTo>
                    <a:lnTo>
                      <a:pt x="1228" y="951"/>
                    </a:lnTo>
                    <a:lnTo>
                      <a:pt x="1231" y="936"/>
                    </a:lnTo>
                    <a:lnTo>
                      <a:pt x="1232" y="920"/>
                    </a:lnTo>
                    <a:lnTo>
                      <a:pt x="1234" y="906"/>
                    </a:lnTo>
                    <a:lnTo>
                      <a:pt x="1236" y="891"/>
                    </a:lnTo>
                    <a:lnTo>
                      <a:pt x="1242" y="877"/>
                    </a:lnTo>
                    <a:lnTo>
                      <a:pt x="1264" y="828"/>
                    </a:lnTo>
                    <a:lnTo>
                      <a:pt x="1294" y="790"/>
                    </a:lnTo>
                    <a:lnTo>
                      <a:pt x="1330" y="757"/>
                    </a:lnTo>
                    <a:lnTo>
                      <a:pt x="1371" y="731"/>
                    </a:lnTo>
                    <a:lnTo>
                      <a:pt x="1410" y="702"/>
                    </a:lnTo>
                    <a:lnTo>
                      <a:pt x="1450" y="673"/>
                    </a:lnTo>
                    <a:lnTo>
                      <a:pt x="1485" y="638"/>
                    </a:lnTo>
                    <a:lnTo>
                      <a:pt x="1518" y="596"/>
                    </a:lnTo>
                    <a:lnTo>
                      <a:pt x="1554" y="559"/>
                    </a:lnTo>
                    <a:lnTo>
                      <a:pt x="1592" y="526"/>
                    </a:lnTo>
                    <a:lnTo>
                      <a:pt x="1629" y="495"/>
                    </a:lnTo>
                    <a:lnTo>
                      <a:pt x="1669" y="464"/>
                    </a:lnTo>
                    <a:lnTo>
                      <a:pt x="1707" y="433"/>
                    </a:lnTo>
                    <a:lnTo>
                      <a:pt x="1745" y="402"/>
                    </a:lnTo>
                    <a:lnTo>
                      <a:pt x="1783" y="371"/>
                    </a:lnTo>
                    <a:lnTo>
                      <a:pt x="1823" y="339"/>
                    </a:lnTo>
                    <a:lnTo>
                      <a:pt x="1785" y="339"/>
                    </a:lnTo>
                    <a:lnTo>
                      <a:pt x="1749" y="344"/>
                    </a:lnTo>
                    <a:lnTo>
                      <a:pt x="1715" y="351"/>
                    </a:lnTo>
                    <a:lnTo>
                      <a:pt x="1682" y="362"/>
                    </a:lnTo>
                    <a:lnTo>
                      <a:pt x="1646" y="371"/>
                    </a:lnTo>
                    <a:lnTo>
                      <a:pt x="1612" y="381"/>
                    </a:lnTo>
                    <a:lnTo>
                      <a:pt x="1575" y="388"/>
                    </a:lnTo>
                    <a:lnTo>
                      <a:pt x="1538" y="395"/>
                    </a:lnTo>
                    <a:lnTo>
                      <a:pt x="1480" y="410"/>
                    </a:lnTo>
                    <a:lnTo>
                      <a:pt x="1421" y="424"/>
                    </a:lnTo>
                    <a:lnTo>
                      <a:pt x="1359" y="435"/>
                    </a:lnTo>
                    <a:lnTo>
                      <a:pt x="1298" y="447"/>
                    </a:lnTo>
                    <a:lnTo>
                      <a:pt x="1236" y="456"/>
                    </a:lnTo>
                    <a:lnTo>
                      <a:pt x="1177" y="468"/>
                    </a:lnTo>
                    <a:lnTo>
                      <a:pt x="1118" y="480"/>
                    </a:lnTo>
                    <a:lnTo>
                      <a:pt x="1064" y="497"/>
                    </a:lnTo>
                    <a:lnTo>
                      <a:pt x="1027" y="505"/>
                    </a:lnTo>
                    <a:lnTo>
                      <a:pt x="990" y="514"/>
                    </a:lnTo>
                    <a:lnTo>
                      <a:pt x="950" y="522"/>
                    </a:lnTo>
                    <a:lnTo>
                      <a:pt x="912" y="532"/>
                    </a:lnTo>
                    <a:lnTo>
                      <a:pt x="871" y="540"/>
                    </a:lnTo>
                    <a:lnTo>
                      <a:pt x="832" y="547"/>
                    </a:lnTo>
                    <a:lnTo>
                      <a:pt x="792" y="555"/>
                    </a:lnTo>
                    <a:lnTo>
                      <a:pt x="755" y="565"/>
                    </a:lnTo>
                    <a:lnTo>
                      <a:pt x="747" y="567"/>
                    </a:lnTo>
                    <a:lnTo>
                      <a:pt x="739" y="570"/>
                    </a:lnTo>
                    <a:lnTo>
                      <a:pt x="732" y="572"/>
                    </a:lnTo>
                    <a:lnTo>
                      <a:pt x="725" y="575"/>
                    </a:lnTo>
                    <a:lnTo>
                      <a:pt x="716" y="575"/>
                    </a:lnTo>
                    <a:lnTo>
                      <a:pt x="708" y="576"/>
                    </a:lnTo>
                    <a:lnTo>
                      <a:pt x="700" y="578"/>
                    </a:lnTo>
                    <a:lnTo>
                      <a:pt x="692" y="580"/>
                    </a:lnTo>
                    <a:lnTo>
                      <a:pt x="674" y="584"/>
                    </a:lnTo>
                    <a:lnTo>
                      <a:pt x="656" y="588"/>
                    </a:lnTo>
                    <a:lnTo>
                      <a:pt x="641" y="592"/>
                    </a:lnTo>
                    <a:lnTo>
                      <a:pt x="625" y="598"/>
                    </a:lnTo>
                    <a:lnTo>
                      <a:pt x="609" y="601"/>
                    </a:lnTo>
                    <a:lnTo>
                      <a:pt x="593" y="607"/>
                    </a:lnTo>
                    <a:lnTo>
                      <a:pt x="577" y="611"/>
                    </a:lnTo>
                    <a:lnTo>
                      <a:pt x="561" y="616"/>
                    </a:lnTo>
                    <a:lnTo>
                      <a:pt x="548" y="633"/>
                    </a:lnTo>
                    <a:lnTo>
                      <a:pt x="536" y="650"/>
                    </a:lnTo>
                    <a:lnTo>
                      <a:pt x="522" y="665"/>
                    </a:lnTo>
                    <a:lnTo>
                      <a:pt x="509" y="681"/>
                    </a:lnTo>
                    <a:lnTo>
                      <a:pt x="493" y="694"/>
                    </a:lnTo>
                    <a:lnTo>
                      <a:pt x="478" y="710"/>
                    </a:lnTo>
                    <a:lnTo>
                      <a:pt x="463" y="724"/>
                    </a:lnTo>
                    <a:lnTo>
                      <a:pt x="451" y="742"/>
                    </a:lnTo>
                    <a:lnTo>
                      <a:pt x="436" y="752"/>
                    </a:lnTo>
                    <a:lnTo>
                      <a:pt x="424" y="766"/>
                    </a:lnTo>
                    <a:lnTo>
                      <a:pt x="411" y="782"/>
                    </a:lnTo>
                    <a:lnTo>
                      <a:pt x="399" y="799"/>
                    </a:lnTo>
                    <a:lnTo>
                      <a:pt x="385" y="812"/>
                    </a:lnTo>
                    <a:lnTo>
                      <a:pt x="369" y="823"/>
                    </a:lnTo>
                    <a:lnTo>
                      <a:pt x="352" y="829"/>
                    </a:lnTo>
                    <a:lnTo>
                      <a:pt x="332" y="829"/>
                    </a:lnTo>
                    <a:lnTo>
                      <a:pt x="302" y="833"/>
                    </a:lnTo>
                    <a:lnTo>
                      <a:pt x="273" y="840"/>
                    </a:lnTo>
                    <a:lnTo>
                      <a:pt x="243" y="847"/>
                    </a:lnTo>
                    <a:lnTo>
                      <a:pt x="215" y="853"/>
                    </a:lnTo>
                    <a:lnTo>
                      <a:pt x="185" y="857"/>
                    </a:lnTo>
                    <a:lnTo>
                      <a:pt x="154" y="861"/>
                    </a:lnTo>
                    <a:lnTo>
                      <a:pt x="124" y="862"/>
                    </a:lnTo>
                    <a:lnTo>
                      <a:pt x="95" y="861"/>
                    </a:lnTo>
                    <a:lnTo>
                      <a:pt x="109" y="840"/>
                    </a:lnTo>
                    <a:lnTo>
                      <a:pt x="125" y="819"/>
                    </a:lnTo>
                    <a:lnTo>
                      <a:pt x="141" y="798"/>
                    </a:lnTo>
                    <a:lnTo>
                      <a:pt x="157" y="777"/>
                    </a:lnTo>
                    <a:lnTo>
                      <a:pt x="173" y="754"/>
                    </a:lnTo>
                    <a:lnTo>
                      <a:pt x="189" y="733"/>
                    </a:lnTo>
                    <a:lnTo>
                      <a:pt x="206" y="712"/>
                    </a:lnTo>
                    <a:lnTo>
                      <a:pt x="225" y="691"/>
                    </a:lnTo>
                    <a:lnTo>
                      <a:pt x="211" y="688"/>
                    </a:lnTo>
                    <a:lnTo>
                      <a:pt x="195" y="690"/>
                    </a:lnTo>
                    <a:lnTo>
                      <a:pt x="178" y="692"/>
                    </a:lnTo>
                    <a:lnTo>
                      <a:pt x="162" y="695"/>
                    </a:lnTo>
                    <a:lnTo>
                      <a:pt x="145" y="694"/>
                    </a:lnTo>
                    <a:lnTo>
                      <a:pt x="133" y="690"/>
                    </a:lnTo>
                    <a:lnTo>
                      <a:pt x="125" y="678"/>
                    </a:lnTo>
                    <a:lnTo>
                      <a:pt x="123" y="659"/>
                    </a:lnTo>
                    <a:lnTo>
                      <a:pt x="120" y="653"/>
                    </a:lnTo>
                    <a:lnTo>
                      <a:pt x="120" y="646"/>
                    </a:lnTo>
                    <a:lnTo>
                      <a:pt x="120" y="638"/>
                    </a:lnTo>
                    <a:lnTo>
                      <a:pt x="120" y="630"/>
                    </a:lnTo>
                    <a:lnTo>
                      <a:pt x="119" y="621"/>
                    </a:lnTo>
                    <a:lnTo>
                      <a:pt x="117" y="613"/>
                    </a:lnTo>
                    <a:lnTo>
                      <a:pt x="116" y="605"/>
                    </a:lnTo>
                    <a:lnTo>
                      <a:pt x="115" y="600"/>
                    </a:lnTo>
                    <a:lnTo>
                      <a:pt x="103" y="600"/>
                    </a:lnTo>
                    <a:lnTo>
                      <a:pt x="91" y="603"/>
                    </a:lnTo>
                    <a:lnTo>
                      <a:pt x="79" y="603"/>
                    </a:lnTo>
                    <a:lnTo>
                      <a:pt x="67" y="605"/>
                    </a:lnTo>
                    <a:lnTo>
                      <a:pt x="54" y="605"/>
                    </a:lnTo>
                    <a:lnTo>
                      <a:pt x="41" y="607"/>
                    </a:lnTo>
                    <a:lnTo>
                      <a:pt x="29" y="607"/>
                    </a:lnTo>
                    <a:lnTo>
                      <a:pt x="20" y="608"/>
                    </a:lnTo>
                    <a:lnTo>
                      <a:pt x="20" y="592"/>
                    </a:lnTo>
                    <a:lnTo>
                      <a:pt x="29" y="592"/>
                    </a:lnTo>
                    <a:lnTo>
                      <a:pt x="32" y="588"/>
                    </a:lnTo>
                    <a:lnTo>
                      <a:pt x="32" y="579"/>
                    </a:lnTo>
                    <a:lnTo>
                      <a:pt x="36" y="572"/>
                    </a:lnTo>
                    <a:lnTo>
                      <a:pt x="103" y="561"/>
                    </a:lnTo>
                    <a:lnTo>
                      <a:pt x="104" y="543"/>
                    </a:lnTo>
                    <a:lnTo>
                      <a:pt x="104" y="528"/>
                    </a:lnTo>
                    <a:lnTo>
                      <a:pt x="103" y="511"/>
                    </a:lnTo>
                    <a:lnTo>
                      <a:pt x="103" y="495"/>
                    </a:lnTo>
                    <a:lnTo>
                      <a:pt x="100" y="478"/>
                    </a:lnTo>
                    <a:lnTo>
                      <a:pt x="98" y="462"/>
                    </a:lnTo>
                    <a:lnTo>
                      <a:pt x="95" y="447"/>
                    </a:lnTo>
                    <a:lnTo>
                      <a:pt x="95" y="434"/>
                    </a:lnTo>
                    <a:lnTo>
                      <a:pt x="99" y="425"/>
                    </a:lnTo>
                    <a:lnTo>
                      <a:pt x="103" y="420"/>
                    </a:lnTo>
                    <a:lnTo>
                      <a:pt x="108" y="414"/>
                    </a:lnTo>
                    <a:lnTo>
                      <a:pt x="115" y="412"/>
                    </a:lnTo>
                    <a:lnTo>
                      <a:pt x="120" y="408"/>
                    </a:lnTo>
                    <a:lnTo>
                      <a:pt x="127" y="405"/>
                    </a:lnTo>
                    <a:lnTo>
                      <a:pt x="134" y="401"/>
                    </a:lnTo>
                    <a:lnTo>
                      <a:pt x="142" y="399"/>
                    </a:lnTo>
                    <a:lnTo>
                      <a:pt x="123" y="384"/>
                    </a:lnTo>
                    <a:lnTo>
                      <a:pt x="104" y="370"/>
                    </a:lnTo>
                    <a:lnTo>
                      <a:pt x="86" y="355"/>
                    </a:lnTo>
                    <a:lnTo>
                      <a:pt x="67" y="342"/>
                    </a:lnTo>
                    <a:lnTo>
                      <a:pt x="49" y="326"/>
                    </a:lnTo>
                    <a:lnTo>
                      <a:pt x="32" y="310"/>
                    </a:lnTo>
                    <a:lnTo>
                      <a:pt x="15" y="294"/>
                    </a:lnTo>
                    <a:lnTo>
                      <a:pt x="0" y="280"/>
                    </a:lnTo>
                    <a:lnTo>
                      <a:pt x="16" y="269"/>
                    </a:lnTo>
                    <a:lnTo>
                      <a:pt x="34" y="264"/>
                    </a:lnTo>
                    <a:lnTo>
                      <a:pt x="54" y="259"/>
                    </a:lnTo>
                    <a:lnTo>
                      <a:pt x="75" y="257"/>
                    </a:lnTo>
                    <a:lnTo>
                      <a:pt x="95" y="255"/>
                    </a:lnTo>
                    <a:lnTo>
                      <a:pt x="116" y="254"/>
                    </a:lnTo>
                    <a:lnTo>
                      <a:pt x="137" y="251"/>
                    </a:lnTo>
                    <a:lnTo>
                      <a:pt x="158" y="248"/>
                    </a:lnTo>
                    <a:lnTo>
                      <a:pt x="186" y="244"/>
                    </a:lnTo>
                    <a:lnTo>
                      <a:pt x="214" y="238"/>
                    </a:lnTo>
                    <a:lnTo>
                      <a:pt x="241" y="228"/>
                    </a:lnTo>
                    <a:lnTo>
                      <a:pt x="269" y="221"/>
                    </a:lnTo>
                    <a:lnTo>
                      <a:pt x="295" y="214"/>
                    </a:lnTo>
                    <a:lnTo>
                      <a:pt x="322" y="217"/>
                    </a:lnTo>
                    <a:lnTo>
                      <a:pt x="347" y="226"/>
                    </a:lnTo>
                    <a:lnTo>
                      <a:pt x="372" y="248"/>
                    </a:lnTo>
                    <a:lnTo>
                      <a:pt x="389" y="255"/>
                    </a:lnTo>
                    <a:lnTo>
                      <a:pt x="406" y="263"/>
                    </a:lnTo>
                    <a:lnTo>
                      <a:pt x="423" y="271"/>
                    </a:lnTo>
                    <a:lnTo>
                      <a:pt x="442" y="279"/>
                    </a:lnTo>
                    <a:lnTo>
                      <a:pt x="459" y="286"/>
                    </a:lnTo>
                    <a:lnTo>
                      <a:pt x="476" y="297"/>
                    </a:lnTo>
                    <a:lnTo>
                      <a:pt x="493" y="308"/>
                    </a:lnTo>
                    <a:lnTo>
                      <a:pt x="510" y="319"/>
                    </a:lnTo>
                    <a:lnTo>
                      <a:pt x="542" y="310"/>
                    </a:lnTo>
                    <a:lnTo>
                      <a:pt x="577" y="301"/>
                    </a:lnTo>
                    <a:lnTo>
                      <a:pt x="613" y="293"/>
                    </a:lnTo>
                    <a:lnTo>
                      <a:pt x="648" y="285"/>
                    </a:lnTo>
                    <a:lnTo>
                      <a:pt x="683" y="277"/>
                    </a:lnTo>
                    <a:lnTo>
                      <a:pt x="718" y="273"/>
                    </a:lnTo>
                    <a:lnTo>
                      <a:pt x="753" y="269"/>
                    </a:lnTo>
                    <a:lnTo>
                      <a:pt x="787" y="268"/>
                    </a:lnTo>
                    <a:lnTo>
                      <a:pt x="792" y="264"/>
                    </a:lnTo>
                    <a:lnTo>
                      <a:pt x="800" y="261"/>
                    </a:lnTo>
                    <a:lnTo>
                      <a:pt x="809" y="259"/>
                    </a:lnTo>
                    <a:lnTo>
                      <a:pt x="818" y="257"/>
                    </a:lnTo>
                    <a:lnTo>
                      <a:pt x="826" y="255"/>
                    </a:lnTo>
                    <a:lnTo>
                      <a:pt x="836" y="252"/>
                    </a:lnTo>
                    <a:lnTo>
                      <a:pt x="845" y="250"/>
                    </a:lnTo>
                    <a:lnTo>
                      <a:pt x="854" y="248"/>
                    </a:lnTo>
                    <a:lnTo>
                      <a:pt x="971" y="226"/>
                    </a:lnTo>
                    <a:lnTo>
                      <a:pt x="1090" y="202"/>
                    </a:lnTo>
                    <a:lnTo>
                      <a:pt x="1207" y="176"/>
                    </a:lnTo>
                    <a:lnTo>
                      <a:pt x="1325" y="151"/>
                    </a:lnTo>
                    <a:lnTo>
                      <a:pt x="1442" y="123"/>
                    </a:lnTo>
                    <a:lnTo>
                      <a:pt x="1561" y="101"/>
                    </a:lnTo>
                    <a:lnTo>
                      <a:pt x="1679" y="78"/>
                    </a:lnTo>
                    <a:lnTo>
                      <a:pt x="1803" y="62"/>
                    </a:lnTo>
                    <a:lnTo>
                      <a:pt x="1848" y="56"/>
                    </a:lnTo>
                    <a:lnTo>
                      <a:pt x="1895" y="49"/>
                    </a:lnTo>
                    <a:lnTo>
                      <a:pt x="1943" y="41"/>
                    </a:lnTo>
                    <a:lnTo>
                      <a:pt x="1993" y="36"/>
                    </a:lnTo>
                    <a:lnTo>
                      <a:pt x="2040" y="31"/>
                    </a:lnTo>
                    <a:lnTo>
                      <a:pt x="2092" y="27"/>
                    </a:lnTo>
                    <a:lnTo>
                      <a:pt x="2142" y="26"/>
                    </a:lnTo>
                    <a:lnTo>
                      <a:pt x="2194" y="27"/>
                    </a:lnTo>
                    <a:lnTo>
                      <a:pt x="2212" y="16"/>
                    </a:lnTo>
                    <a:lnTo>
                      <a:pt x="2230" y="8"/>
                    </a:lnTo>
                    <a:lnTo>
                      <a:pt x="2247" y="3"/>
                    </a:lnTo>
                    <a:lnTo>
                      <a:pt x="2267" y="2"/>
                    </a:lnTo>
                    <a:lnTo>
                      <a:pt x="2285" y="0"/>
                    </a:lnTo>
                    <a:lnTo>
                      <a:pt x="2304" y="3"/>
                    </a:lnTo>
                    <a:lnTo>
                      <a:pt x="2322" y="8"/>
                    </a:lnTo>
                    <a:lnTo>
                      <a:pt x="234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97" name="Freeform 53"/>
              <p:cNvSpPr>
                <a:spLocks/>
              </p:cNvSpPr>
              <p:nvPr/>
            </p:nvSpPr>
            <p:spPr bwMode="auto">
              <a:xfrm>
                <a:off x="2095" y="1196"/>
                <a:ext cx="267" cy="310"/>
              </a:xfrm>
              <a:custGeom>
                <a:avLst/>
                <a:gdLst>
                  <a:gd name="T0" fmla="*/ 853 w 1070"/>
                  <a:gd name="T1" fmla="*/ 401 h 1240"/>
                  <a:gd name="T2" fmla="*/ 737 w 1070"/>
                  <a:gd name="T3" fmla="*/ 522 h 1240"/>
                  <a:gd name="T4" fmla="*/ 801 w 1070"/>
                  <a:gd name="T5" fmla="*/ 451 h 1240"/>
                  <a:gd name="T6" fmla="*/ 709 w 1070"/>
                  <a:gd name="T7" fmla="*/ 527 h 1240"/>
                  <a:gd name="T8" fmla="*/ 810 w 1070"/>
                  <a:gd name="T9" fmla="*/ 403 h 1240"/>
                  <a:gd name="T10" fmla="*/ 818 w 1070"/>
                  <a:gd name="T11" fmla="*/ 370 h 1240"/>
                  <a:gd name="T12" fmla="*/ 756 w 1070"/>
                  <a:gd name="T13" fmla="*/ 434 h 1240"/>
                  <a:gd name="T14" fmla="*/ 841 w 1070"/>
                  <a:gd name="T15" fmla="*/ 320 h 1240"/>
                  <a:gd name="T16" fmla="*/ 643 w 1070"/>
                  <a:gd name="T17" fmla="*/ 543 h 1240"/>
                  <a:gd name="T18" fmla="*/ 721 w 1070"/>
                  <a:gd name="T19" fmla="*/ 432 h 1240"/>
                  <a:gd name="T20" fmla="*/ 682 w 1070"/>
                  <a:gd name="T21" fmla="*/ 463 h 1240"/>
                  <a:gd name="T22" fmla="*/ 634 w 1070"/>
                  <a:gd name="T23" fmla="*/ 486 h 1240"/>
                  <a:gd name="T24" fmla="*/ 665 w 1070"/>
                  <a:gd name="T25" fmla="*/ 407 h 1240"/>
                  <a:gd name="T26" fmla="*/ 564 w 1070"/>
                  <a:gd name="T27" fmla="*/ 605 h 1240"/>
                  <a:gd name="T28" fmla="*/ 588 w 1070"/>
                  <a:gd name="T29" fmla="*/ 501 h 1240"/>
                  <a:gd name="T30" fmla="*/ 560 w 1070"/>
                  <a:gd name="T31" fmla="*/ 540 h 1240"/>
                  <a:gd name="T32" fmla="*/ 502 w 1070"/>
                  <a:gd name="T33" fmla="*/ 701 h 1240"/>
                  <a:gd name="T34" fmla="*/ 433 w 1070"/>
                  <a:gd name="T35" fmla="*/ 795 h 1240"/>
                  <a:gd name="T36" fmla="*/ 435 w 1070"/>
                  <a:gd name="T37" fmla="*/ 741 h 1240"/>
                  <a:gd name="T38" fmla="*/ 411 w 1070"/>
                  <a:gd name="T39" fmla="*/ 830 h 1240"/>
                  <a:gd name="T40" fmla="*/ 338 w 1070"/>
                  <a:gd name="T41" fmla="*/ 929 h 1240"/>
                  <a:gd name="T42" fmla="*/ 208 w 1070"/>
                  <a:gd name="T43" fmla="*/ 1008 h 1240"/>
                  <a:gd name="T44" fmla="*/ 354 w 1070"/>
                  <a:gd name="T45" fmla="*/ 945 h 1240"/>
                  <a:gd name="T46" fmla="*/ 288 w 1070"/>
                  <a:gd name="T47" fmla="*/ 963 h 1240"/>
                  <a:gd name="T48" fmla="*/ 266 w 1070"/>
                  <a:gd name="T49" fmla="*/ 1002 h 1240"/>
                  <a:gd name="T50" fmla="*/ 317 w 1070"/>
                  <a:gd name="T51" fmla="*/ 979 h 1240"/>
                  <a:gd name="T52" fmla="*/ 374 w 1070"/>
                  <a:gd name="T53" fmla="*/ 1031 h 1240"/>
                  <a:gd name="T54" fmla="*/ 382 w 1070"/>
                  <a:gd name="T55" fmla="*/ 1087 h 1240"/>
                  <a:gd name="T56" fmla="*/ 267 w 1070"/>
                  <a:gd name="T57" fmla="*/ 1092 h 1240"/>
                  <a:gd name="T58" fmla="*/ 353 w 1070"/>
                  <a:gd name="T59" fmla="*/ 1099 h 1240"/>
                  <a:gd name="T60" fmla="*/ 267 w 1070"/>
                  <a:gd name="T61" fmla="*/ 1152 h 1240"/>
                  <a:gd name="T62" fmla="*/ 248 w 1070"/>
                  <a:gd name="T63" fmla="*/ 1214 h 1240"/>
                  <a:gd name="T64" fmla="*/ 219 w 1070"/>
                  <a:gd name="T65" fmla="*/ 1223 h 1240"/>
                  <a:gd name="T66" fmla="*/ 187 w 1070"/>
                  <a:gd name="T67" fmla="*/ 1099 h 1240"/>
                  <a:gd name="T68" fmla="*/ 192 w 1070"/>
                  <a:gd name="T69" fmla="*/ 1008 h 1240"/>
                  <a:gd name="T70" fmla="*/ 266 w 1070"/>
                  <a:gd name="T71" fmla="*/ 770 h 1240"/>
                  <a:gd name="T72" fmla="*/ 402 w 1070"/>
                  <a:gd name="T73" fmla="*/ 573 h 1240"/>
                  <a:gd name="T74" fmla="*/ 416 w 1070"/>
                  <a:gd name="T75" fmla="*/ 547 h 1240"/>
                  <a:gd name="T76" fmla="*/ 425 w 1070"/>
                  <a:gd name="T77" fmla="*/ 526 h 1240"/>
                  <a:gd name="T78" fmla="*/ 224 w 1070"/>
                  <a:gd name="T79" fmla="*/ 830 h 1240"/>
                  <a:gd name="T80" fmla="*/ 191 w 1070"/>
                  <a:gd name="T81" fmla="*/ 882 h 1240"/>
                  <a:gd name="T82" fmla="*/ 171 w 1070"/>
                  <a:gd name="T83" fmla="*/ 929 h 1240"/>
                  <a:gd name="T84" fmla="*/ 155 w 1070"/>
                  <a:gd name="T85" fmla="*/ 1053 h 1240"/>
                  <a:gd name="T86" fmla="*/ 141 w 1070"/>
                  <a:gd name="T87" fmla="*/ 1106 h 1240"/>
                  <a:gd name="T88" fmla="*/ 105 w 1070"/>
                  <a:gd name="T89" fmla="*/ 1040 h 1240"/>
                  <a:gd name="T90" fmla="*/ 113 w 1070"/>
                  <a:gd name="T91" fmla="*/ 1095 h 1240"/>
                  <a:gd name="T92" fmla="*/ 161 w 1070"/>
                  <a:gd name="T93" fmla="*/ 1145 h 1240"/>
                  <a:gd name="T94" fmla="*/ 122 w 1070"/>
                  <a:gd name="T95" fmla="*/ 1162 h 1240"/>
                  <a:gd name="T96" fmla="*/ 0 w 1070"/>
                  <a:gd name="T97" fmla="*/ 1020 h 1240"/>
                  <a:gd name="T98" fmla="*/ 50 w 1070"/>
                  <a:gd name="T99" fmla="*/ 795 h 1240"/>
                  <a:gd name="T100" fmla="*/ 47 w 1070"/>
                  <a:gd name="T101" fmla="*/ 1017 h 1240"/>
                  <a:gd name="T102" fmla="*/ 97 w 1070"/>
                  <a:gd name="T103" fmla="*/ 1096 h 1240"/>
                  <a:gd name="T104" fmla="*/ 100 w 1070"/>
                  <a:gd name="T105" fmla="*/ 864 h 1240"/>
                  <a:gd name="T106" fmla="*/ 278 w 1070"/>
                  <a:gd name="T107" fmla="*/ 600 h 1240"/>
                  <a:gd name="T108" fmla="*/ 240 w 1070"/>
                  <a:gd name="T109" fmla="*/ 676 h 1240"/>
                  <a:gd name="T110" fmla="*/ 312 w 1070"/>
                  <a:gd name="T111" fmla="*/ 584 h 1240"/>
                  <a:gd name="T112" fmla="*/ 445 w 1070"/>
                  <a:gd name="T113" fmla="*/ 455 h 1240"/>
                  <a:gd name="T114" fmla="*/ 715 w 1070"/>
                  <a:gd name="T115" fmla="*/ 240 h 1240"/>
                  <a:gd name="T116" fmla="*/ 920 w 1070"/>
                  <a:gd name="T117" fmla="*/ 78 h 1240"/>
                  <a:gd name="T118" fmla="*/ 999 w 1070"/>
                  <a:gd name="T119" fmla="*/ 5 h 1240"/>
                  <a:gd name="T120" fmla="*/ 1054 w 1070"/>
                  <a:gd name="T121" fmla="*/ 7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70" h="1240">
                    <a:moveTo>
                      <a:pt x="1070" y="24"/>
                    </a:moveTo>
                    <a:lnTo>
                      <a:pt x="1059" y="96"/>
                    </a:lnTo>
                    <a:lnTo>
                      <a:pt x="1033" y="163"/>
                    </a:lnTo>
                    <a:lnTo>
                      <a:pt x="995" y="224"/>
                    </a:lnTo>
                    <a:lnTo>
                      <a:pt x="950" y="285"/>
                    </a:lnTo>
                    <a:lnTo>
                      <a:pt x="900" y="341"/>
                    </a:lnTo>
                    <a:lnTo>
                      <a:pt x="853" y="401"/>
                    </a:lnTo>
                    <a:lnTo>
                      <a:pt x="809" y="461"/>
                    </a:lnTo>
                    <a:lnTo>
                      <a:pt x="777" y="526"/>
                    </a:lnTo>
                    <a:lnTo>
                      <a:pt x="766" y="526"/>
                    </a:lnTo>
                    <a:lnTo>
                      <a:pt x="754" y="530"/>
                    </a:lnTo>
                    <a:lnTo>
                      <a:pt x="742" y="531"/>
                    </a:lnTo>
                    <a:lnTo>
                      <a:pt x="730" y="534"/>
                    </a:lnTo>
                    <a:lnTo>
                      <a:pt x="737" y="522"/>
                    </a:lnTo>
                    <a:lnTo>
                      <a:pt x="744" y="511"/>
                    </a:lnTo>
                    <a:lnTo>
                      <a:pt x="754" y="501"/>
                    </a:lnTo>
                    <a:lnTo>
                      <a:pt x="763" y="492"/>
                    </a:lnTo>
                    <a:lnTo>
                      <a:pt x="772" y="481"/>
                    </a:lnTo>
                    <a:lnTo>
                      <a:pt x="781" y="472"/>
                    </a:lnTo>
                    <a:lnTo>
                      <a:pt x="791" y="461"/>
                    </a:lnTo>
                    <a:lnTo>
                      <a:pt x="801" y="451"/>
                    </a:lnTo>
                    <a:lnTo>
                      <a:pt x="797" y="447"/>
                    </a:lnTo>
                    <a:lnTo>
                      <a:pt x="777" y="459"/>
                    </a:lnTo>
                    <a:lnTo>
                      <a:pt x="763" y="472"/>
                    </a:lnTo>
                    <a:lnTo>
                      <a:pt x="748" y="486"/>
                    </a:lnTo>
                    <a:lnTo>
                      <a:pt x="737" y="501"/>
                    </a:lnTo>
                    <a:lnTo>
                      <a:pt x="722" y="514"/>
                    </a:lnTo>
                    <a:lnTo>
                      <a:pt x="709" y="527"/>
                    </a:lnTo>
                    <a:lnTo>
                      <a:pt x="693" y="538"/>
                    </a:lnTo>
                    <a:lnTo>
                      <a:pt x="675" y="550"/>
                    </a:lnTo>
                    <a:lnTo>
                      <a:pt x="702" y="521"/>
                    </a:lnTo>
                    <a:lnTo>
                      <a:pt x="730" y="492"/>
                    </a:lnTo>
                    <a:lnTo>
                      <a:pt x="758" y="463"/>
                    </a:lnTo>
                    <a:lnTo>
                      <a:pt x="785" y="435"/>
                    </a:lnTo>
                    <a:lnTo>
                      <a:pt x="810" y="403"/>
                    </a:lnTo>
                    <a:lnTo>
                      <a:pt x="835" y="373"/>
                    </a:lnTo>
                    <a:lnTo>
                      <a:pt x="858" y="340"/>
                    </a:lnTo>
                    <a:lnTo>
                      <a:pt x="880" y="308"/>
                    </a:lnTo>
                    <a:lnTo>
                      <a:pt x="872" y="308"/>
                    </a:lnTo>
                    <a:lnTo>
                      <a:pt x="854" y="329"/>
                    </a:lnTo>
                    <a:lnTo>
                      <a:pt x="837" y="351"/>
                    </a:lnTo>
                    <a:lnTo>
                      <a:pt x="818" y="370"/>
                    </a:lnTo>
                    <a:lnTo>
                      <a:pt x="802" y="391"/>
                    </a:lnTo>
                    <a:lnTo>
                      <a:pt x="784" y="411"/>
                    </a:lnTo>
                    <a:lnTo>
                      <a:pt x="766" y="431"/>
                    </a:lnTo>
                    <a:lnTo>
                      <a:pt x="747" y="451"/>
                    </a:lnTo>
                    <a:lnTo>
                      <a:pt x="730" y="470"/>
                    </a:lnTo>
                    <a:lnTo>
                      <a:pt x="742" y="452"/>
                    </a:lnTo>
                    <a:lnTo>
                      <a:pt x="756" y="434"/>
                    </a:lnTo>
                    <a:lnTo>
                      <a:pt x="771" y="415"/>
                    </a:lnTo>
                    <a:lnTo>
                      <a:pt x="787" y="397"/>
                    </a:lnTo>
                    <a:lnTo>
                      <a:pt x="801" y="377"/>
                    </a:lnTo>
                    <a:lnTo>
                      <a:pt x="816" y="360"/>
                    </a:lnTo>
                    <a:lnTo>
                      <a:pt x="830" y="341"/>
                    </a:lnTo>
                    <a:lnTo>
                      <a:pt x="845" y="324"/>
                    </a:lnTo>
                    <a:lnTo>
                      <a:pt x="841" y="320"/>
                    </a:lnTo>
                    <a:lnTo>
                      <a:pt x="812" y="349"/>
                    </a:lnTo>
                    <a:lnTo>
                      <a:pt x="785" y="382"/>
                    </a:lnTo>
                    <a:lnTo>
                      <a:pt x="758" y="414"/>
                    </a:lnTo>
                    <a:lnTo>
                      <a:pt x="731" y="448"/>
                    </a:lnTo>
                    <a:lnTo>
                      <a:pt x="702" y="480"/>
                    </a:lnTo>
                    <a:lnTo>
                      <a:pt x="673" y="513"/>
                    </a:lnTo>
                    <a:lnTo>
                      <a:pt x="643" y="543"/>
                    </a:lnTo>
                    <a:lnTo>
                      <a:pt x="611" y="573"/>
                    </a:lnTo>
                    <a:lnTo>
                      <a:pt x="626" y="550"/>
                    </a:lnTo>
                    <a:lnTo>
                      <a:pt x="644" y="526"/>
                    </a:lnTo>
                    <a:lnTo>
                      <a:pt x="663" y="502"/>
                    </a:lnTo>
                    <a:lnTo>
                      <a:pt x="682" y="480"/>
                    </a:lnTo>
                    <a:lnTo>
                      <a:pt x="701" y="456"/>
                    </a:lnTo>
                    <a:lnTo>
                      <a:pt x="721" y="432"/>
                    </a:lnTo>
                    <a:lnTo>
                      <a:pt x="739" y="408"/>
                    </a:lnTo>
                    <a:lnTo>
                      <a:pt x="758" y="387"/>
                    </a:lnTo>
                    <a:lnTo>
                      <a:pt x="754" y="383"/>
                    </a:lnTo>
                    <a:lnTo>
                      <a:pt x="733" y="402"/>
                    </a:lnTo>
                    <a:lnTo>
                      <a:pt x="715" y="422"/>
                    </a:lnTo>
                    <a:lnTo>
                      <a:pt x="698" y="441"/>
                    </a:lnTo>
                    <a:lnTo>
                      <a:pt x="682" y="463"/>
                    </a:lnTo>
                    <a:lnTo>
                      <a:pt x="665" y="482"/>
                    </a:lnTo>
                    <a:lnTo>
                      <a:pt x="650" y="502"/>
                    </a:lnTo>
                    <a:lnTo>
                      <a:pt x="632" y="522"/>
                    </a:lnTo>
                    <a:lnTo>
                      <a:pt x="615" y="542"/>
                    </a:lnTo>
                    <a:lnTo>
                      <a:pt x="618" y="523"/>
                    </a:lnTo>
                    <a:lnTo>
                      <a:pt x="626" y="506"/>
                    </a:lnTo>
                    <a:lnTo>
                      <a:pt x="634" y="486"/>
                    </a:lnTo>
                    <a:lnTo>
                      <a:pt x="646" y="466"/>
                    </a:lnTo>
                    <a:lnTo>
                      <a:pt x="656" y="445"/>
                    </a:lnTo>
                    <a:lnTo>
                      <a:pt x="667" y="424"/>
                    </a:lnTo>
                    <a:lnTo>
                      <a:pt x="677" y="403"/>
                    </a:lnTo>
                    <a:lnTo>
                      <a:pt x="686" y="383"/>
                    </a:lnTo>
                    <a:lnTo>
                      <a:pt x="682" y="380"/>
                    </a:lnTo>
                    <a:lnTo>
                      <a:pt x="665" y="407"/>
                    </a:lnTo>
                    <a:lnTo>
                      <a:pt x="650" y="435"/>
                    </a:lnTo>
                    <a:lnTo>
                      <a:pt x="634" y="463"/>
                    </a:lnTo>
                    <a:lnTo>
                      <a:pt x="619" y="490"/>
                    </a:lnTo>
                    <a:lnTo>
                      <a:pt x="603" y="518"/>
                    </a:lnTo>
                    <a:lnTo>
                      <a:pt x="590" y="546"/>
                    </a:lnTo>
                    <a:lnTo>
                      <a:pt x="576" y="575"/>
                    </a:lnTo>
                    <a:lnTo>
                      <a:pt x="564" y="605"/>
                    </a:lnTo>
                    <a:lnTo>
                      <a:pt x="564" y="588"/>
                    </a:lnTo>
                    <a:lnTo>
                      <a:pt x="568" y="573"/>
                    </a:lnTo>
                    <a:lnTo>
                      <a:pt x="572" y="559"/>
                    </a:lnTo>
                    <a:lnTo>
                      <a:pt x="578" y="546"/>
                    </a:lnTo>
                    <a:lnTo>
                      <a:pt x="582" y="530"/>
                    </a:lnTo>
                    <a:lnTo>
                      <a:pt x="586" y="515"/>
                    </a:lnTo>
                    <a:lnTo>
                      <a:pt x="588" y="501"/>
                    </a:lnTo>
                    <a:lnTo>
                      <a:pt x="588" y="486"/>
                    </a:lnTo>
                    <a:lnTo>
                      <a:pt x="578" y="492"/>
                    </a:lnTo>
                    <a:lnTo>
                      <a:pt x="573" y="501"/>
                    </a:lnTo>
                    <a:lnTo>
                      <a:pt x="568" y="509"/>
                    </a:lnTo>
                    <a:lnTo>
                      <a:pt x="565" y="521"/>
                    </a:lnTo>
                    <a:lnTo>
                      <a:pt x="561" y="530"/>
                    </a:lnTo>
                    <a:lnTo>
                      <a:pt x="560" y="540"/>
                    </a:lnTo>
                    <a:lnTo>
                      <a:pt x="557" y="551"/>
                    </a:lnTo>
                    <a:lnTo>
                      <a:pt x="556" y="561"/>
                    </a:lnTo>
                    <a:lnTo>
                      <a:pt x="544" y="588"/>
                    </a:lnTo>
                    <a:lnTo>
                      <a:pt x="534" y="617"/>
                    </a:lnTo>
                    <a:lnTo>
                      <a:pt x="524" y="644"/>
                    </a:lnTo>
                    <a:lnTo>
                      <a:pt x="515" y="675"/>
                    </a:lnTo>
                    <a:lnTo>
                      <a:pt x="502" y="701"/>
                    </a:lnTo>
                    <a:lnTo>
                      <a:pt x="490" y="727"/>
                    </a:lnTo>
                    <a:lnTo>
                      <a:pt x="474" y="750"/>
                    </a:lnTo>
                    <a:lnTo>
                      <a:pt x="457" y="771"/>
                    </a:lnTo>
                    <a:lnTo>
                      <a:pt x="425" y="830"/>
                    </a:lnTo>
                    <a:lnTo>
                      <a:pt x="428" y="818"/>
                    </a:lnTo>
                    <a:lnTo>
                      <a:pt x="431" y="807"/>
                    </a:lnTo>
                    <a:lnTo>
                      <a:pt x="433" y="795"/>
                    </a:lnTo>
                    <a:lnTo>
                      <a:pt x="437" y="783"/>
                    </a:lnTo>
                    <a:lnTo>
                      <a:pt x="440" y="771"/>
                    </a:lnTo>
                    <a:lnTo>
                      <a:pt x="443" y="759"/>
                    </a:lnTo>
                    <a:lnTo>
                      <a:pt x="444" y="747"/>
                    </a:lnTo>
                    <a:lnTo>
                      <a:pt x="445" y="735"/>
                    </a:lnTo>
                    <a:lnTo>
                      <a:pt x="437" y="737"/>
                    </a:lnTo>
                    <a:lnTo>
                      <a:pt x="435" y="741"/>
                    </a:lnTo>
                    <a:lnTo>
                      <a:pt x="432" y="745"/>
                    </a:lnTo>
                    <a:lnTo>
                      <a:pt x="432" y="750"/>
                    </a:lnTo>
                    <a:lnTo>
                      <a:pt x="432" y="760"/>
                    </a:lnTo>
                    <a:lnTo>
                      <a:pt x="429" y="771"/>
                    </a:lnTo>
                    <a:lnTo>
                      <a:pt x="423" y="791"/>
                    </a:lnTo>
                    <a:lnTo>
                      <a:pt x="418" y="810"/>
                    </a:lnTo>
                    <a:lnTo>
                      <a:pt x="411" y="830"/>
                    </a:lnTo>
                    <a:lnTo>
                      <a:pt x="406" y="850"/>
                    </a:lnTo>
                    <a:lnTo>
                      <a:pt x="400" y="868"/>
                    </a:lnTo>
                    <a:lnTo>
                      <a:pt x="396" y="888"/>
                    </a:lnTo>
                    <a:lnTo>
                      <a:pt x="393" y="908"/>
                    </a:lnTo>
                    <a:lnTo>
                      <a:pt x="390" y="929"/>
                    </a:lnTo>
                    <a:lnTo>
                      <a:pt x="364" y="928"/>
                    </a:lnTo>
                    <a:lnTo>
                      <a:pt x="338" y="929"/>
                    </a:lnTo>
                    <a:lnTo>
                      <a:pt x="313" y="933"/>
                    </a:lnTo>
                    <a:lnTo>
                      <a:pt x="290" y="942"/>
                    </a:lnTo>
                    <a:lnTo>
                      <a:pt x="266" y="951"/>
                    </a:lnTo>
                    <a:lnTo>
                      <a:pt x="245" y="965"/>
                    </a:lnTo>
                    <a:lnTo>
                      <a:pt x="224" y="980"/>
                    </a:lnTo>
                    <a:lnTo>
                      <a:pt x="208" y="1000"/>
                    </a:lnTo>
                    <a:lnTo>
                      <a:pt x="208" y="1008"/>
                    </a:lnTo>
                    <a:lnTo>
                      <a:pt x="225" y="991"/>
                    </a:lnTo>
                    <a:lnTo>
                      <a:pt x="245" y="977"/>
                    </a:lnTo>
                    <a:lnTo>
                      <a:pt x="265" y="963"/>
                    </a:lnTo>
                    <a:lnTo>
                      <a:pt x="287" y="955"/>
                    </a:lnTo>
                    <a:lnTo>
                      <a:pt x="307" y="948"/>
                    </a:lnTo>
                    <a:lnTo>
                      <a:pt x="331" y="945"/>
                    </a:lnTo>
                    <a:lnTo>
                      <a:pt x="354" y="945"/>
                    </a:lnTo>
                    <a:lnTo>
                      <a:pt x="378" y="949"/>
                    </a:lnTo>
                    <a:lnTo>
                      <a:pt x="382" y="969"/>
                    </a:lnTo>
                    <a:lnTo>
                      <a:pt x="364" y="966"/>
                    </a:lnTo>
                    <a:lnTo>
                      <a:pt x="345" y="963"/>
                    </a:lnTo>
                    <a:lnTo>
                      <a:pt x="325" y="961"/>
                    </a:lnTo>
                    <a:lnTo>
                      <a:pt x="308" y="962"/>
                    </a:lnTo>
                    <a:lnTo>
                      <a:pt x="288" y="963"/>
                    </a:lnTo>
                    <a:lnTo>
                      <a:pt x="273" y="971"/>
                    </a:lnTo>
                    <a:lnTo>
                      <a:pt x="257" y="982"/>
                    </a:lnTo>
                    <a:lnTo>
                      <a:pt x="244" y="1000"/>
                    </a:lnTo>
                    <a:lnTo>
                      <a:pt x="250" y="1006"/>
                    </a:lnTo>
                    <a:lnTo>
                      <a:pt x="257" y="1007"/>
                    </a:lnTo>
                    <a:lnTo>
                      <a:pt x="261" y="1004"/>
                    </a:lnTo>
                    <a:lnTo>
                      <a:pt x="266" y="1002"/>
                    </a:lnTo>
                    <a:lnTo>
                      <a:pt x="270" y="996"/>
                    </a:lnTo>
                    <a:lnTo>
                      <a:pt x="274" y="991"/>
                    </a:lnTo>
                    <a:lnTo>
                      <a:pt x="279" y="986"/>
                    </a:lnTo>
                    <a:lnTo>
                      <a:pt x="287" y="984"/>
                    </a:lnTo>
                    <a:lnTo>
                      <a:pt x="296" y="980"/>
                    </a:lnTo>
                    <a:lnTo>
                      <a:pt x="307" y="980"/>
                    </a:lnTo>
                    <a:lnTo>
                      <a:pt x="317" y="979"/>
                    </a:lnTo>
                    <a:lnTo>
                      <a:pt x="328" y="980"/>
                    </a:lnTo>
                    <a:lnTo>
                      <a:pt x="337" y="980"/>
                    </a:lnTo>
                    <a:lnTo>
                      <a:pt x="346" y="984"/>
                    </a:lnTo>
                    <a:lnTo>
                      <a:pt x="356" y="987"/>
                    </a:lnTo>
                    <a:lnTo>
                      <a:pt x="366" y="992"/>
                    </a:lnTo>
                    <a:lnTo>
                      <a:pt x="382" y="1024"/>
                    </a:lnTo>
                    <a:lnTo>
                      <a:pt x="374" y="1031"/>
                    </a:lnTo>
                    <a:lnTo>
                      <a:pt x="370" y="1038"/>
                    </a:lnTo>
                    <a:lnTo>
                      <a:pt x="367" y="1046"/>
                    </a:lnTo>
                    <a:lnTo>
                      <a:pt x="367" y="1056"/>
                    </a:lnTo>
                    <a:lnTo>
                      <a:pt x="367" y="1063"/>
                    </a:lnTo>
                    <a:lnTo>
                      <a:pt x="371" y="1071"/>
                    </a:lnTo>
                    <a:lnTo>
                      <a:pt x="375" y="1079"/>
                    </a:lnTo>
                    <a:lnTo>
                      <a:pt x="382" y="1087"/>
                    </a:lnTo>
                    <a:lnTo>
                      <a:pt x="365" y="1081"/>
                    </a:lnTo>
                    <a:lnTo>
                      <a:pt x="348" y="1078"/>
                    </a:lnTo>
                    <a:lnTo>
                      <a:pt x="331" y="1077"/>
                    </a:lnTo>
                    <a:lnTo>
                      <a:pt x="315" y="1078"/>
                    </a:lnTo>
                    <a:lnTo>
                      <a:pt x="299" y="1081"/>
                    </a:lnTo>
                    <a:lnTo>
                      <a:pt x="283" y="1086"/>
                    </a:lnTo>
                    <a:lnTo>
                      <a:pt x="267" y="1092"/>
                    </a:lnTo>
                    <a:lnTo>
                      <a:pt x="255" y="1103"/>
                    </a:lnTo>
                    <a:lnTo>
                      <a:pt x="269" y="1098"/>
                    </a:lnTo>
                    <a:lnTo>
                      <a:pt x="284" y="1094"/>
                    </a:lnTo>
                    <a:lnTo>
                      <a:pt x="302" y="1091"/>
                    </a:lnTo>
                    <a:lnTo>
                      <a:pt x="320" y="1092"/>
                    </a:lnTo>
                    <a:lnTo>
                      <a:pt x="336" y="1094"/>
                    </a:lnTo>
                    <a:lnTo>
                      <a:pt x="353" y="1099"/>
                    </a:lnTo>
                    <a:lnTo>
                      <a:pt x="367" y="1107"/>
                    </a:lnTo>
                    <a:lnTo>
                      <a:pt x="382" y="1119"/>
                    </a:lnTo>
                    <a:lnTo>
                      <a:pt x="358" y="1121"/>
                    </a:lnTo>
                    <a:lnTo>
                      <a:pt x="335" y="1125"/>
                    </a:lnTo>
                    <a:lnTo>
                      <a:pt x="311" y="1132"/>
                    </a:lnTo>
                    <a:lnTo>
                      <a:pt x="288" y="1141"/>
                    </a:lnTo>
                    <a:lnTo>
                      <a:pt x="267" y="1152"/>
                    </a:lnTo>
                    <a:lnTo>
                      <a:pt x="249" y="1166"/>
                    </a:lnTo>
                    <a:lnTo>
                      <a:pt x="234" y="1183"/>
                    </a:lnTo>
                    <a:lnTo>
                      <a:pt x="224" y="1206"/>
                    </a:lnTo>
                    <a:lnTo>
                      <a:pt x="229" y="1211"/>
                    </a:lnTo>
                    <a:lnTo>
                      <a:pt x="236" y="1214"/>
                    </a:lnTo>
                    <a:lnTo>
                      <a:pt x="241" y="1214"/>
                    </a:lnTo>
                    <a:lnTo>
                      <a:pt x="248" y="1214"/>
                    </a:lnTo>
                    <a:lnTo>
                      <a:pt x="252" y="1210"/>
                    </a:lnTo>
                    <a:lnTo>
                      <a:pt x="259" y="1234"/>
                    </a:lnTo>
                    <a:lnTo>
                      <a:pt x="249" y="1239"/>
                    </a:lnTo>
                    <a:lnTo>
                      <a:pt x="241" y="1240"/>
                    </a:lnTo>
                    <a:lnTo>
                      <a:pt x="233" y="1237"/>
                    </a:lnTo>
                    <a:lnTo>
                      <a:pt x="226" y="1232"/>
                    </a:lnTo>
                    <a:lnTo>
                      <a:pt x="219" y="1223"/>
                    </a:lnTo>
                    <a:lnTo>
                      <a:pt x="213" y="1215"/>
                    </a:lnTo>
                    <a:lnTo>
                      <a:pt x="205" y="1206"/>
                    </a:lnTo>
                    <a:lnTo>
                      <a:pt x="200" y="1202"/>
                    </a:lnTo>
                    <a:lnTo>
                      <a:pt x="204" y="1176"/>
                    </a:lnTo>
                    <a:lnTo>
                      <a:pt x="201" y="1149"/>
                    </a:lnTo>
                    <a:lnTo>
                      <a:pt x="195" y="1123"/>
                    </a:lnTo>
                    <a:lnTo>
                      <a:pt x="187" y="1099"/>
                    </a:lnTo>
                    <a:lnTo>
                      <a:pt x="180" y="1073"/>
                    </a:lnTo>
                    <a:lnTo>
                      <a:pt x="179" y="1049"/>
                    </a:lnTo>
                    <a:lnTo>
                      <a:pt x="187" y="1027"/>
                    </a:lnTo>
                    <a:lnTo>
                      <a:pt x="208" y="1008"/>
                    </a:lnTo>
                    <a:lnTo>
                      <a:pt x="207" y="1002"/>
                    </a:lnTo>
                    <a:lnTo>
                      <a:pt x="200" y="1000"/>
                    </a:lnTo>
                    <a:lnTo>
                      <a:pt x="192" y="1008"/>
                    </a:lnTo>
                    <a:lnTo>
                      <a:pt x="203" y="974"/>
                    </a:lnTo>
                    <a:lnTo>
                      <a:pt x="213" y="940"/>
                    </a:lnTo>
                    <a:lnTo>
                      <a:pt x="223" y="905"/>
                    </a:lnTo>
                    <a:lnTo>
                      <a:pt x="233" y="871"/>
                    </a:lnTo>
                    <a:lnTo>
                      <a:pt x="242" y="837"/>
                    </a:lnTo>
                    <a:lnTo>
                      <a:pt x="254" y="803"/>
                    </a:lnTo>
                    <a:lnTo>
                      <a:pt x="266" y="770"/>
                    </a:lnTo>
                    <a:lnTo>
                      <a:pt x="283" y="739"/>
                    </a:lnTo>
                    <a:lnTo>
                      <a:pt x="292" y="705"/>
                    </a:lnTo>
                    <a:lnTo>
                      <a:pt x="308" y="676"/>
                    </a:lnTo>
                    <a:lnTo>
                      <a:pt x="327" y="647"/>
                    </a:lnTo>
                    <a:lnTo>
                      <a:pt x="350" y="623"/>
                    </a:lnTo>
                    <a:lnTo>
                      <a:pt x="374" y="597"/>
                    </a:lnTo>
                    <a:lnTo>
                      <a:pt x="402" y="573"/>
                    </a:lnTo>
                    <a:lnTo>
                      <a:pt x="429" y="550"/>
                    </a:lnTo>
                    <a:lnTo>
                      <a:pt x="457" y="526"/>
                    </a:lnTo>
                    <a:lnTo>
                      <a:pt x="448" y="526"/>
                    </a:lnTo>
                    <a:lnTo>
                      <a:pt x="439" y="530"/>
                    </a:lnTo>
                    <a:lnTo>
                      <a:pt x="431" y="534"/>
                    </a:lnTo>
                    <a:lnTo>
                      <a:pt x="424" y="540"/>
                    </a:lnTo>
                    <a:lnTo>
                      <a:pt x="416" y="547"/>
                    </a:lnTo>
                    <a:lnTo>
                      <a:pt x="410" y="553"/>
                    </a:lnTo>
                    <a:lnTo>
                      <a:pt x="403" y="559"/>
                    </a:lnTo>
                    <a:lnTo>
                      <a:pt x="398" y="565"/>
                    </a:lnTo>
                    <a:lnTo>
                      <a:pt x="396" y="557"/>
                    </a:lnTo>
                    <a:lnTo>
                      <a:pt x="403" y="548"/>
                    </a:lnTo>
                    <a:lnTo>
                      <a:pt x="414" y="536"/>
                    </a:lnTo>
                    <a:lnTo>
                      <a:pt x="425" y="526"/>
                    </a:lnTo>
                    <a:lnTo>
                      <a:pt x="422" y="526"/>
                    </a:lnTo>
                    <a:lnTo>
                      <a:pt x="367" y="567"/>
                    </a:lnTo>
                    <a:lnTo>
                      <a:pt x="327" y="613"/>
                    </a:lnTo>
                    <a:lnTo>
                      <a:pt x="292" y="663"/>
                    </a:lnTo>
                    <a:lnTo>
                      <a:pt x="266" y="717"/>
                    </a:lnTo>
                    <a:lnTo>
                      <a:pt x="242" y="772"/>
                    </a:lnTo>
                    <a:lnTo>
                      <a:pt x="224" y="830"/>
                    </a:lnTo>
                    <a:lnTo>
                      <a:pt x="205" y="887"/>
                    </a:lnTo>
                    <a:lnTo>
                      <a:pt x="188" y="945"/>
                    </a:lnTo>
                    <a:lnTo>
                      <a:pt x="188" y="932"/>
                    </a:lnTo>
                    <a:lnTo>
                      <a:pt x="188" y="920"/>
                    </a:lnTo>
                    <a:lnTo>
                      <a:pt x="190" y="907"/>
                    </a:lnTo>
                    <a:lnTo>
                      <a:pt x="191" y="895"/>
                    </a:lnTo>
                    <a:lnTo>
                      <a:pt x="191" y="882"/>
                    </a:lnTo>
                    <a:lnTo>
                      <a:pt x="192" y="870"/>
                    </a:lnTo>
                    <a:lnTo>
                      <a:pt x="192" y="858"/>
                    </a:lnTo>
                    <a:lnTo>
                      <a:pt x="192" y="846"/>
                    </a:lnTo>
                    <a:lnTo>
                      <a:pt x="184" y="864"/>
                    </a:lnTo>
                    <a:lnTo>
                      <a:pt x="179" y="886"/>
                    </a:lnTo>
                    <a:lnTo>
                      <a:pt x="174" y="907"/>
                    </a:lnTo>
                    <a:lnTo>
                      <a:pt x="171" y="929"/>
                    </a:lnTo>
                    <a:lnTo>
                      <a:pt x="167" y="949"/>
                    </a:lnTo>
                    <a:lnTo>
                      <a:pt x="167" y="970"/>
                    </a:lnTo>
                    <a:lnTo>
                      <a:pt x="166" y="991"/>
                    </a:lnTo>
                    <a:lnTo>
                      <a:pt x="168" y="1012"/>
                    </a:lnTo>
                    <a:lnTo>
                      <a:pt x="162" y="1024"/>
                    </a:lnTo>
                    <a:lnTo>
                      <a:pt x="159" y="1038"/>
                    </a:lnTo>
                    <a:lnTo>
                      <a:pt x="155" y="1053"/>
                    </a:lnTo>
                    <a:lnTo>
                      <a:pt x="155" y="1069"/>
                    </a:lnTo>
                    <a:lnTo>
                      <a:pt x="155" y="1082"/>
                    </a:lnTo>
                    <a:lnTo>
                      <a:pt x="157" y="1096"/>
                    </a:lnTo>
                    <a:lnTo>
                      <a:pt x="159" y="1110"/>
                    </a:lnTo>
                    <a:lnTo>
                      <a:pt x="165" y="1123"/>
                    </a:lnTo>
                    <a:lnTo>
                      <a:pt x="150" y="1115"/>
                    </a:lnTo>
                    <a:lnTo>
                      <a:pt x="141" y="1106"/>
                    </a:lnTo>
                    <a:lnTo>
                      <a:pt x="133" y="1094"/>
                    </a:lnTo>
                    <a:lnTo>
                      <a:pt x="129" y="1083"/>
                    </a:lnTo>
                    <a:lnTo>
                      <a:pt x="125" y="1069"/>
                    </a:lnTo>
                    <a:lnTo>
                      <a:pt x="121" y="1057"/>
                    </a:lnTo>
                    <a:lnTo>
                      <a:pt x="117" y="1044"/>
                    </a:lnTo>
                    <a:lnTo>
                      <a:pt x="113" y="1032"/>
                    </a:lnTo>
                    <a:lnTo>
                      <a:pt x="105" y="1040"/>
                    </a:lnTo>
                    <a:lnTo>
                      <a:pt x="103" y="1048"/>
                    </a:lnTo>
                    <a:lnTo>
                      <a:pt x="101" y="1056"/>
                    </a:lnTo>
                    <a:lnTo>
                      <a:pt x="104" y="1063"/>
                    </a:lnTo>
                    <a:lnTo>
                      <a:pt x="105" y="1070"/>
                    </a:lnTo>
                    <a:lnTo>
                      <a:pt x="109" y="1078"/>
                    </a:lnTo>
                    <a:lnTo>
                      <a:pt x="110" y="1086"/>
                    </a:lnTo>
                    <a:lnTo>
                      <a:pt x="113" y="1095"/>
                    </a:lnTo>
                    <a:lnTo>
                      <a:pt x="116" y="1103"/>
                    </a:lnTo>
                    <a:lnTo>
                      <a:pt x="121" y="1112"/>
                    </a:lnTo>
                    <a:lnTo>
                      <a:pt x="126" y="1121"/>
                    </a:lnTo>
                    <a:lnTo>
                      <a:pt x="134" y="1131"/>
                    </a:lnTo>
                    <a:lnTo>
                      <a:pt x="142" y="1137"/>
                    </a:lnTo>
                    <a:lnTo>
                      <a:pt x="151" y="1143"/>
                    </a:lnTo>
                    <a:lnTo>
                      <a:pt x="161" y="1145"/>
                    </a:lnTo>
                    <a:lnTo>
                      <a:pt x="172" y="1147"/>
                    </a:lnTo>
                    <a:lnTo>
                      <a:pt x="174" y="1152"/>
                    </a:lnTo>
                    <a:lnTo>
                      <a:pt x="175" y="1160"/>
                    </a:lnTo>
                    <a:lnTo>
                      <a:pt x="175" y="1169"/>
                    </a:lnTo>
                    <a:lnTo>
                      <a:pt x="176" y="1178"/>
                    </a:lnTo>
                    <a:lnTo>
                      <a:pt x="149" y="1170"/>
                    </a:lnTo>
                    <a:lnTo>
                      <a:pt x="122" y="1162"/>
                    </a:lnTo>
                    <a:lnTo>
                      <a:pt x="97" y="1149"/>
                    </a:lnTo>
                    <a:lnTo>
                      <a:pt x="74" y="1136"/>
                    </a:lnTo>
                    <a:lnTo>
                      <a:pt x="51" y="1118"/>
                    </a:lnTo>
                    <a:lnTo>
                      <a:pt x="31" y="1099"/>
                    </a:lnTo>
                    <a:lnTo>
                      <a:pt x="14" y="1078"/>
                    </a:lnTo>
                    <a:lnTo>
                      <a:pt x="2" y="1056"/>
                    </a:lnTo>
                    <a:lnTo>
                      <a:pt x="0" y="1020"/>
                    </a:lnTo>
                    <a:lnTo>
                      <a:pt x="0" y="986"/>
                    </a:lnTo>
                    <a:lnTo>
                      <a:pt x="0" y="950"/>
                    </a:lnTo>
                    <a:lnTo>
                      <a:pt x="4" y="917"/>
                    </a:lnTo>
                    <a:lnTo>
                      <a:pt x="9" y="883"/>
                    </a:lnTo>
                    <a:lnTo>
                      <a:pt x="18" y="851"/>
                    </a:lnTo>
                    <a:lnTo>
                      <a:pt x="30" y="821"/>
                    </a:lnTo>
                    <a:lnTo>
                      <a:pt x="50" y="795"/>
                    </a:lnTo>
                    <a:lnTo>
                      <a:pt x="149" y="708"/>
                    </a:lnTo>
                    <a:lnTo>
                      <a:pt x="124" y="752"/>
                    </a:lnTo>
                    <a:lnTo>
                      <a:pt x="99" y="803"/>
                    </a:lnTo>
                    <a:lnTo>
                      <a:pt x="75" y="854"/>
                    </a:lnTo>
                    <a:lnTo>
                      <a:pt x="58" y="909"/>
                    </a:lnTo>
                    <a:lnTo>
                      <a:pt x="46" y="962"/>
                    </a:lnTo>
                    <a:lnTo>
                      <a:pt x="47" y="1017"/>
                    </a:lnTo>
                    <a:lnTo>
                      <a:pt x="62" y="1070"/>
                    </a:lnTo>
                    <a:lnTo>
                      <a:pt x="93" y="1123"/>
                    </a:lnTo>
                    <a:lnTo>
                      <a:pt x="113" y="1131"/>
                    </a:lnTo>
                    <a:lnTo>
                      <a:pt x="109" y="1121"/>
                    </a:lnTo>
                    <a:lnTo>
                      <a:pt x="105" y="1114"/>
                    </a:lnTo>
                    <a:lnTo>
                      <a:pt x="101" y="1104"/>
                    </a:lnTo>
                    <a:lnTo>
                      <a:pt x="97" y="1096"/>
                    </a:lnTo>
                    <a:lnTo>
                      <a:pt x="92" y="1086"/>
                    </a:lnTo>
                    <a:lnTo>
                      <a:pt x="88" y="1077"/>
                    </a:lnTo>
                    <a:lnTo>
                      <a:pt x="84" y="1067"/>
                    </a:lnTo>
                    <a:lnTo>
                      <a:pt x="81" y="1060"/>
                    </a:lnTo>
                    <a:lnTo>
                      <a:pt x="80" y="992"/>
                    </a:lnTo>
                    <a:lnTo>
                      <a:pt x="87" y="928"/>
                    </a:lnTo>
                    <a:lnTo>
                      <a:pt x="100" y="864"/>
                    </a:lnTo>
                    <a:lnTo>
                      <a:pt x="122" y="805"/>
                    </a:lnTo>
                    <a:lnTo>
                      <a:pt x="150" y="747"/>
                    </a:lnTo>
                    <a:lnTo>
                      <a:pt x="186" y="693"/>
                    </a:lnTo>
                    <a:lnTo>
                      <a:pt x="226" y="643"/>
                    </a:lnTo>
                    <a:lnTo>
                      <a:pt x="275" y="597"/>
                    </a:lnTo>
                    <a:lnTo>
                      <a:pt x="283" y="589"/>
                    </a:lnTo>
                    <a:lnTo>
                      <a:pt x="278" y="600"/>
                    </a:lnTo>
                    <a:lnTo>
                      <a:pt x="271" y="610"/>
                    </a:lnTo>
                    <a:lnTo>
                      <a:pt x="263" y="621"/>
                    </a:lnTo>
                    <a:lnTo>
                      <a:pt x="257" y="633"/>
                    </a:lnTo>
                    <a:lnTo>
                      <a:pt x="249" y="642"/>
                    </a:lnTo>
                    <a:lnTo>
                      <a:pt x="242" y="652"/>
                    </a:lnTo>
                    <a:lnTo>
                      <a:pt x="238" y="664"/>
                    </a:lnTo>
                    <a:lnTo>
                      <a:pt x="240" y="676"/>
                    </a:lnTo>
                    <a:lnTo>
                      <a:pt x="245" y="668"/>
                    </a:lnTo>
                    <a:lnTo>
                      <a:pt x="250" y="662"/>
                    </a:lnTo>
                    <a:lnTo>
                      <a:pt x="254" y="652"/>
                    </a:lnTo>
                    <a:lnTo>
                      <a:pt x="259" y="644"/>
                    </a:lnTo>
                    <a:lnTo>
                      <a:pt x="263" y="648"/>
                    </a:lnTo>
                    <a:lnTo>
                      <a:pt x="286" y="617"/>
                    </a:lnTo>
                    <a:lnTo>
                      <a:pt x="312" y="584"/>
                    </a:lnTo>
                    <a:lnTo>
                      <a:pt x="341" y="550"/>
                    </a:lnTo>
                    <a:lnTo>
                      <a:pt x="373" y="518"/>
                    </a:lnTo>
                    <a:lnTo>
                      <a:pt x="404" y="484"/>
                    </a:lnTo>
                    <a:lnTo>
                      <a:pt x="437" y="453"/>
                    </a:lnTo>
                    <a:lnTo>
                      <a:pt x="469" y="424"/>
                    </a:lnTo>
                    <a:lnTo>
                      <a:pt x="501" y="399"/>
                    </a:lnTo>
                    <a:lnTo>
                      <a:pt x="445" y="455"/>
                    </a:lnTo>
                    <a:lnTo>
                      <a:pt x="449" y="459"/>
                    </a:lnTo>
                    <a:lnTo>
                      <a:pt x="490" y="420"/>
                    </a:lnTo>
                    <a:lnTo>
                      <a:pt x="535" y="385"/>
                    </a:lnTo>
                    <a:lnTo>
                      <a:pt x="578" y="349"/>
                    </a:lnTo>
                    <a:lnTo>
                      <a:pt x="624" y="314"/>
                    </a:lnTo>
                    <a:lnTo>
                      <a:pt x="669" y="277"/>
                    </a:lnTo>
                    <a:lnTo>
                      <a:pt x="715" y="240"/>
                    </a:lnTo>
                    <a:lnTo>
                      <a:pt x="760" y="203"/>
                    </a:lnTo>
                    <a:lnTo>
                      <a:pt x="805" y="166"/>
                    </a:lnTo>
                    <a:lnTo>
                      <a:pt x="827" y="150"/>
                    </a:lnTo>
                    <a:lnTo>
                      <a:pt x="851" y="133"/>
                    </a:lnTo>
                    <a:lnTo>
                      <a:pt x="874" y="115"/>
                    </a:lnTo>
                    <a:lnTo>
                      <a:pt x="897" y="97"/>
                    </a:lnTo>
                    <a:lnTo>
                      <a:pt x="920" y="78"/>
                    </a:lnTo>
                    <a:lnTo>
                      <a:pt x="943" y="61"/>
                    </a:lnTo>
                    <a:lnTo>
                      <a:pt x="967" y="42"/>
                    </a:lnTo>
                    <a:lnTo>
                      <a:pt x="991" y="28"/>
                    </a:lnTo>
                    <a:lnTo>
                      <a:pt x="991" y="18"/>
                    </a:lnTo>
                    <a:lnTo>
                      <a:pt x="992" y="13"/>
                    </a:lnTo>
                    <a:lnTo>
                      <a:pt x="995" y="8"/>
                    </a:lnTo>
                    <a:lnTo>
                      <a:pt x="999" y="5"/>
                    </a:lnTo>
                    <a:lnTo>
                      <a:pt x="1003" y="3"/>
                    </a:lnTo>
                    <a:lnTo>
                      <a:pt x="1008" y="1"/>
                    </a:lnTo>
                    <a:lnTo>
                      <a:pt x="1015" y="0"/>
                    </a:lnTo>
                    <a:lnTo>
                      <a:pt x="1023" y="0"/>
                    </a:lnTo>
                    <a:lnTo>
                      <a:pt x="1034" y="1"/>
                    </a:lnTo>
                    <a:lnTo>
                      <a:pt x="1049" y="5"/>
                    </a:lnTo>
                    <a:lnTo>
                      <a:pt x="1054" y="7"/>
                    </a:lnTo>
                    <a:lnTo>
                      <a:pt x="1061" y="10"/>
                    </a:lnTo>
                    <a:lnTo>
                      <a:pt x="1065" y="16"/>
                    </a:lnTo>
                    <a:lnTo>
                      <a:pt x="107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98" name="Freeform 54"/>
              <p:cNvSpPr>
                <a:spLocks/>
              </p:cNvSpPr>
              <p:nvPr/>
            </p:nvSpPr>
            <p:spPr bwMode="auto">
              <a:xfrm>
                <a:off x="2276" y="1203"/>
                <a:ext cx="52" cy="40"/>
              </a:xfrm>
              <a:custGeom>
                <a:avLst/>
                <a:gdLst>
                  <a:gd name="T0" fmla="*/ 210 w 210"/>
                  <a:gd name="T1" fmla="*/ 15 h 158"/>
                  <a:gd name="T2" fmla="*/ 186 w 210"/>
                  <a:gd name="T3" fmla="*/ 33 h 158"/>
                  <a:gd name="T4" fmla="*/ 162 w 210"/>
                  <a:gd name="T5" fmla="*/ 51 h 158"/>
                  <a:gd name="T6" fmla="*/ 140 w 210"/>
                  <a:gd name="T7" fmla="*/ 68 h 158"/>
                  <a:gd name="T8" fmla="*/ 117 w 210"/>
                  <a:gd name="T9" fmla="*/ 88 h 158"/>
                  <a:gd name="T10" fmla="*/ 94 w 210"/>
                  <a:gd name="T11" fmla="*/ 105 h 158"/>
                  <a:gd name="T12" fmla="*/ 71 w 210"/>
                  <a:gd name="T13" fmla="*/ 122 h 158"/>
                  <a:gd name="T14" fmla="*/ 47 w 210"/>
                  <a:gd name="T15" fmla="*/ 139 h 158"/>
                  <a:gd name="T16" fmla="*/ 24 w 210"/>
                  <a:gd name="T17" fmla="*/ 158 h 158"/>
                  <a:gd name="T18" fmla="*/ 16 w 210"/>
                  <a:gd name="T19" fmla="*/ 141 h 158"/>
                  <a:gd name="T20" fmla="*/ 12 w 210"/>
                  <a:gd name="T21" fmla="*/ 125 h 158"/>
                  <a:gd name="T22" fmla="*/ 9 w 210"/>
                  <a:gd name="T23" fmla="*/ 106 h 158"/>
                  <a:gd name="T24" fmla="*/ 8 w 210"/>
                  <a:gd name="T25" fmla="*/ 89 h 158"/>
                  <a:gd name="T26" fmla="*/ 7 w 210"/>
                  <a:gd name="T27" fmla="*/ 69 h 158"/>
                  <a:gd name="T28" fmla="*/ 5 w 210"/>
                  <a:gd name="T29" fmla="*/ 51 h 158"/>
                  <a:gd name="T30" fmla="*/ 3 w 210"/>
                  <a:gd name="T31" fmla="*/ 33 h 158"/>
                  <a:gd name="T32" fmla="*/ 0 w 210"/>
                  <a:gd name="T33" fmla="*/ 15 h 158"/>
                  <a:gd name="T34" fmla="*/ 20 w 210"/>
                  <a:gd name="T35" fmla="*/ 11 h 158"/>
                  <a:gd name="T36" fmla="*/ 41 w 210"/>
                  <a:gd name="T37" fmla="*/ 9 h 158"/>
                  <a:gd name="T38" fmla="*/ 62 w 210"/>
                  <a:gd name="T39" fmla="*/ 6 h 158"/>
                  <a:gd name="T40" fmla="*/ 84 w 210"/>
                  <a:gd name="T41" fmla="*/ 6 h 158"/>
                  <a:gd name="T42" fmla="*/ 105 w 210"/>
                  <a:gd name="T43" fmla="*/ 5 h 158"/>
                  <a:gd name="T44" fmla="*/ 127 w 210"/>
                  <a:gd name="T45" fmla="*/ 5 h 158"/>
                  <a:gd name="T46" fmla="*/ 148 w 210"/>
                  <a:gd name="T47" fmla="*/ 5 h 158"/>
                  <a:gd name="T48" fmla="*/ 170 w 210"/>
                  <a:gd name="T49" fmla="*/ 8 h 158"/>
                  <a:gd name="T50" fmla="*/ 178 w 210"/>
                  <a:gd name="T51" fmla="*/ 0 h 158"/>
                  <a:gd name="T52" fmla="*/ 191 w 210"/>
                  <a:gd name="T53" fmla="*/ 0 h 158"/>
                  <a:gd name="T54" fmla="*/ 202 w 210"/>
                  <a:gd name="T55" fmla="*/ 5 h 158"/>
                  <a:gd name="T56" fmla="*/ 210 w 210"/>
                  <a:gd name="T57" fmla="*/ 1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 h="158">
                    <a:moveTo>
                      <a:pt x="210" y="15"/>
                    </a:moveTo>
                    <a:lnTo>
                      <a:pt x="186" y="33"/>
                    </a:lnTo>
                    <a:lnTo>
                      <a:pt x="162" y="51"/>
                    </a:lnTo>
                    <a:lnTo>
                      <a:pt x="140" y="68"/>
                    </a:lnTo>
                    <a:lnTo>
                      <a:pt x="117" y="88"/>
                    </a:lnTo>
                    <a:lnTo>
                      <a:pt x="94" y="105"/>
                    </a:lnTo>
                    <a:lnTo>
                      <a:pt x="71" y="122"/>
                    </a:lnTo>
                    <a:lnTo>
                      <a:pt x="47" y="139"/>
                    </a:lnTo>
                    <a:lnTo>
                      <a:pt x="24" y="158"/>
                    </a:lnTo>
                    <a:lnTo>
                      <a:pt x="16" y="141"/>
                    </a:lnTo>
                    <a:lnTo>
                      <a:pt x="12" y="125"/>
                    </a:lnTo>
                    <a:lnTo>
                      <a:pt x="9" y="106"/>
                    </a:lnTo>
                    <a:lnTo>
                      <a:pt x="8" y="89"/>
                    </a:lnTo>
                    <a:lnTo>
                      <a:pt x="7" y="69"/>
                    </a:lnTo>
                    <a:lnTo>
                      <a:pt x="5" y="51"/>
                    </a:lnTo>
                    <a:lnTo>
                      <a:pt x="3" y="33"/>
                    </a:lnTo>
                    <a:lnTo>
                      <a:pt x="0" y="15"/>
                    </a:lnTo>
                    <a:lnTo>
                      <a:pt x="20" y="11"/>
                    </a:lnTo>
                    <a:lnTo>
                      <a:pt x="41" y="9"/>
                    </a:lnTo>
                    <a:lnTo>
                      <a:pt x="62" y="6"/>
                    </a:lnTo>
                    <a:lnTo>
                      <a:pt x="84" y="6"/>
                    </a:lnTo>
                    <a:lnTo>
                      <a:pt x="105" y="5"/>
                    </a:lnTo>
                    <a:lnTo>
                      <a:pt x="127" y="5"/>
                    </a:lnTo>
                    <a:lnTo>
                      <a:pt x="148" y="5"/>
                    </a:lnTo>
                    <a:lnTo>
                      <a:pt x="170" y="8"/>
                    </a:lnTo>
                    <a:lnTo>
                      <a:pt x="178" y="0"/>
                    </a:lnTo>
                    <a:lnTo>
                      <a:pt x="191" y="0"/>
                    </a:lnTo>
                    <a:lnTo>
                      <a:pt x="202" y="5"/>
                    </a:lnTo>
                    <a:lnTo>
                      <a:pt x="210" y="15"/>
                    </a:lnTo>
                    <a:close/>
                  </a:path>
                </a:pathLst>
              </a:custGeom>
              <a:solidFill>
                <a:srgbClr val="FF0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99" name="Freeform 55"/>
              <p:cNvSpPr>
                <a:spLocks/>
              </p:cNvSpPr>
              <p:nvPr/>
            </p:nvSpPr>
            <p:spPr bwMode="auto">
              <a:xfrm>
                <a:off x="2301" y="1203"/>
                <a:ext cx="56" cy="70"/>
              </a:xfrm>
              <a:custGeom>
                <a:avLst/>
                <a:gdLst>
                  <a:gd name="T0" fmla="*/ 221 w 221"/>
                  <a:gd name="T1" fmla="*/ 0 h 280"/>
                  <a:gd name="T2" fmla="*/ 211 w 221"/>
                  <a:gd name="T3" fmla="*/ 43 h 280"/>
                  <a:gd name="T4" fmla="*/ 194 w 221"/>
                  <a:gd name="T5" fmla="*/ 84 h 280"/>
                  <a:gd name="T6" fmla="*/ 166 w 221"/>
                  <a:gd name="T7" fmla="*/ 121 h 280"/>
                  <a:gd name="T8" fmla="*/ 136 w 221"/>
                  <a:gd name="T9" fmla="*/ 155 h 280"/>
                  <a:gd name="T10" fmla="*/ 100 w 221"/>
                  <a:gd name="T11" fmla="*/ 187 h 280"/>
                  <a:gd name="T12" fmla="*/ 64 w 221"/>
                  <a:gd name="T13" fmla="*/ 218 h 280"/>
                  <a:gd name="T14" fmla="*/ 30 w 221"/>
                  <a:gd name="T15" fmla="*/ 249 h 280"/>
                  <a:gd name="T16" fmla="*/ 0 w 221"/>
                  <a:gd name="T17" fmla="*/ 280 h 280"/>
                  <a:gd name="T18" fmla="*/ 30 w 221"/>
                  <a:gd name="T19" fmla="*/ 246 h 280"/>
                  <a:gd name="T20" fmla="*/ 63 w 221"/>
                  <a:gd name="T21" fmla="*/ 214 h 280"/>
                  <a:gd name="T22" fmla="*/ 95 w 221"/>
                  <a:gd name="T23" fmla="*/ 183 h 280"/>
                  <a:gd name="T24" fmla="*/ 126 w 221"/>
                  <a:gd name="T25" fmla="*/ 153 h 280"/>
                  <a:gd name="T26" fmla="*/ 154 w 221"/>
                  <a:gd name="T27" fmla="*/ 120 h 280"/>
                  <a:gd name="T28" fmla="*/ 178 w 221"/>
                  <a:gd name="T29" fmla="*/ 85 h 280"/>
                  <a:gd name="T30" fmla="*/ 195 w 221"/>
                  <a:gd name="T31" fmla="*/ 47 h 280"/>
                  <a:gd name="T32" fmla="*/ 205 w 221"/>
                  <a:gd name="T33" fmla="*/ 8 h 280"/>
                  <a:gd name="T34" fmla="*/ 211 w 221"/>
                  <a:gd name="T35" fmla="*/ 0 h 280"/>
                  <a:gd name="T36" fmla="*/ 221 w 221"/>
                  <a:gd name="T3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280">
                    <a:moveTo>
                      <a:pt x="221" y="0"/>
                    </a:moveTo>
                    <a:lnTo>
                      <a:pt x="211" y="43"/>
                    </a:lnTo>
                    <a:lnTo>
                      <a:pt x="194" y="84"/>
                    </a:lnTo>
                    <a:lnTo>
                      <a:pt x="166" y="121"/>
                    </a:lnTo>
                    <a:lnTo>
                      <a:pt x="136" y="155"/>
                    </a:lnTo>
                    <a:lnTo>
                      <a:pt x="100" y="187"/>
                    </a:lnTo>
                    <a:lnTo>
                      <a:pt x="64" y="218"/>
                    </a:lnTo>
                    <a:lnTo>
                      <a:pt x="30" y="249"/>
                    </a:lnTo>
                    <a:lnTo>
                      <a:pt x="0" y="280"/>
                    </a:lnTo>
                    <a:lnTo>
                      <a:pt x="30" y="246"/>
                    </a:lnTo>
                    <a:lnTo>
                      <a:pt x="63" y="214"/>
                    </a:lnTo>
                    <a:lnTo>
                      <a:pt x="95" y="183"/>
                    </a:lnTo>
                    <a:lnTo>
                      <a:pt x="126" y="153"/>
                    </a:lnTo>
                    <a:lnTo>
                      <a:pt x="154" y="120"/>
                    </a:lnTo>
                    <a:lnTo>
                      <a:pt x="178" y="85"/>
                    </a:lnTo>
                    <a:lnTo>
                      <a:pt x="195" y="47"/>
                    </a:lnTo>
                    <a:lnTo>
                      <a:pt x="205" y="8"/>
                    </a:lnTo>
                    <a:lnTo>
                      <a:pt x="211" y="0"/>
                    </a:lnTo>
                    <a:lnTo>
                      <a:pt x="2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0" name="Freeform 56"/>
              <p:cNvSpPr>
                <a:spLocks/>
              </p:cNvSpPr>
              <p:nvPr/>
            </p:nvSpPr>
            <p:spPr bwMode="auto">
              <a:xfrm>
                <a:off x="2140" y="1207"/>
                <a:ext cx="136" cy="82"/>
              </a:xfrm>
              <a:custGeom>
                <a:avLst/>
                <a:gdLst>
                  <a:gd name="T0" fmla="*/ 526 w 542"/>
                  <a:gd name="T1" fmla="*/ 44 h 329"/>
                  <a:gd name="T2" fmla="*/ 542 w 542"/>
                  <a:gd name="T3" fmla="*/ 163 h 329"/>
                  <a:gd name="T4" fmla="*/ 526 w 542"/>
                  <a:gd name="T5" fmla="*/ 170 h 329"/>
                  <a:gd name="T6" fmla="*/ 513 w 542"/>
                  <a:gd name="T7" fmla="*/ 182 h 329"/>
                  <a:gd name="T8" fmla="*/ 497 w 542"/>
                  <a:gd name="T9" fmla="*/ 194 h 329"/>
                  <a:gd name="T10" fmla="*/ 484 w 542"/>
                  <a:gd name="T11" fmla="*/ 207 h 329"/>
                  <a:gd name="T12" fmla="*/ 468 w 542"/>
                  <a:gd name="T13" fmla="*/ 218 h 329"/>
                  <a:gd name="T14" fmla="*/ 454 w 542"/>
                  <a:gd name="T15" fmla="*/ 226 h 329"/>
                  <a:gd name="T16" fmla="*/ 437 w 542"/>
                  <a:gd name="T17" fmla="*/ 230 h 329"/>
                  <a:gd name="T18" fmla="*/ 419 w 542"/>
                  <a:gd name="T19" fmla="*/ 230 h 329"/>
                  <a:gd name="T20" fmla="*/ 371 w 542"/>
                  <a:gd name="T21" fmla="*/ 242 h 329"/>
                  <a:gd name="T22" fmla="*/ 323 w 542"/>
                  <a:gd name="T23" fmla="*/ 253 h 329"/>
                  <a:gd name="T24" fmla="*/ 274 w 542"/>
                  <a:gd name="T25" fmla="*/ 267 h 329"/>
                  <a:gd name="T26" fmla="*/ 227 w 542"/>
                  <a:gd name="T27" fmla="*/ 280 h 329"/>
                  <a:gd name="T28" fmla="*/ 177 w 542"/>
                  <a:gd name="T29" fmla="*/ 292 h 329"/>
                  <a:gd name="T30" fmla="*/ 130 w 542"/>
                  <a:gd name="T31" fmla="*/ 305 h 329"/>
                  <a:gd name="T32" fmla="*/ 79 w 542"/>
                  <a:gd name="T33" fmla="*/ 317 h 329"/>
                  <a:gd name="T34" fmla="*/ 32 w 542"/>
                  <a:gd name="T35" fmla="*/ 329 h 329"/>
                  <a:gd name="T36" fmla="*/ 21 w 542"/>
                  <a:gd name="T37" fmla="*/ 298 h 329"/>
                  <a:gd name="T38" fmla="*/ 16 w 542"/>
                  <a:gd name="T39" fmla="*/ 268 h 329"/>
                  <a:gd name="T40" fmla="*/ 11 w 542"/>
                  <a:gd name="T41" fmla="*/ 238 h 329"/>
                  <a:gd name="T42" fmla="*/ 10 w 542"/>
                  <a:gd name="T43" fmla="*/ 209 h 329"/>
                  <a:gd name="T44" fmla="*/ 7 w 542"/>
                  <a:gd name="T45" fmla="*/ 178 h 329"/>
                  <a:gd name="T46" fmla="*/ 6 w 542"/>
                  <a:gd name="T47" fmla="*/ 148 h 329"/>
                  <a:gd name="T48" fmla="*/ 3 w 542"/>
                  <a:gd name="T49" fmla="*/ 118 h 329"/>
                  <a:gd name="T50" fmla="*/ 0 w 542"/>
                  <a:gd name="T51" fmla="*/ 87 h 329"/>
                  <a:gd name="T52" fmla="*/ 33 w 542"/>
                  <a:gd name="T53" fmla="*/ 78 h 329"/>
                  <a:gd name="T54" fmla="*/ 69 w 542"/>
                  <a:gd name="T55" fmla="*/ 70 h 329"/>
                  <a:gd name="T56" fmla="*/ 106 w 542"/>
                  <a:gd name="T57" fmla="*/ 64 h 329"/>
                  <a:gd name="T58" fmla="*/ 143 w 542"/>
                  <a:gd name="T59" fmla="*/ 58 h 329"/>
                  <a:gd name="T60" fmla="*/ 178 w 542"/>
                  <a:gd name="T61" fmla="*/ 52 h 329"/>
                  <a:gd name="T62" fmla="*/ 214 w 542"/>
                  <a:gd name="T63" fmla="*/ 47 h 329"/>
                  <a:gd name="T64" fmla="*/ 249 w 542"/>
                  <a:gd name="T65" fmla="*/ 41 h 329"/>
                  <a:gd name="T66" fmla="*/ 285 w 542"/>
                  <a:gd name="T67" fmla="*/ 36 h 329"/>
                  <a:gd name="T68" fmla="*/ 314 w 542"/>
                  <a:gd name="T69" fmla="*/ 28 h 329"/>
                  <a:gd name="T70" fmla="*/ 344 w 542"/>
                  <a:gd name="T71" fmla="*/ 23 h 329"/>
                  <a:gd name="T72" fmla="*/ 372 w 542"/>
                  <a:gd name="T73" fmla="*/ 19 h 329"/>
                  <a:gd name="T74" fmla="*/ 401 w 542"/>
                  <a:gd name="T75" fmla="*/ 16 h 329"/>
                  <a:gd name="T76" fmla="*/ 429 w 542"/>
                  <a:gd name="T77" fmla="*/ 12 h 329"/>
                  <a:gd name="T78" fmla="*/ 458 w 542"/>
                  <a:gd name="T79" fmla="*/ 10 h 329"/>
                  <a:gd name="T80" fmla="*/ 487 w 542"/>
                  <a:gd name="T81" fmla="*/ 4 h 329"/>
                  <a:gd name="T82" fmla="*/ 518 w 542"/>
                  <a:gd name="T83" fmla="*/ 0 h 329"/>
                  <a:gd name="T84" fmla="*/ 526 w 542"/>
                  <a:gd name="T85" fmla="*/ 4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2" h="329">
                    <a:moveTo>
                      <a:pt x="526" y="44"/>
                    </a:moveTo>
                    <a:lnTo>
                      <a:pt x="542" y="163"/>
                    </a:lnTo>
                    <a:lnTo>
                      <a:pt x="526" y="170"/>
                    </a:lnTo>
                    <a:lnTo>
                      <a:pt x="513" y="182"/>
                    </a:lnTo>
                    <a:lnTo>
                      <a:pt x="497" y="194"/>
                    </a:lnTo>
                    <a:lnTo>
                      <a:pt x="484" y="207"/>
                    </a:lnTo>
                    <a:lnTo>
                      <a:pt x="468" y="218"/>
                    </a:lnTo>
                    <a:lnTo>
                      <a:pt x="454" y="226"/>
                    </a:lnTo>
                    <a:lnTo>
                      <a:pt x="437" y="230"/>
                    </a:lnTo>
                    <a:lnTo>
                      <a:pt x="419" y="230"/>
                    </a:lnTo>
                    <a:lnTo>
                      <a:pt x="371" y="242"/>
                    </a:lnTo>
                    <a:lnTo>
                      <a:pt x="323" y="253"/>
                    </a:lnTo>
                    <a:lnTo>
                      <a:pt x="274" y="267"/>
                    </a:lnTo>
                    <a:lnTo>
                      <a:pt x="227" y="280"/>
                    </a:lnTo>
                    <a:lnTo>
                      <a:pt x="177" y="292"/>
                    </a:lnTo>
                    <a:lnTo>
                      <a:pt x="130" y="305"/>
                    </a:lnTo>
                    <a:lnTo>
                      <a:pt x="79" y="317"/>
                    </a:lnTo>
                    <a:lnTo>
                      <a:pt x="32" y="329"/>
                    </a:lnTo>
                    <a:lnTo>
                      <a:pt x="21" y="298"/>
                    </a:lnTo>
                    <a:lnTo>
                      <a:pt x="16" y="268"/>
                    </a:lnTo>
                    <a:lnTo>
                      <a:pt x="11" y="238"/>
                    </a:lnTo>
                    <a:lnTo>
                      <a:pt x="10" y="209"/>
                    </a:lnTo>
                    <a:lnTo>
                      <a:pt x="7" y="178"/>
                    </a:lnTo>
                    <a:lnTo>
                      <a:pt x="6" y="148"/>
                    </a:lnTo>
                    <a:lnTo>
                      <a:pt x="3" y="118"/>
                    </a:lnTo>
                    <a:lnTo>
                      <a:pt x="0" y="87"/>
                    </a:lnTo>
                    <a:lnTo>
                      <a:pt x="33" y="78"/>
                    </a:lnTo>
                    <a:lnTo>
                      <a:pt x="69" y="70"/>
                    </a:lnTo>
                    <a:lnTo>
                      <a:pt x="106" y="64"/>
                    </a:lnTo>
                    <a:lnTo>
                      <a:pt x="143" y="58"/>
                    </a:lnTo>
                    <a:lnTo>
                      <a:pt x="178" y="52"/>
                    </a:lnTo>
                    <a:lnTo>
                      <a:pt x="214" y="47"/>
                    </a:lnTo>
                    <a:lnTo>
                      <a:pt x="249" y="41"/>
                    </a:lnTo>
                    <a:lnTo>
                      <a:pt x="285" y="36"/>
                    </a:lnTo>
                    <a:lnTo>
                      <a:pt x="314" y="28"/>
                    </a:lnTo>
                    <a:lnTo>
                      <a:pt x="344" y="23"/>
                    </a:lnTo>
                    <a:lnTo>
                      <a:pt x="372" y="19"/>
                    </a:lnTo>
                    <a:lnTo>
                      <a:pt x="401" y="16"/>
                    </a:lnTo>
                    <a:lnTo>
                      <a:pt x="429" y="12"/>
                    </a:lnTo>
                    <a:lnTo>
                      <a:pt x="458" y="10"/>
                    </a:lnTo>
                    <a:lnTo>
                      <a:pt x="487" y="4"/>
                    </a:lnTo>
                    <a:lnTo>
                      <a:pt x="518" y="0"/>
                    </a:lnTo>
                    <a:lnTo>
                      <a:pt x="526" y="44"/>
                    </a:lnTo>
                    <a:close/>
                  </a:path>
                </a:pathLst>
              </a:custGeom>
              <a:solidFill>
                <a:srgbClr val="FF0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1" name="Freeform 57"/>
              <p:cNvSpPr>
                <a:spLocks/>
              </p:cNvSpPr>
              <p:nvPr/>
            </p:nvSpPr>
            <p:spPr bwMode="auto">
              <a:xfrm>
                <a:off x="2281" y="1217"/>
                <a:ext cx="8" cy="16"/>
              </a:xfrm>
              <a:custGeom>
                <a:avLst/>
                <a:gdLst>
                  <a:gd name="T0" fmla="*/ 33 w 33"/>
                  <a:gd name="T1" fmla="*/ 51 h 65"/>
                  <a:gd name="T2" fmla="*/ 32 w 33"/>
                  <a:gd name="T3" fmla="*/ 55 h 65"/>
                  <a:gd name="T4" fmla="*/ 29 w 33"/>
                  <a:gd name="T5" fmla="*/ 61 h 65"/>
                  <a:gd name="T6" fmla="*/ 24 w 33"/>
                  <a:gd name="T7" fmla="*/ 65 h 65"/>
                  <a:gd name="T8" fmla="*/ 18 w 33"/>
                  <a:gd name="T9" fmla="*/ 63 h 65"/>
                  <a:gd name="T10" fmla="*/ 19 w 33"/>
                  <a:gd name="T11" fmla="*/ 61 h 65"/>
                  <a:gd name="T12" fmla="*/ 18 w 33"/>
                  <a:gd name="T13" fmla="*/ 55 h 65"/>
                  <a:gd name="T14" fmla="*/ 10 w 33"/>
                  <a:gd name="T15" fmla="*/ 63 h 65"/>
                  <a:gd name="T16" fmla="*/ 8 w 33"/>
                  <a:gd name="T17" fmla="*/ 55 h 65"/>
                  <a:gd name="T18" fmla="*/ 7 w 33"/>
                  <a:gd name="T19" fmla="*/ 47 h 65"/>
                  <a:gd name="T20" fmla="*/ 4 w 33"/>
                  <a:gd name="T21" fmla="*/ 40 h 65"/>
                  <a:gd name="T22" fmla="*/ 3 w 33"/>
                  <a:gd name="T23" fmla="*/ 33 h 65"/>
                  <a:gd name="T24" fmla="*/ 0 w 33"/>
                  <a:gd name="T25" fmla="*/ 24 h 65"/>
                  <a:gd name="T26" fmla="*/ 0 w 33"/>
                  <a:gd name="T27" fmla="*/ 16 h 65"/>
                  <a:gd name="T28" fmla="*/ 0 w 33"/>
                  <a:gd name="T29" fmla="*/ 8 h 65"/>
                  <a:gd name="T30" fmla="*/ 6 w 33"/>
                  <a:gd name="T31" fmla="*/ 0 h 65"/>
                  <a:gd name="T32" fmla="*/ 15 w 33"/>
                  <a:gd name="T33" fmla="*/ 0 h 65"/>
                  <a:gd name="T34" fmla="*/ 20 w 33"/>
                  <a:gd name="T35" fmla="*/ 5 h 65"/>
                  <a:gd name="T36" fmla="*/ 22 w 33"/>
                  <a:gd name="T37" fmla="*/ 12 h 65"/>
                  <a:gd name="T38" fmla="*/ 23 w 33"/>
                  <a:gd name="T39" fmla="*/ 21 h 65"/>
                  <a:gd name="T40" fmla="*/ 22 w 33"/>
                  <a:gd name="T41" fmla="*/ 29 h 65"/>
                  <a:gd name="T42" fmla="*/ 23 w 33"/>
                  <a:gd name="T43" fmla="*/ 37 h 65"/>
                  <a:gd name="T44" fmla="*/ 25 w 33"/>
                  <a:gd name="T45" fmla="*/ 43 h 65"/>
                  <a:gd name="T46" fmla="*/ 33 w 33"/>
                  <a:gd name="T47" fmla="*/ 5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65">
                    <a:moveTo>
                      <a:pt x="33" y="51"/>
                    </a:moveTo>
                    <a:lnTo>
                      <a:pt x="32" y="55"/>
                    </a:lnTo>
                    <a:lnTo>
                      <a:pt x="29" y="61"/>
                    </a:lnTo>
                    <a:lnTo>
                      <a:pt x="24" y="65"/>
                    </a:lnTo>
                    <a:lnTo>
                      <a:pt x="18" y="63"/>
                    </a:lnTo>
                    <a:lnTo>
                      <a:pt x="19" y="61"/>
                    </a:lnTo>
                    <a:lnTo>
                      <a:pt x="18" y="55"/>
                    </a:lnTo>
                    <a:lnTo>
                      <a:pt x="10" y="63"/>
                    </a:lnTo>
                    <a:lnTo>
                      <a:pt x="8" y="55"/>
                    </a:lnTo>
                    <a:lnTo>
                      <a:pt x="7" y="47"/>
                    </a:lnTo>
                    <a:lnTo>
                      <a:pt x="4" y="40"/>
                    </a:lnTo>
                    <a:lnTo>
                      <a:pt x="3" y="33"/>
                    </a:lnTo>
                    <a:lnTo>
                      <a:pt x="0" y="24"/>
                    </a:lnTo>
                    <a:lnTo>
                      <a:pt x="0" y="16"/>
                    </a:lnTo>
                    <a:lnTo>
                      <a:pt x="0" y="8"/>
                    </a:lnTo>
                    <a:lnTo>
                      <a:pt x="6" y="0"/>
                    </a:lnTo>
                    <a:lnTo>
                      <a:pt x="15" y="0"/>
                    </a:lnTo>
                    <a:lnTo>
                      <a:pt x="20" y="5"/>
                    </a:lnTo>
                    <a:lnTo>
                      <a:pt x="22" y="12"/>
                    </a:lnTo>
                    <a:lnTo>
                      <a:pt x="23" y="21"/>
                    </a:lnTo>
                    <a:lnTo>
                      <a:pt x="22" y="29"/>
                    </a:lnTo>
                    <a:lnTo>
                      <a:pt x="23" y="37"/>
                    </a:lnTo>
                    <a:lnTo>
                      <a:pt x="25" y="43"/>
                    </a:lnTo>
                    <a:lnTo>
                      <a:pt x="33"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2" name="Freeform 58"/>
              <p:cNvSpPr>
                <a:spLocks/>
              </p:cNvSpPr>
              <p:nvPr/>
            </p:nvSpPr>
            <p:spPr bwMode="auto">
              <a:xfrm>
                <a:off x="2292" y="1219"/>
                <a:ext cx="2" cy="8"/>
              </a:xfrm>
              <a:custGeom>
                <a:avLst/>
                <a:gdLst>
                  <a:gd name="T0" fmla="*/ 9 w 9"/>
                  <a:gd name="T1" fmla="*/ 28 h 32"/>
                  <a:gd name="T2" fmla="*/ 5 w 9"/>
                  <a:gd name="T3" fmla="*/ 32 h 32"/>
                  <a:gd name="T4" fmla="*/ 0 w 9"/>
                  <a:gd name="T5" fmla="*/ 24 h 32"/>
                  <a:gd name="T6" fmla="*/ 0 w 9"/>
                  <a:gd name="T7" fmla="*/ 17 h 32"/>
                  <a:gd name="T8" fmla="*/ 1 w 9"/>
                  <a:gd name="T9" fmla="*/ 8 h 32"/>
                  <a:gd name="T10" fmla="*/ 5 w 9"/>
                  <a:gd name="T11" fmla="*/ 0 h 32"/>
                  <a:gd name="T12" fmla="*/ 8 w 9"/>
                  <a:gd name="T13" fmla="*/ 5 h 32"/>
                  <a:gd name="T14" fmla="*/ 9 w 9"/>
                  <a:gd name="T15" fmla="*/ 13 h 32"/>
                  <a:gd name="T16" fmla="*/ 9 w 9"/>
                  <a:gd name="T17" fmla="*/ 20 h 32"/>
                  <a:gd name="T18" fmla="*/ 9 w 9"/>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32">
                    <a:moveTo>
                      <a:pt x="9" y="28"/>
                    </a:moveTo>
                    <a:lnTo>
                      <a:pt x="5" y="32"/>
                    </a:lnTo>
                    <a:lnTo>
                      <a:pt x="0" y="24"/>
                    </a:lnTo>
                    <a:lnTo>
                      <a:pt x="0" y="17"/>
                    </a:lnTo>
                    <a:lnTo>
                      <a:pt x="1" y="8"/>
                    </a:lnTo>
                    <a:lnTo>
                      <a:pt x="5" y="0"/>
                    </a:lnTo>
                    <a:lnTo>
                      <a:pt x="8" y="5"/>
                    </a:lnTo>
                    <a:lnTo>
                      <a:pt x="9" y="13"/>
                    </a:lnTo>
                    <a:lnTo>
                      <a:pt x="9" y="20"/>
                    </a:lnTo>
                    <a:lnTo>
                      <a:pt x="9"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3" name="Freeform 59"/>
              <p:cNvSpPr>
                <a:spLocks/>
              </p:cNvSpPr>
              <p:nvPr/>
            </p:nvSpPr>
            <p:spPr bwMode="auto">
              <a:xfrm>
                <a:off x="1953" y="1231"/>
                <a:ext cx="186" cy="99"/>
              </a:xfrm>
              <a:custGeom>
                <a:avLst/>
                <a:gdLst>
                  <a:gd name="T0" fmla="*/ 724 w 743"/>
                  <a:gd name="T1" fmla="*/ 52 h 396"/>
                  <a:gd name="T2" fmla="*/ 718 w 743"/>
                  <a:gd name="T3" fmla="*/ 56 h 396"/>
                  <a:gd name="T4" fmla="*/ 721 w 743"/>
                  <a:gd name="T5" fmla="*/ 61 h 396"/>
                  <a:gd name="T6" fmla="*/ 725 w 743"/>
                  <a:gd name="T7" fmla="*/ 65 h 396"/>
                  <a:gd name="T8" fmla="*/ 728 w 743"/>
                  <a:gd name="T9" fmla="*/ 71 h 396"/>
                  <a:gd name="T10" fmla="*/ 728 w 743"/>
                  <a:gd name="T11" fmla="*/ 91 h 396"/>
                  <a:gd name="T12" fmla="*/ 729 w 743"/>
                  <a:gd name="T13" fmla="*/ 112 h 396"/>
                  <a:gd name="T14" fmla="*/ 732 w 743"/>
                  <a:gd name="T15" fmla="*/ 133 h 396"/>
                  <a:gd name="T16" fmla="*/ 735 w 743"/>
                  <a:gd name="T17" fmla="*/ 155 h 396"/>
                  <a:gd name="T18" fmla="*/ 738 w 743"/>
                  <a:gd name="T19" fmla="*/ 174 h 396"/>
                  <a:gd name="T20" fmla="*/ 741 w 743"/>
                  <a:gd name="T21" fmla="*/ 197 h 396"/>
                  <a:gd name="T22" fmla="*/ 742 w 743"/>
                  <a:gd name="T23" fmla="*/ 218 h 396"/>
                  <a:gd name="T24" fmla="*/ 743 w 743"/>
                  <a:gd name="T25" fmla="*/ 242 h 396"/>
                  <a:gd name="T26" fmla="*/ 656 w 743"/>
                  <a:gd name="T27" fmla="*/ 255 h 396"/>
                  <a:gd name="T28" fmla="*/ 569 w 743"/>
                  <a:gd name="T29" fmla="*/ 273 h 396"/>
                  <a:gd name="T30" fmla="*/ 482 w 743"/>
                  <a:gd name="T31" fmla="*/ 292 h 396"/>
                  <a:gd name="T32" fmla="*/ 397 w 743"/>
                  <a:gd name="T33" fmla="*/ 314 h 396"/>
                  <a:gd name="T34" fmla="*/ 308 w 743"/>
                  <a:gd name="T35" fmla="*/ 334 h 396"/>
                  <a:gd name="T36" fmla="*/ 221 w 743"/>
                  <a:gd name="T37" fmla="*/ 356 h 396"/>
                  <a:gd name="T38" fmla="*/ 134 w 743"/>
                  <a:gd name="T39" fmla="*/ 376 h 396"/>
                  <a:gd name="T40" fmla="*/ 48 w 743"/>
                  <a:gd name="T41" fmla="*/ 396 h 396"/>
                  <a:gd name="T42" fmla="*/ 40 w 743"/>
                  <a:gd name="T43" fmla="*/ 364 h 396"/>
                  <a:gd name="T44" fmla="*/ 34 w 743"/>
                  <a:gd name="T45" fmla="*/ 334 h 396"/>
                  <a:gd name="T46" fmla="*/ 30 w 743"/>
                  <a:gd name="T47" fmla="*/ 303 h 396"/>
                  <a:gd name="T48" fmla="*/ 26 w 743"/>
                  <a:gd name="T49" fmla="*/ 273 h 396"/>
                  <a:gd name="T50" fmla="*/ 20 w 743"/>
                  <a:gd name="T51" fmla="*/ 242 h 396"/>
                  <a:gd name="T52" fmla="*/ 15 w 743"/>
                  <a:gd name="T53" fmla="*/ 211 h 396"/>
                  <a:gd name="T54" fmla="*/ 8 w 743"/>
                  <a:gd name="T55" fmla="*/ 182 h 396"/>
                  <a:gd name="T56" fmla="*/ 0 w 743"/>
                  <a:gd name="T57" fmla="*/ 155 h 396"/>
                  <a:gd name="T58" fmla="*/ 29 w 743"/>
                  <a:gd name="T59" fmla="*/ 144 h 396"/>
                  <a:gd name="T60" fmla="*/ 61 w 743"/>
                  <a:gd name="T61" fmla="*/ 137 h 396"/>
                  <a:gd name="T62" fmla="*/ 92 w 743"/>
                  <a:gd name="T63" fmla="*/ 131 h 396"/>
                  <a:gd name="T64" fmla="*/ 124 w 743"/>
                  <a:gd name="T65" fmla="*/ 126 h 396"/>
                  <a:gd name="T66" fmla="*/ 154 w 743"/>
                  <a:gd name="T67" fmla="*/ 119 h 396"/>
                  <a:gd name="T68" fmla="*/ 186 w 743"/>
                  <a:gd name="T69" fmla="*/ 114 h 396"/>
                  <a:gd name="T70" fmla="*/ 215 w 743"/>
                  <a:gd name="T71" fmla="*/ 104 h 396"/>
                  <a:gd name="T72" fmla="*/ 245 w 743"/>
                  <a:gd name="T73" fmla="*/ 95 h 396"/>
                  <a:gd name="T74" fmla="*/ 249 w 743"/>
                  <a:gd name="T75" fmla="*/ 103 h 396"/>
                  <a:gd name="T76" fmla="*/ 256 w 743"/>
                  <a:gd name="T77" fmla="*/ 98 h 396"/>
                  <a:gd name="T78" fmla="*/ 264 w 743"/>
                  <a:gd name="T79" fmla="*/ 95 h 396"/>
                  <a:gd name="T80" fmla="*/ 273 w 743"/>
                  <a:gd name="T81" fmla="*/ 93 h 396"/>
                  <a:gd name="T82" fmla="*/ 282 w 743"/>
                  <a:gd name="T83" fmla="*/ 91 h 396"/>
                  <a:gd name="T84" fmla="*/ 291 w 743"/>
                  <a:gd name="T85" fmla="*/ 90 h 396"/>
                  <a:gd name="T86" fmla="*/ 301 w 743"/>
                  <a:gd name="T87" fmla="*/ 89 h 396"/>
                  <a:gd name="T88" fmla="*/ 310 w 743"/>
                  <a:gd name="T89" fmla="*/ 87 h 396"/>
                  <a:gd name="T90" fmla="*/ 320 w 743"/>
                  <a:gd name="T91" fmla="*/ 87 h 396"/>
                  <a:gd name="T92" fmla="*/ 347 w 743"/>
                  <a:gd name="T93" fmla="*/ 81 h 396"/>
                  <a:gd name="T94" fmla="*/ 374 w 743"/>
                  <a:gd name="T95" fmla="*/ 75 h 396"/>
                  <a:gd name="T96" fmla="*/ 402 w 743"/>
                  <a:gd name="T97" fmla="*/ 69 h 396"/>
                  <a:gd name="T98" fmla="*/ 431 w 743"/>
                  <a:gd name="T99" fmla="*/ 64 h 396"/>
                  <a:gd name="T100" fmla="*/ 457 w 743"/>
                  <a:gd name="T101" fmla="*/ 57 h 396"/>
                  <a:gd name="T102" fmla="*/ 484 w 743"/>
                  <a:gd name="T103" fmla="*/ 50 h 396"/>
                  <a:gd name="T104" fmla="*/ 509 w 743"/>
                  <a:gd name="T105" fmla="*/ 43 h 396"/>
                  <a:gd name="T106" fmla="*/ 534 w 743"/>
                  <a:gd name="T107" fmla="*/ 36 h 396"/>
                  <a:gd name="T108" fmla="*/ 555 w 743"/>
                  <a:gd name="T109" fmla="*/ 31 h 396"/>
                  <a:gd name="T110" fmla="*/ 577 w 743"/>
                  <a:gd name="T111" fmla="*/ 27 h 396"/>
                  <a:gd name="T112" fmla="*/ 600 w 743"/>
                  <a:gd name="T113" fmla="*/ 23 h 396"/>
                  <a:gd name="T114" fmla="*/ 623 w 743"/>
                  <a:gd name="T115" fmla="*/ 19 h 396"/>
                  <a:gd name="T116" fmla="*/ 646 w 743"/>
                  <a:gd name="T117" fmla="*/ 14 h 396"/>
                  <a:gd name="T118" fmla="*/ 668 w 743"/>
                  <a:gd name="T119" fmla="*/ 10 h 396"/>
                  <a:gd name="T120" fmla="*/ 689 w 743"/>
                  <a:gd name="T121" fmla="*/ 4 h 396"/>
                  <a:gd name="T122" fmla="*/ 712 w 743"/>
                  <a:gd name="T123" fmla="*/ 0 h 396"/>
                  <a:gd name="T124" fmla="*/ 724 w 743"/>
                  <a:gd name="T125" fmla="*/ 5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3" h="396">
                    <a:moveTo>
                      <a:pt x="724" y="52"/>
                    </a:moveTo>
                    <a:lnTo>
                      <a:pt x="718" y="56"/>
                    </a:lnTo>
                    <a:lnTo>
                      <a:pt x="721" y="61"/>
                    </a:lnTo>
                    <a:lnTo>
                      <a:pt x="725" y="65"/>
                    </a:lnTo>
                    <a:lnTo>
                      <a:pt x="728" y="71"/>
                    </a:lnTo>
                    <a:lnTo>
                      <a:pt x="728" y="91"/>
                    </a:lnTo>
                    <a:lnTo>
                      <a:pt x="729" y="112"/>
                    </a:lnTo>
                    <a:lnTo>
                      <a:pt x="732" y="133"/>
                    </a:lnTo>
                    <a:lnTo>
                      <a:pt x="735" y="155"/>
                    </a:lnTo>
                    <a:lnTo>
                      <a:pt x="738" y="174"/>
                    </a:lnTo>
                    <a:lnTo>
                      <a:pt x="741" y="197"/>
                    </a:lnTo>
                    <a:lnTo>
                      <a:pt x="742" y="218"/>
                    </a:lnTo>
                    <a:lnTo>
                      <a:pt x="743" y="242"/>
                    </a:lnTo>
                    <a:lnTo>
                      <a:pt x="656" y="255"/>
                    </a:lnTo>
                    <a:lnTo>
                      <a:pt x="569" y="273"/>
                    </a:lnTo>
                    <a:lnTo>
                      <a:pt x="482" y="292"/>
                    </a:lnTo>
                    <a:lnTo>
                      <a:pt x="397" y="314"/>
                    </a:lnTo>
                    <a:lnTo>
                      <a:pt x="308" y="334"/>
                    </a:lnTo>
                    <a:lnTo>
                      <a:pt x="221" y="356"/>
                    </a:lnTo>
                    <a:lnTo>
                      <a:pt x="134" y="376"/>
                    </a:lnTo>
                    <a:lnTo>
                      <a:pt x="48" y="396"/>
                    </a:lnTo>
                    <a:lnTo>
                      <a:pt x="40" y="364"/>
                    </a:lnTo>
                    <a:lnTo>
                      <a:pt x="34" y="334"/>
                    </a:lnTo>
                    <a:lnTo>
                      <a:pt x="30" y="303"/>
                    </a:lnTo>
                    <a:lnTo>
                      <a:pt x="26" y="273"/>
                    </a:lnTo>
                    <a:lnTo>
                      <a:pt x="20" y="242"/>
                    </a:lnTo>
                    <a:lnTo>
                      <a:pt x="15" y="211"/>
                    </a:lnTo>
                    <a:lnTo>
                      <a:pt x="8" y="182"/>
                    </a:lnTo>
                    <a:lnTo>
                      <a:pt x="0" y="155"/>
                    </a:lnTo>
                    <a:lnTo>
                      <a:pt x="29" y="144"/>
                    </a:lnTo>
                    <a:lnTo>
                      <a:pt x="61" y="137"/>
                    </a:lnTo>
                    <a:lnTo>
                      <a:pt x="92" y="131"/>
                    </a:lnTo>
                    <a:lnTo>
                      <a:pt x="124" y="126"/>
                    </a:lnTo>
                    <a:lnTo>
                      <a:pt x="154" y="119"/>
                    </a:lnTo>
                    <a:lnTo>
                      <a:pt x="186" y="114"/>
                    </a:lnTo>
                    <a:lnTo>
                      <a:pt x="215" y="104"/>
                    </a:lnTo>
                    <a:lnTo>
                      <a:pt x="245" y="95"/>
                    </a:lnTo>
                    <a:lnTo>
                      <a:pt x="249" y="103"/>
                    </a:lnTo>
                    <a:lnTo>
                      <a:pt x="256" y="98"/>
                    </a:lnTo>
                    <a:lnTo>
                      <a:pt x="264" y="95"/>
                    </a:lnTo>
                    <a:lnTo>
                      <a:pt x="273" y="93"/>
                    </a:lnTo>
                    <a:lnTo>
                      <a:pt x="282" y="91"/>
                    </a:lnTo>
                    <a:lnTo>
                      <a:pt x="291" y="90"/>
                    </a:lnTo>
                    <a:lnTo>
                      <a:pt x="301" y="89"/>
                    </a:lnTo>
                    <a:lnTo>
                      <a:pt x="310" y="87"/>
                    </a:lnTo>
                    <a:lnTo>
                      <a:pt x="320" y="87"/>
                    </a:lnTo>
                    <a:lnTo>
                      <a:pt x="347" y="81"/>
                    </a:lnTo>
                    <a:lnTo>
                      <a:pt x="374" y="75"/>
                    </a:lnTo>
                    <a:lnTo>
                      <a:pt x="402" y="69"/>
                    </a:lnTo>
                    <a:lnTo>
                      <a:pt x="431" y="64"/>
                    </a:lnTo>
                    <a:lnTo>
                      <a:pt x="457" y="57"/>
                    </a:lnTo>
                    <a:lnTo>
                      <a:pt x="484" y="50"/>
                    </a:lnTo>
                    <a:lnTo>
                      <a:pt x="509" y="43"/>
                    </a:lnTo>
                    <a:lnTo>
                      <a:pt x="534" y="36"/>
                    </a:lnTo>
                    <a:lnTo>
                      <a:pt x="555" y="31"/>
                    </a:lnTo>
                    <a:lnTo>
                      <a:pt x="577" y="27"/>
                    </a:lnTo>
                    <a:lnTo>
                      <a:pt x="600" y="23"/>
                    </a:lnTo>
                    <a:lnTo>
                      <a:pt x="623" y="19"/>
                    </a:lnTo>
                    <a:lnTo>
                      <a:pt x="646" y="14"/>
                    </a:lnTo>
                    <a:lnTo>
                      <a:pt x="668" y="10"/>
                    </a:lnTo>
                    <a:lnTo>
                      <a:pt x="689" y="4"/>
                    </a:lnTo>
                    <a:lnTo>
                      <a:pt x="712" y="0"/>
                    </a:lnTo>
                    <a:lnTo>
                      <a:pt x="724" y="52"/>
                    </a:lnTo>
                    <a:close/>
                  </a:path>
                </a:pathLst>
              </a:custGeom>
              <a:solidFill>
                <a:srgbClr val="FF0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4" name="Freeform 60"/>
              <p:cNvSpPr>
                <a:spLocks/>
              </p:cNvSpPr>
              <p:nvPr/>
            </p:nvSpPr>
            <p:spPr bwMode="auto">
              <a:xfrm>
                <a:off x="1791" y="1253"/>
                <a:ext cx="107" cy="36"/>
              </a:xfrm>
              <a:custGeom>
                <a:avLst/>
                <a:gdLst>
                  <a:gd name="T0" fmla="*/ 427 w 427"/>
                  <a:gd name="T1" fmla="*/ 75 h 145"/>
                  <a:gd name="T2" fmla="*/ 392 w 427"/>
                  <a:gd name="T3" fmla="*/ 83 h 145"/>
                  <a:gd name="T4" fmla="*/ 358 w 427"/>
                  <a:gd name="T5" fmla="*/ 93 h 145"/>
                  <a:gd name="T6" fmla="*/ 323 w 427"/>
                  <a:gd name="T7" fmla="*/ 99 h 145"/>
                  <a:gd name="T8" fmla="*/ 288 w 427"/>
                  <a:gd name="T9" fmla="*/ 107 h 145"/>
                  <a:gd name="T10" fmla="*/ 253 w 427"/>
                  <a:gd name="T11" fmla="*/ 114 h 145"/>
                  <a:gd name="T12" fmla="*/ 220 w 427"/>
                  <a:gd name="T13" fmla="*/ 122 h 145"/>
                  <a:gd name="T14" fmla="*/ 188 w 427"/>
                  <a:gd name="T15" fmla="*/ 131 h 145"/>
                  <a:gd name="T16" fmla="*/ 158 w 427"/>
                  <a:gd name="T17" fmla="*/ 143 h 145"/>
                  <a:gd name="T18" fmla="*/ 143 w 427"/>
                  <a:gd name="T19" fmla="*/ 145 h 145"/>
                  <a:gd name="T20" fmla="*/ 133 w 427"/>
                  <a:gd name="T21" fmla="*/ 145 h 145"/>
                  <a:gd name="T22" fmla="*/ 124 w 427"/>
                  <a:gd name="T23" fmla="*/ 139 h 145"/>
                  <a:gd name="T24" fmla="*/ 117 w 427"/>
                  <a:gd name="T25" fmla="*/ 132 h 145"/>
                  <a:gd name="T26" fmla="*/ 109 w 427"/>
                  <a:gd name="T27" fmla="*/ 123 h 145"/>
                  <a:gd name="T28" fmla="*/ 102 w 427"/>
                  <a:gd name="T29" fmla="*/ 115 h 145"/>
                  <a:gd name="T30" fmla="*/ 95 w 427"/>
                  <a:gd name="T31" fmla="*/ 107 h 145"/>
                  <a:gd name="T32" fmla="*/ 87 w 427"/>
                  <a:gd name="T33" fmla="*/ 103 h 145"/>
                  <a:gd name="T34" fmla="*/ 0 w 427"/>
                  <a:gd name="T35" fmla="*/ 40 h 145"/>
                  <a:gd name="T36" fmla="*/ 29 w 427"/>
                  <a:gd name="T37" fmla="*/ 32 h 145"/>
                  <a:gd name="T38" fmla="*/ 59 w 427"/>
                  <a:gd name="T39" fmla="*/ 27 h 145"/>
                  <a:gd name="T40" fmla="*/ 88 w 427"/>
                  <a:gd name="T41" fmla="*/ 23 h 145"/>
                  <a:gd name="T42" fmla="*/ 118 w 427"/>
                  <a:gd name="T43" fmla="*/ 20 h 145"/>
                  <a:gd name="T44" fmla="*/ 147 w 427"/>
                  <a:gd name="T45" fmla="*/ 15 h 145"/>
                  <a:gd name="T46" fmla="*/ 178 w 427"/>
                  <a:gd name="T47" fmla="*/ 11 h 145"/>
                  <a:gd name="T48" fmla="*/ 207 w 427"/>
                  <a:gd name="T49" fmla="*/ 6 h 145"/>
                  <a:gd name="T50" fmla="*/ 237 w 427"/>
                  <a:gd name="T51" fmla="*/ 0 h 145"/>
                  <a:gd name="T52" fmla="*/ 262 w 427"/>
                  <a:gd name="T53" fmla="*/ 2 h 145"/>
                  <a:gd name="T54" fmla="*/ 287 w 427"/>
                  <a:gd name="T55" fmla="*/ 7 h 145"/>
                  <a:gd name="T56" fmla="*/ 311 w 427"/>
                  <a:gd name="T57" fmla="*/ 15 h 145"/>
                  <a:gd name="T58" fmla="*/ 334 w 427"/>
                  <a:gd name="T59" fmla="*/ 27 h 145"/>
                  <a:gd name="T60" fmla="*/ 357 w 427"/>
                  <a:gd name="T61" fmla="*/ 39 h 145"/>
                  <a:gd name="T62" fmla="*/ 379 w 427"/>
                  <a:gd name="T63" fmla="*/ 50 h 145"/>
                  <a:gd name="T64" fmla="*/ 403 w 427"/>
                  <a:gd name="T65" fmla="*/ 62 h 145"/>
                  <a:gd name="T66" fmla="*/ 427 w 427"/>
                  <a:gd name="T67" fmla="*/ 7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7" h="145">
                    <a:moveTo>
                      <a:pt x="427" y="75"/>
                    </a:moveTo>
                    <a:lnTo>
                      <a:pt x="392" y="83"/>
                    </a:lnTo>
                    <a:lnTo>
                      <a:pt x="358" y="93"/>
                    </a:lnTo>
                    <a:lnTo>
                      <a:pt x="323" y="99"/>
                    </a:lnTo>
                    <a:lnTo>
                      <a:pt x="288" y="107"/>
                    </a:lnTo>
                    <a:lnTo>
                      <a:pt x="253" y="114"/>
                    </a:lnTo>
                    <a:lnTo>
                      <a:pt x="220" y="122"/>
                    </a:lnTo>
                    <a:lnTo>
                      <a:pt x="188" y="131"/>
                    </a:lnTo>
                    <a:lnTo>
                      <a:pt x="158" y="143"/>
                    </a:lnTo>
                    <a:lnTo>
                      <a:pt x="143" y="145"/>
                    </a:lnTo>
                    <a:lnTo>
                      <a:pt x="133" y="145"/>
                    </a:lnTo>
                    <a:lnTo>
                      <a:pt x="124" y="139"/>
                    </a:lnTo>
                    <a:lnTo>
                      <a:pt x="117" y="132"/>
                    </a:lnTo>
                    <a:lnTo>
                      <a:pt x="109" y="123"/>
                    </a:lnTo>
                    <a:lnTo>
                      <a:pt x="102" y="115"/>
                    </a:lnTo>
                    <a:lnTo>
                      <a:pt x="95" y="107"/>
                    </a:lnTo>
                    <a:lnTo>
                      <a:pt x="87" y="103"/>
                    </a:lnTo>
                    <a:lnTo>
                      <a:pt x="0" y="40"/>
                    </a:lnTo>
                    <a:lnTo>
                      <a:pt x="29" y="32"/>
                    </a:lnTo>
                    <a:lnTo>
                      <a:pt x="59" y="27"/>
                    </a:lnTo>
                    <a:lnTo>
                      <a:pt x="88" y="23"/>
                    </a:lnTo>
                    <a:lnTo>
                      <a:pt x="118" y="20"/>
                    </a:lnTo>
                    <a:lnTo>
                      <a:pt x="147" y="15"/>
                    </a:lnTo>
                    <a:lnTo>
                      <a:pt x="178" y="11"/>
                    </a:lnTo>
                    <a:lnTo>
                      <a:pt x="207" y="6"/>
                    </a:lnTo>
                    <a:lnTo>
                      <a:pt x="237" y="0"/>
                    </a:lnTo>
                    <a:lnTo>
                      <a:pt x="262" y="2"/>
                    </a:lnTo>
                    <a:lnTo>
                      <a:pt x="287" y="7"/>
                    </a:lnTo>
                    <a:lnTo>
                      <a:pt x="311" y="15"/>
                    </a:lnTo>
                    <a:lnTo>
                      <a:pt x="334" y="27"/>
                    </a:lnTo>
                    <a:lnTo>
                      <a:pt x="357" y="39"/>
                    </a:lnTo>
                    <a:lnTo>
                      <a:pt x="379" y="50"/>
                    </a:lnTo>
                    <a:lnTo>
                      <a:pt x="403" y="62"/>
                    </a:lnTo>
                    <a:lnTo>
                      <a:pt x="427" y="75"/>
                    </a:lnTo>
                    <a:close/>
                  </a:path>
                </a:pathLst>
              </a:custGeom>
              <a:solidFill>
                <a:srgbClr val="FFD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5" name="Freeform 61"/>
              <p:cNvSpPr>
                <a:spLocks/>
              </p:cNvSpPr>
              <p:nvPr/>
            </p:nvSpPr>
            <p:spPr bwMode="auto">
              <a:xfrm>
                <a:off x="2149" y="1255"/>
                <a:ext cx="110" cy="22"/>
              </a:xfrm>
              <a:custGeom>
                <a:avLst/>
                <a:gdLst>
                  <a:gd name="T0" fmla="*/ 187 w 439"/>
                  <a:gd name="T1" fmla="*/ 15 h 91"/>
                  <a:gd name="T2" fmla="*/ 174 w 439"/>
                  <a:gd name="T3" fmla="*/ 36 h 91"/>
                  <a:gd name="T4" fmla="*/ 154 w 439"/>
                  <a:gd name="T5" fmla="*/ 28 h 91"/>
                  <a:gd name="T6" fmla="*/ 158 w 439"/>
                  <a:gd name="T7" fmla="*/ 45 h 91"/>
                  <a:gd name="T8" fmla="*/ 184 w 439"/>
                  <a:gd name="T9" fmla="*/ 45 h 91"/>
                  <a:gd name="T10" fmla="*/ 208 w 439"/>
                  <a:gd name="T11" fmla="*/ 34 h 91"/>
                  <a:gd name="T12" fmla="*/ 228 w 439"/>
                  <a:gd name="T13" fmla="*/ 17 h 91"/>
                  <a:gd name="T14" fmla="*/ 241 w 439"/>
                  <a:gd name="T15" fmla="*/ 8 h 91"/>
                  <a:gd name="T16" fmla="*/ 250 w 439"/>
                  <a:gd name="T17" fmla="*/ 24 h 91"/>
                  <a:gd name="T18" fmla="*/ 278 w 439"/>
                  <a:gd name="T19" fmla="*/ 28 h 91"/>
                  <a:gd name="T20" fmla="*/ 308 w 439"/>
                  <a:gd name="T21" fmla="*/ 28 h 91"/>
                  <a:gd name="T22" fmla="*/ 361 w 439"/>
                  <a:gd name="T23" fmla="*/ 15 h 91"/>
                  <a:gd name="T24" fmla="*/ 412 w 439"/>
                  <a:gd name="T25" fmla="*/ 11 h 91"/>
                  <a:gd name="T26" fmla="*/ 422 w 439"/>
                  <a:gd name="T27" fmla="*/ 9 h 91"/>
                  <a:gd name="T28" fmla="*/ 381 w 439"/>
                  <a:gd name="T29" fmla="*/ 24 h 91"/>
                  <a:gd name="T30" fmla="*/ 339 w 439"/>
                  <a:gd name="T31" fmla="*/ 29 h 91"/>
                  <a:gd name="T32" fmla="*/ 303 w 439"/>
                  <a:gd name="T33" fmla="*/ 37 h 91"/>
                  <a:gd name="T34" fmla="*/ 269 w 439"/>
                  <a:gd name="T35" fmla="*/ 38 h 91"/>
                  <a:gd name="T36" fmla="*/ 237 w 439"/>
                  <a:gd name="T37" fmla="*/ 44 h 91"/>
                  <a:gd name="T38" fmla="*/ 200 w 439"/>
                  <a:gd name="T39" fmla="*/ 41 h 91"/>
                  <a:gd name="T40" fmla="*/ 167 w 439"/>
                  <a:gd name="T41" fmla="*/ 57 h 91"/>
                  <a:gd name="T42" fmla="*/ 138 w 439"/>
                  <a:gd name="T43" fmla="*/ 54 h 91"/>
                  <a:gd name="T44" fmla="*/ 107 w 439"/>
                  <a:gd name="T45" fmla="*/ 67 h 91"/>
                  <a:gd name="T46" fmla="*/ 74 w 439"/>
                  <a:gd name="T47" fmla="*/ 77 h 91"/>
                  <a:gd name="T48" fmla="*/ 51 w 439"/>
                  <a:gd name="T49" fmla="*/ 77 h 91"/>
                  <a:gd name="T50" fmla="*/ 38 w 439"/>
                  <a:gd name="T51" fmla="*/ 73 h 91"/>
                  <a:gd name="T52" fmla="*/ 7 w 439"/>
                  <a:gd name="T53" fmla="*/ 87 h 91"/>
                  <a:gd name="T54" fmla="*/ 7 w 439"/>
                  <a:gd name="T55" fmla="*/ 50 h 91"/>
                  <a:gd name="T56" fmla="*/ 10 w 439"/>
                  <a:gd name="T57" fmla="*/ 61 h 91"/>
                  <a:gd name="T58" fmla="*/ 9 w 439"/>
                  <a:gd name="T59" fmla="*/ 74 h 91"/>
                  <a:gd name="T60" fmla="*/ 25 w 439"/>
                  <a:gd name="T61" fmla="*/ 65 h 91"/>
                  <a:gd name="T62" fmla="*/ 36 w 439"/>
                  <a:gd name="T63" fmla="*/ 42 h 91"/>
                  <a:gd name="T64" fmla="*/ 55 w 439"/>
                  <a:gd name="T65" fmla="*/ 28 h 91"/>
                  <a:gd name="T66" fmla="*/ 42 w 439"/>
                  <a:gd name="T67" fmla="*/ 42 h 91"/>
                  <a:gd name="T68" fmla="*/ 47 w 439"/>
                  <a:gd name="T69" fmla="*/ 60 h 91"/>
                  <a:gd name="T70" fmla="*/ 66 w 439"/>
                  <a:gd name="T71" fmla="*/ 31 h 91"/>
                  <a:gd name="T72" fmla="*/ 87 w 439"/>
                  <a:gd name="T73" fmla="*/ 24 h 91"/>
                  <a:gd name="T74" fmla="*/ 71 w 439"/>
                  <a:gd name="T75" fmla="*/ 42 h 91"/>
                  <a:gd name="T76" fmla="*/ 79 w 439"/>
                  <a:gd name="T77" fmla="*/ 56 h 91"/>
                  <a:gd name="T78" fmla="*/ 104 w 439"/>
                  <a:gd name="T79" fmla="*/ 37 h 91"/>
                  <a:gd name="T80" fmla="*/ 119 w 439"/>
                  <a:gd name="T81" fmla="*/ 19 h 91"/>
                  <a:gd name="T82" fmla="*/ 126 w 439"/>
                  <a:gd name="T83" fmla="*/ 32 h 91"/>
                  <a:gd name="T84" fmla="*/ 151 w 439"/>
                  <a:gd name="T85" fmla="*/ 25 h 91"/>
                  <a:gd name="T86" fmla="*/ 175 w 439"/>
                  <a:gd name="T87" fmla="*/ 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9" h="91">
                    <a:moveTo>
                      <a:pt x="190" y="0"/>
                    </a:moveTo>
                    <a:lnTo>
                      <a:pt x="188" y="7"/>
                    </a:lnTo>
                    <a:lnTo>
                      <a:pt x="187" y="15"/>
                    </a:lnTo>
                    <a:lnTo>
                      <a:pt x="184" y="21"/>
                    </a:lnTo>
                    <a:lnTo>
                      <a:pt x="183" y="29"/>
                    </a:lnTo>
                    <a:lnTo>
                      <a:pt x="174" y="36"/>
                    </a:lnTo>
                    <a:lnTo>
                      <a:pt x="162" y="32"/>
                    </a:lnTo>
                    <a:lnTo>
                      <a:pt x="158" y="29"/>
                    </a:lnTo>
                    <a:lnTo>
                      <a:pt x="154" y="28"/>
                    </a:lnTo>
                    <a:lnTo>
                      <a:pt x="150" y="33"/>
                    </a:lnTo>
                    <a:lnTo>
                      <a:pt x="150" y="40"/>
                    </a:lnTo>
                    <a:lnTo>
                      <a:pt x="158" y="45"/>
                    </a:lnTo>
                    <a:lnTo>
                      <a:pt x="167" y="48"/>
                    </a:lnTo>
                    <a:lnTo>
                      <a:pt x="175" y="46"/>
                    </a:lnTo>
                    <a:lnTo>
                      <a:pt x="184" y="45"/>
                    </a:lnTo>
                    <a:lnTo>
                      <a:pt x="192" y="40"/>
                    </a:lnTo>
                    <a:lnTo>
                      <a:pt x="200" y="37"/>
                    </a:lnTo>
                    <a:lnTo>
                      <a:pt x="208" y="34"/>
                    </a:lnTo>
                    <a:lnTo>
                      <a:pt x="217" y="36"/>
                    </a:lnTo>
                    <a:lnTo>
                      <a:pt x="223" y="25"/>
                    </a:lnTo>
                    <a:lnTo>
                      <a:pt x="228" y="17"/>
                    </a:lnTo>
                    <a:lnTo>
                      <a:pt x="232" y="13"/>
                    </a:lnTo>
                    <a:lnTo>
                      <a:pt x="236" y="11"/>
                    </a:lnTo>
                    <a:lnTo>
                      <a:pt x="241" y="8"/>
                    </a:lnTo>
                    <a:lnTo>
                      <a:pt x="249" y="8"/>
                    </a:lnTo>
                    <a:lnTo>
                      <a:pt x="246" y="17"/>
                    </a:lnTo>
                    <a:lnTo>
                      <a:pt x="250" y="24"/>
                    </a:lnTo>
                    <a:lnTo>
                      <a:pt x="257" y="28"/>
                    </a:lnTo>
                    <a:lnTo>
                      <a:pt x="267" y="29"/>
                    </a:lnTo>
                    <a:lnTo>
                      <a:pt x="278" y="28"/>
                    </a:lnTo>
                    <a:lnTo>
                      <a:pt x="290" y="27"/>
                    </a:lnTo>
                    <a:lnTo>
                      <a:pt x="300" y="27"/>
                    </a:lnTo>
                    <a:lnTo>
                      <a:pt x="308" y="28"/>
                    </a:lnTo>
                    <a:lnTo>
                      <a:pt x="324" y="21"/>
                    </a:lnTo>
                    <a:lnTo>
                      <a:pt x="343" y="19"/>
                    </a:lnTo>
                    <a:lnTo>
                      <a:pt x="361" y="15"/>
                    </a:lnTo>
                    <a:lnTo>
                      <a:pt x="379" y="15"/>
                    </a:lnTo>
                    <a:lnTo>
                      <a:pt x="395" y="12"/>
                    </a:lnTo>
                    <a:lnTo>
                      <a:pt x="412" y="11"/>
                    </a:lnTo>
                    <a:lnTo>
                      <a:pt x="426" y="9"/>
                    </a:lnTo>
                    <a:lnTo>
                      <a:pt x="439" y="8"/>
                    </a:lnTo>
                    <a:lnTo>
                      <a:pt x="422" y="9"/>
                    </a:lnTo>
                    <a:lnTo>
                      <a:pt x="407" y="13"/>
                    </a:lnTo>
                    <a:lnTo>
                      <a:pt x="394" y="17"/>
                    </a:lnTo>
                    <a:lnTo>
                      <a:pt x="381" y="24"/>
                    </a:lnTo>
                    <a:lnTo>
                      <a:pt x="366" y="27"/>
                    </a:lnTo>
                    <a:lnTo>
                      <a:pt x="353" y="29"/>
                    </a:lnTo>
                    <a:lnTo>
                      <a:pt x="339" y="29"/>
                    </a:lnTo>
                    <a:lnTo>
                      <a:pt x="324" y="28"/>
                    </a:lnTo>
                    <a:lnTo>
                      <a:pt x="314" y="33"/>
                    </a:lnTo>
                    <a:lnTo>
                      <a:pt x="303" y="37"/>
                    </a:lnTo>
                    <a:lnTo>
                      <a:pt x="291" y="38"/>
                    </a:lnTo>
                    <a:lnTo>
                      <a:pt x="281" y="40"/>
                    </a:lnTo>
                    <a:lnTo>
                      <a:pt x="269" y="38"/>
                    </a:lnTo>
                    <a:lnTo>
                      <a:pt x="257" y="38"/>
                    </a:lnTo>
                    <a:lnTo>
                      <a:pt x="245" y="38"/>
                    </a:lnTo>
                    <a:lnTo>
                      <a:pt x="237" y="44"/>
                    </a:lnTo>
                    <a:lnTo>
                      <a:pt x="224" y="37"/>
                    </a:lnTo>
                    <a:lnTo>
                      <a:pt x="212" y="37"/>
                    </a:lnTo>
                    <a:lnTo>
                      <a:pt x="200" y="41"/>
                    </a:lnTo>
                    <a:lnTo>
                      <a:pt x="188" y="48"/>
                    </a:lnTo>
                    <a:lnTo>
                      <a:pt x="177" y="53"/>
                    </a:lnTo>
                    <a:lnTo>
                      <a:pt x="167" y="57"/>
                    </a:lnTo>
                    <a:lnTo>
                      <a:pt x="157" y="58"/>
                    </a:lnTo>
                    <a:lnTo>
                      <a:pt x="150" y="56"/>
                    </a:lnTo>
                    <a:lnTo>
                      <a:pt x="138" y="54"/>
                    </a:lnTo>
                    <a:lnTo>
                      <a:pt x="126" y="57"/>
                    </a:lnTo>
                    <a:lnTo>
                      <a:pt x="116" y="61"/>
                    </a:lnTo>
                    <a:lnTo>
                      <a:pt x="107" y="67"/>
                    </a:lnTo>
                    <a:lnTo>
                      <a:pt x="95" y="71"/>
                    </a:lnTo>
                    <a:lnTo>
                      <a:pt x="84" y="75"/>
                    </a:lnTo>
                    <a:lnTo>
                      <a:pt x="74" y="77"/>
                    </a:lnTo>
                    <a:lnTo>
                      <a:pt x="63" y="75"/>
                    </a:lnTo>
                    <a:lnTo>
                      <a:pt x="55" y="78"/>
                    </a:lnTo>
                    <a:lnTo>
                      <a:pt x="51" y="77"/>
                    </a:lnTo>
                    <a:lnTo>
                      <a:pt x="45" y="75"/>
                    </a:lnTo>
                    <a:lnTo>
                      <a:pt x="39" y="79"/>
                    </a:lnTo>
                    <a:lnTo>
                      <a:pt x="38" y="73"/>
                    </a:lnTo>
                    <a:lnTo>
                      <a:pt x="36" y="71"/>
                    </a:lnTo>
                    <a:lnTo>
                      <a:pt x="12" y="91"/>
                    </a:lnTo>
                    <a:lnTo>
                      <a:pt x="7" y="87"/>
                    </a:lnTo>
                    <a:lnTo>
                      <a:pt x="0" y="87"/>
                    </a:lnTo>
                    <a:lnTo>
                      <a:pt x="0" y="52"/>
                    </a:lnTo>
                    <a:lnTo>
                      <a:pt x="7" y="50"/>
                    </a:lnTo>
                    <a:lnTo>
                      <a:pt x="10" y="52"/>
                    </a:lnTo>
                    <a:lnTo>
                      <a:pt x="10" y="56"/>
                    </a:lnTo>
                    <a:lnTo>
                      <a:pt x="10" y="61"/>
                    </a:lnTo>
                    <a:lnTo>
                      <a:pt x="8" y="65"/>
                    </a:lnTo>
                    <a:lnTo>
                      <a:pt x="8" y="70"/>
                    </a:lnTo>
                    <a:lnTo>
                      <a:pt x="9" y="74"/>
                    </a:lnTo>
                    <a:lnTo>
                      <a:pt x="16" y="79"/>
                    </a:lnTo>
                    <a:lnTo>
                      <a:pt x="20" y="71"/>
                    </a:lnTo>
                    <a:lnTo>
                      <a:pt x="25" y="65"/>
                    </a:lnTo>
                    <a:lnTo>
                      <a:pt x="28" y="57"/>
                    </a:lnTo>
                    <a:lnTo>
                      <a:pt x="32" y="50"/>
                    </a:lnTo>
                    <a:lnTo>
                      <a:pt x="36" y="42"/>
                    </a:lnTo>
                    <a:lnTo>
                      <a:pt x="41" y="36"/>
                    </a:lnTo>
                    <a:lnTo>
                      <a:pt x="46" y="31"/>
                    </a:lnTo>
                    <a:lnTo>
                      <a:pt x="55" y="28"/>
                    </a:lnTo>
                    <a:lnTo>
                      <a:pt x="54" y="31"/>
                    </a:lnTo>
                    <a:lnTo>
                      <a:pt x="46" y="38"/>
                    </a:lnTo>
                    <a:lnTo>
                      <a:pt x="42" y="42"/>
                    </a:lnTo>
                    <a:lnTo>
                      <a:pt x="41" y="48"/>
                    </a:lnTo>
                    <a:lnTo>
                      <a:pt x="41" y="53"/>
                    </a:lnTo>
                    <a:lnTo>
                      <a:pt x="47" y="60"/>
                    </a:lnTo>
                    <a:lnTo>
                      <a:pt x="54" y="48"/>
                    </a:lnTo>
                    <a:lnTo>
                      <a:pt x="62" y="37"/>
                    </a:lnTo>
                    <a:lnTo>
                      <a:pt x="66" y="31"/>
                    </a:lnTo>
                    <a:lnTo>
                      <a:pt x="71" y="27"/>
                    </a:lnTo>
                    <a:lnTo>
                      <a:pt x="78" y="24"/>
                    </a:lnTo>
                    <a:lnTo>
                      <a:pt x="87" y="24"/>
                    </a:lnTo>
                    <a:lnTo>
                      <a:pt x="80" y="29"/>
                    </a:lnTo>
                    <a:lnTo>
                      <a:pt x="75" y="36"/>
                    </a:lnTo>
                    <a:lnTo>
                      <a:pt x="71" y="42"/>
                    </a:lnTo>
                    <a:lnTo>
                      <a:pt x="71" y="52"/>
                    </a:lnTo>
                    <a:lnTo>
                      <a:pt x="71" y="54"/>
                    </a:lnTo>
                    <a:lnTo>
                      <a:pt x="79" y="56"/>
                    </a:lnTo>
                    <a:lnTo>
                      <a:pt x="87" y="48"/>
                    </a:lnTo>
                    <a:lnTo>
                      <a:pt x="96" y="46"/>
                    </a:lnTo>
                    <a:lnTo>
                      <a:pt x="104" y="37"/>
                    </a:lnTo>
                    <a:lnTo>
                      <a:pt x="108" y="31"/>
                    </a:lnTo>
                    <a:lnTo>
                      <a:pt x="113" y="24"/>
                    </a:lnTo>
                    <a:lnTo>
                      <a:pt x="119" y="19"/>
                    </a:lnTo>
                    <a:lnTo>
                      <a:pt x="126" y="16"/>
                    </a:lnTo>
                    <a:lnTo>
                      <a:pt x="138" y="16"/>
                    </a:lnTo>
                    <a:lnTo>
                      <a:pt x="126" y="32"/>
                    </a:lnTo>
                    <a:lnTo>
                      <a:pt x="134" y="32"/>
                    </a:lnTo>
                    <a:lnTo>
                      <a:pt x="144" y="31"/>
                    </a:lnTo>
                    <a:lnTo>
                      <a:pt x="151" y="25"/>
                    </a:lnTo>
                    <a:lnTo>
                      <a:pt x="161" y="21"/>
                    </a:lnTo>
                    <a:lnTo>
                      <a:pt x="167" y="15"/>
                    </a:lnTo>
                    <a:lnTo>
                      <a:pt x="175" y="8"/>
                    </a:lnTo>
                    <a:lnTo>
                      <a:pt x="182" y="3"/>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6" name="Freeform 62"/>
              <p:cNvSpPr>
                <a:spLocks/>
              </p:cNvSpPr>
              <p:nvPr/>
            </p:nvSpPr>
            <p:spPr bwMode="auto">
              <a:xfrm>
                <a:off x="2218" y="1255"/>
                <a:ext cx="5" cy="4"/>
              </a:xfrm>
              <a:custGeom>
                <a:avLst/>
                <a:gdLst>
                  <a:gd name="T0" fmla="*/ 19 w 19"/>
                  <a:gd name="T1" fmla="*/ 0 h 16"/>
                  <a:gd name="T2" fmla="*/ 19 w 19"/>
                  <a:gd name="T3" fmla="*/ 5 h 16"/>
                  <a:gd name="T4" fmla="*/ 16 w 19"/>
                  <a:gd name="T5" fmla="*/ 11 h 16"/>
                  <a:gd name="T6" fmla="*/ 10 w 19"/>
                  <a:gd name="T7" fmla="*/ 12 h 16"/>
                  <a:gd name="T8" fmla="*/ 8 w 19"/>
                  <a:gd name="T9" fmla="*/ 16 h 16"/>
                  <a:gd name="T10" fmla="*/ 0 w 19"/>
                  <a:gd name="T11" fmla="*/ 16 h 16"/>
                  <a:gd name="T12" fmla="*/ 1 w 19"/>
                  <a:gd name="T13" fmla="*/ 8 h 16"/>
                  <a:gd name="T14" fmla="*/ 6 w 19"/>
                  <a:gd name="T15" fmla="*/ 4 h 16"/>
                  <a:gd name="T16" fmla="*/ 13 w 19"/>
                  <a:gd name="T17" fmla="*/ 2 h 16"/>
                  <a:gd name="T18" fmla="*/ 19 w 19"/>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6">
                    <a:moveTo>
                      <a:pt x="19" y="0"/>
                    </a:moveTo>
                    <a:lnTo>
                      <a:pt x="19" y="5"/>
                    </a:lnTo>
                    <a:lnTo>
                      <a:pt x="16" y="11"/>
                    </a:lnTo>
                    <a:lnTo>
                      <a:pt x="10" y="12"/>
                    </a:lnTo>
                    <a:lnTo>
                      <a:pt x="8" y="16"/>
                    </a:lnTo>
                    <a:lnTo>
                      <a:pt x="0" y="16"/>
                    </a:lnTo>
                    <a:lnTo>
                      <a:pt x="1" y="8"/>
                    </a:lnTo>
                    <a:lnTo>
                      <a:pt x="6" y="4"/>
                    </a:lnTo>
                    <a:lnTo>
                      <a:pt x="13" y="2"/>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7" name="Freeform 63"/>
              <p:cNvSpPr>
                <a:spLocks/>
              </p:cNvSpPr>
              <p:nvPr/>
            </p:nvSpPr>
            <p:spPr bwMode="auto">
              <a:xfrm>
                <a:off x="1940" y="1270"/>
                <a:ext cx="18" cy="63"/>
              </a:xfrm>
              <a:custGeom>
                <a:avLst/>
                <a:gdLst>
                  <a:gd name="T0" fmla="*/ 71 w 71"/>
                  <a:gd name="T1" fmla="*/ 242 h 250"/>
                  <a:gd name="T2" fmla="*/ 47 w 71"/>
                  <a:gd name="T3" fmla="*/ 250 h 250"/>
                  <a:gd name="T4" fmla="*/ 38 w 71"/>
                  <a:gd name="T5" fmla="*/ 219 h 250"/>
                  <a:gd name="T6" fmla="*/ 30 w 71"/>
                  <a:gd name="T7" fmla="*/ 190 h 250"/>
                  <a:gd name="T8" fmla="*/ 23 w 71"/>
                  <a:gd name="T9" fmla="*/ 161 h 250"/>
                  <a:gd name="T10" fmla="*/ 18 w 71"/>
                  <a:gd name="T11" fmla="*/ 134 h 250"/>
                  <a:gd name="T12" fmla="*/ 13 w 71"/>
                  <a:gd name="T13" fmla="*/ 103 h 250"/>
                  <a:gd name="T14" fmla="*/ 8 w 71"/>
                  <a:gd name="T15" fmla="*/ 74 h 250"/>
                  <a:gd name="T16" fmla="*/ 4 w 71"/>
                  <a:gd name="T17" fmla="*/ 43 h 250"/>
                  <a:gd name="T18" fmla="*/ 0 w 71"/>
                  <a:gd name="T19" fmla="*/ 12 h 250"/>
                  <a:gd name="T20" fmla="*/ 35 w 71"/>
                  <a:gd name="T21" fmla="*/ 0 h 250"/>
                  <a:gd name="T22" fmla="*/ 43 w 71"/>
                  <a:gd name="T23" fmla="*/ 27 h 250"/>
                  <a:gd name="T24" fmla="*/ 50 w 71"/>
                  <a:gd name="T25" fmla="*/ 57 h 250"/>
                  <a:gd name="T26" fmla="*/ 52 w 71"/>
                  <a:gd name="T27" fmla="*/ 87 h 250"/>
                  <a:gd name="T28" fmla="*/ 56 w 71"/>
                  <a:gd name="T29" fmla="*/ 119 h 250"/>
                  <a:gd name="T30" fmla="*/ 58 w 71"/>
                  <a:gd name="T31" fmla="*/ 149 h 250"/>
                  <a:gd name="T32" fmla="*/ 62 w 71"/>
                  <a:gd name="T33" fmla="*/ 181 h 250"/>
                  <a:gd name="T34" fmla="*/ 66 w 71"/>
                  <a:gd name="T35" fmla="*/ 211 h 250"/>
                  <a:gd name="T36" fmla="*/ 71 w 71"/>
                  <a:gd name="T37" fmla="*/ 24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250">
                    <a:moveTo>
                      <a:pt x="71" y="242"/>
                    </a:moveTo>
                    <a:lnTo>
                      <a:pt x="47" y="250"/>
                    </a:lnTo>
                    <a:lnTo>
                      <a:pt x="38" y="219"/>
                    </a:lnTo>
                    <a:lnTo>
                      <a:pt x="30" y="190"/>
                    </a:lnTo>
                    <a:lnTo>
                      <a:pt x="23" y="161"/>
                    </a:lnTo>
                    <a:lnTo>
                      <a:pt x="18" y="134"/>
                    </a:lnTo>
                    <a:lnTo>
                      <a:pt x="13" y="103"/>
                    </a:lnTo>
                    <a:lnTo>
                      <a:pt x="8" y="74"/>
                    </a:lnTo>
                    <a:lnTo>
                      <a:pt x="4" y="43"/>
                    </a:lnTo>
                    <a:lnTo>
                      <a:pt x="0" y="12"/>
                    </a:lnTo>
                    <a:lnTo>
                      <a:pt x="35" y="0"/>
                    </a:lnTo>
                    <a:lnTo>
                      <a:pt x="43" y="27"/>
                    </a:lnTo>
                    <a:lnTo>
                      <a:pt x="50" y="57"/>
                    </a:lnTo>
                    <a:lnTo>
                      <a:pt x="52" y="87"/>
                    </a:lnTo>
                    <a:lnTo>
                      <a:pt x="56" y="119"/>
                    </a:lnTo>
                    <a:lnTo>
                      <a:pt x="58" y="149"/>
                    </a:lnTo>
                    <a:lnTo>
                      <a:pt x="62" y="181"/>
                    </a:lnTo>
                    <a:lnTo>
                      <a:pt x="66" y="211"/>
                    </a:lnTo>
                    <a:lnTo>
                      <a:pt x="71" y="2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8" name="Freeform 64"/>
              <p:cNvSpPr>
                <a:spLocks/>
              </p:cNvSpPr>
              <p:nvPr/>
            </p:nvSpPr>
            <p:spPr bwMode="auto">
              <a:xfrm>
                <a:off x="1824" y="1274"/>
                <a:ext cx="120" cy="86"/>
              </a:xfrm>
              <a:custGeom>
                <a:avLst/>
                <a:gdLst>
                  <a:gd name="T0" fmla="*/ 446 w 482"/>
                  <a:gd name="T1" fmla="*/ 29 h 344"/>
                  <a:gd name="T2" fmla="*/ 456 w 482"/>
                  <a:gd name="T3" fmla="*/ 89 h 344"/>
                  <a:gd name="T4" fmla="*/ 468 w 482"/>
                  <a:gd name="T5" fmla="*/ 148 h 344"/>
                  <a:gd name="T6" fmla="*/ 477 w 482"/>
                  <a:gd name="T7" fmla="*/ 209 h 344"/>
                  <a:gd name="T8" fmla="*/ 423 w 482"/>
                  <a:gd name="T9" fmla="*/ 252 h 344"/>
                  <a:gd name="T10" fmla="*/ 310 w 482"/>
                  <a:gd name="T11" fmla="*/ 278 h 344"/>
                  <a:gd name="T12" fmla="*/ 198 w 482"/>
                  <a:gd name="T13" fmla="*/ 307 h 344"/>
                  <a:gd name="T14" fmla="*/ 84 w 482"/>
                  <a:gd name="T15" fmla="*/ 332 h 344"/>
                  <a:gd name="T16" fmla="*/ 24 w 482"/>
                  <a:gd name="T17" fmla="*/ 332 h 344"/>
                  <a:gd name="T18" fmla="*/ 17 w 482"/>
                  <a:gd name="T19" fmla="*/ 313 h 344"/>
                  <a:gd name="T20" fmla="*/ 11 w 482"/>
                  <a:gd name="T21" fmla="*/ 293 h 344"/>
                  <a:gd name="T22" fmla="*/ 8 w 482"/>
                  <a:gd name="T23" fmla="*/ 272 h 344"/>
                  <a:gd name="T24" fmla="*/ 20 w 482"/>
                  <a:gd name="T25" fmla="*/ 256 h 344"/>
                  <a:gd name="T26" fmla="*/ 52 w 482"/>
                  <a:gd name="T27" fmla="*/ 251 h 344"/>
                  <a:gd name="T28" fmla="*/ 83 w 482"/>
                  <a:gd name="T29" fmla="*/ 245 h 344"/>
                  <a:gd name="T30" fmla="*/ 115 w 482"/>
                  <a:gd name="T31" fmla="*/ 236 h 344"/>
                  <a:gd name="T32" fmla="*/ 141 w 482"/>
                  <a:gd name="T33" fmla="*/ 228 h 344"/>
                  <a:gd name="T34" fmla="*/ 161 w 482"/>
                  <a:gd name="T35" fmla="*/ 224 h 344"/>
                  <a:gd name="T36" fmla="*/ 181 w 482"/>
                  <a:gd name="T37" fmla="*/ 220 h 344"/>
                  <a:gd name="T38" fmla="*/ 202 w 482"/>
                  <a:gd name="T39" fmla="*/ 220 h 344"/>
                  <a:gd name="T40" fmla="*/ 228 w 482"/>
                  <a:gd name="T41" fmla="*/ 212 h 344"/>
                  <a:gd name="T42" fmla="*/ 260 w 482"/>
                  <a:gd name="T43" fmla="*/ 202 h 344"/>
                  <a:gd name="T44" fmla="*/ 293 w 482"/>
                  <a:gd name="T45" fmla="*/ 193 h 344"/>
                  <a:gd name="T46" fmla="*/ 327 w 482"/>
                  <a:gd name="T47" fmla="*/ 183 h 344"/>
                  <a:gd name="T48" fmla="*/ 336 w 482"/>
                  <a:gd name="T49" fmla="*/ 174 h 344"/>
                  <a:gd name="T50" fmla="*/ 344 w 482"/>
                  <a:gd name="T51" fmla="*/ 165 h 344"/>
                  <a:gd name="T52" fmla="*/ 348 w 482"/>
                  <a:gd name="T53" fmla="*/ 151 h 344"/>
                  <a:gd name="T54" fmla="*/ 324 w 482"/>
                  <a:gd name="T55" fmla="*/ 140 h 344"/>
                  <a:gd name="T56" fmla="*/ 302 w 482"/>
                  <a:gd name="T57" fmla="*/ 143 h 344"/>
                  <a:gd name="T58" fmla="*/ 277 w 482"/>
                  <a:gd name="T59" fmla="*/ 151 h 344"/>
                  <a:gd name="T60" fmla="*/ 253 w 482"/>
                  <a:gd name="T61" fmla="*/ 158 h 344"/>
                  <a:gd name="T62" fmla="*/ 189 w 482"/>
                  <a:gd name="T63" fmla="*/ 168 h 344"/>
                  <a:gd name="T64" fmla="*/ 127 w 482"/>
                  <a:gd name="T65" fmla="*/ 183 h 344"/>
                  <a:gd name="T66" fmla="*/ 63 w 482"/>
                  <a:gd name="T67" fmla="*/ 201 h 344"/>
                  <a:gd name="T68" fmla="*/ 0 w 482"/>
                  <a:gd name="T69" fmla="*/ 214 h 344"/>
                  <a:gd name="T70" fmla="*/ 34 w 482"/>
                  <a:gd name="T71" fmla="*/ 86 h 344"/>
                  <a:gd name="T72" fmla="*/ 111 w 482"/>
                  <a:gd name="T73" fmla="*/ 69 h 344"/>
                  <a:gd name="T74" fmla="*/ 189 w 482"/>
                  <a:gd name="T75" fmla="*/ 57 h 344"/>
                  <a:gd name="T76" fmla="*/ 262 w 482"/>
                  <a:gd name="T77" fmla="*/ 39 h 344"/>
                  <a:gd name="T78" fmla="*/ 314 w 482"/>
                  <a:gd name="T79" fmla="*/ 23 h 344"/>
                  <a:gd name="T80" fmla="*/ 351 w 482"/>
                  <a:gd name="T81" fmla="*/ 16 h 344"/>
                  <a:gd name="T82" fmla="*/ 386 w 482"/>
                  <a:gd name="T83" fmla="*/ 8 h 344"/>
                  <a:gd name="T84" fmla="*/ 423 w 482"/>
                  <a:gd name="T85" fmla="*/ 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2" h="344">
                    <a:moveTo>
                      <a:pt x="443" y="0"/>
                    </a:moveTo>
                    <a:lnTo>
                      <a:pt x="446" y="29"/>
                    </a:lnTo>
                    <a:lnTo>
                      <a:pt x="451" y="60"/>
                    </a:lnTo>
                    <a:lnTo>
                      <a:pt x="456" y="89"/>
                    </a:lnTo>
                    <a:lnTo>
                      <a:pt x="463" y="119"/>
                    </a:lnTo>
                    <a:lnTo>
                      <a:pt x="468" y="148"/>
                    </a:lnTo>
                    <a:lnTo>
                      <a:pt x="473" y="178"/>
                    </a:lnTo>
                    <a:lnTo>
                      <a:pt x="477" y="209"/>
                    </a:lnTo>
                    <a:lnTo>
                      <a:pt x="482" y="241"/>
                    </a:lnTo>
                    <a:lnTo>
                      <a:pt x="423" y="252"/>
                    </a:lnTo>
                    <a:lnTo>
                      <a:pt x="366" y="265"/>
                    </a:lnTo>
                    <a:lnTo>
                      <a:pt x="310" y="278"/>
                    </a:lnTo>
                    <a:lnTo>
                      <a:pt x="254" y="294"/>
                    </a:lnTo>
                    <a:lnTo>
                      <a:pt x="198" y="307"/>
                    </a:lnTo>
                    <a:lnTo>
                      <a:pt x="141" y="321"/>
                    </a:lnTo>
                    <a:lnTo>
                      <a:pt x="84" y="332"/>
                    </a:lnTo>
                    <a:lnTo>
                      <a:pt x="28" y="344"/>
                    </a:lnTo>
                    <a:lnTo>
                      <a:pt x="24" y="332"/>
                    </a:lnTo>
                    <a:lnTo>
                      <a:pt x="21" y="323"/>
                    </a:lnTo>
                    <a:lnTo>
                      <a:pt x="17" y="313"/>
                    </a:lnTo>
                    <a:lnTo>
                      <a:pt x="15" y="303"/>
                    </a:lnTo>
                    <a:lnTo>
                      <a:pt x="11" y="293"/>
                    </a:lnTo>
                    <a:lnTo>
                      <a:pt x="9" y="282"/>
                    </a:lnTo>
                    <a:lnTo>
                      <a:pt x="8" y="272"/>
                    </a:lnTo>
                    <a:lnTo>
                      <a:pt x="8" y="261"/>
                    </a:lnTo>
                    <a:lnTo>
                      <a:pt x="20" y="256"/>
                    </a:lnTo>
                    <a:lnTo>
                      <a:pt x="36" y="253"/>
                    </a:lnTo>
                    <a:lnTo>
                      <a:pt x="52" y="251"/>
                    </a:lnTo>
                    <a:lnTo>
                      <a:pt x="67" y="249"/>
                    </a:lnTo>
                    <a:lnTo>
                      <a:pt x="83" y="245"/>
                    </a:lnTo>
                    <a:lnTo>
                      <a:pt x="99" y="241"/>
                    </a:lnTo>
                    <a:lnTo>
                      <a:pt x="115" y="236"/>
                    </a:lnTo>
                    <a:lnTo>
                      <a:pt x="131" y="230"/>
                    </a:lnTo>
                    <a:lnTo>
                      <a:pt x="141" y="228"/>
                    </a:lnTo>
                    <a:lnTo>
                      <a:pt x="152" y="227"/>
                    </a:lnTo>
                    <a:lnTo>
                      <a:pt x="161" y="224"/>
                    </a:lnTo>
                    <a:lnTo>
                      <a:pt x="171" y="223"/>
                    </a:lnTo>
                    <a:lnTo>
                      <a:pt x="181" y="220"/>
                    </a:lnTo>
                    <a:lnTo>
                      <a:pt x="191" y="220"/>
                    </a:lnTo>
                    <a:lnTo>
                      <a:pt x="202" y="220"/>
                    </a:lnTo>
                    <a:lnTo>
                      <a:pt x="214" y="222"/>
                    </a:lnTo>
                    <a:lnTo>
                      <a:pt x="228" y="212"/>
                    </a:lnTo>
                    <a:lnTo>
                      <a:pt x="244" y="207"/>
                    </a:lnTo>
                    <a:lnTo>
                      <a:pt x="260" y="202"/>
                    </a:lnTo>
                    <a:lnTo>
                      <a:pt x="277" y="198"/>
                    </a:lnTo>
                    <a:lnTo>
                      <a:pt x="293" y="193"/>
                    </a:lnTo>
                    <a:lnTo>
                      <a:pt x="310" y="189"/>
                    </a:lnTo>
                    <a:lnTo>
                      <a:pt x="327" y="183"/>
                    </a:lnTo>
                    <a:lnTo>
                      <a:pt x="344" y="178"/>
                    </a:lnTo>
                    <a:lnTo>
                      <a:pt x="336" y="174"/>
                    </a:lnTo>
                    <a:lnTo>
                      <a:pt x="343" y="172"/>
                    </a:lnTo>
                    <a:lnTo>
                      <a:pt x="344" y="165"/>
                    </a:lnTo>
                    <a:lnTo>
                      <a:pt x="344" y="157"/>
                    </a:lnTo>
                    <a:lnTo>
                      <a:pt x="348" y="151"/>
                    </a:lnTo>
                    <a:lnTo>
                      <a:pt x="336" y="143"/>
                    </a:lnTo>
                    <a:lnTo>
                      <a:pt x="324" y="140"/>
                    </a:lnTo>
                    <a:lnTo>
                      <a:pt x="312" y="139"/>
                    </a:lnTo>
                    <a:lnTo>
                      <a:pt x="302" y="143"/>
                    </a:lnTo>
                    <a:lnTo>
                      <a:pt x="289" y="145"/>
                    </a:lnTo>
                    <a:lnTo>
                      <a:pt x="277" y="151"/>
                    </a:lnTo>
                    <a:lnTo>
                      <a:pt x="265" y="154"/>
                    </a:lnTo>
                    <a:lnTo>
                      <a:pt x="253" y="158"/>
                    </a:lnTo>
                    <a:lnTo>
                      <a:pt x="220" y="161"/>
                    </a:lnTo>
                    <a:lnTo>
                      <a:pt x="189" y="168"/>
                    </a:lnTo>
                    <a:lnTo>
                      <a:pt x="157" y="176"/>
                    </a:lnTo>
                    <a:lnTo>
                      <a:pt x="127" y="183"/>
                    </a:lnTo>
                    <a:lnTo>
                      <a:pt x="95" y="191"/>
                    </a:lnTo>
                    <a:lnTo>
                      <a:pt x="63" y="201"/>
                    </a:lnTo>
                    <a:lnTo>
                      <a:pt x="32" y="207"/>
                    </a:lnTo>
                    <a:lnTo>
                      <a:pt x="0" y="214"/>
                    </a:lnTo>
                    <a:lnTo>
                      <a:pt x="0" y="99"/>
                    </a:lnTo>
                    <a:lnTo>
                      <a:pt x="34" y="86"/>
                    </a:lnTo>
                    <a:lnTo>
                      <a:pt x="73" y="77"/>
                    </a:lnTo>
                    <a:lnTo>
                      <a:pt x="111" y="69"/>
                    </a:lnTo>
                    <a:lnTo>
                      <a:pt x="150" y="64"/>
                    </a:lnTo>
                    <a:lnTo>
                      <a:pt x="189" y="57"/>
                    </a:lnTo>
                    <a:lnTo>
                      <a:pt x="227" y="49"/>
                    </a:lnTo>
                    <a:lnTo>
                      <a:pt x="262" y="39"/>
                    </a:lnTo>
                    <a:lnTo>
                      <a:pt x="297" y="24"/>
                    </a:lnTo>
                    <a:lnTo>
                      <a:pt x="314" y="23"/>
                    </a:lnTo>
                    <a:lnTo>
                      <a:pt x="332" y="20"/>
                    </a:lnTo>
                    <a:lnTo>
                      <a:pt x="351" y="16"/>
                    </a:lnTo>
                    <a:lnTo>
                      <a:pt x="369" y="13"/>
                    </a:lnTo>
                    <a:lnTo>
                      <a:pt x="386" y="8"/>
                    </a:lnTo>
                    <a:lnTo>
                      <a:pt x="405" y="4"/>
                    </a:lnTo>
                    <a:lnTo>
                      <a:pt x="423" y="2"/>
                    </a:lnTo>
                    <a:lnTo>
                      <a:pt x="443" y="0"/>
                    </a:lnTo>
                    <a:close/>
                  </a:path>
                </a:pathLst>
              </a:custGeom>
              <a:solidFill>
                <a:srgbClr val="FF0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09" name="Freeform 65"/>
              <p:cNvSpPr>
                <a:spLocks/>
              </p:cNvSpPr>
              <p:nvPr/>
            </p:nvSpPr>
            <p:spPr bwMode="auto">
              <a:xfrm>
                <a:off x="1968" y="1286"/>
                <a:ext cx="160" cy="32"/>
              </a:xfrm>
              <a:custGeom>
                <a:avLst/>
                <a:gdLst>
                  <a:gd name="T0" fmla="*/ 620 w 641"/>
                  <a:gd name="T1" fmla="*/ 4 h 128"/>
                  <a:gd name="T2" fmla="*/ 580 w 641"/>
                  <a:gd name="T3" fmla="*/ 13 h 128"/>
                  <a:gd name="T4" fmla="*/ 539 w 641"/>
                  <a:gd name="T5" fmla="*/ 21 h 128"/>
                  <a:gd name="T6" fmla="*/ 499 w 641"/>
                  <a:gd name="T7" fmla="*/ 27 h 128"/>
                  <a:gd name="T8" fmla="*/ 455 w 641"/>
                  <a:gd name="T9" fmla="*/ 37 h 128"/>
                  <a:gd name="T10" fmla="*/ 409 w 641"/>
                  <a:gd name="T11" fmla="*/ 46 h 128"/>
                  <a:gd name="T12" fmla="*/ 364 w 641"/>
                  <a:gd name="T13" fmla="*/ 54 h 128"/>
                  <a:gd name="T14" fmla="*/ 319 w 641"/>
                  <a:gd name="T15" fmla="*/ 60 h 128"/>
                  <a:gd name="T16" fmla="*/ 282 w 641"/>
                  <a:gd name="T17" fmla="*/ 70 h 128"/>
                  <a:gd name="T18" fmla="*/ 255 w 641"/>
                  <a:gd name="T19" fmla="*/ 74 h 128"/>
                  <a:gd name="T20" fmla="*/ 227 w 641"/>
                  <a:gd name="T21" fmla="*/ 75 h 128"/>
                  <a:gd name="T22" fmla="*/ 202 w 641"/>
                  <a:gd name="T23" fmla="*/ 83 h 128"/>
                  <a:gd name="T24" fmla="*/ 173 w 641"/>
                  <a:gd name="T25" fmla="*/ 88 h 128"/>
                  <a:gd name="T26" fmla="*/ 145 w 641"/>
                  <a:gd name="T27" fmla="*/ 93 h 128"/>
                  <a:gd name="T28" fmla="*/ 118 w 641"/>
                  <a:gd name="T29" fmla="*/ 106 h 128"/>
                  <a:gd name="T30" fmla="*/ 90 w 641"/>
                  <a:gd name="T31" fmla="*/ 116 h 128"/>
                  <a:gd name="T32" fmla="*/ 66 w 641"/>
                  <a:gd name="T33" fmla="*/ 118 h 128"/>
                  <a:gd name="T34" fmla="*/ 50 w 641"/>
                  <a:gd name="T35" fmla="*/ 125 h 128"/>
                  <a:gd name="T36" fmla="*/ 33 w 641"/>
                  <a:gd name="T37" fmla="*/ 126 h 128"/>
                  <a:gd name="T38" fmla="*/ 16 w 641"/>
                  <a:gd name="T39" fmla="*/ 126 h 128"/>
                  <a:gd name="T40" fmla="*/ 12 w 641"/>
                  <a:gd name="T41" fmla="*/ 114 h 128"/>
                  <a:gd name="T42" fmla="*/ 11 w 641"/>
                  <a:gd name="T43" fmla="*/ 99 h 128"/>
                  <a:gd name="T44" fmla="*/ 3 w 641"/>
                  <a:gd name="T45" fmla="*/ 76 h 128"/>
                  <a:gd name="T46" fmla="*/ 6 w 641"/>
                  <a:gd name="T47" fmla="*/ 52 h 128"/>
                  <a:gd name="T48" fmla="*/ 24 w 641"/>
                  <a:gd name="T49" fmla="*/ 35 h 128"/>
                  <a:gd name="T50" fmla="*/ 29 w 641"/>
                  <a:gd name="T51" fmla="*/ 37 h 128"/>
                  <a:gd name="T52" fmla="*/ 19 w 641"/>
                  <a:gd name="T53" fmla="*/ 54 h 128"/>
                  <a:gd name="T54" fmla="*/ 25 w 641"/>
                  <a:gd name="T55" fmla="*/ 66 h 128"/>
                  <a:gd name="T56" fmla="*/ 35 w 641"/>
                  <a:gd name="T57" fmla="*/ 59 h 128"/>
                  <a:gd name="T58" fmla="*/ 44 w 641"/>
                  <a:gd name="T59" fmla="*/ 52 h 128"/>
                  <a:gd name="T60" fmla="*/ 43 w 641"/>
                  <a:gd name="T61" fmla="*/ 55 h 128"/>
                  <a:gd name="T62" fmla="*/ 32 w 641"/>
                  <a:gd name="T63" fmla="*/ 71 h 128"/>
                  <a:gd name="T64" fmla="*/ 36 w 641"/>
                  <a:gd name="T65" fmla="*/ 80 h 128"/>
                  <a:gd name="T66" fmla="*/ 57 w 641"/>
                  <a:gd name="T67" fmla="*/ 67 h 128"/>
                  <a:gd name="T68" fmla="*/ 69 w 641"/>
                  <a:gd name="T69" fmla="*/ 55 h 128"/>
                  <a:gd name="T70" fmla="*/ 81 w 641"/>
                  <a:gd name="T71" fmla="*/ 48 h 128"/>
                  <a:gd name="T72" fmla="*/ 91 w 641"/>
                  <a:gd name="T73" fmla="*/ 51 h 128"/>
                  <a:gd name="T74" fmla="*/ 75 w 641"/>
                  <a:gd name="T75" fmla="*/ 64 h 128"/>
                  <a:gd name="T76" fmla="*/ 64 w 641"/>
                  <a:gd name="T77" fmla="*/ 79 h 128"/>
                  <a:gd name="T78" fmla="*/ 91 w 641"/>
                  <a:gd name="T79" fmla="*/ 77 h 128"/>
                  <a:gd name="T80" fmla="*/ 107 w 641"/>
                  <a:gd name="T81" fmla="*/ 68 h 128"/>
                  <a:gd name="T82" fmla="*/ 127 w 641"/>
                  <a:gd name="T83" fmla="*/ 71 h 128"/>
                  <a:gd name="T84" fmla="*/ 136 w 641"/>
                  <a:gd name="T85" fmla="*/ 91 h 128"/>
                  <a:gd name="T86" fmla="*/ 156 w 641"/>
                  <a:gd name="T87" fmla="*/ 81 h 128"/>
                  <a:gd name="T88" fmla="*/ 170 w 641"/>
                  <a:gd name="T89" fmla="*/ 74 h 128"/>
                  <a:gd name="T90" fmla="*/ 186 w 641"/>
                  <a:gd name="T91" fmla="*/ 83 h 128"/>
                  <a:gd name="T92" fmla="*/ 207 w 641"/>
                  <a:gd name="T93" fmla="*/ 79 h 128"/>
                  <a:gd name="T94" fmla="*/ 230 w 641"/>
                  <a:gd name="T95" fmla="*/ 66 h 128"/>
                  <a:gd name="T96" fmla="*/ 253 w 641"/>
                  <a:gd name="T97" fmla="*/ 54 h 128"/>
                  <a:gd name="T98" fmla="*/ 281 w 641"/>
                  <a:gd name="T99" fmla="*/ 59 h 128"/>
                  <a:gd name="T100" fmla="*/ 294 w 641"/>
                  <a:gd name="T101" fmla="*/ 54 h 128"/>
                  <a:gd name="T102" fmla="*/ 313 w 641"/>
                  <a:gd name="T103" fmla="*/ 47 h 128"/>
                  <a:gd name="T104" fmla="*/ 330 w 641"/>
                  <a:gd name="T105" fmla="*/ 45 h 128"/>
                  <a:gd name="T106" fmla="*/ 344 w 641"/>
                  <a:gd name="T107" fmla="*/ 55 h 128"/>
                  <a:gd name="T108" fmla="*/ 381 w 641"/>
                  <a:gd name="T109" fmla="*/ 43 h 128"/>
                  <a:gd name="T110" fmla="*/ 422 w 641"/>
                  <a:gd name="T111" fmla="*/ 38 h 128"/>
                  <a:gd name="T112" fmla="*/ 462 w 641"/>
                  <a:gd name="T113" fmla="*/ 30 h 128"/>
                  <a:gd name="T114" fmla="*/ 499 w 641"/>
                  <a:gd name="T115" fmla="*/ 16 h 128"/>
                  <a:gd name="T116" fmla="*/ 534 w 641"/>
                  <a:gd name="T117" fmla="*/ 13 h 128"/>
                  <a:gd name="T118" fmla="*/ 570 w 641"/>
                  <a:gd name="T119" fmla="*/ 8 h 128"/>
                  <a:gd name="T120" fmla="*/ 603 w 641"/>
                  <a:gd name="T121" fmla="*/ 1 h 128"/>
                  <a:gd name="T122" fmla="*/ 641 w 641"/>
                  <a:gd name="T1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1" h="128">
                    <a:moveTo>
                      <a:pt x="641" y="0"/>
                    </a:moveTo>
                    <a:lnTo>
                      <a:pt x="620" y="4"/>
                    </a:lnTo>
                    <a:lnTo>
                      <a:pt x="600" y="8"/>
                    </a:lnTo>
                    <a:lnTo>
                      <a:pt x="580" y="13"/>
                    </a:lnTo>
                    <a:lnTo>
                      <a:pt x="561" y="18"/>
                    </a:lnTo>
                    <a:lnTo>
                      <a:pt x="539" y="21"/>
                    </a:lnTo>
                    <a:lnTo>
                      <a:pt x="520" y="25"/>
                    </a:lnTo>
                    <a:lnTo>
                      <a:pt x="499" y="27"/>
                    </a:lnTo>
                    <a:lnTo>
                      <a:pt x="479" y="31"/>
                    </a:lnTo>
                    <a:lnTo>
                      <a:pt x="455" y="37"/>
                    </a:lnTo>
                    <a:lnTo>
                      <a:pt x="431" y="42"/>
                    </a:lnTo>
                    <a:lnTo>
                      <a:pt x="409" y="46"/>
                    </a:lnTo>
                    <a:lnTo>
                      <a:pt x="388" y="51"/>
                    </a:lnTo>
                    <a:lnTo>
                      <a:pt x="364" y="54"/>
                    </a:lnTo>
                    <a:lnTo>
                      <a:pt x="342" y="58"/>
                    </a:lnTo>
                    <a:lnTo>
                      <a:pt x="319" y="60"/>
                    </a:lnTo>
                    <a:lnTo>
                      <a:pt x="297" y="63"/>
                    </a:lnTo>
                    <a:lnTo>
                      <a:pt x="282" y="70"/>
                    </a:lnTo>
                    <a:lnTo>
                      <a:pt x="269" y="74"/>
                    </a:lnTo>
                    <a:lnTo>
                      <a:pt x="255" y="74"/>
                    </a:lnTo>
                    <a:lnTo>
                      <a:pt x="242" y="75"/>
                    </a:lnTo>
                    <a:lnTo>
                      <a:pt x="227" y="75"/>
                    </a:lnTo>
                    <a:lnTo>
                      <a:pt x="214" y="77"/>
                    </a:lnTo>
                    <a:lnTo>
                      <a:pt x="202" y="83"/>
                    </a:lnTo>
                    <a:lnTo>
                      <a:pt x="190" y="95"/>
                    </a:lnTo>
                    <a:lnTo>
                      <a:pt x="173" y="88"/>
                    </a:lnTo>
                    <a:lnTo>
                      <a:pt x="159" y="89"/>
                    </a:lnTo>
                    <a:lnTo>
                      <a:pt x="145" y="93"/>
                    </a:lnTo>
                    <a:lnTo>
                      <a:pt x="132" y="101"/>
                    </a:lnTo>
                    <a:lnTo>
                      <a:pt x="118" y="106"/>
                    </a:lnTo>
                    <a:lnTo>
                      <a:pt x="104" y="113"/>
                    </a:lnTo>
                    <a:lnTo>
                      <a:pt x="90" y="116"/>
                    </a:lnTo>
                    <a:lnTo>
                      <a:pt x="75" y="114"/>
                    </a:lnTo>
                    <a:lnTo>
                      <a:pt x="66" y="118"/>
                    </a:lnTo>
                    <a:lnTo>
                      <a:pt x="58" y="124"/>
                    </a:lnTo>
                    <a:lnTo>
                      <a:pt x="50" y="125"/>
                    </a:lnTo>
                    <a:lnTo>
                      <a:pt x="43" y="128"/>
                    </a:lnTo>
                    <a:lnTo>
                      <a:pt x="33" y="126"/>
                    </a:lnTo>
                    <a:lnTo>
                      <a:pt x="25" y="126"/>
                    </a:lnTo>
                    <a:lnTo>
                      <a:pt x="16" y="126"/>
                    </a:lnTo>
                    <a:lnTo>
                      <a:pt x="8" y="126"/>
                    </a:lnTo>
                    <a:lnTo>
                      <a:pt x="12" y="114"/>
                    </a:lnTo>
                    <a:lnTo>
                      <a:pt x="12" y="106"/>
                    </a:lnTo>
                    <a:lnTo>
                      <a:pt x="11" y="99"/>
                    </a:lnTo>
                    <a:lnTo>
                      <a:pt x="10" y="91"/>
                    </a:lnTo>
                    <a:lnTo>
                      <a:pt x="3" y="76"/>
                    </a:lnTo>
                    <a:lnTo>
                      <a:pt x="0" y="63"/>
                    </a:lnTo>
                    <a:lnTo>
                      <a:pt x="6" y="52"/>
                    </a:lnTo>
                    <a:lnTo>
                      <a:pt x="15" y="43"/>
                    </a:lnTo>
                    <a:lnTo>
                      <a:pt x="24" y="35"/>
                    </a:lnTo>
                    <a:lnTo>
                      <a:pt x="36" y="31"/>
                    </a:lnTo>
                    <a:lnTo>
                      <a:pt x="29" y="37"/>
                    </a:lnTo>
                    <a:lnTo>
                      <a:pt x="24" y="45"/>
                    </a:lnTo>
                    <a:lnTo>
                      <a:pt x="19" y="54"/>
                    </a:lnTo>
                    <a:lnTo>
                      <a:pt x="16" y="63"/>
                    </a:lnTo>
                    <a:lnTo>
                      <a:pt x="25" y="66"/>
                    </a:lnTo>
                    <a:lnTo>
                      <a:pt x="32" y="63"/>
                    </a:lnTo>
                    <a:lnTo>
                      <a:pt x="35" y="59"/>
                    </a:lnTo>
                    <a:lnTo>
                      <a:pt x="39" y="55"/>
                    </a:lnTo>
                    <a:lnTo>
                      <a:pt x="44" y="52"/>
                    </a:lnTo>
                    <a:lnTo>
                      <a:pt x="52" y="51"/>
                    </a:lnTo>
                    <a:lnTo>
                      <a:pt x="43" y="55"/>
                    </a:lnTo>
                    <a:lnTo>
                      <a:pt x="37" y="63"/>
                    </a:lnTo>
                    <a:lnTo>
                      <a:pt x="32" y="71"/>
                    </a:lnTo>
                    <a:lnTo>
                      <a:pt x="28" y="79"/>
                    </a:lnTo>
                    <a:lnTo>
                      <a:pt x="36" y="80"/>
                    </a:lnTo>
                    <a:lnTo>
                      <a:pt x="48" y="75"/>
                    </a:lnTo>
                    <a:lnTo>
                      <a:pt x="57" y="67"/>
                    </a:lnTo>
                    <a:lnTo>
                      <a:pt x="68" y="63"/>
                    </a:lnTo>
                    <a:lnTo>
                      <a:pt x="69" y="55"/>
                    </a:lnTo>
                    <a:lnTo>
                      <a:pt x="74" y="51"/>
                    </a:lnTo>
                    <a:lnTo>
                      <a:pt x="81" y="48"/>
                    </a:lnTo>
                    <a:lnTo>
                      <a:pt x="87" y="47"/>
                    </a:lnTo>
                    <a:lnTo>
                      <a:pt x="91" y="51"/>
                    </a:lnTo>
                    <a:lnTo>
                      <a:pt x="83" y="56"/>
                    </a:lnTo>
                    <a:lnTo>
                      <a:pt x="75" y="64"/>
                    </a:lnTo>
                    <a:lnTo>
                      <a:pt x="68" y="71"/>
                    </a:lnTo>
                    <a:lnTo>
                      <a:pt x="64" y="79"/>
                    </a:lnTo>
                    <a:lnTo>
                      <a:pt x="77" y="83"/>
                    </a:lnTo>
                    <a:lnTo>
                      <a:pt x="91" y="77"/>
                    </a:lnTo>
                    <a:lnTo>
                      <a:pt x="99" y="72"/>
                    </a:lnTo>
                    <a:lnTo>
                      <a:pt x="107" y="68"/>
                    </a:lnTo>
                    <a:lnTo>
                      <a:pt x="115" y="67"/>
                    </a:lnTo>
                    <a:lnTo>
                      <a:pt x="127" y="71"/>
                    </a:lnTo>
                    <a:lnTo>
                      <a:pt x="123" y="91"/>
                    </a:lnTo>
                    <a:lnTo>
                      <a:pt x="136" y="91"/>
                    </a:lnTo>
                    <a:lnTo>
                      <a:pt x="151" y="87"/>
                    </a:lnTo>
                    <a:lnTo>
                      <a:pt x="156" y="81"/>
                    </a:lnTo>
                    <a:lnTo>
                      <a:pt x="162" y="77"/>
                    </a:lnTo>
                    <a:lnTo>
                      <a:pt x="170" y="74"/>
                    </a:lnTo>
                    <a:lnTo>
                      <a:pt x="178" y="71"/>
                    </a:lnTo>
                    <a:lnTo>
                      <a:pt x="186" y="83"/>
                    </a:lnTo>
                    <a:lnTo>
                      <a:pt x="197" y="83"/>
                    </a:lnTo>
                    <a:lnTo>
                      <a:pt x="207" y="79"/>
                    </a:lnTo>
                    <a:lnTo>
                      <a:pt x="218" y="72"/>
                    </a:lnTo>
                    <a:lnTo>
                      <a:pt x="230" y="66"/>
                    </a:lnTo>
                    <a:lnTo>
                      <a:pt x="242" y="58"/>
                    </a:lnTo>
                    <a:lnTo>
                      <a:pt x="253" y="54"/>
                    </a:lnTo>
                    <a:lnTo>
                      <a:pt x="265" y="54"/>
                    </a:lnTo>
                    <a:lnTo>
                      <a:pt x="281" y="59"/>
                    </a:lnTo>
                    <a:lnTo>
                      <a:pt x="286" y="56"/>
                    </a:lnTo>
                    <a:lnTo>
                      <a:pt x="294" y="54"/>
                    </a:lnTo>
                    <a:lnTo>
                      <a:pt x="303" y="50"/>
                    </a:lnTo>
                    <a:lnTo>
                      <a:pt x="313" y="47"/>
                    </a:lnTo>
                    <a:lnTo>
                      <a:pt x="321" y="43"/>
                    </a:lnTo>
                    <a:lnTo>
                      <a:pt x="330" y="45"/>
                    </a:lnTo>
                    <a:lnTo>
                      <a:pt x="336" y="47"/>
                    </a:lnTo>
                    <a:lnTo>
                      <a:pt x="344" y="55"/>
                    </a:lnTo>
                    <a:lnTo>
                      <a:pt x="361" y="47"/>
                    </a:lnTo>
                    <a:lnTo>
                      <a:pt x="381" y="43"/>
                    </a:lnTo>
                    <a:lnTo>
                      <a:pt x="401" y="39"/>
                    </a:lnTo>
                    <a:lnTo>
                      <a:pt x="422" y="38"/>
                    </a:lnTo>
                    <a:lnTo>
                      <a:pt x="442" y="34"/>
                    </a:lnTo>
                    <a:lnTo>
                      <a:pt x="462" y="30"/>
                    </a:lnTo>
                    <a:lnTo>
                      <a:pt x="480" y="23"/>
                    </a:lnTo>
                    <a:lnTo>
                      <a:pt x="499" y="16"/>
                    </a:lnTo>
                    <a:lnTo>
                      <a:pt x="516" y="14"/>
                    </a:lnTo>
                    <a:lnTo>
                      <a:pt x="534" y="13"/>
                    </a:lnTo>
                    <a:lnTo>
                      <a:pt x="551" y="10"/>
                    </a:lnTo>
                    <a:lnTo>
                      <a:pt x="570" y="8"/>
                    </a:lnTo>
                    <a:lnTo>
                      <a:pt x="586" y="4"/>
                    </a:lnTo>
                    <a:lnTo>
                      <a:pt x="603" y="1"/>
                    </a:lnTo>
                    <a:lnTo>
                      <a:pt x="621" y="0"/>
                    </a:lnTo>
                    <a:lnTo>
                      <a:pt x="64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0" name="Freeform 66"/>
              <p:cNvSpPr>
                <a:spLocks/>
              </p:cNvSpPr>
              <p:nvPr/>
            </p:nvSpPr>
            <p:spPr bwMode="auto">
              <a:xfrm>
                <a:off x="1815" y="1301"/>
                <a:ext cx="2" cy="27"/>
              </a:xfrm>
              <a:custGeom>
                <a:avLst/>
                <a:gdLst>
                  <a:gd name="T0" fmla="*/ 7 w 7"/>
                  <a:gd name="T1" fmla="*/ 107 h 107"/>
                  <a:gd name="T2" fmla="*/ 6 w 7"/>
                  <a:gd name="T3" fmla="*/ 95 h 107"/>
                  <a:gd name="T4" fmla="*/ 5 w 7"/>
                  <a:gd name="T5" fmla="*/ 84 h 107"/>
                  <a:gd name="T6" fmla="*/ 3 w 7"/>
                  <a:gd name="T7" fmla="*/ 70 h 107"/>
                  <a:gd name="T8" fmla="*/ 3 w 7"/>
                  <a:gd name="T9" fmla="*/ 57 h 107"/>
                  <a:gd name="T10" fmla="*/ 1 w 7"/>
                  <a:gd name="T11" fmla="*/ 42 h 107"/>
                  <a:gd name="T12" fmla="*/ 0 w 7"/>
                  <a:gd name="T13" fmla="*/ 28 h 107"/>
                  <a:gd name="T14" fmla="*/ 0 w 7"/>
                  <a:gd name="T15" fmla="*/ 12 h 107"/>
                  <a:gd name="T16" fmla="*/ 0 w 7"/>
                  <a:gd name="T17" fmla="*/ 0 h 107"/>
                  <a:gd name="T18" fmla="*/ 3 w 7"/>
                  <a:gd name="T19" fmla="*/ 8 h 107"/>
                  <a:gd name="T20" fmla="*/ 6 w 7"/>
                  <a:gd name="T21" fmla="*/ 20 h 107"/>
                  <a:gd name="T22" fmla="*/ 6 w 7"/>
                  <a:gd name="T23" fmla="*/ 33 h 107"/>
                  <a:gd name="T24" fmla="*/ 7 w 7"/>
                  <a:gd name="T25" fmla="*/ 49 h 107"/>
                  <a:gd name="T26" fmla="*/ 6 w 7"/>
                  <a:gd name="T27" fmla="*/ 63 h 107"/>
                  <a:gd name="T28" fmla="*/ 6 w 7"/>
                  <a:gd name="T29" fmla="*/ 79 h 107"/>
                  <a:gd name="T30" fmla="*/ 6 w 7"/>
                  <a:gd name="T31" fmla="*/ 92 h 107"/>
                  <a:gd name="T32" fmla="*/ 7 w 7"/>
                  <a:gd name="T3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07">
                    <a:moveTo>
                      <a:pt x="7" y="107"/>
                    </a:moveTo>
                    <a:lnTo>
                      <a:pt x="6" y="95"/>
                    </a:lnTo>
                    <a:lnTo>
                      <a:pt x="5" y="84"/>
                    </a:lnTo>
                    <a:lnTo>
                      <a:pt x="3" y="70"/>
                    </a:lnTo>
                    <a:lnTo>
                      <a:pt x="3" y="57"/>
                    </a:lnTo>
                    <a:lnTo>
                      <a:pt x="1" y="42"/>
                    </a:lnTo>
                    <a:lnTo>
                      <a:pt x="0" y="28"/>
                    </a:lnTo>
                    <a:lnTo>
                      <a:pt x="0" y="12"/>
                    </a:lnTo>
                    <a:lnTo>
                      <a:pt x="0" y="0"/>
                    </a:lnTo>
                    <a:lnTo>
                      <a:pt x="3" y="8"/>
                    </a:lnTo>
                    <a:lnTo>
                      <a:pt x="6" y="20"/>
                    </a:lnTo>
                    <a:lnTo>
                      <a:pt x="6" y="33"/>
                    </a:lnTo>
                    <a:lnTo>
                      <a:pt x="7" y="49"/>
                    </a:lnTo>
                    <a:lnTo>
                      <a:pt x="6" y="63"/>
                    </a:lnTo>
                    <a:lnTo>
                      <a:pt x="6" y="79"/>
                    </a:lnTo>
                    <a:lnTo>
                      <a:pt x="6" y="92"/>
                    </a:lnTo>
                    <a:lnTo>
                      <a:pt x="7"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1" name="Freeform 67"/>
              <p:cNvSpPr>
                <a:spLocks/>
              </p:cNvSpPr>
              <p:nvPr/>
            </p:nvSpPr>
            <p:spPr bwMode="auto">
              <a:xfrm>
                <a:off x="2202" y="1311"/>
                <a:ext cx="4" cy="4"/>
              </a:xfrm>
              <a:custGeom>
                <a:avLst/>
                <a:gdLst>
                  <a:gd name="T0" fmla="*/ 0 w 16"/>
                  <a:gd name="T1" fmla="*/ 15 h 15"/>
                  <a:gd name="T2" fmla="*/ 12 w 16"/>
                  <a:gd name="T3" fmla="*/ 0 h 15"/>
                  <a:gd name="T4" fmla="*/ 16 w 16"/>
                  <a:gd name="T5" fmla="*/ 0 h 15"/>
                  <a:gd name="T6" fmla="*/ 0 w 16"/>
                  <a:gd name="T7" fmla="*/ 15 h 15"/>
                </a:gdLst>
                <a:ahLst/>
                <a:cxnLst>
                  <a:cxn ang="0">
                    <a:pos x="T0" y="T1"/>
                  </a:cxn>
                  <a:cxn ang="0">
                    <a:pos x="T2" y="T3"/>
                  </a:cxn>
                  <a:cxn ang="0">
                    <a:pos x="T4" y="T5"/>
                  </a:cxn>
                  <a:cxn ang="0">
                    <a:pos x="T6" y="T7"/>
                  </a:cxn>
                </a:cxnLst>
                <a:rect l="0" t="0" r="r" b="b"/>
                <a:pathLst>
                  <a:path w="16" h="15">
                    <a:moveTo>
                      <a:pt x="0" y="15"/>
                    </a:moveTo>
                    <a:lnTo>
                      <a:pt x="12" y="0"/>
                    </a:lnTo>
                    <a:lnTo>
                      <a:pt x="16" y="0"/>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2" name="Freeform 68"/>
              <p:cNvSpPr>
                <a:spLocks/>
              </p:cNvSpPr>
              <p:nvPr/>
            </p:nvSpPr>
            <p:spPr bwMode="auto">
              <a:xfrm>
                <a:off x="1833" y="1323"/>
                <a:ext cx="100" cy="30"/>
              </a:xfrm>
              <a:custGeom>
                <a:avLst/>
                <a:gdLst>
                  <a:gd name="T0" fmla="*/ 391 w 403"/>
                  <a:gd name="T1" fmla="*/ 19 h 122"/>
                  <a:gd name="T2" fmla="*/ 370 w 403"/>
                  <a:gd name="T3" fmla="*/ 23 h 122"/>
                  <a:gd name="T4" fmla="*/ 350 w 403"/>
                  <a:gd name="T5" fmla="*/ 29 h 122"/>
                  <a:gd name="T6" fmla="*/ 328 w 403"/>
                  <a:gd name="T7" fmla="*/ 33 h 122"/>
                  <a:gd name="T8" fmla="*/ 296 w 403"/>
                  <a:gd name="T9" fmla="*/ 46 h 122"/>
                  <a:gd name="T10" fmla="*/ 251 w 403"/>
                  <a:gd name="T11" fmla="*/ 58 h 122"/>
                  <a:gd name="T12" fmla="*/ 203 w 403"/>
                  <a:gd name="T13" fmla="*/ 65 h 122"/>
                  <a:gd name="T14" fmla="*/ 157 w 403"/>
                  <a:gd name="T15" fmla="*/ 78 h 122"/>
                  <a:gd name="T16" fmla="*/ 122 w 403"/>
                  <a:gd name="T17" fmla="*/ 97 h 122"/>
                  <a:gd name="T18" fmla="*/ 93 w 403"/>
                  <a:gd name="T19" fmla="*/ 99 h 122"/>
                  <a:gd name="T20" fmla="*/ 63 w 403"/>
                  <a:gd name="T21" fmla="*/ 102 h 122"/>
                  <a:gd name="T22" fmla="*/ 35 w 403"/>
                  <a:gd name="T23" fmla="*/ 111 h 122"/>
                  <a:gd name="T24" fmla="*/ 12 w 403"/>
                  <a:gd name="T25" fmla="*/ 118 h 122"/>
                  <a:gd name="T26" fmla="*/ 0 w 403"/>
                  <a:gd name="T27" fmla="*/ 106 h 122"/>
                  <a:gd name="T28" fmla="*/ 17 w 403"/>
                  <a:gd name="T29" fmla="*/ 98 h 122"/>
                  <a:gd name="T30" fmla="*/ 41 w 403"/>
                  <a:gd name="T31" fmla="*/ 91 h 122"/>
                  <a:gd name="T32" fmla="*/ 64 w 403"/>
                  <a:gd name="T33" fmla="*/ 83 h 122"/>
                  <a:gd name="T34" fmla="*/ 89 w 403"/>
                  <a:gd name="T35" fmla="*/ 74 h 122"/>
                  <a:gd name="T36" fmla="*/ 79 w 403"/>
                  <a:gd name="T37" fmla="*/ 82 h 122"/>
                  <a:gd name="T38" fmla="*/ 92 w 403"/>
                  <a:gd name="T39" fmla="*/ 85 h 122"/>
                  <a:gd name="T40" fmla="*/ 110 w 403"/>
                  <a:gd name="T41" fmla="*/ 82 h 122"/>
                  <a:gd name="T42" fmla="*/ 106 w 403"/>
                  <a:gd name="T43" fmla="*/ 69 h 122"/>
                  <a:gd name="T44" fmla="*/ 113 w 403"/>
                  <a:gd name="T45" fmla="*/ 64 h 122"/>
                  <a:gd name="T46" fmla="*/ 134 w 403"/>
                  <a:gd name="T47" fmla="*/ 58 h 122"/>
                  <a:gd name="T48" fmla="*/ 142 w 403"/>
                  <a:gd name="T49" fmla="*/ 62 h 122"/>
                  <a:gd name="T50" fmla="*/ 166 w 403"/>
                  <a:gd name="T51" fmla="*/ 58 h 122"/>
                  <a:gd name="T52" fmla="*/ 192 w 403"/>
                  <a:gd name="T53" fmla="*/ 54 h 122"/>
                  <a:gd name="T54" fmla="*/ 217 w 403"/>
                  <a:gd name="T55" fmla="*/ 48 h 122"/>
                  <a:gd name="T56" fmla="*/ 241 w 403"/>
                  <a:gd name="T57" fmla="*/ 39 h 122"/>
                  <a:gd name="T58" fmla="*/ 250 w 403"/>
                  <a:gd name="T59" fmla="*/ 45 h 122"/>
                  <a:gd name="T60" fmla="*/ 270 w 403"/>
                  <a:gd name="T61" fmla="*/ 41 h 122"/>
                  <a:gd name="T62" fmla="*/ 288 w 403"/>
                  <a:gd name="T63" fmla="*/ 36 h 122"/>
                  <a:gd name="T64" fmla="*/ 308 w 403"/>
                  <a:gd name="T65" fmla="*/ 29 h 122"/>
                  <a:gd name="T66" fmla="*/ 319 w 403"/>
                  <a:gd name="T67" fmla="*/ 17 h 122"/>
                  <a:gd name="T68" fmla="*/ 332 w 403"/>
                  <a:gd name="T69" fmla="*/ 7 h 122"/>
                  <a:gd name="T70" fmla="*/ 348 w 403"/>
                  <a:gd name="T71" fmla="*/ 7 h 122"/>
                  <a:gd name="T72" fmla="*/ 354 w 403"/>
                  <a:gd name="T73" fmla="*/ 14 h 122"/>
                  <a:gd name="T74" fmla="*/ 371 w 403"/>
                  <a:gd name="T75" fmla="*/ 10 h 122"/>
                  <a:gd name="T76" fmla="*/ 387 w 403"/>
                  <a:gd name="T77" fmla="*/ 0 h 122"/>
                  <a:gd name="T78" fmla="*/ 399 w 403"/>
                  <a:gd name="T79"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122">
                    <a:moveTo>
                      <a:pt x="403" y="19"/>
                    </a:moveTo>
                    <a:lnTo>
                      <a:pt x="391" y="19"/>
                    </a:lnTo>
                    <a:lnTo>
                      <a:pt x="381" y="20"/>
                    </a:lnTo>
                    <a:lnTo>
                      <a:pt x="370" y="23"/>
                    </a:lnTo>
                    <a:lnTo>
                      <a:pt x="361" y="27"/>
                    </a:lnTo>
                    <a:lnTo>
                      <a:pt x="350" y="29"/>
                    </a:lnTo>
                    <a:lnTo>
                      <a:pt x="340" y="32"/>
                    </a:lnTo>
                    <a:lnTo>
                      <a:pt x="328" y="33"/>
                    </a:lnTo>
                    <a:lnTo>
                      <a:pt x="316" y="35"/>
                    </a:lnTo>
                    <a:lnTo>
                      <a:pt x="296" y="46"/>
                    </a:lnTo>
                    <a:lnTo>
                      <a:pt x="275" y="54"/>
                    </a:lnTo>
                    <a:lnTo>
                      <a:pt x="251" y="58"/>
                    </a:lnTo>
                    <a:lnTo>
                      <a:pt x="228" y="62"/>
                    </a:lnTo>
                    <a:lnTo>
                      <a:pt x="203" y="65"/>
                    </a:lnTo>
                    <a:lnTo>
                      <a:pt x="180" y="70"/>
                    </a:lnTo>
                    <a:lnTo>
                      <a:pt x="157" y="78"/>
                    </a:lnTo>
                    <a:lnTo>
                      <a:pt x="138" y="94"/>
                    </a:lnTo>
                    <a:lnTo>
                      <a:pt x="122" y="97"/>
                    </a:lnTo>
                    <a:lnTo>
                      <a:pt x="108" y="98"/>
                    </a:lnTo>
                    <a:lnTo>
                      <a:pt x="93" y="99"/>
                    </a:lnTo>
                    <a:lnTo>
                      <a:pt x="79" y="102"/>
                    </a:lnTo>
                    <a:lnTo>
                      <a:pt x="63" y="102"/>
                    </a:lnTo>
                    <a:lnTo>
                      <a:pt x="48" y="106"/>
                    </a:lnTo>
                    <a:lnTo>
                      <a:pt x="35" y="111"/>
                    </a:lnTo>
                    <a:lnTo>
                      <a:pt x="23" y="122"/>
                    </a:lnTo>
                    <a:lnTo>
                      <a:pt x="12" y="118"/>
                    </a:lnTo>
                    <a:lnTo>
                      <a:pt x="0" y="114"/>
                    </a:lnTo>
                    <a:lnTo>
                      <a:pt x="0" y="106"/>
                    </a:lnTo>
                    <a:lnTo>
                      <a:pt x="8" y="102"/>
                    </a:lnTo>
                    <a:lnTo>
                      <a:pt x="17" y="98"/>
                    </a:lnTo>
                    <a:lnTo>
                      <a:pt x="29" y="95"/>
                    </a:lnTo>
                    <a:lnTo>
                      <a:pt x="41" y="91"/>
                    </a:lnTo>
                    <a:lnTo>
                      <a:pt x="52" y="89"/>
                    </a:lnTo>
                    <a:lnTo>
                      <a:pt x="64" y="83"/>
                    </a:lnTo>
                    <a:lnTo>
                      <a:pt x="77" y="78"/>
                    </a:lnTo>
                    <a:lnTo>
                      <a:pt x="89" y="74"/>
                    </a:lnTo>
                    <a:lnTo>
                      <a:pt x="102" y="70"/>
                    </a:lnTo>
                    <a:lnTo>
                      <a:pt x="79" y="82"/>
                    </a:lnTo>
                    <a:lnTo>
                      <a:pt x="85" y="83"/>
                    </a:lnTo>
                    <a:lnTo>
                      <a:pt x="92" y="85"/>
                    </a:lnTo>
                    <a:lnTo>
                      <a:pt x="100" y="83"/>
                    </a:lnTo>
                    <a:lnTo>
                      <a:pt x="110" y="82"/>
                    </a:lnTo>
                    <a:lnTo>
                      <a:pt x="106" y="74"/>
                    </a:lnTo>
                    <a:lnTo>
                      <a:pt x="106" y="69"/>
                    </a:lnTo>
                    <a:lnTo>
                      <a:pt x="108" y="65"/>
                    </a:lnTo>
                    <a:lnTo>
                      <a:pt x="113" y="64"/>
                    </a:lnTo>
                    <a:lnTo>
                      <a:pt x="122" y="60"/>
                    </a:lnTo>
                    <a:lnTo>
                      <a:pt x="134" y="58"/>
                    </a:lnTo>
                    <a:lnTo>
                      <a:pt x="142" y="58"/>
                    </a:lnTo>
                    <a:lnTo>
                      <a:pt x="142" y="62"/>
                    </a:lnTo>
                    <a:lnTo>
                      <a:pt x="154" y="60"/>
                    </a:lnTo>
                    <a:lnTo>
                      <a:pt x="166" y="58"/>
                    </a:lnTo>
                    <a:lnTo>
                      <a:pt x="179" y="56"/>
                    </a:lnTo>
                    <a:lnTo>
                      <a:pt x="192" y="54"/>
                    </a:lnTo>
                    <a:lnTo>
                      <a:pt x="204" y="50"/>
                    </a:lnTo>
                    <a:lnTo>
                      <a:pt x="217" y="48"/>
                    </a:lnTo>
                    <a:lnTo>
                      <a:pt x="229" y="43"/>
                    </a:lnTo>
                    <a:lnTo>
                      <a:pt x="241" y="39"/>
                    </a:lnTo>
                    <a:lnTo>
                      <a:pt x="241" y="46"/>
                    </a:lnTo>
                    <a:lnTo>
                      <a:pt x="250" y="45"/>
                    </a:lnTo>
                    <a:lnTo>
                      <a:pt x="261" y="44"/>
                    </a:lnTo>
                    <a:lnTo>
                      <a:pt x="270" y="41"/>
                    </a:lnTo>
                    <a:lnTo>
                      <a:pt x="280" y="40"/>
                    </a:lnTo>
                    <a:lnTo>
                      <a:pt x="288" y="36"/>
                    </a:lnTo>
                    <a:lnTo>
                      <a:pt x="299" y="33"/>
                    </a:lnTo>
                    <a:lnTo>
                      <a:pt x="308" y="29"/>
                    </a:lnTo>
                    <a:lnTo>
                      <a:pt x="320" y="27"/>
                    </a:lnTo>
                    <a:lnTo>
                      <a:pt x="319" y="17"/>
                    </a:lnTo>
                    <a:lnTo>
                      <a:pt x="325" y="12"/>
                    </a:lnTo>
                    <a:lnTo>
                      <a:pt x="332" y="7"/>
                    </a:lnTo>
                    <a:lnTo>
                      <a:pt x="340" y="7"/>
                    </a:lnTo>
                    <a:lnTo>
                      <a:pt x="348" y="7"/>
                    </a:lnTo>
                    <a:lnTo>
                      <a:pt x="348" y="11"/>
                    </a:lnTo>
                    <a:lnTo>
                      <a:pt x="354" y="14"/>
                    </a:lnTo>
                    <a:lnTo>
                      <a:pt x="363" y="14"/>
                    </a:lnTo>
                    <a:lnTo>
                      <a:pt x="371" y="10"/>
                    </a:lnTo>
                    <a:lnTo>
                      <a:pt x="381" y="6"/>
                    </a:lnTo>
                    <a:lnTo>
                      <a:pt x="387" y="0"/>
                    </a:lnTo>
                    <a:lnTo>
                      <a:pt x="394" y="0"/>
                    </a:lnTo>
                    <a:lnTo>
                      <a:pt x="399" y="6"/>
                    </a:lnTo>
                    <a:lnTo>
                      <a:pt x="40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3" name="Freeform 69"/>
              <p:cNvSpPr>
                <a:spLocks/>
              </p:cNvSpPr>
              <p:nvPr/>
            </p:nvSpPr>
            <p:spPr bwMode="auto">
              <a:xfrm>
                <a:off x="2214" y="1331"/>
                <a:ext cx="2" cy="37"/>
              </a:xfrm>
              <a:custGeom>
                <a:avLst/>
                <a:gdLst>
                  <a:gd name="T0" fmla="*/ 0 w 8"/>
                  <a:gd name="T1" fmla="*/ 75 h 150"/>
                  <a:gd name="T2" fmla="*/ 4 w 8"/>
                  <a:gd name="T3" fmla="*/ 84 h 150"/>
                  <a:gd name="T4" fmla="*/ 6 w 8"/>
                  <a:gd name="T5" fmla="*/ 93 h 150"/>
                  <a:gd name="T6" fmla="*/ 6 w 8"/>
                  <a:gd name="T7" fmla="*/ 102 h 150"/>
                  <a:gd name="T8" fmla="*/ 6 w 8"/>
                  <a:gd name="T9" fmla="*/ 112 h 150"/>
                  <a:gd name="T10" fmla="*/ 4 w 8"/>
                  <a:gd name="T11" fmla="*/ 120 h 150"/>
                  <a:gd name="T12" fmla="*/ 3 w 8"/>
                  <a:gd name="T13" fmla="*/ 129 h 150"/>
                  <a:gd name="T14" fmla="*/ 0 w 8"/>
                  <a:gd name="T15" fmla="*/ 138 h 150"/>
                  <a:gd name="T16" fmla="*/ 0 w 8"/>
                  <a:gd name="T17" fmla="*/ 150 h 150"/>
                  <a:gd name="T18" fmla="*/ 0 w 8"/>
                  <a:gd name="T19" fmla="*/ 129 h 150"/>
                  <a:gd name="T20" fmla="*/ 1 w 8"/>
                  <a:gd name="T21" fmla="*/ 110 h 150"/>
                  <a:gd name="T22" fmla="*/ 3 w 8"/>
                  <a:gd name="T23" fmla="*/ 92 h 150"/>
                  <a:gd name="T24" fmla="*/ 5 w 8"/>
                  <a:gd name="T25" fmla="*/ 75 h 150"/>
                  <a:gd name="T26" fmla="*/ 5 w 8"/>
                  <a:gd name="T27" fmla="*/ 56 h 150"/>
                  <a:gd name="T28" fmla="*/ 6 w 8"/>
                  <a:gd name="T29" fmla="*/ 38 h 150"/>
                  <a:gd name="T30" fmla="*/ 4 w 8"/>
                  <a:gd name="T31" fmla="*/ 18 h 150"/>
                  <a:gd name="T32" fmla="*/ 0 w 8"/>
                  <a:gd name="T33" fmla="*/ 0 h 150"/>
                  <a:gd name="T34" fmla="*/ 3 w 8"/>
                  <a:gd name="T35" fmla="*/ 8 h 150"/>
                  <a:gd name="T36" fmla="*/ 5 w 8"/>
                  <a:gd name="T37" fmla="*/ 17 h 150"/>
                  <a:gd name="T38" fmla="*/ 6 w 8"/>
                  <a:gd name="T39" fmla="*/ 26 h 150"/>
                  <a:gd name="T40" fmla="*/ 8 w 8"/>
                  <a:gd name="T41" fmla="*/ 37 h 150"/>
                  <a:gd name="T42" fmla="*/ 6 w 8"/>
                  <a:gd name="T43" fmla="*/ 46 h 150"/>
                  <a:gd name="T44" fmla="*/ 6 w 8"/>
                  <a:gd name="T45" fmla="*/ 55 h 150"/>
                  <a:gd name="T46" fmla="*/ 4 w 8"/>
                  <a:gd name="T47" fmla="*/ 64 h 150"/>
                  <a:gd name="T48" fmla="*/ 0 w 8"/>
                  <a:gd name="T4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150">
                    <a:moveTo>
                      <a:pt x="0" y="75"/>
                    </a:moveTo>
                    <a:lnTo>
                      <a:pt x="4" y="84"/>
                    </a:lnTo>
                    <a:lnTo>
                      <a:pt x="6" y="93"/>
                    </a:lnTo>
                    <a:lnTo>
                      <a:pt x="6" y="102"/>
                    </a:lnTo>
                    <a:lnTo>
                      <a:pt x="6" y="112"/>
                    </a:lnTo>
                    <a:lnTo>
                      <a:pt x="4" y="120"/>
                    </a:lnTo>
                    <a:lnTo>
                      <a:pt x="3" y="129"/>
                    </a:lnTo>
                    <a:lnTo>
                      <a:pt x="0" y="138"/>
                    </a:lnTo>
                    <a:lnTo>
                      <a:pt x="0" y="150"/>
                    </a:lnTo>
                    <a:lnTo>
                      <a:pt x="0" y="129"/>
                    </a:lnTo>
                    <a:lnTo>
                      <a:pt x="1" y="110"/>
                    </a:lnTo>
                    <a:lnTo>
                      <a:pt x="3" y="92"/>
                    </a:lnTo>
                    <a:lnTo>
                      <a:pt x="5" y="75"/>
                    </a:lnTo>
                    <a:lnTo>
                      <a:pt x="5" y="56"/>
                    </a:lnTo>
                    <a:lnTo>
                      <a:pt x="6" y="38"/>
                    </a:lnTo>
                    <a:lnTo>
                      <a:pt x="4" y="18"/>
                    </a:lnTo>
                    <a:lnTo>
                      <a:pt x="0" y="0"/>
                    </a:lnTo>
                    <a:lnTo>
                      <a:pt x="3" y="8"/>
                    </a:lnTo>
                    <a:lnTo>
                      <a:pt x="5" y="17"/>
                    </a:lnTo>
                    <a:lnTo>
                      <a:pt x="6" y="26"/>
                    </a:lnTo>
                    <a:lnTo>
                      <a:pt x="8" y="37"/>
                    </a:lnTo>
                    <a:lnTo>
                      <a:pt x="6" y="46"/>
                    </a:lnTo>
                    <a:lnTo>
                      <a:pt x="6" y="55"/>
                    </a:lnTo>
                    <a:lnTo>
                      <a:pt x="4" y="64"/>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4" name="Freeform 70"/>
              <p:cNvSpPr>
                <a:spLocks/>
              </p:cNvSpPr>
              <p:nvPr/>
            </p:nvSpPr>
            <p:spPr bwMode="auto">
              <a:xfrm>
                <a:off x="2231" y="1334"/>
                <a:ext cx="104" cy="43"/>
              </a:xfrm>
              <a:custGeom>
                <a:avLst/>
                <a:gdLst>
                  <a:gd name="T0" fmla="*/ 344 w 415"/>
                  <a:gd name="T1" fmla="*/ 46 h 172"/>
                  <a:gd name="T2" fmla="*/ 364 w 415"/>
                  <a:gd name="T3" fmla="*/ 55 h 172"/>
                  <a:gd name="T4" fmla="*/ 384 w 415"/>
                  <a:gd name="T5" fmla="*/ 68 h 172"/>
                  <a:gd name="T6" fmla="*/ 401 w 415"/>
                  <a:gd name="T7" fmla="*/ 83 h 172"/>
                  <a:gd name="T8" fmla="*/ 415 w 415"/>
                  <a:gd name="T9" fmla="*/ 101 h 172"/>
                  <a:gd name="T10" fmla="*/ 403 w 415"/>
                  <a:gd name="T11" fmla="*/ 172 h 172"/>
                  <a:gd name="T12" fmla="*/ 393 w 415"/>
                  <a:gd name="T13" fmla="*/ 163 h 172"/>
                  <a:gd name="T14" fmla="*/ 389 w 415"/>
                  <a:gd name="T15" fmla="*/ 149 h 172"/>
                  <a:gd name="T16" fmla="*/ 382 w 415"/>
                  <a:gd name="T17" fmla="*/ 138 h 172"/>
                  <a:gd name="T18" fmla="*/ 369 w 415"/>
                  <a:gd name="T19" fmla="*/ 132 h 172"/>
                  <a:gd name="T20" fmla="*/ 366 w 415"/>
                  <a:gd name="T21" fmla="*/ 121 h 172"/>
                  <a:gd name="T22" fmla="*/ 370 w 415"/>
                  <a:gd name="T23" fmla="*/ 103 h 172"/>
                  <a:gd name="T24" fmla="*/ 347 w 415"/>
                  <a:gd name="T25" fmla="*/ 95 h 172"/>
                  <a:gd name="T26" fmla="*/ 327 w 415"/>
                  <a:gd name="T27" fmla="*/ 84 h 172"/>
                  <a:gd name="T28" fmla="*/ 315 w 415"/>
                  <a:gd name="T29" fmla="*/ 64 h 172"/>
                  <a:gd name="T30" fmla="*/ 298 w 415"/>
                  <a:gd name="T31" fmla="*/ 55 h 172"/>
                  <a:gd name="T32" fmla="*/ 273 w 415"/>
                  <a:gd name="T33" fmla="*/ 58 h 172"/>
                  <a:gd name="T34" fmla="*/ 253 w 415"/>
                  <a:gd name="T35" fmla="*/ 47 h 172"/>
                  <a:gd name="T36" fmla="*/ 236 w 415"/>
                  <a:gd name="T37" fmla="*/ 62 h 172"/>
                  <a:gd name="T38" fmla="*/ 220 w 415"/>
                  <a:gd name="T39" fmla="*/ 71 h 172"/>
                  <a:gd name="T40" fmla="*/ 204 w 415"/>
                  <a:gd name="T41" fmla="*/ 63 h 172"/>
                  <a:gd name="T42" fmla="*/ 195 w 415"/>
                  <a:gd name="T43" fmla="*/ 53 h 172"/>
                  <a:gd name="T44" fmla="*/ 182 w 415"/>
                  <a:gd name="T45" fmla="*/ 66 h 172"/>
                  <a:gd name="T46" fmla="*/ 162 w 415"/>
                  <a:gd name="T47" fmla="*/ 89 h 172"/>
                  <a:gd name="T48" fmla="*/ 148 w 415"/>
                  <a:gd name="T49" fmla="*/ 93 h 172"/>
                  <a:gd name="T50" fmla="*/ 136 w 415"/>
                  <a:gd name="T51" fmla="*/ 82 h 172"/>
                  <a:gd name="T52" fmla="*/ 123 w 415"/>
                  <a:gd name="T53" fmla="*/ 95 h 172"/>
                  <a:gd name="T54" fmla="*/ 115 w 415"/>
                  <a:gd name="T55" fmla="*/ 118 h 172"/>
                  <a:gd name="T56" fmla="*/ 109 w 415"/>
                  <a:gd name="T57" fmla="*/ 142 h 172"/>
                  <a:gd name="T58" fmla="*/ 99 w 415"/>
                  <a:gd name="T59" fmla="*/ 163 h 172"/>
                  <a:gd name="T60" fmla="*/ 44 w 415"/>
                  <a:gd name="T61" fmla="*/ 165 h 172"/>
                  <a:gd name="T62" fmla="*/ 41 w 415"/>
                  <a:gd name="T63" fmla="*/ 140 h 172"/>
                  <a:gd name="T64" fmla="*/ 28 w 415"/>
                  <a:gd name="T65" fmla="*/ 121 h 172"/>
                  <a:gd name="T66" fmla="*/ 1 w 415"/>
                  <a:gd name="T67" fmla="*/ 111 h 172"/>
                  <a:gd name="T68" fmla="*/ 15 w 415"/>
                  <a:gd name="T69" fmla="*/ 87 h 172"/>
                  <a:gd name="T70" fmla="*/ 36 w 415"/>
                  <a:gd name="T71" fmla="*/ 66 h 172"/>
                  <a:gd name="T72" fmla="*/ 61 w 415"/>
                  <a:gd name="T73" fmla="*/ 49 h 172"/>
                  <a:gd name="T74" fmla="*/ 108 w 415"/>
                  <a:gd name="T75" fmla="*/ 31 h 172"/>
                  <a:gd name="T76" fmla="*/ 179 w 415"/>
                  <a:gd name="T77" fmla="*/ 10 h 172"/>
                  <a:gd name="T78" fmla="*/ 253 w 415"/>
                  <a:gd name="T79" fmla="*/ 0 h 172"/>
                  <a:gd name="T80" fmla="*/ 324 w 415"/>
                  <a:gd name="T81" fmla="*/ 1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5" h="172">
                    <a:moveTo>
                      <a:pt x="360" y="30"/>
                    </a:moveTo>
                    <a:lnTo>
                      <a:pt x="344" y="46"/>
                    </a:lnTo>
                    <a:lnTo>
                      <a:pt x="353" y="50"/>
                    </a:lnTo>
                    <a:lnTo>
                      <a:pt x="364" y="55"/>
                    </a:lnTo>
                    <a:lnTo>
                      <a:pt x="373" y="60"/>
                    </a:lnTo>
                    <a:lnTo>
                      <a:pt x="384" y="68"/>
                    </a:lnTo>
                    <a:lnTo>
                      <a:pt x="392" y="75"/>
                    </a:lnTo>
                    <a:lnTo>
                      <a:pt x="401" y="83"/>
                    </a:lnTo>
                    <a:lnTo>
                      <a:pt x="407" y="92"/>
                    </a:lnTo>
                    <a:lnTo>
                      <a:pt x="415" y="101"/>
                    </a:lnTo>
                    <a:lnTo>
                      <a:pt x="415" y="172"/>
                    </a:lnTo>
                    <a:lnTo>
                      <a:pt x="403" y="172"/>
                    </a:lnTo>
                    <a:lnTo>
                      <a:pt x="397" y="170"/>
                    </a:lnTo>
                    <a:lnTo>
                      <a:pt x="393" y="163"/>
                    </a:lnTo>
                    <a:lnTo>
                      <a:pt x="392" y="157"/>
                    </a:lnTo>
                    <a:lnTo>
                      <a:pt x="389" y="149"/>
                    </a:lnTo>
                    <a:lnTo>
                      <a:pt x="388" y="142"/>
                    </a:lnTo>
                    <a:lnTo>
                      <a:pt x="382" y="138"/>
                    </a:lnTo>
                    <a:lnTo>
                      <a:pt x="376" y="137"/>
                    </a:lnTo>
                    <a:lnTo>
                      <a:pt x="369" y="132"/>
                    </a:lnTo>
                    <a:lnTo>
                      <a:pt x="368" y="128"/>
                    </a:lnTo>
                    <a:lnTo>
                      <a:pt x="366" y="121"/>
                    </a:lnTo>
                    <a:lnTo>
                      <a:pt x="369" y="116"/>
                    </a:lnTo>
                    <a:lnTo>
                      <a:pt x="370" y="103"/>
                    </a:lnTo>
                    <a:lnTo>
                      <a:pt x="364" y="93"/>
                    </a:lnTo>
                    <a:lnTo>
                      <a:pt x="347" y="95"/>
                    </a:lnTo>
                    <a:lnTo>
                      <a:pt x="335" y="92"/>
                    </a:lnTo>
                    <a:lnTo>
                      <a:pt x="327" y="84"/>
                    </a:lnTo>
                    <a:lnTo>
                      <a:pt x="322" y="75"/>
                    </a:lnTo>
                    <a:lnTo>
                      <a:pt x="315" y="64"/>
                    </a:lnTo>
                    <a:lnTo>
                      <a:pt x="309" y="58"/>
                    </a:lnTo>
                    <a:lnTo>
                      <a:pt x="298" y="55"/>
                    </a:lnTo>
                    <a:lnTo>
                      <a:pt x="285" y="62"/>
                    </a:lnTo>
                    <a:lnTo>
                      <a:pt x="273" y="58"/>
                    </a:lnTo>
                    <a:lnTo>
                      <a:pt x="264" y="51"/>
                    </a:lnTo>
                    <a:lnTo>
                      <a:pt x="253" y="47"/>
                    </a:lnTo>
                    <a:lnTo>
                      <a:pt x="241" y="54"/>
                    </a:lnTo>
                    <a:lnTo>
                      <a:pt x="236" y="62"/>
                    </a:lnTo>
                    <a:lnTo>
                      <a:pt x="229" y="68"/>
                    </a:lnTo>
                    <a:lnTo>
                      <a:pt x="220" y="71"/>
                    </a:lnTo>
                    <a:lnTo>
                      <a:pt x="210" y="70"/>
                    </a:lnTo>
                    <a:lnTo>
                      <a:pt x="204" y="63"/>
                    </a:lnTo>
                    <a:lnTo>
                      <a:pt x="200" y="58"/>
                    </a:lnTo>
                    <a:lnTo>
                      <a:pt x="195" y="53"/>
                    </a:lnTo>
                    <a:lnTo>
                      <a:pt x="190" y="54"/>
                    </a:lnTo>
                    <a:lnTo>
                      <a:pt x="182" y="66"/>
                    </a:lnTo>
                    <a:lnTo>
                      <a:pt x="174" y="78"/>
                    </a:lnTo>
                    <a:lnTo>
                      <a:pt x="162" y="89"/>
                    </a:lnTo>
                    <a:lnTo>
                      <a:pt x="150" y="101"/>
                    </a:lnTo>
                    <a:lnTo>
                      <a:pt x="148" y="93"/>
                    </a:lnTo>
                    <a:lnTo>
                      <a:pt x="142" y="85"/>
                    </a:lnTo>
                    <a:lnTo>
                      <a:pt x="136" y="82"/>
                    </a:lnTo>
                    <a:lnTo>
                      <a:pt x="131" y="85"/>
                    </a:lnTo>
                    <a:lnTo>
                      <a:pt x="123" y="95"/>
                    </a:lnTo>
                    <a:lnTo>
                      <a:pt x="119" y="107"/>
                    </a:lnTo>
                    <a:lnTo>
                      <a:pt x="115" y="118"/>
                    </a:lnTo>
                    <a:lnTo>
                      <a:pt x="113" y="132"/>
                    </a:lnTo>
                    <a:lnTo>
                      <a:pt x="109" y="142"/>
                    </a:lnTo>
                    <a:lnTo>
                      <a:pt x="106" y="154"/>
                    </a:lnTo>
                    <a:lnTo>
                      <a:pt x="99" y="163"/>
                    </a:lnTo>
                    <a:lnTo>
                      <a:pt x="91" y="172"/>
                    </a:lnTo>
                    <a:lnTo>
                      <a:pt x="44" y="165"/>
                    </a:lnTo>
                    <a:lnTo>
                      <a:pt x="41" y="153"/>
                    </a:lnTo>
                    <a:lnTo>
                      <a:pt x="41" y="140"/>
                    </a:lnTo>
                    <a:lnTo>
                      <a:pt x="37" y="126"/>
                    </a:lnTo>
                    <a:lnTo>
                      <a:pt x="28" y="121"/>
                    </a:lnTo>
                    <a:lnTo>
                      <a:pt x="0" y="125"/>
                    </a:lnTo>
                    <a:lnTo>
                      <a:pt x="1" y="111"/>
                    </a:lnTo>
                    <a:lnTo>
                      <a:pt x="8" y="99"/>
                    </a:lnTo>
                    <a:lnTo>
                      <a:pt x="15" y="87"/>
                    </a:lnTo>
                    <a:lnTo>
                      <a:pt x="25" y="78"/>
                    </a:lnTo>
                    <a:lnTo>
                      <a:pt x="36" y="66"/>
                    </a:lnTo>
                    <a:lnTo>
                      <a:pt x="48" y="58"/>
                    </a:lnTo>
                    <a:lnTo>
                      <a:pt x="61" y="49"/>
                    </a:lnTo>
                    <a:lnTo>
                      <a:pt x="75" y="42"/>
                    </a:lnTo>
                    <a:lnTo>
                      <a:pt x="108" y="31"/>
                    </a:lnTo>
                    <a:lnTo>
                      <a:pt x="144" y="22"/>
                    </a:lnTo>
                    <a:lnTo>
                      <a:pt x="179" y="10"/>
                    </a:lnTo>
                    <a:lnTo>
                      <a:pt x="218" y="4"/>
                    </a:lnTo>
                    <a:lnTo>
                      <a:pt x="253" y="0"/>
                    </a:lnTo>
                    <a:lnTo>
                      <a:pt x="290" y="1"/>
                    </a:lnTo>
                    <a:lnTo>
                      <a:pt x="324" y="10"/>
                    </a:lnTo>
                    <a:lnTo>
                      <a:pt x="360" y="30"/>
                    </a:lnTo>
                    <a:close/>
                  </a:path>
                </a:pathLst>
              </a:custGeom>
              <a:solidFill>
                <a:srgbClr val="BF8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5" name="Freeform 71"/>
              <p:cNvSpPr>
                <a:spLocks/>
              </p:cNvSpPr>
              <p:nvPr/>
            </p:nvSpPr>
            <p:spPr bwMode="auto">
              <a:xfrm>
                <a:off x="2175" y="1338"/>
                <a:ext cx="5" cy="5"/>
              </a:xfrm>
              <a:custGeom>
                <a:avLst/>
                <a:gdLst>
                  <a:gd name="T0" fmla="*/ 19 w 19"/>
                  <a:gd name="T1" fmla="*/ 0 h 20"/>
                  <a:gd name="T2" fmla="*/ 0 w 19"/>
                  <a:gd name="T3" fmla="*/ 20 h 20"/>
                  <a:gd name="T4" fmla="*/ 19 w 19"/>
                  <a:gd name="T5" fmla="*/ 0 h 20"/>
                </a:gdLst>
                <a:ahLst/>
                <a:cxnLst>
                  <a:cxn ang="0">
                    <a:pos x="T0" y="T1"/>
                  </a:cxn>
                  <a:cxn ang="0">
                    <a:pos x="T2" y="T3"/>
                  </a:cxn>
                  <a:cxn ang="0">
                    <a:pos x="T4" y="T5"/>
                  </a:cxn>
                </a:cxnLst>
                <a:rect l="0" t="0" r="r" b="b"/>
                <a:pathLst>
                  <a:path w="19" h="20">
                    <a:moveTo>
                      <a:pt x="19" y="0"/>
                    </a:moveTo>
                    <a:lnTo>
                      <a:pt x="0" y="20"/>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6" name="Freeform 72"/>
              <p:cNvSpPr>
                <a:spLocks/>
              </p:cNvSpPr>
              <p:nvPr/>
            </p:nvSpPr>
            <p:spPr bwMode="auto">
              <a:xfrm>
                <a:off x="1815" y="1347"/>
                <a:ext cx="100" cy="56"/>
              </a:xfrm>
              <a:custGeom>
                <a:avLst/>
                <a:gdLst>
                  <a:gd name="T0" fmla="*/ 241 w 399"/>
                  <a:gd name="T1" fmla="*/ 174 h 221"/>
                  <a:gd name="T2" fmla="*/ 209 w 399"/>
                  <a:gd name="T3" fmla="*/ 179 h 221"/>
                  <a:gd name="T4" fmla="*/ 177 w 399"/>
                  <a:gd name="T5" fmla="*/ 187 h 221"/>
                  <a:gd name="T6" fmla="*/ 147 w 399"/>
                  <a:gd name="T7" fmla="*/ 194 h 221"/>
                  <a:gd name="T8" fmla="*/ 117 w 399"/>
                  <a:gd name="T9" fmla="*/ 202 h 221"/>
                  <a:gd name="T10" fmla="*/ 85 w 399"/>
                  <a:gd name="T11" fmla="*/ 207 h 221"/>
                  <a:gd name="T12" fmla="*/ 56 w 399"/>
                  <a:gd name="T13" fmla="*/ 213 h 221"/>
                  <a:gd name="T14" fmla="*/ 27 w 399"/>
                  <a:gd name="T15" fmla="*/ 217 h 221"/>
                  <a:gd name="T16" fmla="*/ 0 w 399"/>
                  <a:gd name="T17" fmla="*/ 221 h 221"/>
                  <a:gd name="T18" fmla="*/ 21 w 399"/>
                  <a:gd name="T19" fmla="*/ 191 h 221"/>
                  <a:gd name="T20" fmla="*/ 43 w 399"/>
                  <a:gd name="T21" fmla="*/ 159 h 221"/>
                  <a:gd name="T22" fmla="*/ 64 w 399"/>
                  <a:gd name="T23" fmla="*/ 126 h 221"/>
                  <a:gd name="T24" fmla="*/ 89 w 399"/>
                  <a:gd name="T25" fmla="*/ 97 h 221"/>
                  <a:gd name="T26" fmla="*/ 114 w 399"/>
                  <a:gd name="T27" fmla="*/ 70 h 221"/>
                  <a:gd name="T28" fmla="*/ 146 w 399"/>
                  <a:gd name="T29" fmla="*/ 50 h 221"/>
                  <a:gd name="T30" fmla="*/ 181 w 399"/>
                  <a:gd name="T31" fmla="*/ 38 h 221"/>
                  <a:gd name="T32" fmla="*/ 225 w 399"/>
                  <a:gd name="T33" fmla="*/ 39 h 221"/>
                  <a:gd name="T34" fmla="*/ 245 w 399"/>
                  <a:gd name="T35" fmla="*/ 35 h 221"/>
                  <a:gd name="T36" fmla="*/ 267 w 399"/>
                  <a:gd name="T37" fmla="*/ 31 h 221"/>
                  <a:gd name="T38" fmla="*/ 289 w 399"/>
                  <a:gd name="T39" fmla="*/ 26 h 221"/>
                  <a:gd name="T40" fmla="*/ 313 w 399"/>
                  <a:gd name="T41" fmla="*/ 22 h 221"/>
                  <a:gd name="T42" fmla="*/ 334 w 399"/>
                  <a:gd name="T43" fmla="*/ 16 h 221"/>
                  <a:gd name="T44" fmla="*/ 357 w 399"/>
                  <a:gd name="T45" fmla="*/ 10 h 221"/>
                  <a:gd name="T46" fmla="*/ 378 w 399"/>
                  <a:gd name="T47" fmla="*/ 5 h 221"/>
                  <a:gd name="T48" fmla="*/ 399 w 399"/>
                  <a:gd name="T49" fmla="*/ 0 h 221"/>
                  <a:gd name="T50" fmla="*/ 241 w 399"/>
                  <a:gd name="T51" fmla="*/ 17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9" h="221">
                    <a:moveTo>
                      <a:pt x="241" y="174"/>
                    </a:moveTo>
                    <a:lnTo>
                      <a:pt x="209" y="179"/>
                    </a:lnTo>
                    <a:lnTo>
                      <a:pt x="177" y="187"/>
                    </a:lnTo>
                    <a:lnTo>
                      <a:pt x="147" y="194"/>
                    </a:lnTo>
                    <a:lnTo>
                      <a:pt x="117" y="202"/>
                    </a:lnTo>
                    <a:lnTo>
                      <a:pt x="85" y="207"/>
                    </a:lnTo>
                    <a:lnTo>
                      <a:pt x="56" y="213"/>
                    </a:lnTo>
                    <a:lnTo>
                      <a:pt x="27" y="217"/>
                    </a:lnTo>
                    <a:lnTo>
                      <a:pt x="0" y="221"/>
                    </a:lnTo>
                    <a:lnTo>
                      <a:pt x="21" y="191"/>
                    </a:lnTo>
                    <a:lnTo>
                      <a:pt x="43" y="159"/>
                    </a:lnTo>
                    <a:lnTo>
                      <a:pt x="64" y="126"/>
                    </a:lnTo>
                    <a:lnTo>
                      <a:pt x="89" y="97"/>
                    </a:lnTo>
                    <a:lnTo>
                      <a:pt x="114" y="70"/>
                    </a:lnTo>
                    <a:lnTo>
                      <a:pt x="146" y="50"/>
                    </a:lnTo>
                    <a:lnTo>
                      <a:pt x="181" y="38"/>
                    </a:lnTo>
                    <a:lnTo>
                      <a:pt x="225" y="39"/>
                    </a:lnTo>
                    <a:lnTo>
                      <a:pt x="245" y="35"/>
                    </a:lnTo>
                    <a:lnTo>
                      <a:pt x="267" y="31"/>
                    </a:lnTo>
                    <a:lnTo>
                      <a:pt x="289" y="26"/>
                    </a:lnTo>
                    <a:lnTo>
                      <a:pt x="313" y="22"/>
                    </a:lnTo>
                    <a:lnTo>
                      <a:pt x="334" y="16"/>
                    </a:lnTo>
                    <a:lnTo>
                      <a:pt x="357" y="10"/>
                    </a:lnTo>
                    <a:lnTo>
                      <a:pt x="378" y="5"/>
                    </a:lnTo>
                    <a:lnTo>
                      <a:pt x="399" y="0"/>
                    </a:lnTo>
                    <a:lnTo>
                      <a:pt x="241" y="174"/>
                    </a:lnTo>
                    <a:close/>
                  </a:path>
                </a:pathLst>
              </a:custGeom>
              <a:solidFill>
                <a:srgbClr val="FFD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7" name="Freeform 73"/>
              <p:cNvSpPr>
                <a:spLocks/>
              </p:cNvSpPr>
              <p:nvPr/>
            </p:nvSpPr>
            <p:spPr bwMode="auto">
              <a:xfrm>
                <a:off x="2262" y="1353"/>
                <a:ext cx="68" cy="48"/>
              </a:xfrm>
              <a:custGeom>
                <a:avLst/>
                <a:gdLst>
                  <a:gd name="T0" fmla="*/ 221 w 272"/>
                  <a:gd name="T1" fmla="*/ 39 h 189"/>
                  <a:gd name="T2" fmla="*/ 225 w 272"/>
                  <a:gd name="T3" fmla="*/ 68 h 189"/>
                  <a:gd name="T4" fmla="*/ 246 w 272"/>
                  <a:gd name="T5" fmla="*/ 91 h 189"/>
                  <a:gd name="T6" fmla="*/ 267 w 272"/>
                  <a:gd name="T7" fmla="*/ 112 h 189"/>
                  <a:gd name="T8" fmla="*/ 272 w 272"/>
                  <a:gd name="T9" fmla="*/ 142 h 189"/>
                  <a:gd name="T10" fmla="*/ 246 w 272"/>
                  <a:gd name="T11" fmla="*/ 142 h 189"/>
                  <a:gd name="T12" fmla="*/ 225 w 272"/>
                  <a:gd name="T13" fmla="*/ 155 h 189"/>
                  <a:gd name="T14" fmla="*/ 205 w 272"/>
                  <a:gd name="T15" fmla="*/ 172 h 189"/>
                  <a:gd name="T16" fmla="*/ 189 w 272"/>
                  <a:gd name="T17" fmla="*/ 189 h 189"/>
                  <a:gd name="T18" fmla="*/ 180 w 272"/>
                  <a:gd name="T19" fmla="*/ 178 h 189"/>
                  <a:gd name="T20" fmla="*/ 182 w 272"/>
                  <a:gd name="T21" fmla="*/ 167 h 189"/>
                  <a:gd name="T22" fmla="*/ 182 w 272"/>
                  <a:gd name="T23" fmla="*/ 142 h 189"/>
                  <a:gd name="T24" fmla="*/ 171 w 272"/>
                  <a:gd name="T25" fmla="*/ 127 h 189"/>
                  <a:gd name="T26" fmla="*/ 164 w 272"/>
                  <a:gd name="T27" fmla="*/ 113 h 189"/>
                  <a:gd name="T28" fmla="*/ 155 w 272"/>
                  <a:gd name="T29" fmla="*/ 100 h 189"/>
                  <a:gd name="T30" fmla="*/ 142 w 272"/>
                  <a:gd name="T31" fmla="*/ 94 h 189"/>
                  <a:gd name="T32" fmla="*/ 120 w 272"/>
                  <a:gd name="T33" fmla="*/ 91 h 189"/>
                  <a:gd name="T34" fmla="*/ 101 w 272"/>
                  <a:gd name="T35" fmla="*/ 100 h 189"/>
                  <a:gd name="T36" fmla="*/ 85 w 272"/>
                  <a:gd name="T37" fmla="*/ 113 h 189"/>
                  <a:gd name="T38" fmla="*/ 71 w 272"/>
                  <a:gd name="T39" fmla="*/ 130 h 189"/>
                  <a:gd name="T40" fmla="*/ 56 w 272"/>
                  <a:gd name="T41" fmla="*/ 117 h 189"/>
                  <a:gd name="T42" fmla="*/ 38 w 272"/>
                  <a:gd name="T43" fmla="*/ 109 h 189"/>
                  <a:gd name="T44" fmla="*/ 18 w 272"/>
                  <a:gd name="T45" fmla="*/ 101 h 189"/>
                  <a:gd name="T46" fmla="*/ 0 w 272"/>
                  <a:gd name="T47" fmla="*/ 94 h 189"/>
                  <a:gd name="T48" fmla="*/ 6 w 272"/>
                  <a:gd name="T49" fmla="*/ 72 h 189"/>
                  <a:gd name="T50" fmla="*/ 8 w 272"/>
                  <a:gd name="T51" fmla="*/ 51 h 189"/>
                  <a:gd name="T52" fmla="*/ 29 w 272"/>
                  <a:gd name="T53" fmla="*/ 43 h 189"/>
                  <a:gd name="T54" fmla="*/ 47 w 272"/>
                  <a:gd name="T55" fmla="*/ 25 h 189"/>
                  <a:gd name="T56" fmla="*/ 63 w 272"/>
                  <a:gd name="T57" fmla="*/ 10 h 189"/>
                  <a:gd name="T58" fmla="*/ 87 w 272"/>
                  <a:gd name="T59" fmla="*/ 19 h 189"/>
                  <a:gd name="T60" fmla="*/ 104 w 272"/>
                  <a:gd name="T61" fmla="*/ 7 h 189"/>
                  <a:gd name="T62" fmla="*/ 122 w 272"/>
                  <a:gd name="T63" fmla="*/ 1 h 189"/>
                  <a:gd name="T64" fmla="*/ 141 w 272"/>
                  <a:gd name="T65" fmla="*/ 1 h 189"/>
                  <a:gd name="T66" fmla="*/ 162 w 272"/>
                  <a:gd name="T67" fmla="*/ 11 h 189"/>
                  <a:gd name="T68" fmla="*/ 174 w 272"/>
                  <a:gd name="T69" fmla="*/ 9 h 189"/>
                  <a:gd name="T70" fmla="*/ 183 w 272"/>
                  <a:gd name="T71" fmla="*/ 19 h 189"/>
                  <a:gd name="T72" fmla="*/ 191 w 272"/>
                  <a:gd name="T73" fmla="*/ 31 h 189"/>
                  <a:gd name="T74" fmla="*/ 205 w 272"/>
                  <a:gd name="T75" fmla="*/ 3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89">
                    <a:moveTo>
                      <a:pt x="205" y="39"/>
                    </a:moveTo>
                    <a:lnTo>
                      <a:pt x="221" y="39"/>
                    </a:lnTo>
                    <a:lnTo>
                      <a:pt x="218" y="55"/>
                    </a:lnTo>
                    <a:lnTo>
                      <a:pt x="225" y="68"/>
                    </a:lnTo>
                    <a:lnTo>
                      <a:pt x="234" y="79"/>
                    </a:lnTo>
                    <a:lnTo>
                      <a:pt x="246" y="91"/>
                    </a:lnTo>
                    <a:lnTo>
                      <a:pt x="257" y="100"/>
                    </a:lnTo>
                    <a:lnTo>
                      <a:pt x="267" y="112"/>
                    </a:lnTo>
                    <a:lnTo>
                      <a:pt x="272" y="125"/>
                    </a:lnTo>
                    <a:lnTo>
                      <a:pt x="272" y="142"/>
                    </a:lnTo>
                    <a:lnTo>
                      <a:pt x="258" y="139"/>
                    </a:lnTo>
                    <a:lnTo>
                      <a:pt x="246" y="142"/>
                    </a:lnTo>
                    <a:lnTo>
                      <a:pt x="234" y="147"/>
                    </a:lnTo>
                    <a:lnTo>
                      <a:pt x="225" y="155"/>
                    </a:lnTo>
                    <a:lnTo>
                      <a:pt x="213" y="163"/>
                    </a:lnTo>
                    <a:lnTo>
                      <a:pt x="205" y="172"/>
                    </a:lnTo>
                    <a:lnTo>
                      <a:pt x="196" y="180"/>
                    </a:lnTo>
                    <a:lnTo>
                      <a:pt x="189" y="189"/>
                    </a:lnTo>
                    <a:lnTo>
                      <a:pt x="183" y="183"/>
                    </a:lnTo>
                    <a:lnTo>
                      <a:pt x="180" y="178"/>
                    </a:lnTo>
                    <a:lnTo>
                      <a:pt x="180" y="172"/>
                    </a:lnTo>
                    <a:lnTo>
                      <a:pt x="182" y="167"/>
                    </a:lnTo>
                    <a:lnTo>
                      <a:pt x="184" y="154"/>
                    </a:lnTo>
                    <a:lnTo>
                      <a:pt x="182" y="142"/>
                    </a:lnTo>
                    <a:lnTo>
                      <a:pt x="175" y="134"/>
                    </a:lnTo>
                    <a:lnTo>
                      <a:pt x="171" y="127"/>
                    </a:lnTo>
                    <a:lnTo>
                      <a:pt x="167" y="120"/>
                    </a:lnTo>
                    <a:lnTo>
                      <a:pt x="164" y="113"/>
                    </a:lnTo>
                    <a:lnTo>
                      <a:pt x="159" y="105"/>
                    </a:lnTo>
                    <a:lnTo>
                      <a:pt x="155" y="100"/>
                    </a:lnTo>
                    <a:lnTo>
                      <a:pt x="149" y="96"/>
                    </a:lnTo>
                    <a:lnTo>
                      <a:pt x="142" y="94"/>
                    </a:lnTo>
                    <a:lnTo>
                      <a:pt x="130" y="91"/>
                    </a:lnTo>
                    <a:lnTo>
                      <a:pt x="120" y="91"/>
                    </a:lnTo>
                    <a:lnTo>
                      <a:pt x="109" y="93"/>
                    </a:lnTo>
                    <a:lnTo>
                      <a:pt x="101" y="100"/>
                    </a:lnTo>
                    <a:lnTo>
                      <a:pt x="93" y="105"/>
                    </a:lnTo>
                    <a:lnTo>
                      <a:pt x="85" y="113"/>
                    </a:lnTo>
                    <a:lnTo>
                      <a:pt x="77" y="121"/>
                    </a:lnTo>
                    <a:lnTo>
                      <a:pt x="71" y="130"/>
                    </a:lnTo>
                    <a:lnTo>
                      <a:pt x="63" y="122"/>
                    </a:lnTo>
                    <a:lnTo>
                      <a:pt x="56" y="117"/>
                    </a:lnTo>
                    <a:lnTo>
                      <a:pt x="47" y="113"/>
                    </a:lnTo>
                    <a:lnTo>
                      <a:pt x="38" y="109"/>
                    </a:lnTo>
                    <a:lnTo>
                      <a:pt x="27" y="105"/>
                    </a:lnTo>
                    <a:lnTo>
                      <a:pt x="18" y="101"/>
                    </a:lnTo>
                    <a:lnTo>
                      <a:pt x="8" y="97"/>
                    </a:lnTo>
                    <a:lnTo>
                      <a:pt x="0" y="94"/>
                    </a:lnTo>
                    <a:lnTo>
                      <a:pt x="2" y="83"/>
                    </a:lnTo>
                    <a:lnTo>
                      <a:pt x="6" y="72"/>
                    </a:lnTo>
                    <a:lnTo>
                      <a:pt x="8" y="62"/>
                    </a:lnTo>
                    <a:lnTo>
                      <a:pt x="8" y="51"/>
                    </a:lnTo>
                    <a:lnTo>
                      <a:pt x="18" y="50"/>
                    </a:lnTo>
                    <a:lnTo>
                      <a:pt x="29" y="43"/>
                    </a:lnTo>
                    <a:lnTo>
                      <a:pt x="38" y="34"/>
                    </a:lnTo>
                    <a:lnTo>
                      <a:pt x="47" y="25"/>
                    </a:lnTo>
                    <a:lnTo>
                      <a:pt x="55" y="15"/>
                    </a:lnTo>
                    <a:lnTo>
                      <a:pt x="63" y="10"/>
                    </a:lnTo>
                    <a:lnTo>
                      <a:pt x="73" y="10"/>
                    </a:lnTo>
                    <a:lnTo>
                      <a:pt x="87" y="19"/>
                    </a:lnTo>
                    <a:lnTo>
                      <a:pt x="95" y="13"/>
                    </a:lnTo>
                    <a:lnTo>
                      <a:pt x="104" y="7"/>
                    </a:lnTo>
                    <a:lnTo>
                      <a:pt x="113" y="4"/>
                    </a:lnTo>
                    <a:lnTo>
                      <a:pt x="122" y="1"/>
                    </a:lnTo>
                    <a:lnTo>
                      <a:pt x="130" y="0"/>
                    </a:lnTo>
                    <a:lnTo>
                      <a:pt x="141" y="1"/>
                    </a:lnTo>
                    <a:lnTo>
                      <a:pt x="150" y="4"/>
                    </a:lnTo>
                    <a:lnTo>
                      <a:pt x="162" y="11"/>
                    </a:lnTo>
                    <a:lnTo>
                      <a:pt x="168" y="7"/>
                    </a:lnTo>
                    <a:lnTo>
                      <a:pt x="174" y="9"/>
                    </a:lnTo>
                    <a:lnTo>
                      <a:pt x="178" y="13"/>
                    </a:lnTo>
                    <a:lnTo>
                      <a:pt x="183" y="19"/>
                    </a:lnTo>
                    <a:lnTo>
                      <a:pt x="187" y="25"/>
                    </a:lnTo>
                    <a:lnTo>
                      <a:pt x="191" y="31"/>
                    </a:lnTo>
                    <a:lnTo>
                      <a:pt x="196" y="35"/>
                    </a:lnTo>
                    <a:lnTo>
                      <a:pt x="205" y="39"/>
                    </a:lnTo>
                    <a:close/>
                  </a:path>
                </a:pathLst>
              </a:custGeom>
              <a:solidFill>
                <a:srgbClr val="FF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8" name="Freeform 74"/>
              <p:cNvSpPr>
                <a:spLocks/>
              </p:cNvSpPr>
              <p:nvPr/>
            </p:nvSpPr>
            <p:spPr bwMode="auto">
              <a:xfrm>
                <a:off x="2152" y="1365"/>
                <a:ext cx="2" cy="5"/>
              </a:xfrm>
              <a:custGeom>
                <a:avLst/>
                <a:gdLst>
                  <a:gd name="T0" fmla="*/ 8 w 8"/>
                  <a:gd name="T1" fmla="*/ 0 h 20"/>
                  <a:gd name="T2" fmla="*/ 0 w 8"/>
                  <a:gd name="T3" fmla="*/ 20 h 20"/>
                  <a:gd name="T4" fmla="*/ 8 w 8"/>
                  <a:gd name="T5" fmla="*/ 0 h 20"/>
                </a:gdLst>
                <a:ahLst/>
                <a:cxnLst>
                  <a:cxn ang="0">
                    <a:pos x="T0" y="T1"/>
                  </a:cxn>
                  <a:cxn ang="0">
                    <a:pos x="T2" y="T3"/>
                  </a:cxn>
                  <a:cxn ang="0">
                    <a:pos x="T4" y="T5"/>
                  </a:cxn>
                </a:cxnLst>
                <a:rect l="0" t="0" r="r" b="b"/>
                <a:pathLst>
                  <a:path w="8" h="20">
                    <a:moveTo>
                      <a:pt x="8" y="0"/>
                    </a:moveTo>
                    <a:lnTo>
                      <a:pt x="0" y="2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19" name="Freeform 75"/>
              <p:cNvSpPr>
                <a:spLocks/>
              </p:cNvSpPr>
              <p:nvPr/>
            </p:nvSpPr>
            <p:spPr bwMode="auto">
              <a:xfrm>
                <a:off x="2282" y="1366"/>
                <a:ext cx="27" cy="11"/>
              </a:xfrm>
              <a:custGeom>
                <a:avLst/>
                <a:gdLst>
                  <a:gd name="T0" fmla="*/ 103 w 105"/>
                  <a:gd name="T1" fmla="*/ 29 h 44"/>
                  <a:gd name="T2" fmla="*/ 100 w 105"/>
                  <a:gd name="T3" fmla="*/ 33 h 44"/>
                  <a:gd name="T4" fmla="*/ 104 w 105"/>
                  <a:gd name="T5" fmla="*/ 38 h 44"/>
                  <a:gd name="T6" fmla="*/ 105 w 105"/>
                  <a:gd name="T7" fmla="*/ 41 h 44"/>
                  <a:gd name="T8" fmla="*/ 103 w 105"/>
                  <a:gd name="T9" fmla="*/ 44 h 44"/>
                  <a:gd name="T10" fmla="*/ 93 w 105"/>
                  <a:gd name="T11" fmla="*/ 35 h 44"/>
                  <a:gd name="T12" fmla="*/ 84 w 105"/>
                  <a:gd name="T13" fmla="*/ 29 h 44"/>
                  <a:gd name="T14" fmla="*/ 74 w 105"/>
                  <a:gd name="T15" fmla="*/ 23 h 44"/>
                  <a:gd name="T16" fmla="*/ 64 w 105"/>
                  <a:gd name="T17" fmla="*/ 21 h 44"/>
                  <a:gd name="T18" fmla="*/ 52 w 105"/>
                  <a:gd name="T19" fmla="*/ 18 h 44"/>
                  <a:gd name="T20" fmla="*/ 42 w 105"/>
                  <a:gd name="T21" fmla="*/ 18 h 44"/>
                  <a:gd name="T22" fmla="*/ 30 w 105"/>
                  <a:gd name="T23" fmla="*/ 19 h 44"/>
                  <a:gd name="T24" fmla="*/ 19 w 105"/>
                  <a:gd name="T25" fmla="*/ 25 h 44"/>
                  <a:gd name="T26" fmla="*/ 13 w 105"/>
                  <a:gd name="T27" fmla="*/ 26 h 44"/>
                  <a:gd name="T28" fmla="*/ 6 w 105"/>
                  <a:gd name="T29" fmla="*/ 30 h 44"/>
                  <a:gd name="T30" fmla="*/ 1 w 105"/>
                  <a:gd name="T31" fmla="*/ 31 h 44"/>
                  <a:gd name="T32" fmla="*/ 0 w 105"/>
                  <a:gd name="T33" fmla="*/ 25 h 44"/>
                  <a:gd name="T34" fmla="*/ 10 w 105"/>
                  <a:gd name="T35" fmla="*/ 15 h 44"/>
                  <a:gd name="T36" fmla="*/ 23 w 105"/>
                  <a:gd name="T37" fmla="*/ 8 h 44"/>
                  <a:gd name="T38" fmla="*/ 38 w 105"/>
                  <a:gd name="T39" fmla="*/ 1 h 44"/>
                  <a:gd name="T40" fmla="*/ 54 w 105"/>
                  <a:gd name="T41" fmla="*/ 0 h 44"/>
                  <a:gd name="T42" fmla="*/ 67 w 105"/>
                  <a:gd name="T43" fmla="*/ 0 h 44"/>
                  <a:gd name="T44" fmla="*/ 81 w 105"/>
                  <a:gd name="T45" fmla="*/ 4 h 44"/>
                  <a:gd name="T46" fmla="*/ 92 w 105"/>
                  <a:gd name="T47" fmla="*/ 13 h 44"/>
                  <a:gd name="T48" fmla="*/ 103 w 105"/>
                  <a:gd name="T49"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44">
                    <a:moveTo>
                      <a:pt x="103" y="29"/>
                    </a:moveTo>
                    <a:lnTo>
                      <a:pt x="100" y="33"/>
                    </a:lnTo>
                    <a:lnTo>
                      <a:pt x="104" y="38"/>
                    </a:lnTo>
                    <a:lnTo>
                      <a:pt x="105" y="41"/>
                    </a:lnTo>
                    <a:lnTo>
                      <a:pt x="103" y="44"/>
                    </a:lnTo>
                    <a:lnTo>
                      <a:pt x="93" y="35"/>
                    </a:lnTo>
                    <a:lnTo>
                      <a:pt x="84" y="29"/>
                    </a:lnTo>
                    <a:lnTo>
                      <a:pt x="74" y="23"/>
                    </a:lnTo>
                    <a:lnTo>
                      <a:pt x="64" y="21"/>
                    </a:lnTo>
                    <a:lnTo>
                      <a:pt x="52" y="18"/>
                    </a:lnTo>
                    <a:lnTo>
                      <a:pt x="42" y="18"/>
                    </a:lnTo>
                    <a:lnTo>
                      <a:pt x="30" y="19"/>
                    </a:lnTo>
                    <a:lnTo>
                      <a:pt x="19" y="25"/>
                    </a:lnTo>
                    <a:lnTo>
                      <a:pt x="13" y="26"/>
                    </a:lnTo>
                    <a:lnTo>
                      <a:pt x="6" y="30"/>
                    </a:lnTo>
                    <a:lnTo>
                      <a:pt x="1" y="31"/>
                    </a:lnTo>
                    <a:lnTo>
                      <a:pt x="0" y="25"/>
                    </a:lnTo>
                    <a:lnTo>
                      <a:pt x="10" y="15"/>
                    </a:lnTo>
                    <a:lnTo>
                      <a:pt x="23" y="8"/>
                    </a:lnTo>
                    <a:lnTo>
                      <a:pt x="38" y="1"/>
                    </a:lnTo>
                    <a:lnTo>
                      <a:pt x="54" y="0"/>
                    </a:lnTo>
                    <a:lnTo>
                      <a:pt x="67" y="0"/>
                    </a:lnTo>
                    <a:lnTo>
                      <a:pt x="81" y="4"/>
                    </a:lnTo>
                    <a:lnTo>
                      <a:pt x="92" y="13"/>
                    </a:lnTo>
                    <a:lnTo>
                      <a:pt x="103"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0" name="Freeform 76"/>
              <p:cNvSpPr>
                <a:spLocks/>
              </p:cNvSpPr>
              <p:nvPr/>
            </p:nvSpPr>
            <p:spPr bwMode="auto">
              <a:xfrm>
                <a:off x="2215" y="1369"/>
                <a:ext cx="91" cy="90"/>
              </a:xfrm>
              <a:custGeom>
                <a:avLst/>
                <a:gdLst>
                  <a:gd name="T0" fmla="*/ 92 w 367"/>
                  <a:gd name="T1" fmla="*/ 30 h 357"/>
                  <a:gd name="T2" fmla="*/ 89 w 367"/>
                  <a:gd name="T3" fmla="*/ 55 h 357"/>
                  <a:gd name="T4" fmla="*/ 102 w 367"/>
                  <a:gd name="T5" fmla="*/ 75 h 357"/>
                  <a:gd name="T6" fmla="*/ 150 w 367"/>
                  <a:gd name="T7" fmla="*/ 54 h 357"/>
                  <a:gd name="T8" fmla="*/ 208 w 367"/>
                  <a:gd name="T9" fmla="*/ 71 h 357"/>
                  <a:gd name="T10" fmla="*/ 240 w 367"/>
                  <a:gd name="T11" fmla="*/ 96 h 357"/>
                  <a:gd name="T12" fmla="*/ 233 w 367"/>
                  <a:gd name="T13" fmla="*/ 130 h 357"/>
                  <a:gd name="T14" fmla="*/ 232 w 367"/>
                  <a:gd name="T15" fmla="*/ 166 h 357"/>
                  <a:gd name="T16" fmla="*/ 247 w 367"/>
                  <a:gd name="T17" fmla="*/ 192 h 357"/>
                  <a:gd name="T18" fmla="*/ 270 w 367"/>
                  <a:gd name="T19" fmla="*/ 207 h 357"/>
                  <a:gd name="T20" fmla="*/ 299 w 367"/>
                  <a:gd name="T21" fmla="*/ 205 h 357"/>
                  <a:gd name="T22" fmla="*/ 327 w 367"/>
                  <a:gd name="T23" fmla="*/ 188 h 357"/>
                  <a:gd name="T24" fmla="*/ 351 w 367"/>
                  <a:gd name="T25" fmla="*/ 161 h 357"/>
                  <a:gd name="T26" fmla="*/ 365 w 367"/>
                  <a:gd name="T27" fmla="*/ 147 h 357"/>
                  <a:gd name="T28" fmla="*/ 359 w 367"/>
                  <a:gd name="T29" fmla="*/ 170 h 357"/>
                  <a:gd name="T30" fmla="*/ 351 w 367"/>
                  <a:gd name="T31" fmla="*/ 196 h 357"/>
                  <a:gd name="T32" fmla="*/ 349 w 367"/>
                  <a:gd name="T33" fmla="*/ 227 h 357"/>
                  <a:gd name="T34" fmla="*/ 349 w 367"/>
                  <a:gd name="T35" fmla="*/ 263 h 357"/>
                  <a:gd name="T36" fmla="*/ 339 w 367"/>
                  <a:gd name="T37" fmla="*/ 296 h 357"/>
                  <a:gd name="T38" fmla="*/ 309 w 367"/>
                  <a:gd name="T39" fmla="*/ 282 h 357"/>
                  <a:gd name="T40" fmla="*/ 293 w 367"/>
                  <a:gd name="T41" fmla="*/ 249 h 357"/>
                  <a:gd name="T42" fmla="*/ 277 w 367"/>
                  <a:gd name="T43" fmla="*/ 234 h 357"/>
                  <a:gd name="T44" fmla="*/ 276 w 367"/>
                  <a:gd name="T45" fmla="*/ 254 h 357"/>
                  <a:gd name="T46" fmla="*/ 282 w 367"/>
                  <a:gd name="T47" fmla="*/ 277 h 357"/>
                  <a:gd name="T48" fmla="*/ 290 w 367"/>
                  <a:gd name="T49" fmla="*/ 294 h 357"/>
                  <a:gd name="T50" fmla="*/ 284 w 367"/>
                  <a:gd name="T51" fmla="*/ 312 h 357"/>
                  <a:gd name="T52" fmla="*/ 260 w 367"/>
                  <a:gd name="T53" fmla="*/ 319 h 357"/>
                  <a:gd name="T54" fmla="*/ 232 w 367"/>
                  <a:gd name="T55" fmla="*/ 316 h 357"/>
                  <a:gd name="T56" fmla="*/ 199 w 367"/>
                  <a:gd name="T57" fmla="*/ 296 h 357"/>
                  <a:gd name="T58" fmla="*/ 174 w 367"/>
                  <a:gd name="T59" fmla="*/ 259 h 357"/>
                  <a:gd name="T60" fmla="*/ 161 w 367"/>
                  <a:gd name="T61" fmla="*/ 221 h 357"/>
                  <a:gd name="T62" fmla="*/ 152 w 367"/>
                  <a:gd name="T63" fmla="*/ 234 h 357"/>
                  <a:gd name="T64" fmla="*/ 153 w 367"/>
                  <a:gd name="T65" fmla="*/ 266 h 357"/>
                  <a:gd name="T66" fmla="*/ 169 w 367"/>
                  <a:gd name="T67" fmla="*/ 303 h 357"/>
                  <a:gd name="T68" fmla="*/ 204 w 367"/>
                  <a:gd name="T69" fmla="*/ 328 h 357"/>
                  <a:gd name="T70" fmla="*/ 145 w 367"/>
                  <a:gd name="T71" fmla="*/ 348 h 357"/>
                  <a:gd name="T72" fmla="*/ 82 w 367"/>
                  <a:gd name="T73" fmla="*/ 357 h 357"/>
                  <a:gd name="T74" fmla="*/ 27 w 367"/>
                  <a:gd name="T75" fmla="*/ 329 h 357"/>
                  <a:gd name="T76" fmla="*/ 7 w 367"/>
                  <a:gd name="T77" fmla="*/ 273 h 357"/>
                  <a:gd name="T78" fmla="*/ 4 w 367"/>
                  <a:gd name="T79" fmla="*/ 207 h 357"/>
                  <a:gd name="T80" fmla="*/ 24 w 367"/>
                  <a:gd name="T81" fmla="*/ 183 h 357"/>
                  <a:gd name="T82" fmla="*/ 44 w 367"/>
                  <a:gd name="T83" fmla="*/ 166 h 357"/>
                  <a:gd name="T84" fmla="*/ 62 w 367"/>
                  <a:gd name="T85" fmla="*/ 146 h 357"/>
                  <a:gd name="T86" fmla="*/ 31 w 367"/>
                  <a:gd name="T87" fmla="*/ 155 h 357"/>
                  <a:gd name="T88" fmla="*/ 15 w 367"/>
                  <a:gd name="T89" fmla="*/ 146 h 357"/>
                  <a:gd name="T90" fmla="*/ 9 w 367"/>
                  <a:gd name="T91" fmla="*/ 124 h 357"/>
                  <a:gd name="T92" fmla="*/ 0 w 367"/>
                  <a:gd name="T93" fmla="*/ 103 h 357"/>
                  <a:gd name="T94" fmla="*/ 46 w 367"/>
                  <a:gd name="T95" fmla="*/ 31 h 357"/>
                  <a:gd name="T96" fmla="*/ 37 w 367"/>
                  <a:gd name="T97" fmla="*/ 58 h 357"/>
                  <a:gd name="T98" fmla="*/ 27 w 367"/>
                  <a:gd name="T99" fmla="*/ 83 h 357"/>
                  <a:gd name="T100" fmla="*/ 36 w 367"/>
                  <a:gd name="T101" fmla="*/ 88 h 357"/>
                  <a:gd name="T102" fmla="*/ 54 w 367"/>
                  <a:gd name="T103" fmla="*/ 63 h 357"/>
                  <a:gd name="T104" fmla="*/ 50 w 367"/>
                  <a:gd name="T105" fmla="*/ 83 h 357"/>
                  <a:gd name="T106" fmla="*/ 67 w 367"/>
                  <a:gd name="T107" fmla="*/ 80 h 357"/>
                  <a:gd name="T108" fmla="*/ 74 w 367"/>
                  <a:gd name="T109" fmla="*/ 58 h 357"/>
                  <a:gd name="T110" fmla="*/ 70 w 367"/>
                  <a:gd name="T111" fmla="*/ 35 h 357"/>
                  <a:gd name="T112" fmla="*/ 56 w 367"/>
                  <a:gd name="T113" fmla="*/ 21 h 357"/>
                  <a:gd name="T114" fmla="*/ 54 w 367"/>
                  <a:gd name="T115" fmla="*/ 6 h 357"/>
                  <a:gd name="T116" fmla="*/ 78 w 367"/>
                  <a:gd name="T117" fmla="*/ 0 h 357"/>
                  <a:gd name="T118" fmla="*/ 94 w 367"/>
                  <a:gd name="T119" fmla="*/ 1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 h="357">
                    <a:moveTo>
                      <a:pt x="94" y="16"/>
                    </a:moveTo>
                    <a:lnTo>
                      <a:pt x="92" y="22"/>
                    </a:lnTo>
                    <a:lnTo>
                      <a:pt x="92" y="30"/>
                    </a:lnTo>
                    <a:lnTo>
                      <a:pt x="90" y="38"/>
                    </a:lnTo>
                    <a:lnTo>
                      <a:pt x="90" y="47"/>
                    </a:lnTo>
                    <a:lnTo>
                      <a:pt x="89" y="55"/>
                    </a:lnTo>
                    <a:lnTo>
                      <a:pt x="90" y="63"/>
                    </a:lnTo>
                    <a:lnTo>
                      <a:pt x="94" y="68"/>
                    </a:lnTo>
                    <a:lnTo>
                      <a:pt x="102" y="75"/>
                    </a:lnTo>
                    <a:lnTo>
                      <a:pt x="116" y="60"/>
                    </a:lnTo>
                    <a:lnTo>
                      <a:pt x="133" y="55"/>
                    </a:lnTo>
                    <a:lnTo>
                      <a:pt x="150" y="54"/>
                    </a:lnTo>
                    <a:lnTo>
                      <a:pt x="170" y="58"/>
                    </a:lnTo>
                    <a:lnTo>
                      <a:pt x="189" y="63"/>
                    </a:lnTo>
                    <a:lnTo>
                      <a:pt x="208" y="71"/>
                    </a:lnTo>
                    <a:lnTo>
                      <a:pt x="226" y="79"/>
                    </a:lnTo>
                    <a:lnTo>
                      <a:pt x="244" y="87"/>
                    </a:lnTo>
                    <a:lnTo>
                      <a:pt x="240" y="96"/>
                    </a:lnTo>
                    <a:lnTo>
                      <a:pt x="237" y="107"/>
                    </a:lnTo>
                    <a:lnTo>
                      <a:pt x="235" y="118"/>
                    </a:lnTo>
                    <a:lnTo>
                      <a:pt x="233" y="130"/>
                    </a:lnTo>
                    <a:lnTo>
                      <a:pt x="232" y="142"/>
                    </a:lnTo>
                    <a:lnTo>
                      <a:pt x="232" y="154"/>
                    </a:lnTo>
                    <a:lnTo>
                      <a:pt x="232" y="166"/>
                    </a:lnTo>
                    <a:lnTo>
                      <a:pt x="236" y="178"/>
                    </a:lnTo>
                    <a:lnTo>
                      <a:pt x="240" y="184"/>
                    </a:lnTo>
                    <a:lnTo>
                      <a:pt x="247" y="192"/>
                    </a:lnTo>
                    <a:lnTo>
                      <a:pt x="255" y="199"/>
                    </a:lnTo>
                    <a:lnTo>
                      <a:pt x="262" y="204"/>
                    </a:lnTo>
                    <a:lnTo>
                      <a:pt x="270" y="207"/>
                    </a:lnTo>
                    <a:lnTo>
                      <a:pt x="281" y="208"/>
                    </a:lnTo>
                    <a:lnTo>
                      <a:pt x="289" y="207"/>
                    </a:lnTo>
                    <a:lnTo>
                      <a:pt x="299" y="205"/>
                    </a:lnTo>
                    <a:lnTo>
                      <a:pt x="310" y="201"/>
                    </a:lnTo>
                    <a:lnTo>
                      <a:pt x="319" y="196"/>
                    </a:lnTo>
                    <a:lnTo>
                      <a:pt x="327" y="188"/>
                    </a:lnTo>
                    <a:lnTo>
                      <a:pt x="336" y="180"/>
                    </a:lnTo>
                    <a:lnTo>
                      <a:pt x="343" y="170"/>
                    </a:lnTo>
                    <a:lnTo>
                      <a:pt x="351" y="161"/>
                    </a:lnTo>
                    <a:lnTo>
                      <a:pt x="359" y="150"/>
                    </a:lnTo>
                    <a:lnTo>
                      <a:pt x="367" y="142"/>
                    </a:lnTo>
                    <a:lnTo>
                      <a:pt x="365" y="147"/>
                    </a:lnTo>
                    <a:lnTo>
                      <a:pt x="364" y="154"/>
                    </a:lnTo>
                    <a:lnTo>
                      <a:pt x="361" y="162"/>
                    </a:lnTo>
                    <a:lnTo>
                      <a:pt x="359" y="170"/>
                    </a:lnTo>
                    <a:lnTo>
                      <a:pt x="355" y="178"/>
                    </a:lnTo>
                    <a:lnTo>
                      <a:pt x="352" y="187"/>
                    </a:lnTo>
                    <a:lnTo>
                      <a:pt x="351" y="196"/>
                    </a:lnTo>
                    <a:lnTo>
                      <a:pt x="351" y="205"/>
                    </a:lnTo>
                    <a:lnTo>
                      <a:pt x="349" y="215"/>
                    </a:lnTo>
                    <a:lnTo>
                      <a:pt x="349" y="227"/>
                    </a:lnTo>
                    <a:lnTo>
                      <a:pt x="349" y="238"/>
                    </a:lnTo>
                    <a:lnTo>
                      <a:pt x="351" y="252"/>
                    </a:lnTo>
                    <a:lnTo>
                      <a:pt x="349" y="263"/>
                    </a:lnTo>
                    <a:lnTo>
                      <a:pt x="348" y="275"/>
                    </a:lnTo>
                    <a:lnTo>
                      <a:pt x="343" y="286"/>
                    </a:lnTo>
                    <a:lnTo>
                      <a:pt x="339" y="296"/>
                    </a:lnTo>
                    <a:lnTo>
                      <a:pt x="326" y="294"/>
                    </a:lnTo>
                    <a:lnTo>
                      <a:pt x="317" y="290"/>
                    </a:lnTo>
                    <a:lnTo>
                      <a:pt x="309" y="282"/>
                    </a:lnTo>
                    <a:lnTo>
                      <a:pt x="303" y="273"/>
                    </a:lnTo>
                    <a:lnTo>
                      <a:pt x="297" y="261"/>
                    </a:lnTo>
                    <a:lnTo>
                      <a:pt x="293" y="249"/>
                    </a:lnTo>
                    <a:lnTo>
                      <a:pt x="288" y="238"/>
                    </a:lnTo>
                    <a:lnTo>
                      <a:pt x="284" y="229"/>
                    </a:lnTo>
                    <a:lnTo>
                      <a:pt x="277" y="234"/>
                    </a:lnTo>
                    <a:lnTo>
                      <a:pt x="274" y="241"/>
                    </a:lnTo>
                    <a:lnTo>
                      <a:pt x="273" y="246"/>
                    </a:lnTo>
                    <a:lnTo>
                      <a:pt x="276" y="254"/>
                    </a:lnTo>
                    <a:lnTo>
                      <a:pt x="277" y="261"/>
                    </a:lnTo>
                    <a:lnTo>
                      <a:pt x="280" y="269"/>
                    </a:lnTo>
                    <a:lnTo>
                      <a:pt x="282" y="277"/>
                    </a:lnTo>
                    <a:lnTo>
                      <a:pt x="284" y="285"/>
                    </a:lnTo>
                    <a:lnTo>
                      <a:pt x="285" y="288"/>
                    </a:lnTo>
                    <a:lnTo>
                      <a:pt x="290" y="294"/>
                    </a:lnTo>
                    <a:lnTo>
                      <a:pt x="293" y="299"/>
                    </a:lnTo>
                    <a:lnTo>
                      <a:pt x="291" y="308"/>
                    </a:lnTo>
                    <a:lnTo>
                      <a:pt x="284" y="312"/>
                    </a:lnTo>
                    <a:lnTo>
                      <a:pt x="277" y="316"/>
                    </a:lnTo>
                    <a:lnTo>
                      <a:pt x="268" y="317"/>
                    </a:lnTo>
                    <a:lnTo>
                      <a:pt x="260" y="319"/>
                    </a:lnTo>
                    <a:lnTo>
                      <a:pt x="251" y="317"/>
                    </a:lnTo>
                    <a:lnTo>
                      <a:pt x="241" y="317"/>
                    </a:lnTo>
                    <a:lnTo>
                      <a:pt x="232" y="316"/>
                    </a:lnTo>
                    <a:lnTo>
                      <a:pt x="224" y="316"/>
                    </a:lnTo>
                    <a:lnTo>
                      <a:pt x="211" y="307"/>
                    </a:lnTo>
                    <a:lnTo>
                      <a:pt x="199" y="296"/>
                    </a:lnTo>
                    <a:lnTo>
                      <a:pt x="190" y="285"/>
                    </a:lnTo>
                    <a:lnTo>
                      <a:pt x="182" y="274"/>
                    </a:lnTo>
                    <a:lnTo>
                      <a:pt x="174" y="259"/>
                    </a:lnTo>
                    <a:lnTo>
                      <a:pt x="169" y="248"/>
                    </a:lnTo>
                    <a:lnTo>
                      <a:pt x="164" y="233"/>
                    </a:lnTo>
                    <a:lnTo>
                      <a:pt x="161" y="221"/>
                    </a:lnTo>
                    <a:lnTo>
                      <a:pt x="153" y="223"/>
                    </a:lnTo>
                    <a:lnTo>
                      <a:pt x="152" y="229"/>
                    </a:lnTo>
                    <a:lnTo>
                      <a:pt x="152" y="234"/>
                    </a:lnTo>
                    <a:lnTo>
                      <a:pt x="149" y="241"/>
                    </a:lnTo>
                    <a:lnTo>
                      <a:pt x="149" y="253"/>
                    </a:lnTo>
                    <a:lnTo>
                      <a:pt x="153" y="266"/>
                    </a:lnTo>
                    <a:lnTo>
                      <a:pt x="156" y="279"/>
                    </a:lnTo>
                    <a:lnTo>
                      <a:pt x="162" y="292"/>
                    </a:lnTo>
                    <a:lnTo>
                      <a:pt x="169" y="303"/>
                    </a:lnTo>
                    <a:lnTo>
                      <a:pt x="179" y="314"/>
                    </a:lnTo>
                    <a:lnTo>
                      <a:pt x="190" y="320"/>
                    </a:lnTo>
                    <a:lnTo>
                      <a:pt x="204" y="328"/>
                    </a:lnTo>
                    <a:lnTo>
                      <a:pt x="185" y="335"/>
                    </a:lnTo>
                    <a:lnTo>
                      <a:pt x="166" y="341"/>
                    </a:lnTo>
                    <a:lnTo>
                      <a:pt x="145" y="348"/>
                    </a:lnTo>
                    <a:lnTo>
                      <a:pt x="124" y="353"/>
                    </a:lnTo>
                    <a:lnTo>
                      <a:pt x="102" y="356"/>
                    </a:lnTo>
                    <a:lnTo>
                      <a:pt x="82" y="357"/>
                    </a:lnTo>
                    <a:lnTo>
                      <a:pt x="61" y="353"/>
                    </a:lnTo>
                    <a:lnTo>
                      <a:pt x="42" y="348"/>
                    </a:lnTo>
                    <a:lnTo>
                      <a:pt x="27" y="329"/>
                    </a:lnTo>
                    <a:lnTo>
                      <a:pt x="17" y="312"/>
                    </a:lnTo>
                    <a:lnTo>
                      <a:pt x="9" y="292"/>
                    </a:lnTo>
                    <a:lnTo>
                      <a:pt x="7" y="273"/>
                    </a:lnTo>
                    <a:lnTo>
                      <a:pt x="4" y="250"/>
                    </a:lnTo>
                    <a:lnTo>
                      <a:pt x="4" y="229"/>
                    </a:lnTo>
                    <a:lnTo>
                      <a:pt x="4" y="207"/>
                    </a:lnTo>
                    <a:lnTo>
                      <a:pt x="7" y="186"/>
                    </a:lnTo>
                    <a:lnTo>
                      <a:pt x="15" y="184"/>
                    </a:lnTo>
                    <a:lnTo>
                      <a:pt x="24" y="183"/>
                    </a:lnTo>
                    <a:lnTo>
                      <a:pt x="31" y="178"/>
                    </a:lnTo>
                    <a:lnTo>
                      <a:pt x="38" y="172"/>
                    </a:lnTo>
                    <a:lnTo>
                      <a:pt x="44" y="166"/>
                    </a:lnTo>
                    <a:lnTo>
                      <a:pt x="50" y="159"/>
                    </a:lnTo>
                    <a:lnTo>
                      <a:pt x="56" y="151"/>
                    </a:lnTo>
                    <a:lnTo>
                      <a:pt x="62" y="146"/>
                    </a:lnTo>
                    <a:lnTo>
                      <a:pt x="50" y="147"/>
                    </a:lnTo>
                    <a:lnTo>
                      <a:pt x="38" y="154"/>
                    </a:lnTo>
                    <a:lnTo>
                      <a:pt x="31" y="155"/>
                    </a:lnTo>
                    <a:lnTo>
                      <a:pt x="24" y="155"/>
                    </a:lnTo>
                    <a:lnTo>
                      <a:pt x="19" y="153"/>
                    </a:lnTo>
                    <a:lnTo>
                      <a:pt x="15" y="146"/>
                    </a:lnTo>
                    <a:lnTo>
                      <a:pt x="15" y="138"/>
                    </a:lnTo>
                    <a:lnTo>
                      <a:pt x="13" y="130"/>
                    </a:lnTo>
                    <a:lnTo>
                      <a:pt x="9" y="124"/>
                    </a:lnTo>
                    <a:lnTo>
                      <a:pt x="5" y="117"/>
                    </a:lnTo>
                    <a:lnTo>
                      <a:pt x="2" y="109"/>
                    </a:lnTo>
                    <a:lnTo>
                      <a:pt x="0" y="103"/>
                    </a:lnTo>
                    <a:lnTo>
                      <a:pt x="0" y="95"/>
                    </a:lnTo>
                    <a:lnTo>
                      <a:pt x="7" y="87"/>
                    </a:lnTo>
                    <a:lnTo>
                      <a:pt x="46" y="31"/>
                    </a:lnTo>
                    <a:lnTo>
                      <a:pt x="54" y="51"/>
                    </a:lnTo>
                    <a:lnTo>
                      <a:pt x="45" y="53"/>
                    </a:lnTo>
                    <a:lnTo>
                      <a:pt x="37" y="58"/>
                    </a:lnTo>
                    <a:lnTo>
                      <a:pt x="29" y="66"/>
                    </a:lnTo>
                    <a:lnTo>
                      <a:pt x="27" y="75"/>
                    </a:lnTo>
                    <a:lnTo>
                      <a:pt x="27" y="83"/>
                    </a:lnTo>
                    <a:lnTo>
                      <a:pt x="23" y="91"/>
                    </a:lnTo>
                    <a:lnTo>
                      <a:pt x="31" y="99"/>
                    </a:lnTo>
                    <a:lnTo>
                      <a:pt x="36" y="88"/>
                    </a:lnTo>
                    <a:lnTo>
                      <a:pt x="40" y="79"/>
                    </a:lnTo>
                    <a:lnTo>
                      <a:pt x="45" y="70"/>
                    </a:lnTo>
                    <a:lnTo>
                      <a:pt x="54" y="63"/>
                    </a:lnTo>
                    <a:lnTo>
                      <a:pt x="52" y="68"/>
                    </a:lnTo>
                    <a:lnTo>
                      <a:pt x="50" y="76"/>
                    </a:lnTo>
                    <a:lnTo>
                      <a:pt x="50" y="83"/>
                    </a:lnTo>
                    <a:lnTo>
                      <a:pt x="54" y="91"/>
                    </a:lnTo>
                    <a:lnTo>
                      <a:pt x="61" y="86"/>
                    </a:lnTo>
                    <a:lnTo>
                      <a:pt x="67" y="80"/>
                    </a:lnTo>
                    <a:lnTo>
                      <a:pt x="70" y="74"/>
                    </a:lnTo>
                    <a:lnTo>
                      <a:pt x="74" y="67"/>
                    </a:lnTo>
                    <a:lnTo>
                      <a:pt x="74" y="58"/>
                    </a:lnTo>
                    <a:lnTo>
                      <a:pt x="74" y="50"/>
                    </a:lnTo>
                    <a:lnTo>
                      <a:pt x="71" y="42"/>
                    </a:lnTo>
                    <a:lnTo>
                      <a:pt x="70" y="35"/>
                    </a:lnTo>
                    <a:lnTo>
                      <a:pt x="62" y="30"/>
                    </a:lnTo>
                    <a:lnTo>
                      <a:pt x="60" y="25"/>
                    </a:lnTo>
                    <a:lnTo>
                      <a:pt x="56" y="21"/>
                    </a:lnTo>
                    <a:lnTo>
                      <a:pt x="50" y="24"/>
                    </a:lnTo>
                    <a:lnTo>
                      <a:pt x="50" y="13"/>
                    </a:lnTo>
                    <a:lnTo>
                      <a:pt x="54" y="6"/>
                    </a:lnTo>
                    <a:lnTo>
                      <a:pt x="61" y="2"/>
                    </a:lnTo>
                    <a:lnTo>
                      <a:pt x="70" y="1"/>
                    </a:lnTo>
                    <a:lnTo>
                      <a:pt x="78" y="0"/>
                    </a:lnTo>
                    <a:lnTo>
                      <a:pt x="86" y="4"/>
                    </a:lnTo>
                    <a:lnTo>
                      <a:pt x="91" y="8"/>
                    </a:lnTo>
                    <a:lnTo>
                      <a:pt x="94" y="16"/>
                    </a:lnTo>
                    <a:close/>
                  </a:path>
                </a:pathLst>
              </a:custGeom>
              <a:solidFill>
                <a:srgbClr val="FF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1" name="Freeform 77"/>
              <p:cNvSpPr>
                <a:spLocks/>
              </p:cNvSpPr>
              <p:nvPr/>
            </p:nvSpPr>
            <p:spPr bwMode="auto">
              <a:xfrm>
                <a:off x="2126" y="1377"/>
                <a:ext cx="23" cy="83"/>
              </a:xfrm>
              <a:custGeom>
                <a:avLst/>
                <a:gdLst>
                  <a:gd name="T0" fmla="*/ 29 w 92"/>
                  <a:gd name="T1" fmla="*/ 333 h 333"/>
                  <a:gd name="T2" fmla="*/ 17 w 92"/>
                  <a:gd name="T3" fmla="*/ 322 h 333"/>
                  <a:gd name="T4" fmla="*/ 9 w 92"/>
                  <a:gd name="T5" fmla="*/ 309 h 333"/>
                  <a:gd name="T6" fmla="*/ 2 w 92"/>
                  <a:gd name="T7" fmla="*/ 293 h 333"/>
                  <a:gd name="T8" fmla="*/ 1 w 92"/>
                  <a:gd name="T9" fmla="*/ 275 h 333"/>
                  <a:gd name="T10" fmla="*/ 0 w 92"/>
                  <a:gd name="T11" fmla="*/ 255 h 333"/>
                  <a:gd name="T12" fmla="*/ 1 w 92"/>
                  <a:gd name="T13" fmla="*/ 235 h 333"/>
                  <a:gd name="T14" fmla="*/ 2 w 92"/>
                  <a:gd name="T15" fmla="*/ 215 h 333"/>
                  <a:gd name="T16" fmla="*/ 5 w 92"/>
                  <a:gd name="T17" fmla="*/ 198 h 333"/>
                  <a:gd name="T18" fmla="*/ 10 w 92"/>
                  <a:gd name="T19" fmla="*/ 170 h 333"/>
                  <a:gd name="T20" fmla="*/ 17 w 92"/>
                  <a:gd name="T21" fmla="*/ 144 h 333"/>
                  <a:gd name="T22" fmla="*/ 23 w 92"/>
                  <a:gd name="T23" fmla="*/ 116 h 333"/>
                  <a:gd name="T24" fmla="*/ 33 w 92"/>
                  <a:gd name="T25" fmla="*/ 91 h 333"/>
                  <a:gd name="T26" fmla="*/ 43 w 92"/>
                  <a:gd name="T27" fmla="*/ 65 h 333"/>
                  <a:gd name="T28" fmla="*/ 56 w 92"/>
                  <a:gd name="T29" fmla="*/ 41 h 333"/>
                  <a:gd name="T30" fmla="*/ 72 w 92"/>
                  <a:gd name="T31" fmla="*/ 19 h 333"/>
                  <a:gd name="T32" fmla="*/ 92 w 92"/>
                  <a:gd name="T33" fmla="*/ 0 h 333"/>
                  <a:gd name="T34" fmla="*/ 71 w 92"/>
                  <a:gd name="T35" fmla="*/ 33 h 333"/>
                  <a:gd name="T36" fmla="*/ 52 w 92"/>
                  <a:gd name="T37" fmla="*/ 72 h 333"/>
                  <a:gd name="T38" fmla="*/ 37 w 92"/>
                  <a:gd name="T39" fmla="*/ 111 h 333"/>
                  <a:gd name="T40" fmla="*/ 26 w 92"/>
                  <a:gd name="T41" fmla="*/ 155 h 333"/>
                  <a:gd name="T42" fmla="*/ 18 w 92"/>
                  <a:gd name="T43" fmla="*/ 197 h 333"/>
                  <a:gd name="T44" fmla="*/ 15 w 92"/>
                  <a:gd name="T45" fmla="*/ 242 h 333"/>
                  <a:gd name="T46" fmla="*/ 18 w 92"/>
                  <a:gd name="T47" fmla="*/ 286 h 333"/>
                  <a:gd name="T48" fmla="*/ 29 w 92"/>
                  <a:gd name="T49"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333">
                    <a:moveTo>
                      <a:pt x="29" y="333"/>
                    </a:moveTo>
                    <a:lnTo>
                      <a:pt x="17" y="322"/>
                    </a:lnTo>
                    <a:lnTo>
                      <a:pt x="9" y="309"/>
                    </a:lnTo>
                    <a:lnTo>
                      <a:pt x="2" y="293"/>
                    </a:lnTo>
                    <a:lnTo>
                      <a:pt x="1" y="275"/>
                    </a:lnTo>
                    <a:lnTo>
                      <a:pt x="0" y="255"/>
                    </a:lnTo>
                    <a:lnTo>
                      <a:pt x="1" y="235"/>
                    </a:lnTo>
                    <a:lnTo>
                      <a:pt x="2" y="215"/>
                    </a:lnTo>
                    <a:lnTo>
                      <a:pt x="5" y="198"/>
                    </a:lnTo>
                    <a:lnTo>
                      <a:pt x="10" y="170"/>
                    </a:lnTo>
                    <a:lnTo>
                      <a:pt x="17" y="144"/>
                    </a:lnTo>
                    <a:lnTo>
                      <a:pt x="23" y="116"/>
                    </a:lnTo>
                    <a:lnTo>
                      <a:pt x="33" y="91"/>
                    </a:lnTo>
                    <a:lnTo>
                      <a:pt x="43" y="65"/>
                    </a:lnTo>
                    <a:lnTo>
                      <a:pt x="56" y="41"/>
                    </a:lnTo>
                    <a:lnTo>
                      <a:pt x="72" y="19"/>
                    </a:lnTo>
                    <a:lnTo>
                      <a:pt x="92" y="0"/>
                    </a:lnTo>
                    <a:lnTo>
                      <a:pt x="71" y="33"/>
                    </a:lnTo>
                    <a:lnTo>
                      <a:pt x="52" y="72"/>
                    </a:lnTo>
                    <a:lnTo>
                      <a:pt x="37" y="111"/>
                    </a:lnTo>
                    <a:lnTo>
                      <a:pt x="26" y="155"/>
                    </a:lnTo>
                    <a:lnTo>
                      <a:pt x="18" y="197"/>
                    </a:lnTo>
                    <a:lnTo>
                      <a:pt x="15" y="242"/>
                    </a:lnTo>
                    <a:lnTo>
                      <a:pt x="18" y="286"/>
                    </a:lnTo>
                    <a:lnTo>
                      <a:pt x="29" y="3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2" name="Freeform 78"/>
              <p:cNvSpPr>
                <a:spLocks/>
              </p:cNvSpPr>
              <p:nvPr/>
            </p:nvSpPr>
            <p:spPr bwMode="auto">
              <a:xfrm>
                <a:off x="2278" y="1383"/>
                <a:ext cx="23" cy="31"/>
              </a:xfrm>
              <a:custGeom>
                <a:avLst/>
                <a:gdLst>
                  <a:gd name="T0" fmla="*/ 91 w 91"/>
                  <a:gd name="T1" fmla="*/ 44 h 123"/>
                  <a:gd name="T2" fmla="*/ 91 w 91"/>
                  <a:gd name="T3" fmla="*/ 54 h 123"/>
                  <a:gd name="T4" fmla="*/ 91 w 91"/>
                  <a:gd name="T5" fmla="*/ 65 h 123"/>
                  <a:gd name="T6" fmla="*/ 88 w 91"/>
                  <a:gd name="T7" fmla="*/ 74 h 123"/>
                  <a:gd name="T8" fmla="*/ 86 w 91"/>
                  <a:gd name="T9" fmla="*/ 83 h 123"/>
                  <a:gd name="T10" fmla="*/ 79 w 91"/>
                  <a:gd name="T11" fmla="*/ 91 h 123"/>
                  <a:gd name="T12" fmla="*/ 74 w 91"/>
                  <a:gd name="T13" fmla="*/ 99 h 123"/>
                  <a:gd name="T14" fmla="*/ 68 w 91"/>
                  <a:gd name="T15" fmla="*/ 107 h 123"/>
                  <a:gd name="T16" fmla="*/ 63 w 91"/>
                  <a:gd name="T17" fmla="*/ 115 h 123"/>
                  <a:gd name="T18" fmla="*/ 53 w 91"/>
                  <a:gd name="T19" fmla="*/ 119 h 123"/>
                  <a:gd name="T20" fmla="*/ 43 w 91"/>
                  <a:gd name="T21" fmla="*/ 121 h 123"/>
                  <a:gd name="T22" fmla="*/ 32 w 91"/>
                  <a:gd name="T23" fmla="*/ 121 h 123"/>
                  <a:gd name="T24" fmla="*/ 24 w 91"/>
                  <a:gd name="T25" fmla="*/ 123 h 123"/>
                  <a:gd name="T26" fmla="*/ 16 w 91"/>
                  <a:gd name="T27" fmla="*/ 117 h 123"/>
                  <a:gd name="T28" fmla="*/ 10 w 91"/>
                  <a:gd name="T29" fmla="*/ 114 h 123"/>
                  <a:gd name="T30" fmla="*/ 6 w 91"/>
                  <a:gd name="T31" fmla="*/ 107 h 123"/>
                  <a:gd name="T32" fmla="*/ 5 w 91"/>
                  <a:gd name="T33" fmla="*/ 100 h 123"/>
                  <a:gd name="T34" fmla="*/ 3 w 91"/>
                  <a:gd name="T35" fmla="*/ 92 h 123"/>
                  <a:gd name="T36" fmla="*/ 1 w 91"/>
                  <a:gd name="T37" fmla="*/ 86 h 123"/>
                  <a:gd name="T38" fmla="*/ 0 w 91"/>
                  <a:gd name="T39" fmla="*/ 78 h 123"/>
                  <a:gd name="T40" fmla="*/ 0 w 91"/>
                  <a:gd name="T41" fmla="*/ 71 h 123"/>
                  <a:gd name="T42" fmla="*/ 0 w 91"/>
                  <a:gd name="T43" fmla="*/ 61 h 123"/>
                  <a:gd name="T44" fmla="*/ 4 w 91"/>
                  <a:gd name="T45" fmla="*/ 53 h 123"/>
                  <a:gd name="T46" fmla="*/ 8 w 91"/>
                  <a:gd name="T47" fmla="*/ 42 h 123"/>
                  <a:gd name="T48" fmla="*/ 13 w 91"/>
                  <a:gd name="T49" fmla="*/ 34 h 123"/>
                  <a:gd name="T50" fmla="*/ 18 w 91"/>
                  <a:gd name="T51" fmla="*/ 25 h 123"/>
                  <a:gd name="T52" fmla="*/ 26 w 91"/>
                  <a:gd name="T53" fmla="*/ 17 h 123"/>
                  <a:gd name="T54" fmla="*/ 34 w 91"/>
                  <a:gd name="T55" fmla="*/ 9 h 123"/>
                  <a:gd name="T56" fmla="*/ 43 w 91"/>
                  <a:gd name="T57" fmla="*/ 4 h 123"/>
                  <a:gd name="T58" fmla="*/ 53 w 91"/>
                  <a:gd name="T59" fmla="*/ 0 h 123"/>
                  <a:gd name="T60" fmla="*/ 62 w 91"/>
                  <a:gd name="T61" fmla="*/ 3 h 123"/>
                  <a:gd name="T62" fmla="*/ 68 w 91"/>
                  <a:gd name="T63" fmla="*/ 5 h 123"/>
                  <a:gd name="T64" fmla="*/ 75 w 91"/>
                  <a:gd name="T65" fmla="*/ 13 h 123"/>
                  <a:gd name="T66" fmla="*/ 79 w 91"/>
                  <a:gd name="T67" fmla="*/ 20 h 123"/>
                  <a:gd name="T68" fmla="*/ 84 w 91"/>
                  <a:gd name="T69" fmla="*/ 28 h 123"/>
                  <a:gd name="T70" fmla="*/ 87 w 91"/>
                  <a:gd name="T71" fmla="*/ 36 h 123"/>
                  <a:gd name="T72" fmla="*/ 91 w 91"/>
                  <a:gd name="T73" fmla="*/ 4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123">
                    <a:moveTo>
                      <a:pt x="91" y="44"/>
                    </a:moveTo>
                    <a:lnTo>
                      <a:pt x="91" y="54"/>
                    </a:lnTo>
                    <a:lnTo>
                      <a:pt x="91" y="65"/>
                    </a:lnTo>
                    <a:lnTo>
                      <a:pt x="88" y="74"/>
                    </a:lnTo>
                    <a:lnTo>
                      <a:pt x="86" y="83"/>
                    </a:lnTo>
                    <a:lnTo>
                      <a:pt x="79" y="91"/>
                    </a:lnTo>
                    <a:lnTo>
                      <a:pt x="74" y="99"/>
                    </a:lnTo>
                    <a:lnTo>
                      <a:pt x="68" y="107"/>
                    </a:lnTo>
                    <a:lnTo>
                      <a:pt x="63" y="115"/>
                    </a:lnTo>
                    <a:lnTo>
                      <a:pt x="53" y="119"/>
                    </a:lnTo>
                    <a:lnTo>
                      <a:pt x="43" y="121"/>
                    </a:lnTo>
                    <a:lnTo>
                      <a:pt x="32" y="121"/>
                    </a:lnTo>
                    <a:lnTo>
                      <a:pt x="24" y="123"/>
                    </a:lnTo>
                    <a:lnTo>
                      <a:pt x="16" y="117"/>
                    </a:lnTo>
                    <a:lnTo>
                      <a:pt x="10" y="114"/>
                    </a:lnTo>
                    <a:lnTo>
                      <a:pt x="6" y="107"/>
                    </a:lnTo>
                    <a:lnTo>
                      <a:pt x="5" y="100"/>
                    </a:lnTo>
                    <a:lnTo>
                      <a:pt x="3" y="92"/>
                    </a:lnTo>
                    <a:lnTo>
                      <a:pt x="1" y="86"/>
                    </a:lnTo>
                    <a:lnTo>
                      <a:pt x="0" y="78"/>
                    </a:lnTo>
                    <a:lnTo>
                      <a:pt x="0" y="71"/>
                    </a:lnTo>
                    <a:lnTo>
                      <a:pt x="0" y="61"/>
                    </a:lnTo>
                    <a:lnTo>
                      <a:pt x="4" y="53"/>
                    </a:lnTo>
                    <a:lnTo>
                      <a:pt x="8" y="42"/>
                    </a:lnTo>
                    <a:lnTo>
                      <a:pt x="13" y="34"/>
                    </a:lnTo>
                    <a:lnTo>
                      <a:pt x="18" y="25"/>
                    </a:lnTo>
                    <a:lnTo>
                      <a:pt x="26" y="17"/>
                    </a:lnTo>
                    <a:lnTo>
                      <a:pt x="34" y="9"/>
                    </a:lnTo>
                    <a:lnTo>
                      <a:pt x="43" y="4"/>
                    </a:lnTo>
                    <a:lnTo>
                      <a:pt x="53" y="0"/>
                    </a:lnTo>
                    <a:lnTo>
                      <a:pt x="62" y="3"/>
                    </a:lnTo>
                    <a:lnTo>
                      <a:pt x="68" y="5"/>
                    </a:lnTo>
                    <a:lnTo>
                      <a:pt x="75" y="13"/>
                    </a:lnTo>
                    <a:lnTo>
                      <a:pt x="79" y="20"/>
                    </a:lnTo>
                    <a:lnTo>
                      <a:pt x="84" y="28"/>
                    </a:lnTo>
                    <a:lnTo>
                      <a:pt x="87" y="36"/>
                    </a:lnTo>
                    <a:lnTo>
                      <a:pt x="91"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3" name="Freeform 79"/>
              <p:cNvSpPr>
                <a:spLocks/>
              </p:cNvSpPr>
              <p:nvPr/>
            </p:nvSpPr>
            <p:spPr bwMode="auto">
              <a:xfrm>
                <a:off x="2310" y="1395"/>
                <a:ext cx="18" cy="25"/>
              </a:xfrm>
              <a:custGeom>
                <a:avLst/>
                <a:gdLst>
                  <a:gd name="T0" fmla="*/ 70 w 70"/>
                  <a:gd name="T1" fmla="*/ 14 h 97"/>
                  <a:gd name="T2" fmla="*/ 68 w 70"/>
                  <a:gd name="T3" fmla="*/ 25 h 97"/>
                  <a:gd name="T4" fmla="*/ 68 w 70"/>
                  <a:gd name="T5" fmla="*/ 37 h 97"/>
                  <a:gd name="T6" fmla="*/ 66 w 70"/>
                  <a:gd name="T7" fmla="*/ 47 h 97"/>
                  <a:gd name="T8" fmla="*/ 63 w 70"/>
                  <a:gd name="T9" fmla="*/ 59 h 97"/>
                  <a:gd name="T10" fmla="*/ 58 w 70"/>
                  <a:gd name="T11" fmla="*/ 68 h 97"/>
                  <a:gd name="T12" fmla="*/ 51 w 70"/>
                  <a:gd name="T13" fmla="*/ 79 h 97"/>
                  <a:gd name="T14" fmla="*/ 42 w 70"/>
                  <a:gd name="T15" fmla="*/ 88 h 97"/>
                  <a:gd name="T16" fmla="*/ 34 w 70"/>
                  <a:gd name="T17" fmla="*/ 97 h 97"/>
                  <a:gd name="T18" fmla="*/ 26 w 70"/>
                  <a:gd name="T19" fmla="*/ 95 h 97"/>
                  <a:gd name="T20" fmla="*/ 18 w 70"/>
                  <a:gd name="T21" fmla="*/ 96 h 97"/>
                  <a:gd name="T22" fmla="*/ 9 w 70"/>
                  <a:gd name="T23" fmla="*/ 95 h 97"/>
                  <a:gd name="T24" fmla="*/ 2 w 70"/>
                  <a:gd name="T25" fmla="*/ 90 h 97"/>
                  <a:gd name="T26" fmla="*/ 0 w 70"/>
                  <a:gd name="T27" fmla="*/ 74 h 97"/>
                  <a:gd name="T28" fmla="*/ 1 w 70"/>
                  <a:gd name="T29" fmla="*/ 62 h 97"/>
                  <a:gd name="T30" fmla="*/ 4 w 70"/>
                  <a:gd name="T31" fmla="*/ 50 h 97"/>
                  <a:gd name="T32" fmla="*/ 10 w 70"/>
                  <a:gd name="T33" fmla="*/ 39 h 97"/>
                  <a:gd name="T34" fmla="*/ 16 w 70"/>
                  <a:gd name="T35" fmla="*/ 29 h 97"/>
                  <a:gd name="T36" fmla="*/ 23 w 70"/>
                  <a:gd name="T37" fmla="*/ 20 h 97"/>
                  <a:gd name="T38" fmla="*/ 33 w 70"/>
                  <a:gd name="T39" fmla="*/ 11 h 97"/>
                  <a:gd name="T40" fmla="*/ 42 w 70"/>
                  <a:gd name="T41" fmla="*/ 3 h 97"/>
                  <a:gd name="T42" fmla="*/ 48 w 70"/>
                  <a:gd name="T43" fmla="*/ 0 h 97"/>
                  <a:gd name="T44" fmla="*/ 56 w 70"/>
                  <a:gd name="T45" fmla="*/ 3 h 97"/>
                  <a:gd name="T46" fmla="*/ 63 w 70"/>
                  <a:gd name="T47" fmla="*/ 7 h 97"/>
                  <a:gd name="T48" fmla="*/ 70 w 70"/>
                  <a:gd name="T49"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97">
                    <a:moveTo>
                      <a:pt x="70" y="14"/>
                    </a:moveTo>
                    <a:lnTo>
                      <a:pt x="68" y="25"/>
                    </a:lnTo>
                    <a:lnTo>
                      <a:pt x="68" y="37"/>
                    </a:lnTo>
                    <a:lnTo>
                      <a:pt x="66" y="47"/>
                    </a:lnTo>
                    <a:lnTo>
                      <a:pt x="63" y="59"/>
                    </a:lnTo>
                    <a:lnTo>
                      <a:pt x="58" y="68"/>
                    </a:lnTo>
                    <a:lnTo>
                      <a:pt x="51" y="79"/>
                    </a:lnTo>
                    <a:lnTo>
                      <a:pt x="42" y="88"/>
                    </a:lnTo>
                    <a:lnTo>
                      <a:pt x="34" y="97"/>
                    </a:lnTo>
                    <a:lnTo>
                      <a:pt x="26" y="95"/>
                    </a:lnTo>
                    <a:lnTo>
                      <a:pt x="18" y="96"/>
                    </a:lnTo>
                    <a:lnTo>
                      <a:pt x="9" y="95"/>
                    </a:lnTo>
                    <a:lnTo>
                      <a:pt x="2" y="90"/>
                    </a:lnTo>
                    <a:lnTo>
                      <a:pt x="0" y="74"/>
                    </a:lnTo>
                    <a:lnTo>
                      <a:pt x="1" y="62"/>
                    </a:lnTo>
                    <a:lnTo>
                      <a:pt x="4" y="50"/>
                    </a:lnTo>
                    <a:lnTo>
                      <a:pt x="10" y="39"/>
                    </a:lnTo>
                    <a:lnTo>
                      <a:pt x="16" y="29"/>
                    </a:lnTo>
                    <a:lnTo>
                      <a:pt x="23" y="20"/>
                    </a:lnTo>
                    <a:lnTo>
                      <a:pt x="33" y="11"/>
                    </a:lnTo>
                    <a:lnTo>
                      <a:pt x="42" y="3"/>
                    </a:lnTo>
                    <a:lnTo>
                      <a:pt x="48" y="0"/>
                    </a:lnTo>
                    <a:lnTo>
                      <a:pt x="56" y="3"/>
                    </a:lnTo>
                    <a:lnTo>
                      <a:pt x="63" y="7"/>
                    </a:lnTo>
                    <a:lnTo>
                      <a:pt x="7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4" name="Freeform 80"/>
              <p:cNvSpPr>
                <a:spLocks/>
              </p:cNvSpPr>
              <p:nvPr/>
            </p:nvSpPr>
            <p:spPr bwMode="auto">
              <a:xfrm>
                <a:off x="2204" y="1399"/>
                <a:ext cx="8" cy="41"/>
              </a:xfrm>
              <a:custGeom>
                <a:avLst/>
                <a:gdLst>
                  <a:gd name="T0" fmla="*/ 22 w 33"/>
                  <a:gd name="T1" fmla="*/ 167 h 167"/>
                  <a:gd name="T2" fmla="*/ 14 w 33"/>
                  <a:gd name="T3" fmla="*/ 144 h 167"/>
                  <a:gd name="T4" fmla="*/ 8 w 33"/>
                  <a:gd name="T5" fmla="*/ 123 h 167"/>
                  <a:gd name="T6" fmla="*/ 2 w 33"/>
                  <a:gd name="T7" fmla="*/ 102 h 167"/>
                  <a:gd name="T8" fmla="*/ 1 w 33"/>
                  <a:gd name="T9" fmla="*/ 81 h 167"/>
                  <a:gd name="T10" fmla="*/ 0 w 33"/>
                  <a:gd name="T11" fmla="*/ 60 h 167"/>
                  <a:gd name="T12" fmla="*/ 4 w 33"/>
                  <a:gd name="T13" fmla="*/ 39 h 167"/>
                  <a:gd name="T14" fmla="*/ 10 w 33"/>
                  <a:gd name="T15" fmla="*/ 19 h 167"/>
                  <a:gd name="T16" fmla="*/ 22 w 33"/>
                  <a:gd name="T17" fmla="*/ 0 h 167"/>
                  <a:gd name="T18" fmla="*/ 30 w 33"/>
                  <a:gd name="T19" fmla="*/ 18 h 167"/>
                  <a:gd name="T20" fmla="*/ 33 w 33"/>
                  <a:gd name="T21" fmla="*/ 37 h 167"/>
                  <a:gd name="T22" fmla="*/ 30 w 33"/>
                  <a:gd name="T23" fmla="*/ 58 h 167"/>
                  <a:gd name="T24" fmla="*/ 27 w 33"/>
                  <a:gd name="T25" fmla="*/ 80 h 167"/>
                  <a:gd name="T26" fmla="*/ 21 w 33"/>
                  <a:gd name="T27" fmla="*/ 101 h 167"/>
                  <a:gd name="T28" fmla="*/ 18 w 33"/>
                  <a:gd name="T29" fmla="*/ 123 h 167"/>
                  <a:gd name="T30" fmla="*/ 17 w 33"/>
                  <a:gd name="T31" fmla="*/ 144 h 167"/>
                  <a:gd name="T32" fmla="*/ 22 w 33"/>
                  <a:gd name="T33"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67">
                    <a:moveTo>
                      <a:pt x="22" y="167"/>
                    </a:moveTo>
                    <a:lnTo>
                      <a:pt x="14" y="144"/>
                    </a:lnTo>
                    <a:lnTo>
                      <a:pt x="8" y="123"/>
                    </a:lnTo>
                    <a:lnTo>
                      <a:pt x="2" y="102"/>
                    </a:lnTo>
                    <a:lnTo>
                      <a:pt x="1" y="81"/>
                    </a:lnTo>
                    <a:lnTo>
                      <a:pt x="0" y="60"/>
                    </a:lnTo>
                    <a:lnTo>
                      <a:pt x="4" y="39"/>
                    </a:lnTo>
                    <a:lnTo>
                      <a:pt x="10" y="19"/>
                    </a:lnTo>
                    <a:lnTo>
                      <a:pt x="22" y="0"/>
                    </a:lnTo>
                    <a:lnTo>
                      <a:pt x="30" y="18"/>
                    </a:lnTo>
                    <a:lnTo>
                      <a:pt x="33" y="37"/>
                    </a:lnTo>
                    <a:lnTo>
                      <a:pt x="30" y="58"/>
                    </a:lnTo>
                    <a:lnTo>
                      <a:pt x="27" y="80"/>
                    </a:lnTo>
                    <a:lnTo>
                      <a:pt x="21" y="101"/>
                    </a:lnTo>
                    <a:lnTo>
                      <a:pt x="18" y="123"/>
                    </a:lnTo>
                    <a:lnTo>
                      <a:pt x="17" y="144"/>
                    </a:lnTo>
                    <a:lnTo>
                      <a:pt x="22" y="167"/>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5" name="Freeform 81"/>
              <p:cNvSpPr>
                <a:spLocks/>
              </p:cNvSpPr>
              <p:nvPr/>
            </p:nvSpPr>
            <p:spPr bwMode="auto">
              <a:xfrm>
                <a:off x="1864" y="1412"/>
                <a:ext cx="210" cy="43"/>
              </a:xfrm>
              <a:custGeom>
                <a:avLst/>
                <a:gdLst>
                  <a:gd name="T0" fmla="*/ 838 w 838"/>
                  <a:gd name="T1" fmla="*/ 8 h 174"/>
                  <a:gd name="T2" fmla="*/ 730 w 838"/>
                  <a:gd name="T3" fmla="*/ 28 h 174"/>
                  <a:gd name="T4" fmla="*/ 625 w 838"/>
                  <a:gd name="T5" fmla="*/ 50 h 174"/>
                  <a:gd name="T6" fmla="*/ 522 w 838"/>
                  <a:gd name="T7" fmla="*/ 71 h 174"/>
                  <a:gd name="T8" fmla="*/ 419 w 838"/>
                  <a:gd name="T9" fmla="*/ 93 h 174"/>
                  <a:gd name="T10" fmla="*/ 315 w 838"/>
                  <a:gd name="T11" fmla="*/ 115 h 174"/>
                  <a:gd name="T12" fmla="*/ 211 w 838"/>
                  <a:gd name="T13" fmla="*/ 136 h 174"/>
                  <a:gd name="T14" fmla="*/ 106 w 838"/>
                  <a:gd name="T15" fmla="*/ 154 h 174"/>
                  <a:gd name="T16" fmla="*/ 0 w 838"/>
                  <a:gd name="T17" fmla="*/ 174 h 174"/>
                  <a:gd name="T18" fmla="*/ 58 w 838"/>
                  <a:gd name="T19" fmla="*/ 158 h 174"/>
                  <a:gd name="T20" fmla="*/ 116 w 838"/>
                  <a:gd name="T21" fmla="*/ 145 h 174"/>
                  <a:gd name="T22" fmla="*/ 173 w 838"/>
                  <a:gd name="T23" fmla="*/ 132 h 174"/>
                  <a:gd name="T24" fmla="*/ 230 w 838"/>
                  <a:gd name="T25" fmla="*/ 120 h 174"/>
                  <a:gd name="T26" fmla="*/ 285 w 838"/>
                  <a:gd name="T27" fmla="*/ 107 h 174"/>
                  <a:gd name="T28" fmla="*/ 340 w 838"/>
                  <a:gd name="T29" fmla="*/ 95 h 174"/>
                  <a:gd name="T30" fmla="*/ 398 w 838"/>
                  <a:gd name="T31" fmla="*/ 83 h 174"/>
                  <a:gd name="T32" fmla="*/ 459 w 838"/>
                  <a:gd name="T33" fmla="*/ 71 h 174"/>
                  <a:gd name="T34" fmla="*/ 502 w 838"/>
                  <a:gd name="T35" fmla="*/ 63 h 174"/>
                  <a:gd name="T36" fmla="*/ 550 w 838"/>
                  <a:gd name="T37" fmla="*/ 55 h 174"/>
                  <a:gd name="T38" fmla="*/ 597 w 838"/>
                  <a:gd name="T39" fmla="*/ 46 h 174"/>
                  <a:gd name="T40" fmla="*/ 646 w 838"/>
                  <a:gd name="T41" fmla="*/ 37 h 174"/>
                  <a:gd name="T42" fmla="*/ 695 w 838"/>
                  <a:gd name="T43" fmla="*/ 26 h 174"/>
                  <a:gd name="T44" fmla="*/ 744 w 838"/>
                  <a:gd name="T45" fmla="*/ 16 h 174"/>
                  <a:gd name="T46" fmla="*/ 791 w 838"/>
                  <a:gd name="T47" fmla="*/ 6 h 174"/>
                  <a:gd name="T48" fmla="*/ 838 w 838"/>
                  <a:gd name="T49" fmla="*/ 0 h 174"/>
                  <a:gd name="T50" fmla="*/ 838 w 838"/>
                  <a:gd name="T51"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8" h="174">
                    <a:moveTo>
                      <a:pt x="838" y="8"/>
                    </a:moveTo>
                    <a:lnTo>
                      <a:pt x="730" y="28"/>
                    </a:lnTo>
                    <a:lnTo>
                      <a:pt x="625" y="50"/>
                    </a:lnTo>
                    <a:lnTo>
                      <a:pt x="522" y="71"/>
                    </a:lnTo>
                    <a:lnTo>
                      <a:pt x="419" y="93"/>
                    </a:lnTo>
                    <a:lnTo>
                      <a:pt x="315" y="115"/>
                    </a:lnTo>
                    <a:lnTo>
                      <a:pt x="211" y="136"/>
                    </a:lnTo>
                    <a:lnTo>
                      <a:pt x="106" y="154"/>
                    </a:lnTo>
                    <a:lnTo>
                      <a:pt x="0" y="174"/>
                    </a:lnTo>
                    <a:lnTo>
                      <a:pt x="58" y="158"/>
                    </a:lnTo>
                    <a:lnTo>
                      <a:pt x="116" y="145"/>
                    </a:lnTo>
                    <a:lnTo>
                      <a:pt x="173" y="132"/>
                    </a:lnTo>
                    <a:lnTo>
                      <a:pt x="230" y="120"/>
                    </a:lnTo>
                    <a:lnTo>
                      <a:pt x="285" y="107"/>
                    </a:lnTo>
                    <a:lnTo>
                      <a:pt x="340" y="95"/>
                    </a:lnTo>
                    <a:lnTo>
                      <a:pt x="398" y="83"/>
                    </a:lnTo>
                    <a:lnTo>
                      <a:pt x="459" y="71"/>
                    </a:lnTo>
                    <a:lnTo>
                      <a:pt x="502" y="63"/>
                    </a:lnTo>
                    <a:lnTo>
                      <a:pt x="550" y="55"/>
                    </a:lnTo>
                    <a:lnTo>
                      <a:pt x="597" y="46"/>
                    </a:lnTo>
                    <a:lnTo>
                      <a:pt x="646" y="37"/>
                    </a:lnTo>
                    <a:lnTo>
                      <a:pt x="695" y="26"/>
                    </a:lnTo>
                    <a:lnTo>
                      <a:pt x="744" y="16"/>
                    </a:lnTo>
                    <a:lnTo>
                      <a:pt x="791" y="6"/>
                    </a:lnTo>
                    <a:lnTo>
                      <a:pt x="838" y="0"/>
                    </a:lnTo>
                    <a:lnTo>
                      <a:pt x="838" y="8"/>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6" name="Freeform 82"/>
              <p:cNvSpPr>
                <a:spLocks/>
              </p:cNvSpPr>
              <p:nvPr/>
            </p:nvSpPr>
            <p:spPr bwMode="auto">
              <a:xfrm>
                <a:off x="2247" y="1420"/>
                <a:ext cx="12" cy="5"/>
              </a:xfrm>
              <a:custGeom>
                <a:avLst/>
                <a:gdLst>
                  <a:gd name="T0" fmla="*/ 48 w 48"/>
                  <a:gd name="T1" fmla="*/ 12 h 20"/>
                  <a:gd name="T2" fmla="*/ 40 w 48"/>
                  <a:gd name="T3" fmla="*/ 12 h 20"/>
                  <a:gd name="T4" fmla="*/ 33 w 48"/>
                  <a:gd name="T5" fmla="*/ 14 h 20"/>
                  <a:gd name="T6" fmla="*/ 28 w 48"/>
                  <a:gd name="T7" fmla="*/ 15 h 20"/>
                  <a:gd name="T8" fmla="*/ 24 w 48"/>
                  <a:gd name="T9" fmla="*/ 18 h 20"/>
                  <a:gd name="T10" fmla="*/ 12 w 48"/>
                  <a:gd name="T11" fmla="*/ 20 h 20"/>
                  <a:gd name="T12" fmla="*/ 0 w 48"/>
                  <a:gd name="T13" fmla="*/ 20 h 20"/>
                  <a:gd name="T14" fmla="*/ 3 w 48"/>
                  <a:gd name="T15" fmla="*/ 11 h 20"/>
                  <a:gd name="T16" fmla="*/ 12 w 48"/>
                  <a:gd name="T17" fmla="*/ 6 h 20"/>
                  <a:gd name="T18" fmla="*/ 23 w 48"/>
                  <a:gd name="T19" fmla="*/ 2 h 20"/>
                  <a:gd name="T20" fmla="*/ 36 w 48"/>
                  <a:gd name="T21" fmla="*/ 0 h 20"/>
                  <a:gd name="T22" fmla="*/ 37 w 48"/>
                  <a:gd name="T23" fmla="*/ 2 h 20"/>
                  <a:gd name="T24" fmla="*/ 41 w 48"/>
                  <a:gd name="T25" fmla="*/ 3 h 20"/>
                  <a:gd name="T26" fmla="*/ 45 w 48"/>
                  <a:gd name="T27" fmla="*/ 6 h 20"/>
                  <a:gd name="T28" fmla="*/ 48 w 48"/>
                  <a:gd name="T29"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0">
                    <a:moveTo>
                      <a:pt x="48" y="12"/>
                    </a:moveTo>
                    <a:lnTo>
                      <a:pt x="40" y="12"/>
                    </a:lnTo>
                    <a:lnTo>
                      <a:pt x="33" y="14"/>
                    </a:lnTo>
                    <a:lnTo>
                      <a:pt x="28" y="15"/>
                    </a:lnTo>
                    <a:lnTo>
                      <a:pt x="24" y="18"/>
                    </a:lnTo>
                    <a:lnTo>
                      <a:pt x="12" y="20"/>
                    </a:lnTo>
                    <a:lnTo>
                      <a:pt x="0" y="20"/>
                    </a:lnTo>
                    <a:lnTo>
                      <a:pt x="3" y="11"/>
                    </a:lnTo>
                    <a:lnTo>
                      <a:pt x="12" y="6"/>
                    </a:lnTo>
                    <a:lnTo>
                      <a:pt x="23" y="2"/>
                    </a:lnTo>
                    <a:lnTo>
                      <a:pt x="36" y="0"/>
                    </a:lnTo>
                    <a:lnTo>
                      <a:pt x="37" y="2"/>
                    </a:lnTo>
                    <a:lnTo>
                      <a:pt x="41" y="3"/>
                    </a:lnTo>
                    <a:lnTo>
                      <a:pt x="45" y="6"/>
                    </a:lnTo>
                    <a:lnTo>
                      <a:pt x="4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7" name="Freeform 83"/>
              <p:cNvSpPr>
                <a:spLocks/>
              </p:cNvSpPr>
              <p:nvPr/>
            </p:nvSpPr>
            <p:spPr bwMode="auto">
              <a:xfrm>
                <a:off x="2193" y="1426"/>
                <a:ext cx="15" cy="24"/>
              </a:xfrm>
              <a:custGeom>
                <a:avLst/>
                <a:gdLst>
                  <a:gd name="T0" fmla="*/ 59 w 59"/>
                  <a:gd name="T1" fmla="*/ 91 h 99"/>
                  <a:gd name="T2" fmla="*/ 47 w 59"/>
                  <a:gd name="T3" fmla="*/ 94 h 99"/>
                  <a:gd name="T4" fmla="*/ 35 w 59"/>
                  <a:gd name="T5" fmla="*/ 99 h 99"/>
                  <a:gd name="T6" fmla="*/ 24 w 59"/>
                  <a:gd name="T7" fmla="*/ 99 h 99"/>
                  <a:gd name="T8" fmla="*/ 12 w 59"/>
                  <a:gd name="T9" fmla="*/ 95 h 99"/>
                  <a:gd name="T10" fmla="*/ 2 w 59"/>
                  <a:gd name="T11" fmla="*/ 85 h 99"/>
                  <a:gd name="T12" fmla="*/ 0 w 59"/>
                  <a:gd name="T13" fmla="*/ 75 h 99"/>
                  <a:gd name="T14" fmla="*/ 1 w 59"/>
                  <a:gd name="T15" fmla="*/ 66 h 99"/>
                  <a:gd name="T16" fmla="*/ 6 w 59"/>
                  <a:gd name="T17" fmla="*/ 57 h 99"/>
                  <a:gd name="T18" fmla="*/ 10 w 59"/>
                  <a:gd name="T19" fmla="*/ 46 h 99"/>
                  <a:gd name="T20" fmla="*/ 14 w 59"/>
                  <a:gd name="T21" fmla="*/ 36 h 99"/>
                  <a:gd name="T22" fmla="*/ 14 w 59"/>
                  <a:gd name="T23" fmla="*/ 25 h 99"/>
                  <a:gd name="T24" fmla="*/ 12 w 59"/>
                  <a:gd name="T25" fmla="*/ 16 h 99"/>
                  <a:gd name="T26" fmla="*/ 20 w 59"/>
                  <a:gd name="T27" fmla="*/ 0 h 99"/>
                  <a:gd name="T28" fmla="*/ 21 w 59"/>
                  <a:gd name="T29" fmla="*/ 9 h 99"/>
                  <a:gd name="T30" fmla="*/ 24 w 59"/>
                  <a:gd name="T31" fmla="*/ 21 h 99"/>
                  <a:gd name="T32" fmla="*/ 24 w 59"/>
                  <a:gd name="T33" fmla="*/ 33 h 99"/>
                  <a:gd name="T34" fmla="*/ 28 w 59"/>
                  <a:gd name="T35" fmla="*/ 48 h 99"/>
                  <a:gd name="T36" fmla="*/ 30 w 59"/>
                  <a:gd name="T37" fmla="*/ 60 h 99"/>
                  <a:gd name="T38" fmla="*/ 37 w 59"/>
                  <a:gd name="T39" fmla="*/ 73 h 99"/>
                  <a:gd name="T40" fmla="*/ 46 w 59"/>
                  <a:gd name="T41" fmla="*/ 83 h 99"/>
                  <a:gd name="T42" fmla="*/ 59 w 59"/>
                  <a:gd name="T43" fmla="*/ 9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99">
                    <a:moveTo>
                      <a:pt x="59" y="91"/>
                    </a:moveTo>
                    <a:lnTo>
                      <a:pt x="47" y="94"/>
                    </a:lnTo>
                    <a:lnTo>
                      <a:pt x="35" y="99"/>
                    </a:lnTo>
                    <a:lnTo>
                      <a:pt x="24" y="99"/>
                    </a:lnTo>
                    <a:lnTo>
                      <a:pt x="12" y="95"/>
                    </a:lnTo>
                    <a:lnTo>
                      <a:pt x="2" y="85"/>
                    </a:lnTo>
                    <a:lnTo>
                      <a:pt x="0" y="75"/>
                    </a:lnTo>
                    <a:lnTo>
                      <a:pt x="1" y="66"/>
                    </a:lnTo>
                    <a:lnTo>
                      <a:pt x="6" y="57"/>
                    </a:lnTo>
                    <a:lnTo>
                      <a:pt x="10" y="46"/>
                    </a:lnTo>
                    <a:lnTo>
                      <a:pt x="14" y="36"/>
                    </a:lnTo>
                    <a:lnTo>
                      <a:pt x="14" y="25"/>
                    </a:lnTo>
                    <a:lnTo>
                      <a:pt x="12" y="16"/>
                    </a:lnTo>
                    <a:lnTo>
                      <a:pt x="20" y="0"/>
                    </a:lnTo>
                    <a:lnTo>
                      <a:pt x="21" y="9"/>
                    </a:lnTo>
                    <a:lnTo>
                      <a:pt x="24" y="21"/>
                    </a:lnTo>
                    <a:lnTo>
                      <a:pt x="24" y="33"/>
                    </a:lnTo>
                    <a:lnTo>
                      <a:pt x="28" y="48"/>
                    </a:lnTo>
                    <a:lnTo>
                      <a:pt x="30" y="60"/>
                    </a:lnTo>
                    <a:lnTo>
                      <a:pt x="37" y="73"/>
                    </a:lnTo>
                    <a:lnTo>
                      <a:pt x="46" y="83"/>
                    </a:lnTo>
                    <a:lnTo>
                      <a:pt x="59" y="91"/>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8" name="Freeform 84"/>
              <p:cNvSpPr>
                <a:spLocks/>
              </p:cNvSpPr>
              <p:nvPr/>
            </p:nvSpPr>
            <p:spPr bwMode="auto">
              <a:xfrm>
                <a:off x="1805" y="1434"/>
                <a:ext cx="250" cy="52"/>
              </a:xfrm>
              <a:custGeom>
                <a:avLst/>
                <a:gdLst>
                  <a:gd name="T0" fmla="*/ 1000 w 1000"/>
                  <a:gd name="T1" fmla="*/ 0 h 205"/>
                  <a:gd name="T2" fmla="*/ 979 w 1000"/>
                  <a:gd name="T3" fmla="*/ 5 h 205"/>
                  <a:gd name="T4" fmla="*/ 958 w 1000"/>
                  <a:gd name="T5" fmla="*/ 10 h 205"/>
                  <a:gd name="T6" fmla="*/ 936 w 1000"/>
                  <a:gd name="T7" fmla="*/ 14 h 205"/>
                  <a:gd name="T8" fmla="*/ 915 w 1000"/>
                  <a:gd name="T9" fmla="*/ 20 h 205"/>
                  <a:gd name="T10" fmla="*/ 891 w 1000"/>
                  <a:gd name="T11" fmla="*/ 24 h 205"/>
                  <a:gd name="T12" fmla="*/ 869 w 1000"/>
                  <a:gd name="T13" fmla="*/ 27 h 205"/>
                  <a:gd name="T14" fmla="*/ 845 w 1000"/>
                  <a:gd name="T15" fmla="*/ 31 h 205"/>
                  <a:gd name="T16" fmla="*/ 822 w 1000"/>
                  <a:gd name="T17" fmla="*/ 35 h 205"/>
                  <a:gd name="T18" fmla="*/ 799 w 1000"/>
                  <a:gd name="T19" fmla="*/ 39 h 205"/>
                  <a:gd name="T20" fmla="*/ 778 w 1000"/>
                  <a:gd name="T21" fmla="*/ 45 h 205"/>
                  <a:gd name="T22" fmla="*/ 754 w 1000"/>
                  <a:gd name="T23" fmla="*/ 49 h 205"/>
                  <a:gd name="T24" fmla="*/ 733 w 1000"/>
                  <a:gd name="T25" fmla="*/ 55 h 205"/>
                  <a:gd name="T26" fmla="*/ 710 w 1000"/>
                  <a:gd name="T27" fmla="*/ 59 h 205"/>
                  <a:gd name="T28" fmla="*/ 688 w 1000"/>
                  <a:gd name="T29" fmla="*/ 64 h 205"/>
                  <a:gd name="T30" fmla="*/ 666 w 1000"/>
                  <a:gd name="T31" fmla="*/ 67 h 205"/>
                  <a:gd name="T32" fmla="*/ 644 w 1000"/>
                  <a:gd name="T33" fmla="*/ 71 h 205"/>
                  <a:gd name="T34" fmla="*/ 633 w 1000"/>
                  <a:gd name="T35" fmla="*/ 75 h 205"/>
                  <a:gd name="T36" fmla="*/ 623 w 1000"/>
                  <a:gd name="T37" fmla="*/ 80 h 205"/>
                  <a:gd name="T38" fmla="*/ 613 w 1000"/>
                  <a:gd name="T39" fmla="*/ 83 h 205"/>
                  <a:gd name="T40" fmla="*/ 604 w 1000"/>
                  <a:gd name="T41" fmla="*/ 85 h 205"/>
                  <a:gd name="T42" fmla="*/ 593 w 1000"/>
                  <a:gd name="T43" fmla="*/ 85 h 205"/>
                  <a:gd name="T44" fmla="*/ 583 w 1000"/>
                  <a:gd name="T45" fmla="*/ 88 h 205"/>
                  <a:gd name="T46" fmla="*/ 572 w 1000"/>
                  <a:gd name="T47" fmla="*/ 89 h 205"/>
                  <a:gd name="T48" fmla="*/ 561 w 1000"/>
                  <a:gd name="T49" fmla="*/ 95 h 205"/>
                  <a:gd name="T50" fmla="*/ 530 w 1000"/>
                  <a:gd name="T51" fmla="*/ 97 h 205"/>
                  <a:gd name="T52" fmla="*/ 498 w 1000"/>
                  <a:gd name="T53" fmla="*/ 103 h 205"/>
                  <a:gd name="T54" fmla="*/ 468 w 1000"/>
                  <a:gd name="T55" fmla="*/ 108 h 205"/>
                  <a:gd name="T56" fmla="*/ 438 w 1000"/>
                  <a:gd name="T57" fmla="*/ 116 h 205"/>
                  <a:gd name="T58" fmla="*/ 407 w 1000"/>
                  <a:gd name="T59" fmla="*/ 121 h 205"/>
                  <a:gd name="T60" fmla="*/ 378 w 1000"/>
                  <a:gd name="T61" fmla="*/ 126 h 205"/>
                  <a:gd name="T62" fmla="*/ 351 w 1000"/>
                  <a:gd name="T63" fmla="*/ 130 h 205"/>
                  <a:gd name="T64" fmla="*/ 324 w 1000"/>
                  <a:gd name="T65" fmla="*/ 134 h 205"/>
                  <a:gd name="T66" fmla="*/ 281 w 1000"/>
                  <a:gd name="T67" fmla="*/ 142 h 205"/>
                  <a:gd name="T68" fmla="*/ 240 w 1000"/>
                  <a:gd name="T69" fmla="*/ 151 h 205"/>
                  <a:gd name="T70" fmla="*/ 200 w 1000"/>
                  <a:gd name="T71" fmla="*/ 161 h 205"/>
                  <a:gd name="T72" fmla="*/ 162 w 1000"/>
                  <a:gd name="T73" fmla="*/ 170 h 205"/>
                  <a:gd name="T74" fmla="*/ 121 w 1000"/>
                  <a:gd name="T75" fmla="*/ 178 h 205"/>
                  <a:gd name="T76" fmla="*/ 82 w 1000"/>
                  <a:gd name="T77" fmla="*/ 187 h 205"/>
                  <a:gd name="T78" fmla="*/ 41 w 1000"/>
                  <a:gd name="T79" fmla="*/ 196 h 205"/>
                  <a:gd name="T80" fmla="*/ 0 w 1000"/>
                  <a:gd name="T81" fmla="*/ 205 h 205"/>
                  <a:gd name="T82" fmla="*/ 100 w 1000"/>
                  <a:gd name="T83" fmla="*/ 176 h 205"/>
                  <a:gd name="T84" fmla="*/ 204 w 1000"/>
                  <a:gd name="T85" fmla="*/ 153 h 205"/>
                  <a:gd name="T86" fmla="*/ 310 w 1000"/>
                  <a:gd name="T87" fmla="*/ 132 h 205"/>
                  <a:gd name="T88" fmla="*/ 419 w 1000"/>
                  <a:gd name="T89" fmla="*/ 112 h 205"/>
                  <a:gd name="T90" fmla="*/ 527 w 1000"/>
                  <a:gd name="T91" fmla="*/ 91 h 205"/>
                  <a:gd name="T92" fmla="*/ 637 w 1000"/>
                  <a:gd name="T93" fmla="*/ 71 h 205"/>
                  <a:gd name="T94" fmla="*/ 746 w 1000"/>
                  <a:gd name="T95" fmla="*/ 49 h 205"/>
                  <a:gd name="T96" fmla="*/ 854 w 1000"/>
                  <a:gd name="T97" fmla="*/ 24 h 205"/>
                  <a:gd name="T98" fmla="*/ 871 w 1000"/>
                  <a:gd name="T99" fmla="*/ 22 h 205"/>
                  <a:gd name="T100" fmla="*/ 890 w 1000"/>
                  <a:gd name="T101" fmla="*/ 20 h 205"/>
                  <a:gd name="T102" fmla="*/ 908 w 1000"/>
                  <a:gd name="T103" fmla="*/ 16 h 205"/>
                  <a:gd name="T104" fmla="*/ 927 w 1000"/>
                  <a:gd name="T105" fmla="*/ 13 h 205"/>
                  <a:gd name="T106" fmla="*/ 944 w 1000"/>
                  <a:gd name="T107" fmla="*/ 8 h 205"/>
                  <a:gd name="T108" fmla="*/ 962 w 1000"/>
                  <a:gd name="T109" fmla="*/ 4 h 205"/>
                  <a:gd name="T110" fmla="*/ 981 w 1000"/>
                  <a:gd name="T111" fmla="*/ 1 h 205"/>
                  <a:gd name="T112" fmla="*/ 1000 w 1000"/>
                  <a:gd name="T11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205">
                    <a:moveTo>
                      <a:pt x="1000" y="0"/>
                    </a:moveTo>
                    <a:lnTo>
                      <a:pt x="979" y="5"/>
                    </a:lnTo>
                    <a:lnTo>
                      <a:pt x="958" y="10"/>
                    </a:lnTo>
                    <a:lnTo>
                      <a:pt x="936" y="14"/>
                    </a:lnTo>
                    <a:lnTo>
                      <a:pt x="915" y="20"/>
                    </a:lnTo>
                    <a:lnTo>
                      <a:pt x="891" y="24"/>
                    </a:lnTo>
                    <a:lnTo>
                      <a:pt x="869" y="27"/>
                    </a:lnTo>
                    <a:lnTo>
                      <a:pt x="845" y="31"/>
                    </a:lnTo>
                    <a:lnTo>
                      <a:pt x="822" y="35"/>
                    </a:lnTo>
                    <a:lnTo>
                      <a:pt x="799" y="39"/>
                    </a:lnTo>
                    <a:lnTo>
                      <a:pt x="778" y="45"/>
                    </a:lnTo>
                    <a:lnTo>
                      <a:pt x="754" y="49"/>
                    </a:lnTo>
                    <a:lnTo>
                      <a:pt x="733" y="55"/>
                    </a:lnTo>
                    <a:lnTo>
                      <a:pt x="710" y="59"/>
                    </a:lnTo>
                    <a:lnTo>
                      <a:pt x="688" y="64"/>
                    </a:lnTo>
                    <a:lnTo>
                      <a:pt x="666" y="67"/>
                    </a:lnTo>
                    <a:lnTo>
                      <a:pt x="644" y="71"/>
                    </a:lnTo>
                    <a:lnTo>
                      <a:pt x="633" y="75"/>
                    </a:lnTo>
                    <a:lnTo>
                      <a:pt x="623" y="80"/>
                    </a:lnTo>
                    <a:lnTo>
                      <a:pt x="613" y="83"/>
                    </a:lnTo>
                    <a:lnTo>
                      <a:pt x="604" y="85"/>
                    </a:lnTo>
                    <a:lnTo>
                      <a:pt x="593" y="85"/>
                    </a:lnTo>
                    <a:lnTo>
                      <a:pt x="583" y="88"/>
                    </a:lnTo>
                    <a:lnTo>
                      <a:pt x="572" y="89"/>
                    </a:lnTo>
                    <a:lnTo>
                      <a:pt x="561" y="95"/>
                    </a:lnTo>
                    <a:lnTo>
                      <a:pt x="530" y="97"/>
                    </a:lnTo>
                    <a:lnTo>
                      <a:pt x="498" y="103"/>
                    </a:lnTo>
                    <a:lnTo>
                      <a:pt x="468" y="108"/>
                    </a:lnTo>
                    <a:lnTo>
                      <a:pt x="438" y="116"/>
                    </a:lnTo>
                    <a:lnTo>
                      <a:pt x="407" y="121"/>
                    </a:lnTo>
                    <a:lnTo>
                      <a:pt x="378" y="126"/>
                    </a:lnTo>
                    <a:lnTo>
                      <a:pt x="351" y="130"/>
                    </a:lnTo>
                    <a:lnTo>
                      <a:pt x="324" y="134"/>
                    </a:lnTo>
                    <a:lnTo>
                      <a:pt x="281" y="142"/>
                    </a:lnTo>
                    <a:lnTo>
                      <a:pt x="240" y="151"/>
                    </a:lnTo>
                    <a:lnTo>
                      <a:pt x="200" y="161"/>
                    </a:lnTo>
                    <a:lnTo>
                      <a:pt x="162" y="170"/>
                    </a:lnTo>
                    <a:lnTo>
                      <a:pt x="121" y="178"/>
                    </a:lnTo>
                    <a:lnTo>
                      <a:pt x="82" y="187"/>
                    </a:lnTo>
                    <a:lnTo>
                      <a:pt x="41" y="196"/>
                    </a:lnTo>
                    <a:lnTo>
                      <a:pt x="0" y="205"/>
                    </a:lnTo>
                    <a:lnTo>
                      <a:pt x="100" y="176"/>
                    </a:lnTo>
                    <a:lnTo>
                      <a:pt x="204" y="153"/>
                    </a:lnTo>
                    <a:lnTo>
                      <a:pt x="310" y="132"/>
                    </a:lnTo>
                    <a:lnTo>
                      <a:pt x="419" y="112"/>
                    </a:lnTo>
                    <a:lnTo>
                      <a:pt x="527" y="91"/>
                    </a:lnTo>
                    <a:lnTo>
                      <a:pt x="637" y="71"/>
                    </a:lnTo>
                    <a:lnTo>
                      <a:pt x="746" y="49"/>
                    </a:lnTo>
                    <a:lnTo>
                      <a:pt x="854" y="24"/>
                    </a:lnTo>
                    <a:lnTo>
                      <a:pt x="871" y="22"/>
                    </a:lnTo>
                    <a:lnTo>
                      <a:pt x="890" y="20"/>
                    </a:lnTo>
                    <a:lnTo>
                      <a:pt x="908" y="16"/>
                    </a:lnTo>
                    <a:lnTo>
                      <a:pt x="927" y="13"/>
                    </a:lnTo>
                    <a:lnTo>
                      <a:pt x="944" y="8"/>
                    </a:lnTo>
                    <a:lnTo>
                      <a:pt x="962" y="4"/>
                    </a:lnTo>
                    <a:lnTo>
                      <a:pt x="981" y="1"/>
                    </a:lnTo>
                    <a:lnTo>
                      <a:pt x="100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29" name="Freeform 85"/>
              <p:cNvSpPr>
                <a:spLocks/>
              </p:cNvSpPr>
              <p:nvPr/>
            </p:nvSpPr>
            <p:spPr bwMode="auto">
              <a:xfrm>
                <a:off x="1895" y="1448"/>
                <a:ext cx="250" cy="243"/>
              </a:xfrm>
              <a:custGeom>
                <a:avLst/>
                <a:gdLst>
                  <a:gd name="T0" fmla="*/ 784 w 1000"/>
                  <a:gd name="T1" fmla="*/ 157 h 973"/>
                  <a:gd name="T2" fmla="*/ 822 w 1000"/>
                  <a:gd name="T3" fmla="*/ 218 h 973"/>
                  <a:gd name="T4" fmla="*/ 776 w 1000"/>
                  <a:gd name="T5" fmla="*/ 173 h 973"/>
                  <a:gd name="T6" fmla="*/ 747 w 1000"/>
                  <a:gd name="T7" fmla="*/ 135 h 973"/>
                  <a:gd name="T8" fmla="*/ 747 w 1000"/>
                  <a:gd name="T9" fmla="*/ 168 h 973"/>
                  <a:gd name="T10" fmla="*/ 771 w 1000"/>
                  <a:gd name="T11" fmla="*/ 208 h 973"/>
                  <a:gd name="T12" fmla="*/ 795 w 1000"/>
                  <a:gd name="T13" fmla="*/ 249 h 973"/>
                  <a:gd name="T14" fmla="*/ 824 w 1000"/>
                  <a:gd name="T15" fmla="*/ 277 h 973"/>
                  <a:gd name="T16" fmla="*/ 858 w 1000"/>
                  <a:gd name="T17" fmla="*/ 266 h 973"/>
                  <a:gd name="T18" fmla="*/ 901 w 1000"/>
                  <a:gd name="T19" fmla="*/ 286 h 973"/>
                  <a:gd name="T20" fmla="*/ 943 w 1000"/>
                  <a:gd name="T21" fmla="*/ 277 h 973"/>
                  <a:gd name="T22" fmla="*/ 926 w 1000"/>
                  <a:gd name="T23" fmla="*/ 262 h 973"/>
                  <a:gd name="T24" fmla="*/ 878 w 1000"/>
                  <a:gd name="T25" fmla="*/ 249 h 973"/>
                  <a:gd name="T26" fmla="*/ 950 w 1000"/>
                  <a:gd name="T27" fmla="*/ 252 h 973"/>
                  <a:gd name="T28" fmla="*/ 987 w 1000"/>
                  <a:gd name="T29" fmla="*/ 257 h 973"/>
                  <a:gd name="T30" fmla="*/ 957 w 1000"/>
                  <a:gd name="T31" fmla="*/ 268 h 973"/>
                  <a:gd name="T32" fmla="*/ 830 w 1000"/>
                  <a:gd name="T33" fmla="*/ 425 h 973"/>
                  <a:gd name="T34" fmla="*/ 609 w 1000"/>
                  <a:gd name="T35" fmla="*/ 672 h 973"/>
                  <a:gd name="T36" fmla="*/ 391 w 1000"/>
                  <a:gd name="T37" fmla="*/ 825 h 973"/>
                  <a:gd name="T38" fmla="*/ 201 w 1000"/>
                  <a:gd name="T39" fmla="*/ 928 h 973"/>
                  <a:gd name="T40" fmla="*/ 55 w 1000"/>
                  <a:gd name="T41" fmla="*/ 962 h 973"/>
                  <a:gd name="T42" fmla="*/ 109 w 1000"/>
                  <a:gd name="T43" fmla="*/ 932 h 973"/>
                  <a:gd name="T44" fmla="*/ 241 w 1000"/>
                  <a:gd name="T45" fmla="*/ 866 h 973"/>
                  <a:gd name="T46" fmla="*/ 294 w 1000"/>
                  <a:gd name="T47" fmla="*/ 830 h 973"/>
                  <a:gd name="T48" fmla="*/ 316 w 1000"/>
                  <a:gd name="T49" fmla="*/ 807 h 973"/>
                  <a:gd name="T50" fmla="*/ 147 w 1000"/>
                  <a:gd name="T51" fmla="*/ 895 h 973"/>
                  <a:gd name="T52" fmla="*/ 130 w 1000"/>
                  <a:gd name="T53" fmla="*/ 840 h 973"/>
                  <a:gd name="T54" fmla="*/ 416 w 1000"/>
                  <a:gd name="T55" fmla="*/ 683 h 973"/>
                  <a:gd name="T56" fmla="*/ 538 w 1000"/>
                  <a:gd name="T57" fmla="*/ 539 h 973"/>
                  <a:gd name="T58" fmla="*/ 615 w 1000"/>
                  <a:gd name="T59" fmla="*/ 432 h 973"/>
                  <a:gd name="T60" fmla="*/ 698 w 1000"/>
                  <a:gd name="T61" fmla="*/ 372 h 973"/>
                  <a:gd name="T62" fmla="*/ 785 w 1000"/>
                  <a:gd name="T63" fmla="*/ 368 h 973"/>
                  <a:gd name="T64" fmla="*/ 866 w 1000"/>
                  <a:gd name="T65" fmla="*/ 352 h 973"/>
                  <a:gd name="T66" fmla="*/ 764 w 1000"/>
                  <a:gd name="T67" fmla="*/ 351 h 973"/>
                  <a:gd name="T68" fmla="*/ 651 w 1000"/>
                  <a:gd name="T69" fmla="*/ 382 h 973"/>
                  <a:gd name="T70" fmla="*/ 505 w 1000"/>
                  <a:gd name="T71" fmla="*/ 482 h 973"/>
                  <a:gd name="T72" fmla="*/ 433 w 1000"/>
                  <a:gd name="T73" fmla="*/ 566 h 973"/>
                  <a:gd name="T74" fmla="*/ 348 w 1000"/>
                  <a:gd name="T75" fmla="*/ 593 h 973"/>
                  <a:gd name="T76" fmla="*/ 223 w 1000"/>
                  <a:gd name="T77" fmla="*/ 598 h 973"/>
                  <a:gd name="T78" fmla="*/ 161 w 1000"/>
                  <a:gd name="T79" fmla="*/ 597 h 973"/>
                  <a:gd name="T80" fmla="*/ 68 w 1000"/>
                  <a:gd name="T81" fmla="*/ 639 h 973"/>
                  <a:gd name="T82" fmla="*/ 4 w 1000"/>
                  <a:gd name="T83" fmla="*/ 672 h 973"/>
                  <a:gd name="T84" fmla="*/ 50 w 1000"/>
                  <a:gd name="T85" fmla="*/ 522 h 973"/>
                  <a:gd name="T86" fmla="*/ 167 w 1000"/>
                  <a:gd name="T87" fmla="*/ 461 h 973"/>
                  <a:gd name="T88" fmla="*/ 292 w 1000"/>
                  <a:gd name="T89" fmla="*/ 450 h 973"/>
                  <a:gd name="T90" fmla="*/ 292 w 1000"/>
                  <a:gd name="T91" fmla="*/ 480 h 973"/>
                  <a:gd name="T92" fmla="*/ 311 w 1000"/>
                  <a:gd name="T93" fmla="*/ 482 h 973"/>
                  <a:gd name="T94" fmla="*/ 336 w 1000"/>
                  <a:gd name="T95" fmla="*/ 451 h 973"/>
                  <a:gd name="T96" fmla="*/ 350 w 1000"/>
                  <a:gd name="T97" fmla="*/ 464 h 973"/>
                  <a:gd name="T98" fmla="*/ 449 w 1000"/>
                  <a:gd name="T99" fmla="*/ 376 h 973"/>
                  <a:gd name="T100" fmla="*/ 643 w 1000"/>
                  <a:gd name="T101" fmla="*/ 92 h 973"/>
                  <a:gd name="T102" fmla="*/ 719 w 1000"/>
                  <a:gd name="T103" fmla="*/ 17 h 973"/>
                  <a:gd name="T104" fmla="*/ 748 w 1000"/>
                  <a:gd name="T105" fmla="*/ 12 h 973"/>
                  <a:gd name="T106" fmla="*/ 739 w 1000"/>
                  <a:gd name="T107" fmla="*/ 7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0" h="973">
                    <a:moveTo>
                      <a:pt x="739" y="107"/>
                    </a:moveTo>
                    <a:lnTo>
                      <a:pt x="752" y="113"/>
                    </a:lnTo>
                    <a:lnTo>
                      <a:pt x="764" y="125"/>
                    </a:lnTo>
                    <a:lnTo>
                      <a:pt x="773" y="140"/>
                    </a:lnTo>
                    <a:lnTo>
                      <a:pt x="784" y="157"/>
                    </a:lnTo>
                    <a:lnTo>
                      <a:pt x="792" y="173"/>
                    </a:lnTo>
                    <a:lnTo>
                      <a:pt x="801" y="189"/>
                    </a:lnTo>
                    <a:lnTo>
                      <a:pt x="812" y="202"/>
                    </a:lnTo>
                    <a:lnTo>
                      <a:pt x="826" y="214"/>
                    </a:lnTo>
                    <a:lnTo>
                      <a:pt x="822" y="218"/>
                    </a:lnTo>
                    <a:lnTo>
                      <a:pt x="810" y="210"/>
                    </a:lnTo>
                    <a:lnTo>
                      <a:pt x="801" y="203"/>
                    </a:lnTo>
                    <a:lnTo>
                      <a:pt x="792" y="194"/>
                    </a:lnTo>
                    <a:lnTo>
                      <a:pt x="784" y="185"/>
                    </a:lnTo>
                    <a:lnTo>
                      <a:pt x="776" y="173"/>
                    </a:lnTo>
                    <a:lnTo>
                      <a:pt x="771" y="162"/>
                    </a:lnTo>
                    <a:lnTo>
                      <a:pt x="767" y="150"/>
                    </a:lnTo>
                    <a:lnTo>
                      <a:pt x="767" y="139"/>
                    </a:lnTo>
                    <a:lnTo>
                      <a:pt x="755" y="131"/>
                    </a:lnTo>
                    <a:lnTo>
                      <a:pt x="747" y="135"/>
                    </a:lnTo>
                    <a:lnTo>
                      <a:pt x="743" y="140"/>
                    </a:lnTo>
                    <a:lnTo>
                      <a:pt x="742" y="146"/>
                    </a:lnTo>
                    <a:lnTo>
                      <a:pt x="743" y="154"/>
                    </a:lnTo>
                    <a:lnTo>
                      <a:pt x="744" y="161"/>
                    </a:lnTo>
                    <a:lnTo>
                      <a:pt x="747" y="168"/>
                    </a:lnTo>
                    <a:lnTo>
                      <a:pt x="750" y="174"/>
                    </a:lnTo>
                    <a:lnTo>
                      <a:pt x="751" y="182"/>
                    </a:lnTo>
                    <a:lnTo>
                      <a:pt x="755" y="190"/>
                    </a:lnTo>
                    <a:lnTo>
                      <a:pt x="763" y="199"/>
                    </a:lnTo>
                    <a:lnTo>
                      <a:pt x="771" y="208"/>
                    </a:lnTo>
                    <a:lnTo>
                      <a:pt x="780" y="218"/>
                    </a:lnTo>
                    <a:lnTo>
                      <a:pt x="787" y="226"/>
                    </a:lnTo>
                    <a:lnTo>
                      <a:pt x="792" y="235"/>
                    </a:lnTo>
                    <a:lnTo>
                      <a:pt x="795" y="241"/>
                    </a:lnTo>
                    <a:lnTo>
                      <a:pt x="795" y="249"/>
                    </a:lnTo>
                    <a:lnTo>
                      <a:pt x="797" y="256"/>
                    </a:lnTo>
                    <a:lnTo>
                      <a:pt x="802" y="262"/>
                    </a:lnTo>
                    <a:lnTo>
                      <a:pt x="808" y="269"/>
                    </a:lnTo>
                    <a:lnTo>
                      <a:pt x="816" y="274"/>
                    </a:lnTo>
                    <a:lnTo>
                      <a:pt x="824" y="277"/>
                    </a:lnTo>
                    <a:lnTo>
                      <a:pt x="831" y="280"/>
                    </a:lnTo>
                    <a:lnTo>
                      <a:pt x="841" y="278"/>
                    </a:lnTo>
                    <a:lnTo>
                      <a:pt x="850" y="277"/>
                    </a:lnTo>
                    <a:lnTo>
                      <a:pt x="854" y="269"/>
                    </a:lnTo>
                    <a:lnTo>
                      <a:pt x="858" y="266"/>
                    </a:lnTo>
                    <a:lnTo>
                      <a:pt x="863" y="266"/>
                    </a:lnTo>
                    <a:lnTo>
                      <a:pt x="870" y="270"/>
                    </a:lnTo>
                    <a:lnTo>
                      <a:pt x="881" y="277"/>
                    </a:lnTo>
                    <a:lnTo>
                      <a:pt x="893" y="285"/>
                    </a:lnTo>
                    <a:lnTo>
                      <a:pt x="901" y="286"/>
                    </a:lnTo>
                    <a:lnTo>
                      <a:pt x="910" y="286"/>
                    </a:lnTo>
                    <a:lnTo>
                      <a:pt x="918" y="285"/>
                    </a:lnTo>
                    <a:lnTo>
                      <a:pt x="928" y="283"/>
                    </a:lnTo>
                    <a:lnTo>
                      <a:pt x="936" y="280"/>
                    </a:lnTo>
                    <a:lnTo>
                      <a:pt x="943" y="277"/>
                    </a:lnTo>
                    <a:lnTo>
                      <a:pt x="951" y="273"/>
                    </a:lnTo>
                    <a:lnTo>
                      <a:pt x="961" y="269"/>
                    </a:lnTo>
                    <a:lnTo>
                      <a:pt x="949" y="266"/>
                    </a:lnTo>
                    <a:lnTo>
                      <a:pt x="938" y="265"/>
                    </a:lnTo>
                    <a:lnTo>
                      <a:pt x="926" y="262"/>
                    </a:lnTo>
                    <a:lnTo>
                      <a:pt x="916" y="261"/>
                    </a:lnTo>
                    <a:lnTo>
                      <a:pt x="904" y="258"/>
                    </a:lnTo>
                    <a:lnTo>
                      <a:pt x="895" y="256"/>
                    </a:lnTo>
                    <a:lnTo>
                      <a:pt x="884" y="252"/>
                    </a:lnTo>
                    <a:lnTo>
                      <a:pt x="878" y="249"/>
                    </a:lnTo>
                    <a:lnTo>
                      <a:pt x="891" y="252"/>
                    </a:lnTo>
                    <a:lnTo>
                      <a:pt x="907" y="253"/>
                    </a:lnTo>
                    <a:lnTo>
                      <a:pt x="920" y="253"/>
                    </a:lnTo>
                    <a:lnTo>
                      <a:pt x="936" y="253"/>
                    </a:lnTo>
                    <a:lnTo>
                      <a:pt x="950" y="252"/>
                    </a:lnTo>
                    <a:lnTo>
                      <a:pt x="966" y="252"/>
                    </a:lnTo>
                    <a:lnTo>
                      <a:pt x="982" y="252"/>
                    </a:lnTo>
                    <a:lnTo>
                      <a:pt x="1000" y="253"/>
                    </a:lnTo>
                    <a:lnTo>
                      <a:pt x="994" y="256"/>
                    </a:lnTo>
                    <a:lnTo>
                      <a:pt x="987" y="257"/>
                    </a:lnTo>
                    <a:lnTo>
                      <a:pt x="980" y="258"/>
                    </a:lnTo>
                    <a:lnTo>
                      <a:pt x="974" y="260"/>
                    </a:lnTo>
                    <a:lnTo>
                      <a:pt x="966" y="260"/>
                    </a:lnTo>
                    <a:lnTo>
                      <a:pt x="961" y="264"/>
                    </a:lnTo>
                    <a:lnTo>
                      <a:pt x="957" y="268"/>
                    </a:lnTo>
                    <a:lnTo>
                      <a:pt x="957" y="277"/>
                    </a:lnTo>
                    <a:lnTo>
                      <a:pt x="972" y="285"/>
                    </a:lnTo>
                    <a:lnTo>
                      <a:pt x="920" y="327"/>
                    </a:lnTo>
                    <a:lnTo>
                      <a:pt x="874" y="374"/>
                    </a:lnTo>
                    <a:lnTo>
                      <a:pt x="830" y="425"/>
                    </a:lnTo>
                    <a:lnTo>
                      <a:pt x="791" y="476"/>
                    </a:lnTo>
                    <a:lnTo>
                      <a:pt x="748" y="526"/>
                    </a:lnTo>
                    <a:lnTo>
                      <a:pt x="705" y="577"/>
                    </a:lnTo>
                    <a:lnTo>
                      <a:pt x="659" y="626"/>
                    </a:lnTo>
                    <a:lnTo>
                      <a:pt x="609" y="672"/>
                    </a:lnTo>
                    <a:lnTo>
                      <a:pt x="568" y="708"/>
                    </a:lnTo>
                    <a:lnTo>
                      <a:pt x="526" y="741"/>
                    </a:lnTo>
                    <a:lnTo>
                      <a:pt x="481" y="770"/>
                    </a:lnTo>
                    <a:lnTo>
                      <a:pt x="437" y="799"/>
                    </a:lnTo>
                    <a:lnTo>
                      <a:pt x="391" y="825"/>
                    </a:lnTo>
                    <a:lnTo>
                      <a:pt x="346" y="853"/>
                    </a:lnTo>
                    <a:lnTo>
                      <a:pt x="303" y="881"/>
                    </a:lnTo>
                    <a:lnTo>
                      <a:pt x="261" y="909"/>
                    </a:lnTo>
                    <a:lnTo>
                      <a:pt x="230" y="919"/>
                    </a:lnTo>
                    <a:lnTo>
                      <a:pt x="201" y="928"/>
                    </a:lnTo>
                    <a:lnTo>
                      <a:pt x="172" y="935"/>
                    </a:lnTo>
                    <a:lnTo>
                      <a:pt x="143" y="942"/>
                    </a:lnTo>
                    <a:lnTo>
                      <a:pt x="113" y="948"/>
                    </a:lnTo>
                    <a:lnTo>
                      <a:pt x="84" y="954"/>
                    </a:lnTo>
                    <a:lnTo>
                      <a:pt x="55" y="962"/>
                    </a:lnTo>
                    <a:lnTo>
                      <a:pt x="27" y="973"/>
                    </a:lnTo>
                    <a:lnTo>
                      <a:pt x="27" y="969"/>
                    </a:lnTo>
                    <a:lnTo>
                      <a:pt x="54" y="956"/>
                    </a:lnTo>
                    <a:lnTo>
                      <a:pt x="81" y="944"/>
                    </a:lnTo>
                    <a:lnTo>
                      <a:pt x="109" y="932"/>
                    </a:lnTo>
                    <a:lnTo>
                      <a:pt x="137" y="923"/>
                    </a:lnTo>
                    <a:lnTo>
                      <a:pt x="163" y="909"/>
                    </a:lnTo>
                    <a:lnTo>
                      <a:pt x="191" y="898"/>
                    </a:lnTo>
                    <a:lnTo>
                      <a:pt x="216" y="882"/>
                    </a:lnTo>
                    <a:lnTo>
                      <a:pt x="241" y="866"/>
                    </a:lnTo>
                    <a:lnTo>
                      <a:pt x="252" y="858"/>
                    </a:lnTo>
                    <a:lnTo>
                      <a:pt x="262" y="850"/>
                    </a:lnTo>
                    <a:lnTo>
                      <a:pt x="273" y="844"/>
                    </a:lnTo>
                    <a:lnTo>
                      <a:pt x="284" y="838"/>
                    </a:lnTo>
                    <a:lnTo>
                      <a:pt x="294" y="830"/>
                    </a:lnTo>
                    <a:lnTo>
                      <a:pt x="304" y="824"/>
                    </a:lnTo>
                    <a:lnTo>
                      <a:pt x="316" y="817"/>
                    </a:lnTo>
                    <a:lnTo>
                      <a:pt x="328" y="811"/>
                    </a:lnTo>
                    <a:lnTo>
                      <a:pt x="323" y="805"/>
                    </a:lnTo>
                    <a:lnTo>
                      <a:pt x="316" y="807"/>
                    </a:lnTo>
                    <a:lnTo>
                      <a:pt x="283" y="826"/>
                    </a:lnTo>
                    <a:lnTo>
                      <a:pt x="250" y="846"/>
                    </a:lnTo>
                    <a:lnTo>
                      <a:pt x="216" y="863"/>
                    </a:lnTo>
                    <a:lnTo>
                      <a:pt x="183" y="881"/>
                    </a:lnTo>
                    <a:lnTo>
                      <a:pt x="147" y="895"/>
                    </a:lnTo>
                    <a:lnTo>
                      <a:pt x="113" y="911"/>
                    </a:lnTo>
                    <a:lnTo>
                      <a:pt x="78" y="925"/>
                    </a:lnTo>
                    <a:lnTo>
                      <a:pt x="43" y="941"/>
                    </a:lnTo>
                    <a:lnTo>
                      <a:pt x="80" y="883"/>
                    </a:lnTo>
                    <a:lnTo>
                      <a:pt x="130" y="840"/>
                    </a:lnTo>
                    <a:lnTo>
                      <a:pt x="184" y="805"/>
                    </a:lnTo>
                    <a:lnTo>
                      <a:pt x="245" y="779"/>
                    </a:lnTo>
                    <a:lnTo>
                      <a:pt x="304" y="751"/>
                    </a:lnTo>
                    <a:lnTo>
                      <a:pt x="364" y="721"/>
                    </a:lnTo>
                    <a:lnTo>
                      <a:pt x="416" y="683"/>
                    </a:lnTo>
                    <a:lnTo>
                      <a:pt x="462" y="633"/>
                    </a:lnTo>
                    <a:lnTo>
                      <a:pt x="482" y="609"/>
                    </a:lnTo>
                    <a:lnTo>
                      <a:pt x="502" y="587"/>
                    </a:lnTo>
                    <a:lnTo>
                      <a:pt x="519" y="563"/>
                    </a:lnTo>
                    <a:lnTo>
                      <a:pt x="538" y="539"/>
                    </a:lnTo>
                    <a:lnTo>
                      <a:pt x="553" y="514"/>
                    </a:lnTo>
                    <a:lnTo>
                      <a:pt x="569" y="490"/>
                    </a:lnTo>
                    <a:lnTo>
                      <a:pt x="584" y="464"/>
                    </a:lnTo>
                    <a:lnTo>
                      <a:pt x="597" y="439"/>
                    </a:lnTo>
                    <a:lnTo>
                      <a:pt x="615" y="432"/>
                    </a:lnTo>
                    <a:lnTo>
                      <a:pt x="634" y="423"/>
                    </a:lnTo>
                    <a:lnTo>
                      <a:pt x="650" y="410"/>
                    </a:lnTo>
                    <a:lnTo>
                      <a:pt x="667" y="397"/>
                    </a:lnTo>
                    <a:lnTo>
                      <a:pt x="682" y="382"/>
                    </a:lnTo>
                    <a:lnTo>
                      <a:pt x="698" y="372"/>
                    </a:lnTo>
                    <a:lnTo>
                      <a:pt x="715" y="364"/>
                    </a:lnTo>
                    <a:lnTo>
                      <a:pt x="735" y="364"/>
                    </a:lnTo>
                    <a:lnTo>
                      <a:pt x="752" y="368"/>
                    </a:lnTo>
                    <a:lnTo>
                      <a:pt x="769" y="369"/>
                    </a:lnTo>
                    <a:lnTo>
                      <a:pt x="785" y="368"/>
                    </a:lnTo>
                    <a:lnTo>
                      <a:pt x="802" y="367"/>
                    </a:lnTo>
                    <a:lnTo>
                      <a:pt x="818" y="363"/>
                    </a:lnTo>
                    <a:lnTo>
                      <a:pt x="834" y="359"/>
                    </a:lnTo>
                    <a:lnTo>
                      <a:pt x="850" y="355"/>
                    </a:lnTo>
                    <a:lnTo>
                      <a:pt x="866" y="352"/>
                    </a:lnTo>
                    <a:lnTo>
                      <a:pt x="846" y="351"/>
                    </a:lnTo>
                    <a:lnTo>
                      <a:pt x="827" y="351"/>
                    </a:lnTo>
                    <a:lnTo>
                      <a:pt x="806" y="351"/>
                    </a:lnTo>
                    <a:lnTo>
                      <a:pt x="787" y="352"/>
                    </a:lnTo>
                    <a:lnTo>
                      <a:pt x="764" y="351"/>
                    </a:lnTo>
                    <a:lnTo>
                      <a:pt x="743" y="349"/>
                    </a:lnTo>
                    <a:lnTo>
                      <a:pt x="723" y="344"/>
                    </a:lnTo>
                    <a:lnTo>
                      <a:pt x="708" y="340"/>
                    </a:lnTo>
                    <a:lnTo>
                      <a:pt x="680" y="361"/>
                    </a:lnTo>
                    <a:lnTo>
                      <a:pt x="651" y="382"/>
                    </a:lnTo>
                    <a:lnTo>
                      <a:pt x="621" y="401"/>
                    </a:lnTo>
                    <a:lnTo>
                      <a:pt x="592" y="421"/>
                    </a:lnTo>
                    <a:lnTo>
                      <a:pt x="560" y="439"/>
                    </a:lnTo>
                    <a:lnTo>
                      <a:pt x="532" y="460"/>
                    </a:lnTo>
                    <a:lnTo>
                      <a:pt x="505" y="482"/>
                    </a:lnTo>
                    <a:lnTo>
                      <a:pt x="482" y="510"/>
                    </a:lnTo>
                    <a:lnTo>
                      <a:pt x="469" y="521"/>
                    </a:lnTo>
                    <a:lnTo>
                      <a:pt x="457" y="535"/>
                    </a:lnTo>
                    <a:lnTo>
                      <a:pt x="445" y="550"/>
                    </a:lnTo>
                    <a:lnTo>
                      <a:pt x="433" y="566"/>
                    </a:lnTo>
                    <a:lnTo>
                      <a:pt x="420" y="577"/>
                    </a:lnTo>
                    <a:lnTo>
                      <a:pt x="406" y="588"/>
                    </a:lnTo>
                    <a:lnTo>
                      <a:pt x="390" y="595"/>
                    </a:lnTo>
                    <a:lnTo>
                      <a:pt x="371" y="597"/>
                    </a:lnTo>
                    <a:lnTo>
                      <a:pt x="348" y="593"/>
                    </a:lnTo>
                    <a:lnTo>
                      <a:pt x="324" y="593"/>
                    </a:lnTo>
                    <a:lnTo>
                      <a:pt x="299" y="593"/>
                    </a:lnTo>
                    <a:lnTo>
                      <a:pt x="274" y="595"/>
                    </a:lnTo>
                    <a:lnTo>
                      <a:pt x="248" y="596"/>
                    </a:lnTo>
                    <a:lnTo>
                      <a:pt x="223" y="598"/>
                    </a:lnTo>
                    <a:lnTo>
                      <a:pt x="197" y="601"/>
                    </a:lnTo>
                    <a:lnTo>
                      <a:pt x="174" y="605"/>
                    </a:lnTo>
                    <a:lnTo>
                      <a:pt x="201" y="589"/>
                    </a:lnTo>
                    <a:lnTo>
                      <a:pt x="180" y="591"/>
                    </a:lnTo>
                    <a:lnTo>
                      <a:pt x="161" y="597"/>
                    </a:lnTo>
                    <a:lnTo>
                      <a:pt x="141" y="604"/>
                    </a:lnTo>
                    <a:lnTo>
                      <a:pt x="122" y="613"/>
                    </a:lnTo>
                    <a:lnTo>
                      <a:pt x="104" y="621"/>
                    </a:lnTo>
                    <a:lnTo>
                      <a:pt x="87" y="630"/>
                    </a:lnTo>
                    <a:lnTo>
                      <a:pt x="68" y="639"/>
                    </a:lnTo>
                    <a:lnTo>
                      <a:pt x="51" y="649"/>
                    </a:lnTo>
                    <a:lnTo>
                      <a:pt x="39" y="655"/>
                    </a:lnTo>
                    <a:lnTo>
                      <a:pt x="27" y="662"/>
                    </a:lnTo>
                    <a:lnTo>
                      <a:pt x="16" y="666"/>
                    </a:lnTo>
                    <a:lnTo>
                      <a:pt x="4" y="672"/>
                    </a:lnTo>
                    <a:lnTo>
                      <a:pt x="0" y="637"/>
                    </a:lnTo>
                    <a:lnTo>
                      <a:pt x="4" y="605"/>
                    </a:lnTo>
                    <a:lnTo>
                      <a:pt x="14" y="575"/>
                    </a:lnTo>
                    <a:lnTo>
                      <a:pt x="31" y="548"/>
                    </a:lnTo>
                    <a:lnTo>
                      <a:pt x="50" y="522"/>
                    </a:lnTo>
                    <a:lnTo>
                      <a:pt x="72" y="500"/>
                    </a:lnTo>
                    <a:lnTo>
                      <a:pt x="95" y="477"/>
                    </a:lnTo>
                    <a:lnTo>
                      <a:pt x="118" y="459"/>
                    </a:lnTo>
                    <a:lnTo>
                      <a:pt x="142" y="460"/>
                    </a:lnTo>
                    <a:lnTo>
                      <a:pt x="167" y="461"/>
                    </a:lnTo>
                    <a:lnTo>
                      <a:pt x="192" y="459"/>
                    </a:lnTo>
                    <a:lnTo>
                      <a:pt x="219" y="457"/>
                    </a:lnTo>
                    <a:lnTo>
                      <a:pt x="244" y="454"/>
                    </a:lnTo>
                    <a:lnTo>
                      <a:pt x="269" y="451"/>
                    </a:lnTo>
                    <a:lnTo>
                      <a:pt x="292" y="450"/>
                    </a:lnTo>
                    <a:lnTo>
                      <a:pt x="316" y="451"/>
                    </a:lnTo>
                    <a:lnTo>
                      <a:pt x="310" y="460"/>
                    </a:lnTo>
                    <a:lnTo>
                      <a:pt x="300" y="471"/>
                    </a:lnTo>
                    <a:lnTo>
                      <a:pt x="296" y="475"/>
                    </a:lnTo>
                    <a:lnTo>
                      <a:pt x="292" y="480"/>
                    </a:lnTo>
                    <a:lnTo>
                      <a:pt x="291" y="486"/>
                    </a:lnTo>
                    <a:lnTo>
                      <a:pt x="292" y="494"/>
                    </a:lnTo>
                    <a:lnTo>
                      <a:pt x="299" y="493"/>
                    </a:lnTo>
                    <a:lnTo>
                      <a:pt x="306" y="489"/>
                    </a:lnTo>
                    <a:lnTo>
                      <a:pt x="311" y="482"/>
                    </a:lnTo>
                    <a:lnTo>
                      <a:pt x="316" y="476"/>
                    </a:lnTo>
                    <a:lnTo>
                      <a:pt x="320" y="468"/>
                    </a:lnTo>
                    <a:lnTo>
                      <a:pt x="325" y="461"/>
                    </a:lnTo>
                    <a:lnTo>
                      <a:pt x="329" y="454"/>
                    </a:lnTo>
                    <a:lnTo>
                      <a:pt x="336" y="451"/>
                    </a:lnTo>
                    <a:lnTo>
                      <a:pt x="375" y="431"/>
                    </a:lnTo>
                    <a:lnTo>
                      <a:pt x="366" y="443"/>
                    </a:lnTo>
                    <a:lnTo>
                      <a:pt x="357" y="455"/>
                    </a:lnTo>
                    <a:lnTo>
                      <a:pt x="353" y="459"/>
                    </a:lnTo>
                    <a:lnTo>
                      <a:pt x="350" y="464"/>
                    </a:lnTo>
                    <a:lnTo>
                      <a:pt x="349" y="471"/>
                    </a:lnTo>
                    <a:lnTo>
                      <a:pt x="352" y="479"/>
                    </a:lnTo>
                    <a:lnTo>
                      <a:pt x="360" y="479"/>
                    </a:lnTo>
                    <a:lnTo>
                      <a:pt x="406" y="428"/>
                    </a:lnTo>
                    <a:lnTo>
                      <a:pt x="449" y="376"/>
                    </a:lnTo>
                    <a:lnTo>
                      <a:pt x="489" y="319"/>
                    </a:lnTo>
                    <a:lnTo>
                      <a:pt x="527" y="262"/>
                    </a:lnTo>
                    <a:lnTo>
                      <a:pt x="564" y="203"/>
                    </a:lnTo>
                    <a:lnTo>
                      <a:pt x="602" y="146"/>
                    </a:lnTo>
                    <a:lnTo>
                      <a:pt x="643" y="92"/>
                    </a:lnTo>
                    <a:lnTo>
                      <a:pt x="688" y="44"/>
                    </a:lnTo>
                    <a:lnTo>
                      <a:pt x="696" y="37"/>
                    </a:lnTo>
                    <a:lnTo>
                      <a:pt x="704" y="30"/>
                    </a:lnTo>
                    <a:lnTo>
                      <a:pt x="711" y="24"/>
                    </a:lnTo>
                    <a:lnTo>
                      <a:pt x="719" y="17"/>
                    </a:lnTo>
                    <a:lnTo>
                      <a:pt x="727" y="9"/>
                    </a:lnTo>
                    <a:lnTo>
                      <a:pt x="735" y="4"/>
                    </a:lnTo>
                    <a:lnTo>
                      <a:pt x="743" y="0"/>
                    </a:lnTo>
                    <a:lnTo>
                      <a:pt x="755" y="0"/>
                    </a:lnTo>
                    <a:lnTo>
                      <a:pt x="748" y="12"/>
                    </a:lnTo>
                    <a:lnTo>
                      <a:pt x="746" y="24"/>
                    </a:lnTo>
                    <a:lnTo>
                      <a:pt x="742" y="37"/>
                    </a:lnTo>
                    <a:lnTo>
                      <a:pt x="740" y="52"/>
                    </a:lnTo>
                    <a:lnTo>
                      <a:pt x="739" y="65"/>
                    </a:lnTo>
                    <a:lnTo>
                      <a:pt x="739" y="79"/>
                    </a:lnTo>
                    <a:lnTo>
                      <a:pt x="739" y="92"/>
                    </a:lnTo>
                    <a:lnTo>
                      <a:pt x="739" y="107"/>
                    </a:lnTo>
                    <a:close/>
                  </a:path>
                </a:pathLst>
              </a:cu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0" name="Freeform 86"/>
              <p:cNvSpPr>
                <a:spLocks/>
              </p:cNvSpPr>
              <p:nvPr/>
            </p:nvSpPr>
            <p:spPr bwMode="auto">
              <a:xfrm>
                <a:off x="2192" y="1452"/>
                <a:ext cx="21" cy="11"/>
              </a:xfrm>
              <a:custGeom>
                <a:avLst/>
                <a:gdLst>
                  <a:gd name="T0" fmla="*/ 83 w 83"/>
                  <a:gd name="T1" fmla="*/ 0 h 43"/>
                  <a:gd name="T2" fmla="*/ 74 w 83"/>
                  <a:gd name="T3" fmla="*/ 5 h 43"/>
                  <a:gd name="T4" fmla="*/ 66 w 83"/>
                  <a:gd name="T5" fmla="*/ 12 h 43"/>
                  <a:gd name="T6" fmla="*/ 57 w 83"/>
                  <a:gd name="T7" fmla="*/ 17 h 43"/>
                  <a:gd name="T8" fmla="*/ 47 w 83"/>
                  <a:gd name="T9" fmla="*/ 24 h 43"/>
                  <a:gd name="T10" fmla="*/ 37 w 83"/>
                  <a:gd name="T11" fmla="*/ 28 h 43"/>
                  <a:gd name="T12" fmla="*/ 28 w 83"/>
                  <a:gd name="T13" fmla="*/ 33 h 43"/>
                  <a:gd name="T14" fmla="*/ 17 w 83"/>
                  <a:gd name="T15" fmla="*/ 38 h 43"/>
                  <a:gd name="T16" fmla="*/ 8 w 83"/>
                  <a:gd name="T17" fmla="*/ 43 h 43"/>
                  <a:gd name="T18" fmla="*/ 1 w 83"/>
                  <a:gd name="T19" fmla="*/ 34 h 43"/>
                  <a:gd name="T20" fmla="*/ 0 w 83"/>
                  <a:gd name="T21" fmla="*/ 25 h 43"/>
                  <a:gd name="T22" fmla="*/ 1 w 83"/>
                  <a:gd name="T23" fmla="*/ 14 h 43"/>
                  <a:gd name="T24" fmla="*/ 8 w 83"/>
                  <a:gd name="T25" fmla="*/ 8 h 43"/>
                  <a:gd name="T26" fmla="*/ 16 w 83"/>
                  <a:gd name="T27" fmla="*/ 12 h 43"/>
                  <a:gd name="T28" fmla="*/ 25 w 83"/>
                  <a:gd name="T29" fmla="*/ 12 h 43"/>
                  <a:gd name="T30" fmla="*/ 34 w 83"/>
                  <a:gd name="T31" fmla="*/ 11 h 43"/>
                  <a:gd name="T32" fmla="*/ 43 w 83"/>
                  <a:gd name="T33" fmla="*/ 9 h 43"/>
                  <a:gd name="T34" fmla="*/ 51 w 83"/>
                  <a:gd name="T35" fmla="*/ 5 h 43"/>
                  <a:gd name="T36" fmla="*/ 62 w 83"/>
                  <a:gd name="T37" fmla="*/ 3 h 43"/>
                  <a:gd name="T38" fmla="*/ 71 w 83"/>
                  <a:gd name="T39" fmla="*/ 0 h 43"/>
                  <a:gd name="T40" fmla="*/ 83 w 83"/>
                  <a:gd name="T4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43">
                    <a:moveTo>
                      <a:pt x="83" y="0"/>
                    </a:moveTo>
                    <a:lnTo>
                      <a:pt x="74" y="5"/>
                    </a:lnTo>
                    <a:lnTo>
                      <a:pt x="66" y="12"/>
                    </a:lnTo>
                    <a:lnTo>
                      <a:pt x="57" y="17"/>
                    </a:lnTo>
                    <a:lnTo>
                      <a:pt x="47" y="24"/>
                    </a:lnTo>
                    <a:lnTo>
                      <a:pt x="37" y="28"/>
                    </a:lnTo>
                    <a:lnTo>
                      <a:pt x="28" y="33"/>
                    </a:lnTo>
                    <a:lnTo>
                      <a:pt x="17" y="38"/>
                    </a:lnTo>
                    <a:lnTo>
                      <a:pt x="8" y="43"/>
                    </a:lnTo>
                    <a:lnTo>
                      <a:pt x="1" y="34"/>
                    </a:lnTo>
                    <a:lnTo>
                      <a:pt x="0" y="25"/>
                    </a:lnTo>
                    <a:lnTo>
                      <a:pt x="1" y="14"/>
                    </a:lnTo>
                    <a:lnTo>
                      <a:pt x="8" y="8"/>
                    </a:lnTo>
                    <a:lnTo>
                      <a:pt x="16" y="12"/>
                    </a:lnTo>
                    <a:lnTo>
                      <a:pt x="25" y="12"/>
                    </a:lnTo>
                    <a:lnTo>
                      <a:pt x="34" y="11"/>
                    </a:lnTo>
                    <a:lnTo>
                      <a:pt x="43" y="9"/>
                    </a:lnTo>
                    <a:lnTo>
                      <a:pt x="51" y="5"/>
                    </a:lnTo>
                    <a:lnTo>
                      <a:pt x="62" y="3"/>
                    </a:lnTo>
                    <a:lnTo>
                      <a:pt x="71" y="0"/>
                    </a:lnTo>
                    <a:lnTo>
                      <a:pt x="83"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1" name="Freeform 87"/>
              <p:cNvSpPr>
                <a:spLocks/>
              </p:cNvSpPr>
              <p:nvPr/>
            </p:nvSpPr>
            <p:spPr bwMode="auto">
              <a:xfrm>
                <a:off x="2195" y="1457"/>
                <a:ext cx="21" cy="15"/>
              </a:xfrm>
              <a:custGeom>
                <a:avLst/>
                <a:gdLst>
                  <a:gd name="T0" fmla="*/ 8 w 83"/>
                  <a:gd name="T1" fmla="*/ 59 h 59"/>
                  <a:gd name="T2" fmla="*/ 1 w 83"/>
                  <a:gd name="T3" fmla="*/ 50 h 59"/>
                  <a:gd name="T4" fmla="*/ 0 w 83"/>
                  <a:gd name="T5" fmla="*/ 39 h 59"/>
                  <a:gd name="T6" fmla="*/ 9 w 83"/>
                  <a:gd name="T7" fmla="*/ 34 h 59"/>
                  <a:gd name="T8" fmla="*/ 20 w 83"/>
                  <a:gd name="T9" fmla="*/ 30 h 59"/>
                  <a:gd name="T10" fmla="*/ 30 w 83"/>
                  <a:gd name="T11" fmla="*/ 25 h 59"/>
                  <a:gd name="T12" fmla="*/ 41 w 83"/>
                  <a:gd name="T13" fmla="*/ 21 h 59"/>
                  <a:gd name="T14" fmla="*/ 50 w 83"/>
                  <a:gd name="T15" fmla="*/ 16 h 59"/>
                  <a:gd name="T16" fmla="*/ 62 w 83"/>
                  <a:gd name="T17" fmla="*/ 10 h 59"/>
                  <a:gd name="T18" fmla="*/ 71 w 83"/>
                  <a:gd name="T19" fmla="*/ 5 h 59"/>
                  <a:gd name="T20" fmla="*/ 83 w 83"/>
                  <a:gd name="T21" fmla="*/ 0 h 59"/>
                  <a:gd name="T22" fmla="*/ 72 w 83"/>
                  <a:gd name="T23" fmla="*/ 5 h 59"/>
                  <a:gd name="T24" fmla="*/ 63 w 83"/>
                  <a:gd name="T25" fmla="*/ 13 h 59"/>
                  <a:gd name="T26" fmla="*/ 52 w 83"/>
                  <a:gd name="T27" fmla="*/ 18 h 59"/>
                  <a:gd name="T28" fmla="*/ 43 w 83"/>
                  <a:gd name="T29" fmla="*/ 26 h 59"/>
                  <a:gd name="T30" fmla="*/ 33 w 83"/>
                  <a:gd name="T31" fmla="*/ 33 h 59"/>
                  <a:gd name="T32" fmla="*/ 23 w 83"/>
                  <a:gd name="T33" fmla="*/ 41 h 59"/>
                  <a:gd name="T34" fmla="*/ 14 w 83"/>
                  <a:gd name="T35" fmla="*/ 48 h 59"/>
                  <a:gd name="T36" fmla="*/ 8 w 83"/>
                  <a:gd name="T3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9">
                    <a:moveTo>
                      <a:pt x="8" y="59"/>
                    </a:moveTo>
                    <a:lnTo>
                      <a:pt x="1" y="50"/>
                    </a:lnTo>
                    <a:lnTo>
                      <a:pt x="0" y="39"/>
                    </a:lnTo>
                    <a:lnTo>
                      <a:pt x="9" y="34"/>
                    </a:lnTo>
                    <a:lnTo>
                      <a:pt x="20" y="30"/>
                    </a:lnTo>
                    <a:lnTo>
                      <a:pt x="30" y="25"/>
                    </a:lnTo>
                    <a:lnTo>
                      <a:pt x="41" y="21"/>
                    </a:lnTo>
                    <a:lnTo>
                      <a:pt x="50" y="16"/>
                    </a:lnTo>
                    <a:lnTo>
                      <a:pt x="62" y="10"/>
                    </a:lnTo>
                    <a:lnTo>
                      <a:pt x="71" y="5"/>
                    </a:lnTo>
                    <a:lnTo>
                      <a:pt x="83" y="0"/>
                    </a:lnTo>
                    <a:lnTo>
                      <a:pt x="72" y="5"/>
                    </a:lnTo>
                    <a:lnTo>
                      <a:pt x="63" y="13"/>
                    </a:lnTo>
                    <a:lnTo>
                      <a:pt x="52" y="18"/>
                    </a:lnTo>
                    <a:lnTo>
                      <a:pt x="43" y="26"/>
                    </a:lnTo>
                    <a:lnTo>
                      <a:pt x="33" y="33"/>
                    </a:lnTo>
                    <a:lnTo>
                      <a:pt x="23" y="41"/>
                    </a:lnTo>
                    <a:lnTo>
                      <a:pt x="14" y="48"/>
                    </a:lnTo>
                    <a:lnTo>
                      <a:pt x="8" y="59"/>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2" name="Freeform 88"/>
              <p:cNvSpPr>
                <a:spLocks/>
              </p:cNvSpPr>
              <p:nvPr/>
            </p:nvSpPr>
            <p:spPr bwMode="auto">
              <a:xfrm>
                <a:off x="2209" y="1462"/>
                <a:ext cx="11" cy="8"/>
              </a:xfrm>
              <a:custGeom>
                <a:avLst/>
                <a:gdLst>
                  <a:gd name="T0" fmla="*/ 44 w 44"/>
                  <a:gd name="T1" fmla="*/ 0 h 32"/>
                  <a:gd name="T2" fmla="*/ 33 w 44"/>
                  <a:gd name="T3" fmla="*/ 12 h 32"/>
                  <a:gd name="T4" fmla="*/ 24 w 44"/>
                  <a:gd name="T5" fmla="*/ 24 h 32"/>
                  <a:gd name="T6" fmla="*/ 12 w 44"/>
                  <a:gd name="T7" fmla="*/ 32 h 32"/>
                  <a:gd name="T8" fmla="*/ 0 w 44"/>
                  <a:gd name="T9" fmla="*/ 32 h 32"/>
                  <a:gd name="T10" fmla="*/ 5 w 44"/>
                  <a:gd name="T11" fmla="*/ 28 h 32"/>
                  <a:gd name="T12" fmla="*/ 13 w 44"/>
                  <a:gd name="T13" fmla="*/ 26 h 32"/>
                  <a:gd name="T14" fmla="*/ 20 w 44"/>
                  <a:gd name="T15" fmla="*/ 20 h 32"/>
                  <a:gd name="T16" fmla="*/ 28 w 44"/>
                  <a:gd name="T17" fmla="*/ 16 h 32"/>
                  <a:gd name="T18" fmla="*/ 12 w 44"/>
                  <a:gd name="T19" fmla="*/ 16 h 32"/>
                  <a:gd name="T20" fmla="*/ 13 w 44"/>
                  <a:gd name="T21" fmla="*/ 12 h 32"/>
                  <a:gd name="T22" fmla="*/ 23 w 44"/>
                  <a:gd name="T23" fmla="*/ 6 h 32"/>
                  <a:gd name="T24" fmla="*/ 34 w 44"/>
                  <a:gd name="T25" fmla="*/ 0 h 32"/>
                  <a:gd name="T26" fmla="*/ 44 w 44"/>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32">
                    <a:moveTo>
                      <a:pt x="44" y="0"/>
                    </a:moveTo>
                    <a:lnTo>
                      <a:pt x="33" y="12"/>
                    </a:lnTo>
                    <a:lnTo>
                      <a:pt x="24" y="24"/>
                    </a:lnTo>
                    <a:lnTo>
                      <a:pt x="12" y="32"/>
                    </a:lnTo>
                    <a:lnTo>
                      <a:pt x="0" y="32"/>
                    </a:lnTo>
                    <a:lnTo>
                      <a:pt x="5" y="28"/>
                    </a:lnTo>
                    <a:lnTo>
                      <a:pt x="13" y="26"/>
                    </a:lnTo>
                    <a:lnTo>
                      <a:pt x="20" y="20"/>
                    </a:lnTo>
                    <a:lnTo>
                      <a:pt x="28" y="16"/>
                    </a:lnTo>
                    <a:lnTo>
                      <a:pt x="12" y="16"/>
                    </a:lnTo>
                    <a:lnTo>
                      <a:pt x="13" y="12"/>
                    </a:lnTo>
                    <a:lnTo>
                      <a:pt x="23" y="6"/>
                    </a:lnTo>
                    <a:lnTo>
                      <a:pt x="34" y="0"/>
                    </a:lnTo>
                    <a:lnTo>
                      <a:pt x="44"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3" name="Freeform 89"/>
              <p:cNvSpPr>
                <a:spLocks/>
              </p:cNvSpPr>
              <p:nvPr/>
            </p:nvSpPr>
            <p:spPr bwMode="auto">
              <a:xfrm>
                <a:off x="2207" y="1463"/>
                <a:ext cx="46" cy="29"/>
              </a:xfrm>
              <a:custGeom>
                <a:avLst/>
                <a:gdLst>
                  <a:gd name="T0" fmla="*/ 159 w 184"/>
                  <a:gd name="T1" fmla="*/ 80 h 115"/>
                  <a:gd name="T2" fmla="*/ 150 w 184"/>
                  <a:gd name="T3" fmla="*/ 68 h 115"/>
                  <a:gd name="T4" fmla="*/ 141 w 184"/>
                  <a:gd name="T5" fmla="*/ 57 h 115"/>
                  <a:gd name="T6" fmla="*/ 130 w 184"/>
                  <a:gd name="T7" fmla="*/ 47 h 115"/>
                  <a:gd name="T8" fmla="*/ 121 w 184"/>
                  <a:gd name="T9" fmla="*/ 40 h 115"/>
                  <a:gd name="T10" fmla="*/ 109 w 184"/>
                  <a:gd name="T11" fmla="*/ 33 h 115"/>
                  <a:gd name="T12" fmla="*/ 97 w 184"/>
                  <a:gd name="T13" fmla="*/ 32 h 115"/>
                  <a:gd name="T14" fmla="*/ 84 w 184"/>
                  <a:gd name="T15" fmla="*/ 32 h 115"/>
                  <a:gd name="T16" fmla="*/ 72 w 184"/>
                  <a:gd name="T17" fmla="*/ 40 h 115"/>
                  <a:gd name="T18" fmla="*/ 64 w 184"/>
                  <a:gd name="T19" fmla="*/ 48 h 115"/>
                  <a:gd name="T20" fmla="*/ 64 w 184"/>
                  <a:gd name="T21" fmla="*/ 56 h 115"/>
                  <a:gd name="T22" fmla="*/ 72 w 184"/>
                  <a:gd name="T23" fmla="*/ 65 h 115"/>
                  <a:gd name="T24" fmla="*/ 80 w 184"/>
                  <a:gd name="T25" fmla="*/ 80 h 115"/>
                  <a:gd name="T26" fmla="*/ 84 w 184"/>
                  <a:gd name="T27" fmla="*/ 86 h 115"/>
                  <a:gd name="T28" fmla="*/ 88 w 184"/>
                  <a:gd name="T29" fmla="*/ 93 h 115"/>
                  <a:gd name="T30" fmla="*/ 93 w 184"/>
                  <a:gd name="T31" fmla="*/ 99 h 115"/>
                  <a:gd name="T32" fmla="*/ 100 w 184"/>
                  <a:gd name="T33" fmla="*/ 107 h 115"/>
                  <a:gd name="T34" fmla="*/ 87 w 184"/>
                  <a:gd name="T35" fmla="*/ 101 h 115"/>
                  <a:gd name="T36" fmla="*/ 74 w 184"/>
                  <a:gd name="T37" fmla="*/ 98 h 115"/>
                  <a:gd name="T38" fmla="*/ 61 w 184"/>
                  <a:gd name="T39" fmla="*/ 97 h 115"/>
                  <a:gd name="T40" fmla="*/ 49 w 184"/>
                  <a:gd name="T41" fmla="*/ 101 h 115"/>
                  <a:gd name="T42" fmla="*/ 35 w 184"/>
                  <a:gd name="T43" fmla="*/ 103 h 115"/>
                  <a:gd name="T44" fmla="*/ 22 w 184"/>
                  <a:gd name="T45" fmla="*/ 107 h 115"/>
                  <a:gd name="T46" fmla="*/ 10 w 184"/>
                  <a:gd name="T47" fmla="*/ 111 h 115"/>
                  <a:gd name="T48" fmla="*/ 1 w 184"/>
                  <a:gd name="T49" fmla="*/ 115 h 115"/>
                  <a:gd name="T50" fmla="*/ 0 w 184"/>
                  <a:gd name="T51" fmla="*/ 106 h 115"/>
                  <a:gd name="T52" fmla="*/ 1 w 184"/>
                  <a:gd name="T53" fmla="*/ 98 h 115"/>
                  <a:gd name="T54" fmla="*/ 5 w 184"/>
                  <a:gd name="T55" fmla="*/ 90 h 115"/>
                  <a:gd name="T56" fmla="*/ 9 w 184"/>
                  <a:gd name="T57" fmla="*/ 82 h 115"/>
                  <a:gd name="T58" fmla="*/ 13 w 184"/>
                  <a:gd name="T59" fmla="*/ 73 h 115"/>
                  <a:gd name="T60" fmla="*/ 17 w 184"/>
                  <a:gd name="T61" fmla="*/ 65 h 115"/>
                  <a:gd name="T62" fmla="*/ 18 w 184"/>
                  <a:gd name="T63" fmla="*/ 56 h 115"/>
                  <a:gd name="T64" fmla="*/ 21 w 184"/>
                  <a:gd name="T65" fmla="*/ 48 h 115"/>
                  <a:gd name="T66" fmla="*/ 28 w 184"/>
                  <a:gd name="T67" fmla="*/ 47 h 115"/>
                  <a:gd name="T68" fmla="*/ 35 w 184"/>
                  <a:gd name="T69" fmla="*/ 44 h 115"/>
                  <a:gd name="T70" fmla="*/ 41 w 184"/>
                  <a:gd name="T71" fmla="*/ 39 h 115"/>
                  <a:gd name="T72" fmla="*/ 47 w 184"/>
                  <a:gd name="T73" fmla="*/ 33 h 115"/>
                  <a:gd name="T74" fmla="*/ 57 w 184"/>
                  <a:gd name="T75" fmla="*/ 20 h 115"/>
                  <a:gd name="T76" fmla="*/ 68 w 184"/>
                  <a:gd name="T77" fmla="*/ 12 h 115"/>
                  <a:gd name="T78" fmla="*/ 83 w 184"/>
                  <a:gd name="T79" fmla="*/ 12 h 115"/>
                  <a:gd name="T80" fmla="*/ 97 w 184"/>
                  <a:gd name="T81" fmla="*/ 14 h 115"/>
                  <a:gd name="T82" fmla="*/ 112 w 184"/>
                  <a:gd name="T83" fmla="*/ 14 h 115"/>
                  <a:gd name="T84" fmla="*/ 126 w 184"/>
                  <a:gd name="T85" fmla="*/ 14 h 115"/>
                  <a:gd name="T86" fmla="*/ 140 w 184"/>
                  <a:gd name="T87" fmla="*/ 11 h 115"/>
                  <a:gd name="T88" fmla="*/ 154 w 184"/>
                  <a:gd name="T89" fmla="*/ 8 h 115"/>
                  <a:gd name="T90" fmla="*/ 167 w 184"/>
                  <a:gd name="T91" fmla="*/ 4 h 115"/>
                  <a:gd name="T92" fmla="*/ 183 w 184"/>
                  <a:gd name="T93" fmla="*/ 0 h 115"/>
                  <a:gd name="T94" fmla="*/ 184 w 184"/>
                  <a:gd name="T95" fmla="*/ 8 h 115"/>
                  <a:gd name="T96" fmla="*/ 182 w 184"/>
                  <a:gd name="T97" fmla="*/ 19 h 115"/>
                  <a:gd name="T98" fmla="*/ 175 w 184"/>
                  <a:gd name="T99" fmla="*/ 29 h 115"/>
                  <a:gd name="T100" fmla="*/ 169 w 184"/>
                  <a:gd name="T101" fmla="*/ 41 h 115"/>
                  <a:gd name="T102" fmla="*/ 161 w 184"/>
                  <a:gd name="T103" fmla="*/ 51 h 115"/>
                  <a:gd name="T104" fmla="*/ 157 w 184"/>
                  <a:gd name="T105" fmla="*/ 61 h 115"/>
                  <a:gd name="T106" fmla="*/ 155 w 184"/>
                  <a:gd name="T107" fmla="*/ 70 h 115"/>
                  <a:gd name="T108" fmla="*/ 159 w 184"/>
                  <a:gd name="T109"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15">
                    <a:moveTo>
                      <a:pt x="159" y="80"/>
                    </a:moveTo>
                    <a:lnTo>
                      <a:pt x="150" y="68"/>
                    </a:lnTo>
                    <a:lnTo>
                      <a:pt x="141" y="57"/>
                    </a:lnTo>
                    <a:lnTo>
                      <a:pt x="130" y="47"/>
                    </a:lnTo>
                    <a:lnTo>
                      <a:pt x="121" y="40"/>
                    </a:lnTo>
                    <a:lnTo>
                      <a:pt x="109" y="33"/>
                    </a:lnTo>
                    <a:lnTo>
                      <a:pt x="97" y="32"/>
                    </a:lnTo>
                    <a:lnTo>
                      <a:pt x="84" y="32"/>
                    </a:lnTo>
                    <a:lnTo>
                      <a:pt x="72" y="40"/>
                    </a:lnTo>
                    <a:lnTo>
                      <a:pt x="64" y="48"/>
                    </a:lnTo>
                    <a:lnTo>
                      <a:pt x="64" y="56"/>
                    </a:lnTo>
                    <a:lnTo>
                      <a:pt x="72" y="65"/>
                    </a:lnTo>
                    <a:lnTo>
                      <a:pt x="80" y="80"/>
                    </a:lnTo>
                    <a:lnTo>
                      <a:pt x="84" y="86"/>
                    </a:lnTo>
                    <a:lnTo>
                      <a:pt x="88" y="93"/>
                    </a:lnTo>
                    <a:lnTo>
                      <a:pt x="93" y="99"/>
                    </a:lnTo>
                    <a:lnTo>
                      <a:pt x="100" y="107"/>
                    </a:lnTo>
                    <a:lnTo>
                      <a:pt x="87" y="101"/>
                    </a:lnTo>
                    <a:lnTo>
                      <a:pt x="74" y="98"/>
                    </a:lnTo>
                    <a:lnTo>
                      <a:pt x="61" y="97"/>
                    </a:lnTo>
                    <a:lnTo>
                      <a:pt x="49" y="101"/>
                    </a:lnTo>
                    <a:lnTo>
                      <a:pt x="35" y="103"/>
                    </a:lnTo>
                    <a:lnTo>
                      <a:pt x="22" y="107"/>
                    </a:lnTo>
                    <a:lnTo>
                      <a:pt x="10" y="111"/>
                    </a:lnTo>
                    <a:lnTo>
                      <a:pt x="1" y="115"/>
                    </a:lnTo>
                    <a:lnTo>
                      <a:pt x="0" y="106"/>
                    </a:lnTo>
                    <a:lnTo>
                      <a:pt x="1" y="98"/>
                    </a:lnTo>
                    <a:lnTo>
                      <a:pt x="5" y="90"/>
                    </a:lnTo>
                    <a:lnTo>
                      <a:pt x="9" y="82"/>
                    </a:lnTo>
                    <a:lnTo>
                      <a:pt x="13" y="73"/>
                    </a:lnTo>
                    <a:lnTo>
                      <a:pt x="17" y="65"/>
                    </a:lnTo>
                    <a:lnTo>
                      <a:pt x="18" y="56"/>
                    </a:lnTo>
                    <a:lnTo>
                      <a:pt x="21" y="48"/>
                    </a:lnTo>
                    <a:lnTo>
                      <a:pt x="28" y="47"/>
                    </a:lnTo>
                    <a:lnTo>
                      <a:pt x="35" y="44"/>
                    </a:lnTo>
                    <a:lnTo>
                      <a:pt x="41" y="39"/>
                    </a:lnTo>
                    <a:lnTo>
                      <a:pt x="47" y="33"/>
                    </a:lnTo>
                    <a:lnTo>
                      <a:pt x="57" y="20"/>
                    </a:lnTo>
                    <a:lnTo>
                      <a:pt x="68" y="12"/>
                    </a:lnTo>
                    <a:lnTo>
                      <a:pt x="83" y="12"/>
                    </a:lnTo>
                    <a:lnTo>
                      <a:pt x="97" y="14"/>
                    </a:lnTo>
                    <a:lnTo>
                      <a:pt x="112" y="14"/>
                    </a:lnTo>
                    <a:lnTo>
                      <a:pt x="126" y="14"/>
                    </a:lnTo>
                    <a:lnTo>
                      <a:pt x="140" y="11"/>
                    </a:lnTo>
                    <a:lnTo>
                      <a:pt x="154" y="8"/>
                    </a:lnTo>
                    <a:lnTo>
                      <a:pt x="167" y="4"/>
                    </a:lnTo>
                    <a:lnTo>
                      <a:pt x="183" y="0"/>
                    </a:lnTo>
                    <a:lnTo>
                      <a:pt x="184" y="8"/>
                    </a:lnTo>
                    <a:lnTo>
                      <a:pt x="182" y="19"/>
                    </a:lnTo>
                    <a:lnTo>
                      <a:pt x="175" y="29"/>
                    </a:lnTo>
                    <a:lnTo>
                      <a:pt x="169" y="41"/>
                    </a:lnTo>
                    <a:lnTo>
                      <a:pt x="161" y="51"/>
                    </a:lnTo>
                    <a:lnTo>
                      <a:pt x="157" y="61"/>
                    </a:lnTo>
                    <a:lnTo>
                      <a:pt x="155" y="70"/>
                    </a:lnTo>
                    <a:lnTo>
                      <a:pt x="159" y="8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4" name="Freeform 90"/>
              <p:cNvSpPr>
                <a:spLocks/>
              </p:cNvSpPr>
              <p:nvPr/>
            </p:nvSpPr>
            <p:spPr bwMode="auto">
              <a:xfrm>
                <a:off x="2094" y="1472"/>
                <a:ext cx="49" cy="34"/>
              </a:xfrm>
              <a:custGeom>
                <a:avLst/>
                <a:gdLst>
                  <a:gd name="T0" fmla="*/ 173 w 197"/>
                  <a:gd name="T1" fmla="*/ 95 h 136"/>
                  <a:gd name="T2" fmla="*/ 173 w 197"/>
                  <a:gd name="T3" fmla="*/ 102 h 136"/>
                  <a:gd name="T4" fmla="*/ 179 w 197"/>
                  <a:gd name="T5" fmla="*/ 112 h 136"/>
                  <a:gd name="T6" fmla="*/ 185 w 197"/>
                  <a:gd name="T7" fmla="*/ 123 h 136"/>
                  <a:gd name="T8" fmla="*/ 197 w 197"/>
                  <a:gd name="T9" fmla="*/ 134 h 136"/>
                  <a:gd name="T10" fmla="*/ 170 w 197"/>
                  <a:gd name="T11" fmla="*/ 136 h 136"/>
                  <a:gd name="T12" fmla="*/ 143 w 197"/>
                  <a:gd name="T13" fmla="*/ 134 h 136"/>
                  <a:gd name="T14" fmla="*/ 118 w 197"/>
                  <a:gd name="T15" fmla="*/ 131 h 136"/>
                  <a:gd name="T16" fmla="*/ 94 w 197"/>
                  <a:gd name="T17" fmla="*/ 123 h 136"/>
                  <a:gd name="T18" fmla="*/ 71 w 197"/>
                  <a:gd name="T19" fmla="*/ 111 h 136"/>
                  <a:gd name="T20" fmla="*/ 50 w 197"/>
                  <a:gd name="T21" fmla="*/ 96 h 136"/>
                  <a:gd name="T22" fmla="*/ 30 w 197"/>
                  <a:gd name="T23" fmla="*/ 79 h 136"/>
                  <a:gd name="T24" fmla="*/ 15 w 197"/>
                  <a:gd name="T25" fmla="*/ 59 h 136"/>
                  <a:gd name="T26" fmla="*/ 0 w 197"/>
                  <a:gd name="T27" fmla="*/ 0 h 136"/>
                  <a:gd name="T28" fmla="*/ 14 w 197"/>
                  <a:gd name="T29" fmla="*/ 18 h 136"/>
                  <a:gd name="T30" fmla="*/ 32 w 197"/>
                  <a:gd name="T31" fmla="*/ 37 h 136"/>
                  <a:gd name="T32" fmla="*/ 52 w 197"/>
                  <a:gd name="T33" fmla="*/ 53 h 136"/>
                  <a:gd name="T34" fmla="*/ 75 w 197"/>
                  <a:gd name="T35" fmla="*/ 67 h 136"/>
                  <a:gd name="T36" fmla="*/ 97 w 197"/>
                  <a:gd name="T37" fmla="*/ 78 h 136"/>
                  <a:gd name="T38" fmla="*/ 121 w 197"/>
                  <a:gd name="T39" fmla="*/ 87 h 136"/>
                  <a:gd name="T40" fmla="*/ 146 w 197"/>
                  <a:gd name="T41" fmla="*/ 92 h 136"/>
                  <a:gd name="T42" fmla="*/ 173 w 197"/>
                  <a:gd name="T43" fmla="*/ 9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7" h="136">
                    <a:moveTo>
                      <a:pt x="173" y="95"/>
                    </a:moveTo>
                    <a:lnTo>
                      <a:pt x="173" y="102"/>
                    </a:lnTo>
                    <a:lnTo>
                      <a:pt x="179" y="112"/>
                    </a:lnTo>
                    <a:lnTo>
                      <a:pt x="185" y="123"/>
                    </a:lnTo>
                    <a:lnTo>
                      <a:pt x="197" y="134"/>
                    </a:lnTo>
                    <a:lnTo>
                      <a:pt x="170" y="136"/>
                    </a:lnTo>
                    <a:lnTo>
                      <a:pt x="143" y="134"/>
                    </a:lnTo>
                    <a:lnTo>
                      <a:pt x="118" y="131"/>
                    </a:lnTo>
                    <a:lnTo>
                      <a:pt x="94" y="123"/>
                    </a:lnTo>
                    <a:lnTo>
                      <a:pt x="71" y="111"/>
                    </a:lnTo>
                    <a:lnTo>
                      <a:pt x="50" y="96"/>
                    </a:lnTo>
                    <a:lnTo>
                      <a:pt x="30" y="79"/>
                    </a:lnTo>
                    <a:lnTo>
                      <a:pt x="15" y="59"/>
                    </a:lnTo>
                    <a:lnTo>
                      <a:pt x="0" y="0"/>
                    </a:lnTo>
                    <a:lnTo>
                      <a:pt x="14" y="18"/>
                    </a:lnTo>
                    <a:lnTo>
                      <a:pt x="32" y="37"/>
                    </a:lnTo>
                    <a:lnTo>
                      <a:pt x="52" y="53"/>
                    </a:lnTo>
                    <a:lnTo>
                      <a:pt x="75" y="67"/>
                    </a:lnTo>
                    <a:lnTo>
                      <a:pt x="97" y="78"/>
                    </a:lnTo>
                    <a:lnTo>
                      <a:pt x="121" y="87"/>
                    </a:lnTo>
                    <a:lnTo>
                      <a:pt x="146" y="92"/>
                    </a:lnTo>
                    <a:lnTo>
                      <a:pt x="173" y="95"/>
                    </a:lnTo>
                    <a:close/>
                  </a:path>
                </a:pathLst>
              </a:custGeom>
              <a:solidFill>
                <a:srgbClr val="FF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5" name="Freeform 91"/>
              <p:cNvSpPr>
                <a:spLocks/>
              </p:cNvSpPr>
              <p:nvPr/>
            </p:nvSpPr>
            <p:spPr bwMode="auto">
              <a:xfrm>
                <a:off x="2151" y="1473"/>
                <a:ext cx="4" cy="2"/>
              </a:xfrm>
              <a:custGeom>
                <a:avLst/>
                <a:gdLst>
                  <a:gd name="T0" fmla="*/ 16 w 16"/>
                  <a:gd name="T1" fmla="*/ 0 h 8"/>
                  <a:gd name="T2" fmla="*/ 0 w 16"/>
                  <a:gd name="T3" fmla="*/ 8 h 8"/>
                  <a:gd name="T4" fmla="*/ 16 w 16"/>
                  <a:gd name="T5" fmla="*/ 0 h 8"/>
                </a:gdLst>
                <a:ahLst/>
                <a:cxnLst>
                  <a:cxn ang="0">
                    <a:pos x="T0" y="T1"/>
                  </a:cxn>
                  <a:cxn ang="0">
                    <a:pos x="T2" y="T3"/>
                  </a:cxn>
                  <a:cxn ang="0">
                    <a:pos x="T4" y="T5"/>
                  </a:cxn>
                </a:cxnLst>
                <a:rect l="0" t="0" r="r" b="b"/>
                <a:pathLst>
                  <a:path w="16" h="8">
                    <a:moveTo>
                      <a:pt x="16" y="0"/>
                    </a:moveTo>
                    <a:lnTo>
                      <a:pt x="0" y="8"/>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6" name="Freeform 92"/>
              <p:cNvSpPr>
                <a:spLocks/>
              </p:cNvSpPr>
              <p:nvPr/>
            </p:nvSpPr>
            <p:spPr bwMode="auto">
              <a:xfrm>
                <a:off x="2196" y="1477"/>
                <a:ext cx="6" cy="11"/>
              </a:xfrm>
              <a:custGeom>
                <a:avLst/>
                <a:gdLst>
                  <a:gd name="T0" fmla="*/ 23 w 23"/>
                  <a:gd name="T1" fmla="*/ 0 h 43"/>
                  <a:gd name="T2" fmla="*/ 21 w 23"/>
                  <a:gd name="T3" fmla="*/ 10 h 43"/>
                  <a:gd name="T4" fmla="*/ 16 w 23"/>
                  <a:gd name="T5" fmla="*/ 22 h 43"/>
                  <a:gd name="T6" fmla="*/ 9 w 23"/>
                  <a:gd name="T7" fmla="*/ 33 h 43"/>
                  <a:gd name="T8" fmla="*/ 4 w 23"/>
                  <a:gd name="T9" fmla="*/ 43 h 43"/>
                  <a:gd name="T10" fmla="*/ 0 w 23"/>
                  <a:gd name="T11" fmla="*/ 39 h 43"/>
                  <a:gd name="T12" fmla="*/ 8 w 23"/>
                  <a:gd name="T13" fmla="*/ 30 h 43"/>
                  <a:gd name="T14" fmla="*/ 13 w 23"/>
                  <a:gd name="T15" fmla="*/ 21 h 43"/>
                  <a:gd name="T16" fmla="*/ 14 w 23"/>
                  <a:gd name="T17" fmla="*/ 9 h 43"/>
                  <a:gd name="T18" fmla="*/ 16 w 23"/>
                  <a:gd name="T19" fmla="*/ 0 h 43"/>
                  <a:gd name="T20" fmla="*/ 23 w 23"/>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43">
                    <a:moveTo>
                      <a:pt x="23" y="0"/>
                    </a:moveTo>
                    <a:lnTo>
                      <a:pt x="21" y="10"/>
                    </a:lnTo>
                    <a:lnTo>
                      <a:pt x="16" y="22"/>
                    </a:lnTo>
                    <a:lnTo>
                      <a:pt x="9" y="33"/>
                    </a:lnTo>
                    <a:lnTo>
                      <a:pt x="4" y="43"/>
                    </a:lnTo>
                    <a:lnTo>
                      <a:pt x="0" y="39"/>
                    </a:lnTo>
                    <a:lnTo>
                      <a:pt x="8" y="30"/>
                    </a:lnTo>
                    <a:lnTo>
                      <a:pt x="13" y="21"/>
                    </a:lnTo>
                    <a:lnTo>
                      <a:pt x="14" y="9"/>
                    </a:lnTo>
                    <a:lnTo>
                      <a:pt x="16"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7" name="Freeform 93"/>
              <p:cNvSpPr>
                <a:spLocks/>
              </p:cNvSpPr>
              <p:nvPr/>
            </p:nvSpPr>
            <p:spPr bwMode="auto">
              <a:xfrm>
                <a:off x="2231" y="1477"/>
                <a:ext cx="16" cy="19"/>
              </a:xfrm>
              <a:custGeom>
                <a:avLst/>
                <a:gdLst>
                  <a:gd name="T0" fmla="*/ 63 w 63"/>
                  <a:gd name="T1" fmla="*/ 75 h 75"/>
                  <a:gd name="T2" fmla="*/ 57 w 63"/>
                  <a:gd name="T3" fmla="*/ 72 h 75"/>
                  <a:gd name="T4" fmla="*/ 50 w 63"/>
                  <a:gd name="T5" fmla="*/ 71 h 75"/>
                  <a:gd name="T6" fmla="*/ 42 w 63"/>
                  <a:gd name="T7" fmla="*/ 67 h 75"/>
                  <a:gd name="T8" fmla="*/ 36 w 63"/>
                  <a:gd name="T9" fmla="*/ 67 h 75"/>
                  <a:gd name="T10" fmla="*/ 34 w 63"/>
                  <a:gd name="T11" fmla="*/ 55 h 75"/>
                  <a:gd name="T12" fmla="*/ 32 w 63"/>
                  <a:gd name="T13" fmla="*/ 47 h 75"/>
                  <a:gd name="T14" fmla="*/ 25 w 63"/>
                  <a:gd name="T15" fmla="*/ 39 h 75"/>
                  <a:gd name="T16" fmla="*/ 20 w 63"/>
                  <a:gd name="T17" fmla="*/ 33 h 75"/>
                  <a:gd name="T18" fmla="*/ 13 w 63"/>
                  <a:gd name="T19" fmla="*/ 25 h 75"/>
                  <a:gd name="T20" fmla="*/ 7 w 63"/>
                  <a:gd name="T21" fmla="*/ 18 h 75"/>
                  <a:gd name="T22" fmla="*/ 1 w 63"/>
                  <a:gd name="T23" fmla="*/ 9 h 75"/>
                  <a:gd name="T24" fmla="*/ 0 w 63"/>
                  <a:gd name="T25" fmla="*/ 0 h 75"/>
                  <a:gd name="T26" fmla="*/ 9 w 63"/>
                  <a:gd name="T27" fmla="*/ 4 h 75"/>
                  <a:gd name="T28" fmla="*/ 19 w 63"/>
                  <a:gd name="T29" fmla="*/ 12 h 75"/>
                  <a:gd name="T30" fmla="*/ 26 w 63"/>
                  <a:gd name="T31" fmla="*/ 20 h 75"/>
                  <a:gd name="T32" fmla="*/ 34 w 63"/>
                  <a:gd name="T33" fmla="*/ 31 h 75"/>
                  <a:gd name="T34" fmla="*/ 40 w 63"/>
                  <a:gd name="T35" fmla="*/ 41 h 75"/>
                  <a:gd name="T36" fmla="*/ 48 w 63"/>
                  <a:gd name="T37" fmla="*/ 53 h 75"/>
                  <a:gd name="T38" fmla="*/ 54 w 63"/>
                  <a:gd name="T39" fmla="*/ 63 h 75"/>
                  <a:gd name="T40" fmla="*/ 63 w 63"/>
                  <a:gd name="T4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75">
                    <a:moveTo>
                      <a:pt x="63" y="75"/>
                    </a:moveTo>
                    <a:lnTo>
                      <a:pt x="57" y="72"/>
                    </a:lnTo>
                    <a:lnTo>
                      <a:pt x="50" y="71"/>
                    </a:lnTo>
                    <a:lnTo>
                      <a:pt x="42" y="67"/>
                    </a:lnTo>
                    <a:lnTo>
                      <a:pt x="36" y="67"/>
                    </a:lnTo>
                    <a:lnTo>
                      <a:pt x="34" y="55"/>
                    </a:lnTo>
                    <a:lnTo>
                      <a:pt x="32" y="47"/>
                    </a:lnTo>
                    <a:lnTo>
                      <a:pt x="25" y="39"/>
                    </a:lnTo>
                    <a:lnTo>
                      <a:pt x="20" y="33"/>
                    </a:lnTo>
                    <a:lnTo>
                      <a:pt x="13" y="25"/>
                    </a:lnTo>
                    <a:lnTo>
                      <a:pt x="7" y="18"/>
                    </a:lnTo>
                    <a:lnTo>
                      <a:pt x="1" y="9"/>
                    </a:lnTo>
                    <a:lnTo>
                      <a:pt x="0" y="0"/>
                    </a:lnTo>
                    <a:lnTo>
                      <a:pt x="9" y="4"/>
                    </a:lnTo>
                    <a:lnTo>
                      <a:pt x="19" y="12"/>
                    </a:lnTo>
                    <a:lnTo>
                      <a:pt x="26" y="20"/>
                    </a:lnTo>
                    <a:lnTo>
                      <a:pt x="34" y="31"/>
                    </a:lnTo>
                    <a:lnTo>
                      <a:pt x="40" y="41"/>
                    </a:lnTo>
                    <a:lnTo>
                      <a:pt x="48" y="53"/>
                    </a:lnTo>
                    <a:lnTo>
                      <a:pt x="54" y="63"/>
                    </a:lnTo>
                    <a:lnTo>
                      <a:pt x="63" y="75"/>
                    </a:lnTo>
                    <a:close/>
                  </a:path>
                </a:pathLst>
              </a:custGeom>
              <a:solidFill>
                <a:srgbClr val="FF8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8" name="Freeform 94"/>
              <p:cNvSpPr>
                <a:spLocks/>
              </p:cNvSpPr>
              <p:nvPr/>
            </p:nvSpPr>
            <p:spPr bwMode="auto">
              <a:xfrm>
                <a:off x="2162" y="1484"/>
                <a:ext cx="100" cy="50"/>
              </a:xfrm>
              <a:custGeom>
                <a:avLst/>
                <a:gdLst>
                  <a:gd name="T0" fmla="*/ 223 w 400"/>
                  <a:gd name="T1" fmla="*/ 122 h 200"/>
                  <a:gd name="T2" fmla="*/ 265 w 400"/>
                  <a:gd name="T3" fmla="*/ 93 h 200"/>
                  <a:gd name="T4" fmla="*/ 309 w 400"/>
                  <a:gd name="T5" fmla="*/ 67 h 200"/>
                  <a:gd name="T6" fmla="*/ 355 w 400"/>
                  <a:gd name="T7" fmla="*/ 68 h 200"/>
                  <a:gd name="T8" fmla="*/ 385 w 400"/>
                  <a:gd name="T9" fmla="*/ 91 h 200"/>
                  <a:gd name="T10" fmla="*/ 394 w 400"/>
                  <a:gd name="T11" fmla="*/ 104 h 200"/>
                  <a:gd name="T12" fmla="*/ 400 w 400"/>
                  <a:gd name="T13" fmla="*/ 125 h 200"/>
                  <a:gd name="T14" fmla="*/ 384 w 400"/>
                  <a:gd name="T15" fmla="*/ 117 h 200"/>
                  <a:gd name="T16" fmla="*/ 369 w 400"/>
                  <a:gd name="T17" fmla="*/ 111 h 200"/>
                  <a:gd name="T18" fmla="*/ 356 w 400"/>
                  <a:gd name="T19" fmla="*/ 100 h 200"/>
                  <a:gd name="T20" fmla="*/ 348 w 400"/>
                  <a:gd name="T21" fmla="*/ 85 h 200"/>
                  <a:gd name="T22" fmla="*/ 338 w 400"/>
                  <a:gd name="T23" fmla="*/ 96 h 200"/>
                  <a:gd name="T24" fmla="*/ 338 w 400"/>
                  <a:gd name="T25" fmla="*/ 117 h 200"/>
                  <a:gd name="T26" fmla="*/ 342 w 400"/>
                  <a:gd name="T27" fmla="*/ 139 h 200"/>
                  <a:gd name="T28" fmla="*/ 344 w 400"/>
                  <a:gd name="T29" fmla="*/ 161 h 200"/>
                  <a:gd name="T30" fmla="*/ 323 w 400"/>
                  <a:gd name="T31" fmla="*/ 170 h 200"/>
                  <a:gd name="T32" fmla="*/ 305 w 400"/>
                  <a:gd name="T33" fmla="*/ 183 h 200"/>
                  <a:gd name="T34" fmla="*/ 285 w 400"/>
                  <a:gd name="T35" fmla="*/ 194 h 200"/>
                  <a:gd name="T36" fmla="*/ 261 w 400"/>
                  <a:gd name="T37" fmla="*/ 200 h 200"/>
                  <a:gd name="T38" fmla="*/ 280 w 400"/>
                  <a:gd name="T39" fmla="*/ 175 h 200"/>
                  <a:gd name="T40" fmla="*/ 297 w 400"/>
                  <a:gd name="T41" fmla="*/ 149 h 200"/>
                  <a:gd name="T42" fmla="*/ 280 w 400"/>
                  <a:gd name="T43" fmla="*/ 150 h 200"/>
                  <a:gd name="T44" fmla="*/ 267 w 400"/>
                  <a:gd name="T45" fmla="*/ 162 h 200"/>
                  <a:gd name="T46" fmla="*/ 252 w 400"/>
                  <a:gd name="T47" fmla="*/ 175 h 200"/>
                  <a:gd name="T48" fmla="*/ 238 w 400"/>
                  <a:gd name="T49" fmla="*/ 188 h 200"/>
                  <a:gd name="T50" fmla="*/ 215 w 400"/>
                  <a:gd name="T51" fmla="*/ 197 h 200"/>
                  <a:gd name="T52" fmla="*/ 190 w 400"/>
                  <a:gd name="T53" fmla="*/ 196 h 200"/>
                  <a:gd name="T54" fmla="*/ 166 w 400"/>
                  <a:gd name="T55" fmla="*/ 170 h 200"/>
                  <a:gd name="T56" fmla="*/ 144 w 400"/>
                  <a:gd name="T57" fmla="*/ 157 h 200"/>
                  <a:gd name="T58" fmla="*/ 119 w 400"/>
                  <a:gd name="T59" fmla="*/ 146 h 200"/>
                  <a:gd name="T60" fmla="*/ 95 w 400"/>
                  <a:gd name="T61" fmla="*/ 133 h 200"/>
                  <a:gd name="T62" fmla="*/ 64 w 400"/>
                  <a:gd name="T63" fmla="*/ 114 h 200"/>
                  <a:gd name="T64" fmla="*/ 37 w 400"/>
                  <a:gd name="T65" fmla="*/ 92 h 200"/>
                  <a:gd name="T66" fmla="*/ 15 w 400"/>
                  <a:gd name="T67" fmla="*/ 66 h 200"/>
                  <a:gd name="T68" fmla="*/ 0 w 400"/>
                  <a:gd name="T69" fmla="*/ 38 h 200"/>
                  <a:gd name="T70" fmla="*/ 17 w 400"/>
                  <a:gd name="T71" fmla="*/ 18 h 200"/>
                  <a:gd name="T72" fmla="*/ 41 w 400"/>
                  <a:gd name="T73" fmla="*/ 6 h 200"/>
                  <a:gd name="T74" fmla="*/ 66 w 400"/>
                  <a:gd name="T75" fmla="*/ 1 h 200"/>
                  <a:gd name="T76" fmla="*/ 91 w 400"/>
                  <a:gd name="T77" fmla="*/ 2 h 200"/>
                  <a:gd name="T78" fmla="*/ 119 w 400"/>
                  <a:gd name="T79" fmla="*/ 30 h 200"/>
                  <a:gd name="T80" fmla="*/ 141 w 400"/>
                  <a:gd name="T81" fmla="*/ 67 h 200"/>
                  <a:gd name="T82" fmla="*/ 165 w 400"/>
                  <a:gd name="T83" fmla="*/ 103 h 200"/>
                  <a:gd name="T84" fmla="*/ 202 w 400"/>
                  <a:gd name="T85" fmla="*/ 13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0" h="200">
                    <a:moveTo>
                      <a:pt x="202" y="133"/>
                    </a:moveTo>
                    <a:lnTo>
                      <a:pt x="223" y="122"/>
                    </a:lnTo>
                    <a:lnTo>
                      <a:pt x="244" y="109"/>
                    </a:lnTo>
                    <a:lnTo>
                      <a:pt x="265" y="93"/>
                    </a:lnTo>
                    <a:lnTo>
                      <a:pt x="288" y="79"/>
                    </a:lnTo>
                    <a:lnTo>
                      <a:pt x="309" y="67"/>
                    </a:lnTo>
                    <a:lnTo>
                      <a:pt x="331" y="63"/>
                    </a:lnTo>
                    <a:lnTo>
                      <a:pt x="355" y="68"/>
                    </a:lnTo>
                    <a:lnTo>
                      <a:pt x="380" y="85"/>
                    </a:lnTo>
                    <a:lnTo>
                      <a:pt x="385" y="91"/>
                    </a:lnTo>
                    <a:lnTo>
                      <a:pt x="390" y="97"/>
                    </a:lnTo>
                    <a:lnTo>
                      <a:pt x="394" y="104"/>
                    </a:lnTo>
                    <a:lnTo>
                      <a:pt x="400" y="113"/>
                    </a:lnTo>
                    <a:lnTo>
                      <a:pt x="400" y="125"/>
                    </a:lnTo>
                    <a:lnTo>
                      <a:pt x="392" y="120"/>
                    </a:lnTo>
                    <a:lnTo>
                      <a:pt x="384" y="117"/>
                    </a:lnTo>
                    <a:lnTo>
                      <a:pt x="376" y="113"/>
                    </a:lnTo>
                    <a:lnTo>
                      <a:pt x="369" y="111"/>
                    </a:lnTo>
                    <a:lnTo>
                      <a:pt x="361" y="105"/>
                    </a:lnTo>
                    <a:lnTo>
                      <a:pt x="356" y="100"/>
                    </a:lnTo>
                    <a:lnTo>
                      <a:pt x="351" y="93"/>
                    </a:lnTo>
                    <a:lnTo>
                      <a:pt x="348" y="85"/>
                    </a:lnTo>
                    <a:lnTo>
                      <a:pt x="340" y="88"/>
                    </a:lnTo>
                    <a:lnTo>
                      <a:pt x="338" y="96"/>
                    </a:lnTo>
                    <a:lnTo>
                      <a:pt x="336" y="105"/>
                    </a:lnTo>
                    <a:lnTo>
                      <a:pt x="338" y="117"/>
                    </a:lnTo>
                    <a:lnTo>
                      <a:pt x="339" y="128"/>
                    </a:lnTo>
                    <a:lnTo>
                      <a:pt x="342" y="139"/>
                    </a:lnTo>
                    <a:lnTo>
                      <a:pt x="343" y="150"/>
                    </a:lnTo>
                    <a:lnTo>
                      <a:pt x="344" y="161"/>
                    </a:lnTo>
                    <a:lnTo>
                      <a:pt x="332" y="165"/>
                    </a:lnTo>
                    <a:lnTo>
                      <a:pt x="323" y="170"/>
                    </a:lnTo>
                    <a:lnTo>
                      <a:pt x="314" y="176"/>
                    </a:lnTo>
                    <a:lnTo>
                      <a:pt x="305" y="183"/>
                    </a:lnTo>
                    <a:lnTo>
                      <a:pt x="294" y="188"/>
                    </a:lnTo>
                    <a:lnTo>
                      <a:pt x="285" y="194"/>
                    </a:lnTo>
                    <a:lnTo>
                      <a:pt x="273" y="196"/>
                    </a:lnTo>
                    <a:lnTo>
                      <a:pt x="261" y="200"/>
                    </a:lnTo>
                    <a:lnTo>
                      <a:pt x="269" y="187"/>
                    </a:lnTo>
                    <a:lnTo>
                      <a:pt x="280" y="175"/>
                    </a:lnTo>
                    <a:lnTo>
                      <a:pt x="289" y="162"/>
                    </a:lnTo>
                    <a:lnTo>
                      <a:pt x="297" y="149"/>
                    </a:lnTo>
                    <a:lnTo>
                      <a:pt x="288" y="147"/>
                    </a:lnTo>
                    <a:lnTo>
                      <a:pt x="280" y="150"/>
                    </a:lnTo>
                    <a:lnTo>
                      <a:pt x="273" y="154"/>
                    </a:lnTo>
                    <a:lnTo>
                      <a:pt x="267" y="162"/>
                    </a:lnTo>
                    <a:lnTo>
                      <a:pt x="259" y="168"/>
                    </a:lnTo>
                    <a:lnTo>
                      <a:pt x="252" y="175"/>
                    </a:lnTo>
                    <a:lnTo>
                      <a:pt x="244" y="182"/>
                    </a:lnTo>
                    <a:lnTo>
                      <a:pt x="238" y="188"/>
                    </a:lnTo>
                    <a:lnTo>
                      <a:pt x="226" y="194"/>
                    </a:lnTo>
                    <a:lnTo>
                      <a:pt x="215" y="197"/>
                    </a:lnTo>
                    <a:lnTo>
                      <a:pt x="202" y="199"/>
                    </a:lnTo>
                    <a:lnTo>
                      <a:pt x="190" y="196"/>
                    </a:lnTo>
                    <a:lnTo>
                      <a:pt x="178" y="180"/>
                    </a:lnTo>
                    <a:lnTo>
                      <a:pt x="166" y="170"/>
                    </a:lnTo>
                    <a:lnTo>
                      <a:pt x="155" y="162"/>
                    </a:lnTo>
                    <a:lnTo>
                      <a:pt x="144" y="157"/>
                    </a:lnTo>
                    <a:lnTo>
                      <a:pt x="131" y="150"/>
                    </a:lnTo>
                    <a:lnTo>
                      <a:pt x="119" y="146"/>
                    </a:lnTo>
                    <a:lnTo>
                      <a:pt x="107" y="139"/>
                    </a:lnTo>
                    <a:lnTo>
                      <a:pt x="95" y="133"/>
                    </a:lnTo>
                    <a:lnTo>
                      <a:pt x="78" y="124"/>
                    </a:lnTo>
                    <a:lnTo>
                      <a:pt x="64" y="114"/>
                    </a:lnTo>
                    <a:lnTo>
                      <a:pt x="49" y="103"/>
                    </a:lnTo>
                    <a:lnTo>
                      <a:pt x="37" y="92"/>
                    </a:lnTo>
                    <a:lnTo>
                      <a:pt x="24" y="79"/>
                    </a:lnTo>
                    <a:lnTo>
                      <a:pt x="15" y="66"/>
                    </a:lnTo>
                    <a:lnTo>
                      <a:pt x="6" y="51"/>
                    </a:lnTo>
                    <a:lnTo>
                      <a:pt x="0" y="38"/>
                    </a:lnTo>
                    <a:lnTo>
                      <a:pt x="7" y="26"/>
                    </a:lnTo>
                    <a:lnTo>
                      <a:pt x="17" y="18"/>
                    </a:lnTo>
                    <a:lnTo>
                      <a:pt x="28" y="10"/>
                    </a:lnTo>
                    <a:lnTo>
                      <a:pt x="41" y="6"/>
                    </a:lnTo>
                    <a:lnTo>
                      <a:pt x="53" y="2"/>
                    </a:lnTo>
                    <a:lnTo>
                      <a:pt x="66" y="1"/>
                    </a:lnTo>
                    <a:lnTo>
                      <a:pt x="78" y="0"/>
                    </a:lnTo>
                    <a:lnTo>
                      <a:pt x="91" y="2"/>
                    </a:lnTo>
                    <a:lnTo>
                      <a:pt x="106" y="14"/>
                    </a:lnTo>
                    <a:lnTo>
                      <a:pt x="119" y="30"/>
                    </a:lnTo>
                    <a:lnTo>
                      <a:pt x="129" y="47"/>
                    </a:lnTo>
                    <a:lnTo>
                      <a:pt x="141" y="67"/>
                    </a:lnTo>
                    <a:lnTo>
                      <a:pt x="152" y="84"/>
                    </a:lnTo>
                    <a:lnTo>
                      <a:pt x="165" y="103"/>
                    </a:lnTo>
                    <a:lnTo>
                      <a:pt x="181" y="118"/>
                    </a:lnTo>
                    <a:lnTo>
                      <a:pt x="202" y="133"/>
                    </a:lnTo>
                    <a:close/>
                  </a:path>
                </a:pathLst>
              </a:custGeom>
              <a:solidFill>
                <a:srgbClr val="FF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39" name="Freeform 95"/>
              <p:cNvSpPr>
                <a:spLocks/>
              </p:cNvSpPr>
              <p:nvPr/>
            </p:nvSpPr>
            <p:spPr bwMode="auto">
              <a:xfrm>
                <a:off x="1798" y="1487"/>
                <a:ext cx="4" cy="1"/>
              </a:xfrm>
              <a:custGeom>
                <a:avLst/>
                <a:gdLst>
                  <a:gd name="T0" fmla="*/ 0 w 16"/>
                  <a:gd name="T1" fmla="*/ 16 w 16"/>
                  <a:gd name="T2" fmla="*/ 0 w 16"/>
                </a:gdLst>
                <a:ahLst/>
                <a:cxnLst>
                  <a:cxn ang="0">
                    <a:pos x="T0" y="0"/>
                  </a:cxn>
                  <a:cxn ang="0">
                    <a:pos x="T1" y="0"/>
                  </a:cxn>
                  <a:cxn ang="0">
                    <a:pos x="T2" y="0"/>
                  </a:cxn>
                </a:cxnLst>
                <a:rect l="0" t="0" r="r" b="b"/>
                <a:pathLst>
                  <a:path w="16">
                    <a:moveTo>
                      <a:pt x="0" y="0"/>
                    </a:moveTo>
                    <a:lnTo>
                      <a:pt x="16" y="0"/>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0" name="Freeform 96"/>
              <p:cNvSpPr>
                <a:spLocks/>
              </p:cNvSpPr>
              <p:nvPr/>
            </p:nvSpPr>
            <p:spPr bwMode="auto">
              <a:xfrm>
                <a:off x="2058" y="1487"/>
                <a:ext cx="12" cy="40"/>
              </a:xfrm>
              <a:custGeom>
                <a:avLst/>
                <a:gdLst>
                  <a:gd name="T0" fmla="*/ 36 w 49"/>
                  <a:gd name="T1" fmla="*/ 26 h 160"/>
                  <a:gd name="T2" fmla="*/ 40 w 49"/>
                  <a:gd name="T3" fmla="*/ 42 h 160"/>
                  <a:gd name="T4" fmla="*/ 44 w 49"/>
                  <a:gd name="T5" fmla="*/ 58 h 160"/>
                  <a:gd name="T6" fmla="*/ 46 w 49"/>
                  <a:gd name="T7" fmla="*/ 75 h 160"/>
                  <a:gd name="T8" fmla="*/ 49 w 49"/>
                  <a:gd name="T9" fmla="*/ 93 h 160"/>
                  <a:gd name="T10" fmla="*/ 49 w 49"/>
                  <a:gd name="T11" fmla="*/ 109 h 160"/>
                  <a:gd name="T12" fmla="*/ 49 w 49"/>
                  <a:gd name="T13" fmla="*/ 126 h 160"/>
                  <a:gd name="T14" fmla="*/ 46 w 49"/>
                  <a:gd name="T15" fmla="*/ 143 h 160"/>
                  <a:gd name="T16" fmla="*/ 44 w 49"/>
                  <a:gd name="T17" fmla="*/ 160 h 160"/>
                  <a:gd name="T18" fmla="*/ 42 w 49"/>
                  <a:gd name="T19" fmla="*/ 137 h 160"/>
                  <a:gd name="T20" fmla="*/ 40 w 49"/>
                  <a:gd name="T21" fmla="*/ 116 h 160"/>
                  <a:gd name="T22" fmla="*/ 36 w 49"/>
                  <a:gd name="T23" fmla="*/ 95 h 160"/>
                  <a:gd name="T24" fmla="*/ 32 w 49"/>
                  <a:gd name="T25" fmla="*/ 76 h 160"/>
                  <a:gd name="T26" fmla="*/ 24 w 49"/>
                  <a:gd name="T27" fmla="*/ 56 h 160"/>
                  <a:gd name="T28" fmla="*/ 17 w 49"/>
                  <a:gd name="T29" fmla="*/ 39 h 160"/>
                  <a:gd name="T30" fmla="*/ 8 w 49"/>
                  <a:gd name="T31" fmla="*/ 19 h 160"/>
                  <a:gd name="T32" fmla="*/ 0 w 49"/>
                  <a:gd name="T33" fmla="*/ 2 h 160"/>
                  <a:gd name="T34" fmla="*/ 11 w 49"/>
                  <a:gd name="T35" fmla="*/ 0 h 160"/>
                  <a:gd name="T36" fmla="*/ 21 w 49"/>
                  <a:gd name="T37" fmla="*/ 5 h 160"/>
                  <a:gd name="T38" fmla="*/ 29 w 49"/>
                  <a:gd name="T39" fmla="*/ 14 h 160"/>
                  <a:gd name="T40" fmla="*/ 36 w 49"/>
                  <a:gd name="T41" fmla="*/ 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60">
                    <a:moveTo>
                      <a:pt x="36" y="26"/>
                    </a:moveTo>
                    <a:lnTo>
                      <a:pt x="40" y="42"/>
                    </a:lnTo>
                    <a:lnTo>
                      <a:pt x="44" y="58"/>
                    </a:lnTo>
                    <a:lnTo>
                      <a:pt x="46" y="75"/>
                    </a:lnTo>
                    <a:lnTo>
                      <a:pt x="49" y="93"/>
                    </a:lnTo>
                    <a:lnTo>
                      <a:pt x="49" y="109"/>
                    </a:lnTo>
                    <a:lnTo>
                      <a:pt x="49" y="126"/>
                    </a:lnTo>
                    <a:lnTo>
                      <a:pt x="46" y="143"/>
                    </a:lnTo>
                    <a:lnTo>
                      <a:pt x="44" y="160"/>
                    </a:lnTo>
                    <a:lnTo>
                      <a:pt x="42" y="137"/>
                    </a:lnTo>
                    <a:lnTo>
                      <a:pt x="40" y="116"/>
                    </a:lnTo>
                    <a:lnTo>
                      <a:pt x="36" y="95"/>
                    </a:lnTo>
                    <a:lnTo>
                      <a:pt x="32" y="76"/>
                    </a:lnTo>
                    <a:lnTo>
                      <a:pt x="24" y="56"/>
                    </a:lnTo>
                    <a:lnTo>
                      <a:pt x="17" y="39"/>
                    </a:lnTo>
                    <a:lnTo>
                      <a:pt x="8" y="19"/>
                    </a:lnTo>
                    <a:lnTo>
                      <a:pt x="0" y="2"/>
                    </a:lnTo>
                    <a:lnTo>
                      <a:pt x="11" y="0"/>
                    </a:lnTo>
                    <a:lnTo>
                      <a:pt x="21" y="5"/>
                    </a:lnTo>
                    <a:lnTo>
                      <a:pt x="29" y="14"/>
                    </a:lnTo>
                    <a:lnTo>
                      <a:pt x="36"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1" name="Freeform 97"/>
              <p:cNvSpPr>
                <a:spLocks/>
              </p:cNvSpPr>
              <p:nvPr/>
            </p:nvSpPr>
            <p:spPr bwMode="auto">
              <a:xfrm>
                <a:off x="2205" y="1491"/>
                <a:ext cx="32" cy="21"/>
              </a:xfrm>
              <a:custGeom>
                <a:avLst/>
                <a:gdLst>
                  <a:gd name="T0" fmla="*/ 107 w 127"/>
                  <a:gd name="T1" fmla="*/ 20 h 83"/>
                  <a:gd name="T2" fmla="*/ 115 w 127"/>
                  <a:gd name="T3" fmla="*/ 4 h 83"/>
                  <a:gd name="T4" fmla="*/ 127 w 127"/>
                  <a:gd name="T5" fmla="*/ 24 h 83"/>
                  <a:gd name="T6" fmla="*/ 114 w 127"/>
                  <a:gd name="T7" fmla="*/ 24 h 83"/>
                  <a:gd name="T8" fmla="*/ 100 w 127"/>
                  <a:gd name="T9" fmla="*/ 25 h 83"/>
                  <a:gd name="T10" fmla="*/ 87 w 127"/>
                  <a:gd name="T11" fmla="*/ 25 h 83"/>
                  <a:gd name="T12" fmla="*/ 75 w 127"/>
                  <a:gd name="T13" fmla="*/ 28 h 83"/>
                  <a:gd name="T14" fmla="*/ 62 w 127"/>
                  <a:gd name="T15" fmla="*/ 29 h 83"/>
                  <a:gd name="T16" fmla="*/ 49 w 127"/>
                  <a:gd name="T17" fmla="*/ 33 h 83"/>
                  <a:gd name="T18" fmla="*/ 37 w 127"/>
                  <a:gd name="T19" fmla="*/ 38 h 83"/>
                  <a:gd name="T20" fmla="*/ 28 w 127"/>
                  <a:gd name="T21" fmla="*/ 48 h 83"/>
                  <a:gd name="T22" fmla="*/ 36 w 127"/>
                  <a:gd name="T23" fmla="*/ 48 h 83"/>
                  <a:gd name="T24" fmla="*/ 45 w 127"/>
                  <a:gd name="T25" fmla="*/ 48 h 83"/>
                  <a:gd name="T26" fmla="*/ 54 w 127"/>
                  <a:gd name="T27" fmla="*/ 45 h 83"/>
                  <a:gd name="T28" fmla="*/ 64 w 127"/>
                  <a:gd name="T29" fmla="*/ 44 h 83"/>
                  <a:gd name="T30" fmla="*/ 71 w 127"/>
                  <a:gd name="T31" fmla="*/ 41 h 83"/>
                  <a:gd name="T32" fmla="*/ 81 w 127"/>
                  <a:gd name="T33" fmla="*/ 38 h 83"/>
                  <a:gd name="T34" fmla="*/ 90 w 127"/>
                  <a:gd name="T35" fmla="*/ 36 h 83"/>
                  <a:gd name="T36" fmla="*/ 99 w 127"/>
                  <a:gd name="T37" fmla="*/ 36 h 83"/>
                  <a:gd name="T38" fmla="*/ 91 w 127"/>
                  <a:gd name="T39" fmla="*/ 42 h 83"/>
                  <a:gd name="T40" fmla="*/ 85 w 127"/>
                  <a:gd name="T41" fmla="*/ 50 h 83"/>
                  <a:gd name="T42" fmla="*/ 77 w 127"/>
                  <a:gd name="T43" fmla="*/ 56 h 83"/>
                  <a:gd name="T44" fmla="*/ 69 w 127"/>
                  <a:gd name="T45" fmla="*/ 61 h 83"/>
                  <a:gd name="T46" fmla="*/ 60 w 127"/>
                  <a:gd name="T47" fmla="*/ 65 h 83"/>
                  <a:gd name="T48" fmla="*/ 50 w 127"/>
                  <a:gd name="T49" fmla="*/ 70 h 83"/>
                  <a:gd name="T50" fmla="*/ 42 w 127"/>
                  <a:gd name="T51" fmla="*/ 75 h 83"/>
                  <a:gd name="T52" fmla="*/ 36 w 127"/>
                  <a:gd name="T53" fmla="*/ 83 h 83"/>
                  <a:gd name="T54" fmla="*/ 0 w 127"/>
                  <a:gd name="T55" fmla="*/ 40 h 83"/>
                  <a:gd name="T56" fmla="*/ 4 w 127"/>
                  <a:gd name="T57" fmla="*/ 30 h 83"/>
                  <a:gd name="T58" fmla="*/ 11 w 127"/>
                  <a:gd name="T59" fmla="*/ 24 h 83"/>
                  <a:gd name="T60" fmla="*/ 17 w 127"/>
                  <a:gd name="T61" fmla="*/ 19 h 83"/>
                  <a:gd name="T62" fmla="*/ 25 w 127"/>
                  <a:gd name="T63" fmla="*/ 16 h 83"/>
                  <a:gd name="T64" fmla="*/ 33 w 127"/>
                  <a:gd name="T65" fmla="*/ 12 h 83"/>
                  <a:gd name="T66" fmla="*/ 41 w 127"/>
                  <a:gd name="T67" fmla="*/ 9 h 83"/>
                  <a:gd name="T68" fmla="*/ 50 w 127"/>
                  <a:gd name="T69" fmla="*/ 5 h 83"/>
                  <a:gd name="T70" fmla="*/ 60 w 127"/>
                  <a:gd name="T71" fmla="*/ 4 h 83"/>
                  <a:gd name="T72" fmla="*/ 66 w 127"/>
                  <a:gd name="T73" fmla="*/ 1 h 83"/>
                  <a:gd name="T74" fmla="*/ 73 w 127"/>
                  <a:gd name="T75" fmla="*/ 1 h 83"/>
                  <a:gd name="T76" fmla="*/ 79 w 127"/>
                  <a:gd name="T77" fmla="*/ 0 h 83"/>
                  <a:gd name="T78" fmla="*/ 87 w 127"/>
                  <a:gd name="T79" fmla="*/ 3 h 83"/>
                  <a:gd name="T80" fmla="*/ 93 w 127"/>
                  <a:gd name="T81" fmla="*/ 3 h 83"/>
                  <a:gd name="T82" fmla="*/ 98 w 127"/>
                  <a:gd name="T83" fmla="*/ 7 h 83"/>
                  <a:gd name="T84" fmla="*/ 102 w 127"/>
                  <a:gd name="T85" fmla="*/ 12 h 83"/>
                  <a:gd name="T86" fmla="*/ 107 w 127"/>
                  <a:gd name="T87" fmla="*/ 2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 h="83">
                    <a:moveTo>
                      <a:pt x="107" y="20"/>
                    </a:moveTo>
                    <a:lnTo>
                      <a:pt x="115" y="4"/>
                    </a:lnTo>
                    <a:lnTo>
                      <a:pt x="127" y="24"/>
                    </a:lnTo>
                    <a:lnTo>
                      <a:pt x="114" y="24"/>
                    </a:lnTo>
                    <a:lnTo>
                      <a:pt x="100" y="25"/>
                    </a:lnTo>
                    <a:lnTo>
                      <a:pt x="87" y="25"/>
                    </a:lnTo>
                    <a:lnTo>
                      <a:pt x="75" y="28"/>
                    </a:lnTo>
                    <a:lnTo>
                      <a:pt x="62" y="29"/>
                    </a:lnTo>
                    <a:lnTo>
                      <a:pt x="49" y="33"/>
                    </a:lnTo>
                    <a:lnTo>
                      <a:pt x="37" y="38"/>
                    </a:lnTo>
                    <a:lnTo>
                      <a:pt x="28" y="48"/>
                    </a:lnTo>
                    <a:lnTo>
                      <a:pt x="36" y="48"/>
                    </a:lnTo>
                    <a:lnTo>
                      <a:pt x="45" y="48"/>
                    </a:lnTo>
                    <a:lnTo>
                      <a:pt x="54" y="45"/>
                    </a:lnTo>
                    <a:lnTo>
                      <a:pt x="64" y="44"/>
                    </a:lnTo>
                    <a:lnTo>
                      <a:pt x="71" y="41"/>
                    </a:lnTo>
                    <a:lnTo>
                      <a:pt x="81" y="38"/>
                    </a:lnTo>
                    <a:lnTo>
                      <a:pt x="90" y="36"/>
                    </a:lnTo>
                    <a:lnTo>
                      <a:pt x="99" y="36"/>
                    </a:lnTo>
                    <a:lnTo>
                      <a:pt x="91" y="42"/>
                    </a:lnTo>
                    <a:lnTo>
                      <a:pt x="85" y="50"/>
                    </a:lnTo>
                    <a:lnTo>
                      <a:pt x="77" y="56"/>
                    </a:lnTo>
                    <a:lnTo>
                      <a:pt x="69" y="61"/>
                    </a:lnTo>
                    <a:lnTo>
                      <a:pt x="60" y="65"/>
                    </a:lnTo>
                    <a:lnTo>
                      <a:pt x="50" y="70"/>
                    </a:lnTo>
                    <a:lnTo>
                      <a:pt x="42" y="75"/>
                    </a:lnTo>
                    <a:lnTo>
                      <a:pt x="36" y="83"/>
                    </a:lnTo>
                    <a:lnTo>
                      <a:pt x="0" y="40"/>
                    </a:lnTo>
                    <a:lnTo>
                      <a:pt x="4" y="30"/>
                    </a:lnTo>
                    <a:lnTo>
                      <a:pt x="11" y="24"/>
                    </a:lnTo>
                    <a:lnTo>
                      <a:pt x="17" y="19"/>
                    </a:lnTo>
                    <a:lnTo>
                      <a:pt x="25" y="16"/>
                    </a:lnTo>
                    <a:lnTo>
                      <a:pt x="33" y="12"/>
                    </a:lnTo>
                    <a:lnTo>
                      <a:pt x="41" y="9"/>
                    </a:lnTo>
                    <a:lnTo>
                      <a:pt x="50" y="5"/>
                    </a:lnTo>
                    <a:lnTo>
                      <a:pt x="60" y="4"/>
                    </a:lnTo>
                    <a:lnTo>
                      <a:pt x="66" y="1"/>
                    </a:lnTo>
                    <a:lnTo>
                      <a:pt x="73" y="1"/>
                    </a:lnTo>
                    <a:lnTo>
                      <a:pt x="79" y="0"/>
                    </a:lnTo>
                    <a:lnTo>
                      <a:pt x="87" y="3"/>
                    </a:lnTo>
                    <a:lnTo>
                      <a:pt x="93" y="3"/>
                    </a:lnTo>
                    <a:lnTo>
                      <a:pt x="98" y="7"/>
                    </a:lnTo>
                    <a:lnTo>
                      <a:pt x="102" y="12"/>
                    </a:lnTo>
                    <a:lnTo>
                      <a:pt x="107" y="2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2" name="Freeform 98"/>
              <p:cNvSpPr>
                <a:spLocks/>
              </p:cNvSpPr>
              <p:nvPr/>
            </p:nvSpPr>
            <p:spPr bwMode="auto">
              <a:xfrm>
                <a:off x="2279" y="1497"/>
                <a:ext cx="18" cy="18"/>
              </a:xfrm>
              <a:custGeom>
                <a:avLst/>
                <a:gdLst>
                  <a:gd name="T0" fmla="*/ 74 w 74"/>
                  <a:gd name="T1" fmla="*/ 16 h 75"/>
                  <a:gd name="T2" fmla="*/ 70 w 74"/>
                  <a:gd name="T3" fmla="*/ 26 h 75"/>
                  <a:gd name="T4" fmla="*/ 65 w 74"/>
                  <a:gd name="T5" fmla="*/ 38 h 75"/>
                  <a:gd name="T6" fmla="*/ 57 w 74"/>
                  <a:gd name="T7" fmla="*/ 46 h 75"/>
                  <a:gd name="T8" fmla="*/ 49 w 74"/>
                  <a:gd name="T9" fmla="*/ 55 h 75"/>
                  <a:gd name="T10" fmla="*/ 38 w 74"/>
                  <a:gd name="T11" fmla="*/ 61 h 75"/>
                  <a:gd name="T12" fmla="*/ 28 w 74"/>
                  <a:gd name="T13" fmla="*/ 67 h 75"/>
                  <a:gd name="T14" fmla="*/ 16 w 74"/>
                  <a:gd name="T15" fmla="*/ 71 h 75"/>
                  <a:gd name="T16" fmla="*/ 7 w 74"/>
                  <a:gd name="T17" fmla="*/ 75 h 75"/>
                  <a:gd name="T18" fmla="*/ 2 w 74"/>
                  <a:gd name="T19" fmla="*/ 68 h 75"/>
                  <a:gd name="T20" fmla="*/ 0 w 74"/>
                  <a:gd name="T21" fmla="*/ 63 h 75"/>
                  <a:gd name="T22" fmla="*/ 3 w 74"/>
                  <a:gd name="T23" fmla="*/ 58 h 75"/>
                  <a:gd name="T24" fmla="*/ 8 w 74"/>
                  <a:gd name="T25" fmla="*/ 54 h 75"/>
                  <a:gd name="T26" fmla="*/ 13 w 74"/>
                  <a:gd name="T27" fmla="*/ 49 h 75"/>
                  <a:gd name="T28" fmla="*/ 20 w 74"/>
                  <a:gd name="T29" fmla="*/ 43 h 75"/>
                  <a:gd name="T30" fmla="*/ 24 w 74"/>
                  <a:gd name="T31" fmla="*/ 37 h 75"/>
                  <a:gd name="T32" fmla="*/ 27 w 74"/>
                  <a:gd name="T33" fmla="*/ 32 h 75"/>
                  <a:gd name="T34" fmla="*/ 31 w 74"/>
                  <a:gd name="T35" fmla="*/ 22 h 75"/>
                  <a:gd name="T36" fmla="*/ 36 w 74"/>
                  <a:gd name="T37" fmla="*/ 13 h 75"/>
                  <a:gd name="T38" fmla="*/ 41 w 74"/>
                  <a:gd name="T39" fmla="*/ 5 h 75"/>
                  <a:gd name="T40" fmla="*/ 50 w 74"/>
                  <a:gd name="T41" fmla="*/ 0 h 75"/>
                  <a:gd name="T42" fmla="*/ 60 w 74"/>
                  <a:gd name="T43" fmla="*/ 1 h 75"/>
                  <a:gd name="T44" fmla="*/ 65 w 74"/>
                  <a:gd name="T45" fmla="*/ 5 h 75"/>
                  <a:gd name="T46" fmla="*/ 69 w 74"/>
                  <a:gd name="T47" fmla="*/ 10 h 75"/>
                  <a:gd name="T48" fmla="*/ 74 w 74"/>
                  <a:gd name="T49" fmla="*/ 1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75">
                    <a:moveTo>
                      <a:pt x="74" y="16"/>
                    </a:moveTo>
                    <a:lnTo>
                      <a:pt x="70" y="26"/>
                    </a:lnTo>
                    <a:lnTo>
                      <a:pt x="65" y="38"/>
                    </a:lnTo>
                    <a:lnTo>
                      <a:pt x="57" y="46"/>
                    </a:lnTo>
                    <a:lnTo>
                      <a:pt x="49" y="55"/>
                    </a:lnTo>
                    <a:lnTo>
                      <a:pt x="38" y="61"/>
                    </a:lnTo>
                    <a:lnTo>
                      <a:pt x="28" y="67"/>
                    </a:lnTo>
                    <a:lnTo>
                      <a:pt x="16" y="71"/>
                    </a:lnTo>
                    <a:lnTo>
                      <a:pt x="7" y="75"/>
                    </a:lnTo>
                    <a:lnTo>
                      <a:pt x="2" y="68"/>
                    </a:lnTo>
                    <a:lnTo>
                      <a:pt x="0" y="63"/>
                    </a:lnTo>
                    <a:lnTo>
                      <a:pt x="3" y="58"/>
                    </a:lnTo>
                    <a:lnTo>
                      <a:pt x="8" y="54"/>
                    </a:lnTo>
                    <a:lnTo>
                      <a:pt x="13" y="49"/>
                    </a:lnTo>
                    <a:lnTo>
                      <a:pt x="20" y="43"/>
                    </a:lnTo>
                    <a:lnTo>
                      <a:pt x="24" y="37"/>
                    </a:lnTo>
                    <a:lnTo>
                      <a:pt x="27" y="32"/>
                    </a:lnTo>
                    <a:lnTo>
                      <a:pt x="31" y="22"/>
                    </a:lnTo>
                    <a:lnTo>
                      <a:pt x="36" y="13"/>
                    </a:lnTo>
                    <a:lnTo>
                      <a:pt x="41" y="5"/>
                    </a:lnTo>
                    <a:lnTo>
                      <a:pt x="50" y="0"/>
                    </a:lnTo>
                    <a:lnTo>
                      <a:pt x="60" y="1"/>
                    </a:lnTo>
                    <a:lnTo>
                      <a:pt x="65" y="5"/>
                    </a:lnTo>
                    <a:lnTo>
                      <a:pt x="69" y="10"/>
                    </a:lnTo>
                    <a:lnTo>
                      <a:pt x="74" y="16"/>
                    </a:lnTo>
                    <a:close/>
                  </a:path>
                </a:pathLst>
              </a:custGeom>
              <a:solidFill>
                <a:srgbClr val="FF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3" name="Freeform 99"/>
              <p:cNvSpPr>
                <a:spLocks/>
              </p:cNvSpPr>
              <p:nvPr/>
            </p:nvSpPr>
            <p:spPr bwMode="auto">
              <a:xfrm>
                <a:off x="2319" y="1500"/>
                <a:ext cx="22" cy="15"/>
              </a:xfrm>
              <a:custGeom>
                <a:avLst/>
                <a:gdLst>
                  <a:gd name="T0" fmla="*/ 87 w 87"/>
                  <a:gd name="T1" fmla="*/ 3 h 58"/>
                  <a:gd name="T2" fmla="*/ 80 w 87"/>
                  <a:gd name="T3" fmla="*/ 16 h 58"/>
                  <a:gd name="T4" fmla="*/ 72 w 87"/>
                  <a:gd name="T5" fmla="*/ 30 h 58"/>
                  <a:gd name="T6" fmla="*/ 67 w 87"/>
                  <a:gd name="T7" fmla="*/ 36 h 58"/>
                  <a:gd name="T8" fmla="*/ 62 w 87"/>
                  <a:gd name="T9" fmla="*/ 42 h 58"/>
                  <a:gd name="T10" fmla="*/ 57 w 87"/>
                  <a:gd name="T11" fmla="*/ 50 h 58"/>
                  <a:gd name="T12" fmla="*/ 51 w 87"/>
                  <a:gd name="T13" fmla="*/ 58 h 58"/>
                  <a:gd name="T14" fmla="*/ 45 w 87"/>
                  <a:gd name="T15" fmla="*/ 51 h 58"/>
                  <a:gd name="T16" fmla="*/ 43 w 87"/>
                  <a:gd name="T17" fmla="*/ 46 h 58"/>
                  <a:gd name="T18" fmla="*/ 46 w 87"/>
                  <a:gd name="T19" fmla="*/ 40 h 58"/>
                  <a:gd name="T20" fmla="*/ 51 w 87"/>
                  <a:gd name="T21" fmla="*/ 33 h 58"/>
                  <a:gd name="T22" fmla="*/ 59 w 87"/>
                  <a:gd name="T23" fmla="*/ 19 h 58"/>
                  <a:gd name="T24" fmla="*/ 55 w 87"/>
                  <a:gd name="T25" fmla="*/ 7 h 58"/>
                  <a:gd name="T26" fmla="*/ 47 w 87"/>
                  <a:gd name="T27" fmla="*/ 7 h 58"/>
                  <a:gd name="T28" fmla="*/ 41 w 87"/>
                  <a:gd name="T29" fmla="*/ 9 h 58"/>
                  <a:gd name="T30" fmla="*/ 32 w 87"/>
                  <a:gd name="T31" fmla="*/ 11 h 58"/>
                  <a:gd name="T32" fmla="*/ 24 w 87"/>
                  <a:gd name="T33" fmla="*/ 13 h 58"/>
                  <a:gd name="T34" fmla="*/ 16 w 87"/>
                  <a:gd name="T35" fmla="*/ 13 h 58"/>
                  <a:gd name="T36" fmla="*/ 9 w 87"/>
                  <a:gd name="T37" fmla="*/ 15 h 58"/>
                  <a:gd name="T38" fmla="*/ 3 w 87"/>
                  <a:gd name="T39" fmla="*/ 15 h 58"/>
                  <a:gd name="T40" fmla="*/ 0 w 87"/>
                  <a:gd name="T41" fmla="*/ 15 h 58"/>
                  <a:gd name="T42" fmla="*/ 9 w 87"/>
                  <a:gd name="T43" fmla="*/ 11 h 58"/>
                  <a:gd name="T44" fmla="*/ 21 w 87"/>
                  <a:gd name="T45" fmla="*/ 8 h 58"/>
                  <a:gd name="T46" fmla="*/ 33 w 87"/>
                  <a:gd name="T47" fmla="*/ 5 h 58"/>
                  <a:gd name="T48" fmla="*/ 46 w 87"/>
                  <a:gd name="T49" fmla="*/ 4 h 58"/>
                  <a:gd name="T50" fmla="*/ 57 w 87"/>
                  <a:gd name="T51" fmla="*/ 1 h 58"/>
                  <a:gd name="T52" fmla="*/ 69 w 87"/>
                  <a:gd name="T53" fmla="*/ 1 h 58"/>
                  <a:gd name="T54" fmla="*/ 78 w 87"/>
                  <a:gd name="T55" fmla="*/ 0 h 58"/>
                  <a:gd name="T56" fmla="*/ 87 w 87"/>
                  <a:gd name="T5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58">
                    <a:moveTo>
                      <a:pt x="87" y="3"/>
                    </a:moveTo>
                    <a:lnTo>
                      <a:pt x="80" y="16"/>
                    </a:lnTo>
                    <a:lnTo>
                      <a:pt x="72" y="30"/>
                    </a:lnTo>
                    <a:lnTo>
                      <a:pt x="67" y="36"/>
                    </a:lnTo>
                    <a:lnTo>
                      <a:pt x="62" y="42"/>
                    </a:lnTo>
                    <a:lnTo>
                      <a:pt x="57" y="50"/>
                    </a:lnTo>
                    <a:lnTo>
                      <a:pt x="51" y="58"/>
                    </a:lnTo>
                    <a:lnTo>
                      <a:pt x="45" y="51"/>
                    </a:lnTo>
                    <a:lnTo>
                      <a:pt x="43" y="46"/>
                    </a:lnTo>
                    <a:lnTo>
                      <a:pt x="46" y="40"/>
                    </a:lnTo>
                    <a:lnTo>
                      <a:pt x="51" y="33"/>
                    </a:lnTo>
                    <a:lnTo>
                      <a:pt x="59" y="19"/>
                    </a:lnTo>
                    <a:lnTo>
                      <a:pt x="55" y="7"/>
                    </a:lnTo>
                    <a:lnTo>
                      <a:pt x="47" y="7"/>
                    </a:lnTo>
                    <a:lnTo>
                      <a:pt x="41" y="9"/>
                    </a:lnTo>
                    <a:lnTo>
                      <a:pt x="32" y="11"/>
                    </a:lnTo>
                    <a:lnTo>
                      <a:pt x="24" y="13"/>
                    </a:lnTo>
                    <a:lnTo>
                      <a:pt x="16" y="13"/>
                    </a:lnTo>
                    <a:lnTo>
                      <a:pt x="9" y="15"/>
                    </a:lnTo>
                    <a:lnTo>
                      <a:pt x="3" y="15"/>
                    </a:lnTo>
                    <a:lnTo>
                      <a:pt x="0" y="15"/>
                    </a:lnTo>
                    <a:lnTo>
                      <a:pt x="9" y="11"/>
                    </a:lnTo>
                    <a:lnTo>
                      <a:pt x="21" y="8"/>
                    </a:lnTo>
                    <a:lnTo>
                      <a:pt x="33" y="5"/>
                    </a:lnTo>
                    <a:lnTo>
                      <a:pt x="46" y="4"/>
                    </a:lnTo>
                    <a:lnTo>
                      <a:pt x="57" y="1"/>
                    </a:lnTo>
                    <a:lnTo>
                      <a:pt x="69" y="1"/>
                    </a:lnTo>
                    <a:lnTo>
                      <a:pt x="78" y="0"/>
                    </a:lnTo>
                    <a:lnTo>
                      <a:pt x="87" y="3"/>
                    </a:lnTo>
                    <a:close/>
                  </a:path>
                </a:pathLst>
              </a:custGeom>
              <a:solidFill>
                <a:srgbClr val="B0B0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4" name="Freeform 100"/>
              <p:cNvSpPr>
                <a:spLocks/>
              </p:cNvSpPr>
              <p:nvPr/>
            </p:nvSpPr>
            <p:spPr bwMode="auto">
              <a:xfrm>
                <a:off x="2074" y="1503"/>
                <a:ext cx="32" cy="28"/>
              </a:xfrm>
              <a:custGeom>
                <a:avLst/>
                <a:gdLst>
                  <a:gd name="T0" fmla="*/ 28 w 131"/>
                  <a:gd name="T1" fmla="*/ 39 h 114"/>
                  <a:gd name="T2" fmla="*/ 35 w 131"/>
                  <a:gd name="T3" fmla="*/ 52 h 114"/>
                  <a:gd name="T4" fmla="*/ 45 w 131"/>
                  <a:gd name="T5" fmla="*/ 64 h 114"/>
                  <a:gd name="T6" fmla="*/ 56 w 131"/>
                  <a:gd name="T7" fmla="*/ 75 h 114"/>
                  <a:gd name="T8" fmla="*/ 70 w 131"/>
                  <a:gd name="T9" fmla="*/ 84 h 114"/>
                  <a:gd name="T10" fmla="*/ 82 w 131"/>
                  <a:gd name="T11" fmla="*/ 91 h 114"/>
                  <a:gd name="T12" fmla="*/ 98 w 131"/>
                  <a:gd name="T13" fmla="*/ 97 h 114"/>
                  <a:gd name="T14" fmla="*/ 114 w 131"/>
                  <a:gd name="T15" fmla="*/ 101 h 114"/>
                  <a:gd name="T16" fmla="*/ 131 w 131"/>
                  <a:gd name="T17" fmla="*/ 106 h 114"/>
                  <a:gd name="T18" fmla="*/ 120 w 131"/>
                  <a:gd name="T19" fmla="*/ 110 h 114"/>
                  <a:gd name="T20" fmla="*/ 110 w 131"/>
                  <a:gd name="T21" fmla="*/ 113 h 114"/>
                  <a:gd name="T22" fmla="*/ 99 w 131"/>
                  <a:gd name="T23" fmla="*/ 113 h 114"/>
                  <a:gd name="T24" fmla="*/ 89 w 131"/>
                  <a:gd name="T25" fmla="*/ 114 h 114"/>
                  <a:gd name="T26" fmla="*/ 78 w 131"/>
                  <a:gd name="T27" fmla="*/ 110 h 114"/>
                  <a:gd name="T28" fmla="*/ 68 w 131"/>
                  <a:gd name="T29" fmla="*/ 108 h 114"/>
                  <a:gd name="T30" fmla="*/ 58 w 131"/>
                  <a:gd name="T31" fmla="*/ 102 h 114"/>
                  <a:gd name="T32" fmla="*/ 52 w 131"/>
                  <a:gd name="T33" fmla="*/ 98 h 114"/>
                  <a:gd name="T34" fmla="*/ 44 w 131"/>
                  <a:gd name="T35" fmla="*/ 87 h 114"/>
                  <a:gd name="T36" fmla="*/ 37 w 131"/>
                  <a:gd name="T37" fmla="*/ 75 h 114"/>
                  <a:gd name="T38" fmla="*/ 29 w 131"/>
                  <a:gd name="T39" fmla="*/ 63 h 114"/>
                  <a:gd name="T40" fmla="*/ 23 w 131"/>
                  <a:gd name="T41" fmla="*/ 51 h 114"/>
                  <a:gd name="T42" fmla="*/ 15 w 131"/>
                  <a:gd name="T43" fmla="*/ 38 h 114"/>
                  <a:gd name="T44" fmla="*/ 8 w 131"/>
                  <a:gd name="T45" fmla="*/ 25 h 114"/>
                  <a:gd name="T46" fmla="*/ 3 w 131"/>
                  <a:gd name="T47" fmla="*/ 11 h 114"/>
                  <a:gd name="T48" fmla="*/ 0 w 131"/>
                  <a:gd name="T49" fmla="*/ 0 h 114"/>
                  <a:gd name="T50" fmla="*/ 7 w 131"/>
                  <a:gd name="T51" fmla="*/ 0 h 114"/>
                  <a:gd name="T52" fmla="*/ 12 w 131"/>
                  <a:gd name="T53" fmla="*/ 4 h 114"/>
                  <a:gd name="T54" fmla="*/ 14 w 131"/>
                  <a:gd name="T55" fmla="*/ 8 h 114"/>
                  <a:gd name="T56" fmla="*/ 16 w 131"/>
                  <a:gd name="T57" fmla="*/ 14 h 114"/>
                  <a:gd name="T58" fmla="*/ 20 w 131"/>
                  <a:gd name="T59" fmla="*/ 27 h 114"/>
                  <a:gd name="T60" fmla="*/ 28 w 131"/>
                  <a:gd name="T61"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1" h="114">
                    <a:moveTo>
                      <a:pt x="28" y="39"/>
                    </a:moveTo>
                    <a:lnTo>
                      <a:pt x="35" y="52"/>
                    </a:lnTo>
                    <a:lnTo>
                      <a:pt x="45" y="64"/>
                    </a:lnTo>
                    <a:lnTo>
                      <a:pt x="56" y="75"/>
                    </a:lnTo>
                    <a:lnTo>
                      <a:pt x="70" y="84"/>
                    </a:lnTo>
                    <a:lnTo>
                      <a:pt x="82" y="91"/>
                    </a:lnTo>
                    <a:lnTo>
                      <a:pt x="98" y="97"/>
                    </a:lnTo>
                    <a:lnTo>
                      <a:pt x="114" y="101"/>
                    </a:lnTo>
                    <a:lnTo>
                      <a:pt x="131" y="106"/>
                    </a:lnTo>
                    <a:lnTo>
                      <a:pt x="120" y="110"/>
                    </a:lnTo>
                    <a:lnTo>
                      <a:pt x="110" y="113"/>
                    </a:lnTo>
                    <a:lnTo>
                      <a:pt x="99" y="113"/>
                    </a:lnTo>
                    <a:lnTo>
                      <a:pt x="89" y="114"/>
                    </a:lnTo>
                    <a:lnTo>
                      <a:pt x="78" y="110"/>
                    </a:lnTo>
                    <a:lnTo>
                      <a:pt x="68" y="108"/>
                    </a:lnTo>
                    <a:lnTo>
                      <a:pt x="58" y="102"/>
                    </a:lnTo>
                    <a:lnTo>
                      <a:pt x="52" y="98"/>
                    </a:lnTo>
                    <a:lnTo>
                      <a:pt x="44" y="87"/>
                    </a:lnTo>
                    <a:lnTo>
                      <a:pt x="37" y="75"/>
                    </a:lnTo>
                    <a:lnTo>
                      <a:pt x="29" y="63"/>
                    </a:lnTo>
                    <a:lnTo>
                      <a:pt x="23" y="51"/>
                    </a:lnTo>
                    <a:lnTo>
                      <a:pt x="15" y="38"/>
                    </a:lnTo>
                    <a:lnTo>
                      <a:pt x="8" y="25"/>
                    </a:lnTo>
                    <a:lnTo>
                      <a:pt x="3" y="11"/>
                    </a:lnTo>
                    <a:lnTo>
                      <a:pt x="0" y="0"/>
                    </a:lnTo>
                    <a:lnTo>
                      <a:pt x="7" y="0"/>
                    </a:lnTo>
                    <a:lnTo>
                      <a:pt x="12" y="4"/>
                    </a:lnTo>
                    <a:lnTo>
                      <a:pt x="14" y="8"/>
                    </a:lnTo>
                    <a:lnTo>
                      <a:pt x="16" y="14"/>
                    </a:lnTo>
                    <a:lnTo>
                      <a:pt x="20" y="27"/>
                    </a:lnTo>
                    <a:lnTo>
                      <a:pt x="28"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5" name="Freeform 101"/>
              <p:cNvSpPr>
                <a:spLocks/>
              </p:cNvSpPr>
              <p:nvPr/>
            </p:nvSpPr>
            <p:spPr bwMode="auto">
              <a:xfrm>
                <a:off x="2101" y="1506"/>
                <a:ext cx="8" cy="5"/>
              </a:xfrm>
              <a:custGeom>
                <a:avLst/>
                <a:gdLst>
                  <a:gd name="T0" fmla="*/ 36 w 36"/>
                  <a:gd name="T1" fmla="*/ 8 h 23"/>
                  <a:gd name="T2" fmla="*/ 27 w 36"/>
                  <a:gd name="T3" fmla="*/ 12 h 23"/>
                  <a:gd name="T4" fmla="*/ 19 w 36"/>
                  <a:gd name="T5" fmla="*/ 20 h 23"/>
                  <a:gd name="T6" fmla="*/ 9 w 36"/>
                  <a:gd name="T7" fmla="*/ 23 h 23"/>
                  <a:gd name="T8" fmla="*/ 0 w 36"/>
                  <a:gd name="T9" fmla="*/ 20 h 23"/>
                  <a:gd name="T10" fmla="*/ 7 w 36"/>
                  <a:gd name="T11" fmla="*/ 16 h 23"/>
                  <a:gd name="T12" fmla="*/ 13 w 36"/>
                  <a:gd name="T13" fmla="*/ 12 h 23"/>
                  <a:gd name="T14" fmla="*/ 17 w 36"/>
                  <a:gd name="T15" fmla="*/ 7 h 23"/>
                  <a:gd name="T16" fmla="*/ 20 w 36"/>
                  <a:gd name="T17" fmla="*/ 0 h 23"/>
                  <a:gd name="T18" fmla="*/ 29 w 36"/>
                  <a:gd name="T19" fmla="*/ 2 h 23"/>
                  <a:gd name="T20" fmla="*/ 36 w 36"/>
                  <a:gd name="T2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23">
                    <a:moveTo>
                      <a:pt x="36" y="8"/>
                    </a:moveTo>
                    <a:lnTo>
                      <a:pt x="27" y="12"/>
                    </a:lnTo>
                    <a:lnTo>
                      <a:pt x="19" y="20"/>
                    </a:lnTo>
                    <a:lnTo>
                      <a:pt x="9" y="23"/>
                    </a:lnTo>
                    <a:lnTo>
                      <a:pt x="0" y="20"/>
                    </a:lnTo>
                    <a:lnTo>
                      <a:pt x="7" y="16"/>
                    </a:lnTo>
                    <a:lnTo>
                      <a:pt x="13" y="12"/>
                    </a:lnTo>
                    <a:lnTo>
                      <a:pt x="17" y="7"/>
                    </a:lnTo>
                    <a:lnTo>
                      <a:pt x="20" y="0"/>
                    </a:lnTo>
                    <a:lnTo>
                      <a:pt x="29" y="2"/>
                    </a:lnTo>
                    <a:lnTo>
                      <a:pt x="3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6" name="Freeform 102"/>
              <p:cNvSpPr>
                <a:spLocks/>
              </p:cNvSpPr>
              <p:nvPr/>
            </p:nvSpPr>
            <p:spPr bwMode="auto">
              <a:xfrm>
                <a:off x="2212" y="1508"/>
                <a:ext cx="114" cy="35"/>
              </a:xfrm>
              <a:custGeom>
                <a:avLst/>
                <a:gdLst>
                  <a:gd name="T0" fmla="*/ 439 w 455"/>
                  <a:gd name="T1" fmla="*/ 12 h 143"/>
                  <a:gd name="T2" fmla="*/ 407 w 455"/>
                  <a:gd name="T3" fmla="*/ 36 h 143"/>
                  <a:gd name="T4" fmla="*/ 377 w 455"/>
                  <a:gd name="T5" fmla="*/ 60 h 143"/>
                  <a:gd name="T6" fmla="*/ 348 w 455"/>
                  <a:gd name="T7" fmla="*/ 87 h 143"/>
                  <a:gd name="T8" fmla="*/ 308 w 455"/>
                  <a:gd name="T9" fmla="*/ 111 h 143"/>
                  <a:gd name="T10" fmla="*/ 254 w 455"/>
                  <a:gd name="T11" fmla="*/ 122 h 143"/>
                  <a:gd name="T12" fmla="*/ 198 w 455"/>
                  <a:gd name="T13" fmla="*/ 127 h 143"/>
                  <a:gd name="T14" fmla="*/ 140 w 455"/>
                  <a:gd name="T15" fmla="*/ 131 h 143"/>
                  <a:gd name="T16" fmla="*/ 98 w 455"/>
                  <a:gd name="T17" fmla="*/ 136 h 143"/>
                  <a:gd name="T18" fmla="*/ 71 w 455"/>
                  <a:gd name="T19" fmla="*/ 140 h 143"/>
                  <a:gd name="T20" fmla="*/ 43 w 455"/>
                  <a:gd name="T21" fmla="*/ 143 h 143"/>
                  <a:gd name="T22" fmla="*/ 14 w 455"/>
                  <a:gd name="T23" fmla="*/ 143 h 143"/>
                  <a:gd name="T24" fmla="*/ 3 w 455"/>
                  <a:gd name="T25" fmla="*/ 133 h 143"/>
                  <a:gd name="T26" fmla="*/ 18 w 455"/>
                  <a:gd name="T27" fmla="*/ 124 h 143"/>
                  <a:gd name="T28" fmla="*/ 41 w 455"/>
                  <a:gd name="T29" fmla="*/ 131 h 143"/>
                  <a:gd name="T30" fmla="*/ 69 w 455"/>
                  <a:gd name="T31" fmla="*/ 130 h 143"/>
                  <a:gd name="T32" fmla="*/ 94 w 455"/>
                  <a:gd name="T33" fmla="*/ 116 h 143"/>
                  <a:gd name="T34" fmla="*/ 120 w 455"/>
                  <a:gd name="T35" fmla="*/ 102 h 143"/>
                  <a:gd name="T36" fmla="*/ 144 w 455"/>
                  <a:gd name="T37" fmla="*/ 89 h 143"/>
                  <a:gd name="T38" fmla="*/ 158 w 455"/>
                  <a:gd name="T39" fmla="*/ 70 h 143"/>
                  <a:gd name="T40" fmla="*/ 165 w 455"/>
                  <a:gd name="T41" fmla="*/ 56 h 143"/>
                  <a:gd name="T42" fmla="*/ 178 w 455"/>
                  <a:gd name="T43" fmla="*/ 46 h 143"/>
                  <a:gd name="T44" fmla="*/ 206 w 455"/>
                  <a:gd name="T45" fmla="*/ 48 h 143"/>
                  <a:gd name="T46" fmla="*/ 221 w 455"/>
                  <a:gd name="T47" fmla="*/ 4 h 143"/>
                  <a:gd name="T48" fmla="*/ 245 w 455"/>
                  <a:gd name="T49" fmla="*/ 14 h 143"/>
                  <a:gd name="T50" fmla="*/ 233 w 455"/>
                  <a:gd name="T51" fmla="*/ 27 h 143"/>
                  <a:gd name="T52" fmla="*/ 233 w 455"/>
                  <a:gd name="T53" fmla="*/ 35 h 143"/>
                  <a:gd name="T54" fmla="*/ 253 w 455"/>
                  <a:gd name="T55" fmla="*/ 46 h 143"/>
                  <a:gd name="T56" fmla="*/ 279 w 455"/>
                  <a:gd name="T57" fmla="*/ 50 h 143"/>
                  <a:gd name="T58" fmla="*/ 344 w 455"/>
                  <a:gd name="T59" fmla="*/ 8 h 143"/>
                  <a:gd name="T60" fmla="*/ 370 w 455"/>
                  <a:gd name="T61" fmla="*/ 7 h 143"/>
                  <a:gd name="T62" fmla="*/ 401 w 455"/>
                  <a:gd name="T63" fmla="*/ 8 h 143"/>
                  <a:gd name="T64" fmla="*/ 428 w 455"/>
                  <a:gd name="T65" fmla="*/ 7 h 143"/>
                  <a:gd name="T66" fmla="*/ 455 w 455"/>
                  <a:gd name="T6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5" h="143">
                    <a:moveTo>
                      <a:pt x="455" y="0"/>
                    </a:moveTo>
                    <a:lnTo>
                      <a:pt x="439" y="12"/>
                    </a:lnTo>
                    <a:lnTo>
                      <a:pt x="423" y="24"/>
                    </a:lnTo>
                    <a:lnTo>
                      <a:pt x="407" y="36"/>
                    </a:lnTo>
                    <a:lnTo>
                      <a:pt x="393" y="48"/>
                    </a:lnTo>
                    <a:lnTo>
                      <a:pt x="377" y="60"/>
                    </a:lnTo>
                    <a:lnTo>
                      <a:pt x="362" y="74"/>
                    </a:lnTo>
                    <a:lnTo>
                      <a:pt x="348" y="87"/>
                    </a:lnTo>
                    <a:lnTo>
                      <a:pt x="336" y="103"/>
                    </a:lnTo>
                    <a:lnTo>
                      <a:pt x="308" y="111"/>
                    </a:lnTo>
                    <a:lnTo>
                      <a:pt x="282" y="118"/>
                    </a:lnTo>
                    <a:lnTo>
                      <a:pt x="254" y="122"/>
                    </a:lnTo>
                    <a:lnTo>
                      <a:pt x="227" y="126"/>
                    </a:lnTo>
                    <a:lnTo>
                      <a:pt x="198" y="127"/>
                    </a:lnTo>
                    <a:lnTo>
                      <a:pt x="170" y="130"/>
                    </a:lnTo>
                    <a:lnTo>
                      <a:pt x="140" y="131"/>
                    </a:lnTo>
                    <a:lnTo>
                      <a:pt x="111" y="135"/>
                    </a:lnTo>
                    <a:lnTo>
                      <a:pt x="98" y="136"/>
                    </a:lnTo>
                    <a:lnTo>
                      <a:pt x="84" y="139"/>
                    </a:lnTo>
                    <a:lnTo>
                      <a:pt x="71" y="140"/>
                    </a:lnTo>
                    <a:lnTo>
                      <a:pt x="58" y="143"/>
                    </a:lnTo>
                    <a:lnTo>
                      <a:pt x="43" y="143"/>
                    </a:lnTo>
                    <a:lnTo>
                      <a:pt x="29" y="143"/>
                    </a:lnTo>
                    <a:lnTo>
                      <a:pt x="14" y="143"/>
                    </a:lnTo>
                    <a:lnTo>
                      <a:pt x="0" y="143"/>
                    </a:lnTo>
                    <a:lnTo>
                      <a:pt x="3" y="133"/>
                    </a:lnTo>
                    <a:lnTo>
                      <a:pt x="11" y="128"/>
                    </a:lnTo>
                    <a:lnTo>
                      <a:pt x="18" y="124"/>
                    </a:lnTo>
                    <a:lnTo>
                      <a:pt x="28" y="123"/>
                    </a:lnTo>
                    <a:lnTo>
                      <a:pt x="41" y="131"/>
                    </a:lnTo>
                    <a:lnTo>
                      <a:pt x="55" y="132"/>
                    </a:lnTo>
                    <a:lnTo>
                      <a:pt x="69" y="130"/>
                    </a:lnTo>
                    <a:lnTo>
                      <a:pt x="82" y="124"/>
                    </a:lnTo>
                    <a:lnTo>
                      <a:pt x="94" y="116"/>
                    </a:lnTo>
                    <a:lnTo>
                      <a:pt x="107" y="108"/>
                    </a:lnTo>
                    <a:lnTo>
                      <a:pt x="120" y="102"/>
                    </a:lnTo>
                    <a:lnTo>
                      <a:pt x="134" y="99"/>
                    </a:lnTo>
                    <a:lnTo>
                      <a:pt x="144" y="89"/>
                    </a:lnTo>
                    <a:lnTo>
                      <a:pt x="154" y="77"/>
                    </a:lnTo>
                    <a:lnTo>
                      <a:pt x="158" y="70"/>
                    </a:lnTo>
                    <a:lnTo>
                      <a:pt x="162" y="64"/>
                    </a:lnTo>
                    <a:lnTo>
                      <a:pt x="165" y="56"/>
                    </a:lnTo>
                    <a:lnTo>
                      <a:pt x="166" y="48"/>
                    </a:lnTo>
                    <a:lnTo>
                      <a:pt x="178" y="46"/>
                    </a:lnTo>
                    <a:lnTo>
                      <a:pt x="192" y="49"/>
                    </a:lnTo>
                    <a:lnTo>
                      <a:pt x="206" y="48"/>
                    </a:lnTo>
                    <a:lnTo>
                      <a:pt x="217" y="40"/>
                    </a:lnTo>
                    <a:lnTo>
                      <a:pt x="221" y="4"/>
                    </a:lnTo>
                    <a:lnTo>
                      <a:pt x="249" y="4"/>
                    </a:lnTo>
                    <a:lnTo>
                      <a:pt x="245" y="14"/>
                    </a:lnTo>
                    <a:lnTo>
                      <a:pt x="237" y="23"/>
                    </a:lnTo>
                    <a:lnTo>
                      <a:pt x="233" y="27"/>
                    </a:lnTo>
                    <a:lnTo>
                      <a:pt x="232" y="31"/>
                    </a:lnTo>
                    <a:lnTo>
                      <a:pt x="233" y="35"/>
                    </a:lnTo>
                    <a:lnTo>
                      <a:pt x="241" y="40"/>
                    </a:lnTo>
                    <a:lnTo>
                      <a:pt x="253" y="46"/>
                    </a:lnTo>
                    <a:lnTo>
                      <a:pt x="266" y="50"/>
                    </a:lnTo>
                    <a:lnTo>
                      <a:pt x="279" y="50"/>
                    </a:lnTo>
                    <a:lnTo>
                      <a:pt x="293" y="48"/>
                    </a:lnTo>
                    <a:lnTo>
                      <a:pt x="344" y="8"/>
                    </a:lnTo>
                    <a:lnTo>
                      <a:pt x="356" y="7"/>
                    </a:lnTo>
                    <a:lnTo>
                      <a:pt x="370" y="7"/>
                    </a:lnTo>
                    <a:lnTo>
                      <a:pt x="385" y="7"/>
                    </a:lnTo>
                    <a:lnTo>
                      <a:pt x="401" y="8"/>
                    </a:lnTo>
                    <a:lnTo>
                      <a:pt x="414" y="7"/>
                    </a:lnTo>
                    <a:lnTo>
                      <a:pt x="428" y="7"/>
                    </a:lnTo>
                    <a:lnTo>
                      <a:pt x="441" y="4"/>
                    </a:lnTo>
                    <a:lnTo>
                      <a:pt x="4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7" name="Freeform 103"/>
              <p:cNvSpPr>
                <a:spLocks/>
              </p:cNvSpPr>
              <p:nvPr/>
            </p:nvSpPr>
            <p:spPr bwMode="auto">
              <a:xfrm>
                <a:off x="1879" y="1515"/>
                <a:ext cx="31" cy="11"/>
              </a:xfrm>
              <a:custGeom>
                <a:avLst/>
                <a:gdLst>
                  <a:gd name="T0" fmla="*/ 122 w 122"/>
                  <a:gd name="T1" fmla="*/ 0 h 43"/>
                  <a:gd name="T2" fmla="*/ 118 w 122"/>
                  <a:gd name="T3" fmla="*/ 8 h 43"/>
                  <a:gd name="T4" fmla="*/ 114 w 122"/>
                  <a:gd name="T5" fmla="*/ 16 h 43"/>
                  <a:gd name="T6" fmla="*/ 98 w 122"/>
                  <a:gd name="T7" fmla="*/ 18 h 43"/>
                  <a:gd name="T8" fmla="*/ 84 w 122"/>
                  <a:gd name="T9" fmla="*/ 21 h 43"/>
                  <a:gd name="T10" fmla="*/ 69 w 122"/>
                  <a:gd name="T11" fmla="*/ 24 h 43"/>
                  <a:gd name="T12" fmla="*/ 55 w 122"/>
                  <a:gd name="T13" fmla="*/ 28 h 43"/>
                  <a:gd name="T14" fmla="*/ 39 w 122"/>
                  <a:gd name="T15" fmla="*/ 30 h 43"/>
                  <a:gd name="T16" fmla="*/ 26 w 122"/>
                  <a:gd name="T17" fmla="*/ 33 h 43"/>
                  <a:gd name="T18" fmla="*/ 11 w 122"/>
                  <a:gd name="T19" fmla="*/ 37 h 43"/>
                  <a:gd name="T20" fmla="*/ 0 w 122"/>
                  <a:gd name="T21" fmla="*/ 43 h 43"/>
                  <a:gd name="T22" fmla="*/ 11 w 122"/>
                  <a:gd name="T23" fmla="*/ 36 h 43"/>
                  <a:gd name="T24" fmla="*/ 27 w 122"/>
                  <a:gd name="T25" fmla="*/ 30 h 43"/>
                  <a:gd name="T26" fmla="*/ 43 w 122"/>
                  <a:gd name="T27" fmla="*/ 26 h 43"/>
                  <a:gd name="T28" fmla="*/ 59 w 122"/>
                  <a:gd name="T29" fmla="*/ 22 h 43"/>
                  <a:gd name="T30" fmla="*/ 75 w 122"/>
                  <a:gd name="T31" fmla="*/ 17 h 43"/>
                  <a:gd name="T32" fmla="*/ 90 w 122"/>
                  <a:gd name="T33" fmla="*/ 13 h 43"/>
                  <a:gd name="T34" fmla="*/ 106 w 122"/>
                  <a:gd name="T35" fmla="*/ 7 h 43"/>
                  <a:gd name="T36" fmla="*/ 122 w 122"/>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43">
                    <a:moveTo>
                      <a:pt x="122" y="0"/>
                    </a:moveTo>
                    <a:lnTo>
                      <a:pt x="118" y="8"/>
                    </a:lnTo>
                    <a:lnTo>
                      <a:pt x="114" y="16"/>
                    </a:lnTo>
                    <a:lnTo>
                      <a:pt x="98" y="18"/>
                    </a:lnTo>
                    <a:lnTo>
                      <a:pt x="84" y="21"/>
                    </a:lnTo>
                    <a:lnTo>
                      <a:pt x="69" y="24"/>
                    </a:lnTo>
                    <a:lnTo>
                      <a:pt x="55" y="28"/>
                    </a:lnTo>
                    <a:lnTo>
                      <a:pt x="39" y="30"/>
                    </a:lnTo>
                    <a:lnTo>
                      <a:pt x="26" y="33"/>
                    </a:lnTo>
                    <a:lnTo>
                      <a:pt x="11" y="37"/>
                    </a:lnTo>
                    <a:lnTo>
                      <a:pt x="0" y="43"/>
                    </a:lnTo>
                    <a:lnTo>
                      <a:pt x="11" y="36"/>
                    </a:lnTo>
                    <a:lnTo>
                      <a:pt x="27" y="30"/>
                    </a:lnTo>
                    <a:lnTo>
                      <a:pt x="43" y="26"/>
                    </a:lnTo>
                    <a:lnTo>
                      <a:pt x="59" y="22"/>
                    </a:lnTo>
                    <a:lnTo>
                      <a:pt x="75" y="17"/>
                    </a:lnTo>
                    <a:lnTo>
                      <a:pt x="90" y="13"/>
                    </a:lnTo>
                    <a:lnTo>
                      <a:pt x="106" y="7"/>
                    </a:lnTo>
                    <a:lnTo>
                      <a:pt x="122"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8" name="Freeform 104"/>
              <p:cNvSpPr>
                <a:spLocks/>
              </p:cNvSpPr>
              <p:nvPr/>
            </p:nvSpPr>
            <p:spPr bwMode="auto">
              <a:xfrm>
                <a:off x="2306" y="1516"/>
                <a:ext cx="34" cy="13"/>
              </a:xfrm>
              <a:custGeom>
                <a:avLst/>
                <a:gdLst>
                  <a:gd name="T0" fmla="*/ 126 w 134"/>
                  <a:gd name="T1" fmla="*/ 5 h 52"/>
                  <a:gd name="T2" fmla="*/ 134 w 134"/>
                  <a:gd name="T3" fmla="*/ 5 h 52"/>
                  <a:gd name="T4" fmla="*/ 126 w 134"/>
                  <a:gd name="T5" fmla="*/ 15 h 52"/>
                  <a:gd name="T6" fmla="*/ 117 w 134"/>
                  <a:gd name="T7" fmla="*/ 27 h 52"/>
                  <a:gd name="T8" fmla="*/ 105 w 134"/>
                  <a:gd name="T9" fmla="*/ 38 h 52"/>
                  <a:gd name="T10" fmla="*/ 94 w 134"/>
                  <a:gd name="T11" fmla="*/ 48 h 52"/>
                  <a:gd name="T12" fmla="*/ 93 w 134"/>
                  <a:gd name="T13" fmla="*/ 38 h 52"/>
                  <a:gd name="T14" fmla="*/ 87 w 134"/>
                  <a:gd name="T15" fmla="*/ 33 h 52"/>
                  <a:gd name="T16" fmla="*/ 75 w 134"/>
                  <a:gd name="T17" fmla="*/ 38 h 52"/>
                  <a:gd name="T18" fmla="*/ 64 w 134"/>
                  <a:gd name="T19" fmla="*/ 43 h 52"/>
                  <a:gd name="T20" fmla="*/ 54 w 134"/>
                  <a:gd name="T21" fmla="*/ 46 h 52"/>
                  <a:gd name="T22" fmla="*/ 43 w 134"/>
                  <a:gd name="T23" fmla="*/ 50 h 52"/>
                  <a:gd name="T24" fmla="*/ 31 w 134"/>
                  <a:gd name="T25" fmla="*/ 50 h 52"/>
                  <a:gd name="T26" fmla="*/ 19 w 134"/>
                  <a:gd name="T27" fmla="*/ 51 h 52"/>
                  <a:gd name="T28" fmla="*/ 9 w 134"/>
                  <a:gd name="T29" fmla="*/ 51 h 52"/>
                  <a:gd name="T30" fmla="*/ 0 w 134"/>
                  <a:gd name="T31" fmla="*/ 52 h 52"/>
                  <a:gd name="T32" fmla="*/ 10 w 134"/>
                  <a:gd name="T33" fmla="*/ 44 h 52"/>
                  <a:gd name="T34" fmla="*/ 21 w 134"/>
                  <a:gd name="T35" fmla="*/ 37 h 52"/>
                  <a:gd name="T36" fmla="*/ 30 w 134"/>
                  <a:gd name="T37" fmla="*/ 26 h 52"/>
                  <a:gd name="T38" fmla="*/ 42 w 134"/>
                  <a:gd name="T39" fmla="*/ 17 h 52"/>
                  <a:gd name="T40" fmla="*/ 51 w 134"/>
                  <a:gd name="T41" fmla="*/ 6 h 52"/>
                  <a:gd name="T42" fmla="*/ 63 w 134"/>
                  <a:gd name="T43" fmla="*/ 1 h 52"/>
                  <a:gd name="T44" fmla="*/ 75 w 134"/>
                  <a:gd name="T45" fmla="*/ 0 h 52"/>
                  <a:gd name="T46" fmla="*/ 91 w 134"/>
                  <a:gd name="T47" fmla="*/ 5 h 52"/>
                  <a:gd name="T48" fmla="*/ 96 w 134"/>
                  <a:gd name="T49" fmla="*/ 14 h 52"/>
                  <a:gd name="T50" fmla="*/ 106 w 134"/>
                  <a:gd name="T51" fmla="*/ 17 h 52"/>
                  <a:gd name="T52" fmla="*/ 117 w 134"/>
                  <a:gd name="T53" fmla="*/ 11 h 52"/>
                  <a:gd name="T54" fmla="*/ 126 w 134"/>
                  <a:gd name="T55" fmla="*/ 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4" h="52">
                    <a:moveTo>
                      <a:pt x="126" y="5"/>
                    </a:moveTo>
                    <a:lnTo>
                      <a:pt x="134" y="5"/>
                    </a:lnTo>
                    <a:lnTo>
                      <a:pt x="126" y="15"/>
                    </a:lnTo>
                    <a:lnTo>
                      <a:pt x="117" y="27"/>
                    </a:lnTo>
                    <a:lnTo>
                      <a:pt x="105" y="38"/>
                    </a:lnTo>
                    <a:lnTo>
                      <a:pt x="94" y="48"/>
                    </a:lnTo>
                    <a:lnTo>
                      <a:pt x="93" y="38"/>
                    </a:lnTo>
                    <a:lnTo>
                      <a:pt x="87" y="33"/>
                    </a:lnTo>
                    <a:lnTo>
                      <a:pt x="75" y="38"/>
                    </a:lnTo>
                    <a:lnTo>
                      <a:pt x="64" y="43"/>
                    </a:lnTo>
                    <a:lnTo>
                      <a:pt x="54" y="46"/>
                    </a:lnTo>
                    <a:lnTo>
                      <a:pt x="43" y="50"/>
                    </a:lnTo>
                    <a:lnTo>
                      <a:pt x="31" y="50"/>
                    </a:lnTo>
                    <a:lnTo>
                      <a:pt x="19" y="51"/>
                    </a:lnTo>
                    <a:lnTo>
                      <a:pt x="9" y="51"/>
                    </a:lnTo>
                    <a:lnTo>
                      <a:pt x="0" y="52"/>
                    </a:lnTo>
                    <a:lnTo>
                      <a:pt x="10" y="44"/>
                    </a:lnTo>
                    <a:lnTo>
                      <a:pt x="21" y="37"/>
                    </a:lnTo>
                    <a:lnTo>
                      <a:pt x="30" y="26"/>
                    </a:lnTo>
                    <a:lnTo>
                      <a:pt x="42" y="17"/>
                    </a:lnTo>
                    <a:lnTo>
                      <a:pt x="51" y="6"/>
                    </a:lnTo>
                    <a:lnTo>
                      <a:pt x="63" y="1"/>
                    </a:lnTo>
                    <a:lnTo>
                      <a:pt x="75" y="0"/>
                    </a:lnTo>
                    <a:lnTo>
                      <a:pt x="91" y="5"/>
                    </a:lnTo>
                    <a:lnTo>
                      <a:pt x="96" y="14"/>
                    </a:lnTo>
                    <a:lnTo>
                      <a:pt x="106" y="17"/>
                    </a:lnTo>
                    <a:lnTo>
                      <a:pt x="117" y="11"/>
                    </a:lnTo>
                    <a:lnTo>
                      <a:pt x="126" y="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49" name="Freeform 105"/>
              <p:cNvSpPr>
                <a:spLocks/>
              </p:cNvSpPr>
              <p:nvPr/>
            </p:nvSpPr>
            <p:spPr bwMode="auto">
              <a:xfrm>
                <a:off x="1770" y="1517"/>
                <a:ext cx="202" cy="44"/>
              </a:xfrm>
              <a:custGeom>
                <a:avLst/>
                <a:gdLst>
                  <a:gd name="T0" fmla="*/ 0 w 806"/>
                  <a:gd name="T1" fmla="*/ 174 h 174"/>
                  <a:gd name="T2" fmla="*/ 85 w 806"/>
                  <a:gd name="T3" fmla="*/ 153 h 174"/>
                  <a:gd name="T4" fmla="*/ 171 w 806"/>
                  <a:gd name="T5" fmla="*/ 134 h 174"/>
                  <a:gd name="T6" fmla="*/ 257 w 806"/>
                  <a:gd name="T7" fmla="*/ 116 h 174"/>
                  <a:gd name="T8" fmla="*/ 344 w 806"/>
                  <a:gd name="T9" fmla="*/ 99 h 174"/>
                  <a:gd name="T10" fmla="*/ 428 w 806"/>
                  <a:gd name="T11" fmla="*/ 82 h 174"/>
                  <a:gd name="T12" fmla="*/ 514 w 806"/>
                  <a:gd name="T13" fmla="*/ 64 h 174"/>
                  <a:gd name="T14" fmla="*/ 597 w 806"/>
                  <a:gd name="T15" fmla="*/ 47 h 174"/>
                  <a:gd name="T16" fmla="*/ 680 w 806"/>
                  <a:gd name="T17" fmla="*/ 32 h 174"/>
                  <a:gd name="T18" fmla="*/ 695 w 806"/>
                  <a:gd name="T19" fmla="*/ 24 h 174"/>
                  <a:gd name="T20" fmla="*/ 711 w 806"/>
                  <a:gd name="T21" fmla="*/ 18 h 174"/>
                  <a:gd name="T22" fmla="*/ 727 w 806"/>
                  <a:gd name="T23" fmla="*/ 14 h 174"/>
                  <a:gd name="T24" fmla="*/ 743 w 806"/>
                  <a:gd name="T25" fmla="*/ 12 h 174"/>
                  <a:gd name="T26" fmla="*/ 757 w 806"/>
                  <a:gd name="T27" fmla="*/ 8 h 174"/>
                  <a:gd name="T28" fmla="*/ 773 w 806"/>
                  <a:gd name="T29" fmla="*/ 5 h 174"/>
                  <a:gd name="T30" fmla="*/ 789 w 806"/>
                  <a:gd name="T31" fmla="*/ 3 h 174"/>
                  <a:gd name="T32" fmla="*/ 806 w 806"/>
                  <a:gd name="T33" fmla="*/ 0 h 174"/>
                  <a:gd name="T34" fmla="*/ 705 w 806"/>
                  <a:gd name="T35" fmla="*/ 25 h 174"/>
                  <a:gd name="T36" fmla="*/ 605 w 806"/>
                  <a:gd name="T37" fmla="*/ 50 h 174"/>
                  <a:gd name="T38" fmla="*/ 503 w 806"/>
                  <a:gd name="T39" fmla="*/ 72 h 174"/>
                  <a:gd name="T40" fmla="*/ 403 w 806"/>
                  <a:gd name="T41" fmla="*/ 95 h 174"/>
                  <a:gd name="T42" fmla="*/ 300 w 806"/>
                  <a:gd name="T43" fmla="*/ 115 h 174"/>
                  <a:gd name="T44" fmla="*/ 199 w 806"/>
                  <a:gd name="T45" fmla="*/ 136 h 174"/>
                  <a:gd name="T46" fmla="*/ 98 w 806"/>
                  <a:gd name="T47" fmla="*/ 154 h 174"/>
                  <a:gd name="T48" fmla="*/ 0 w 806"/>
                  <a:gd name="T4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6" h="174">
                    <a:moveTo>
                      <a:pt x="0" y="174"/>
                    </a:moveTo>
                    <a:lnTo>
                      <a:pt x="85" y="153"/>
                    </a:lnTo>
                    <a:lnTo>
                      <a:pt x="171" y="134"/>
                    </a:lnTo>
                    <a:lnTo>
                      <a:pt x="257" y="116"/>
                    </a:lnTo>
                    <a:lnTo>
                      <a:pt x="344" y="99"/>
                    </a:lnTo>
                    <a:lnTo>
                      <a:pt x="428" y="82"/>
                    </a:lnTo>
                    <a:lnTo>
                      <a:pt x="514" y="64"/>
                    </a:lnTo>
                    <a:lnTo>
                      <a:pt x="597" y="47"/>
                    </a:lnTo>
                    <a:lnTo>
                      <a:pt x="680" y="32"/>
                    </a:lnTo>
                    <a:lnTo>
                      <a:pt x="695" y="24"/>
                    </a:lnTo>
                    <a:lnTo>
                      <a:pt x="711" y="18"/>
                    </a:lnTo>
                    <a:lnTo>
                      <a:pt x="727" y="14"/>
                    </a:lnTo>
                    <a:lnTo>
                      <a:pt x="743" y="12"/>
                    </a:lnTo>
                    <a:lnTo>
                      <a:pt x="757" y="8"/>
                    </a:lnTo>
                    <a:lnTo>
                      <a:pt x="773" y="5"/>
                    </a:lnTo>
                    <a:lnTo>
                      <a:pt x="789" y="3"/>
                    </a:lnTo>
                    <a:lnTo>
                      <a:pt x="806" y="0"/>
                    </a:lnTo>
                    <a:lnTo>
                      <a:pt x="705" y="25"/>
                    </a:lnTo>
                    <a:lnTo>
                      <a:pt x="605" y="50"/>
                    </a:lnTo>
                    <a:lnTo>
                      <a:pt x="503" y="72"/>
                    </a:lnTo>
                    <a:lnTo>
                      <a:pt x="403" y="95"/>
                    </a:lnTo>
                    <a:lnTo>
                      <a:pt x="300" y="115"/>
                    </a:lnTo>
                    <a:lnTo>
                      <a:pt x="199" y="136"/>
                    </a:lnTo>
                    <a:lnTo>
                      <a:pt x="98" y="154"/>
                    </a:lnTo>
                    <a:lnTo>
                      <a:pt x="0" y="174"/>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0" name="Freeform 106"/>
              <p:cNvSpPr>
                <a:spLocks/>
              </p:cNvSpPr>
              <p:nvPr/>
            </p:nvSpPr>
            <p:spPr bwMode="auto">
              <a:xfrm>
                <a:off x="1869" y="1526"/>
                <a:ext cx="8" cy="2"/>
              </a:xfrm>
              <a:custGeom>
                <a:avLst/>
                <a:gdLst>
                  <a:gd name="T0" fmla="*/ 0 w 32"/>
                  <a:gd name="T1" fmla="*/ 8 h 8"/>
                  <a:gd name="T2" fmla="*/ 12 w 32"/>
                  <a:gd name="T3" fmla="*/ 0 h 8"/>
                  <a:gd name="T4" fmla="*/ 32 w 32"/>
                  <a:gd name="T5" fmla="*/ 0 h 8"/>
                  <a:gd name="T6" fmla="*/ 0 w 32"/>
                  <a:gd name="T7" fmla="*/ 8 h 8"/>
                </a:gdLst>
                <a:ahLst/>
                <a:cxnLst>
                  <a:cxn ang="0">
                    <a:pos x="T0" y="T1"/>
                  </a:cxn>
                  <a:cxn ang="0">
                    <a:pos x="T2" y="T3"/>
                  </a:cxn>
                  <a:cxn ang="0">
                    <a:pos x="T4" y="T5"/>
                  </a:cxn>
                  <a:cxn ang="0">
                    <a:pos x="T6" y="T7"/>
                  </a:cxn>
                </a:cxnLst>
                <a:rect l="0" t="0" r="r" b="b"/>
                <a:pathLst>
                  <a:path w="32" h="8">
                    <a:moveTo>
                      <a:pt x="0" y="8"/>
                    </a:moveTo>
                    <a:lnTo>
                      <a:pt x="12" y="0"/>
                    </a:lnTo>
                    <a:lnTo>
                      <a:pt x="32" y="0"/>
                    </a:lnTo>
                    <a:lnTo>
                      <a:pt x="0" y="8"/>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1" name="Freeform 107"/>
              <p:cNvSpPr>
                <a:spLocks/>
              </p:cNvSpPr>
              <p:nvPr/>
            </p:nvSpPr>
            <p:spPr bwMode="auto">
              <a:xfrm>
                <a:off x="1847" y="1531"/>
                <a:ext cx="8" cy="2"/>
              </a:xfrm>
              <a:custGeom>
                <a:avLst/>
                <a:gdLst>
                  <a:gd name="T0" fmla="*/ 36 w 36"/>
                  <a:gd name="T1" fmla="*/ 0 h 8"/>
                  <a:gd name="T2" fmla="*/ 26 w 36"/>
                  <a:gd name="T3" fmla="*/ 3 h 8"/>
                  <a:gd name="T4" fmla="*/ 18 w 36"/>
                  <a:gd name="T5" fmla="*/ 6 h 8"/>
                  <a:gd name="T6" fmla="*/ 9 w 36"/>
                  <a:gd name="T7" fmla="*/ 7 h 8"/>
                  <a:gd name="T8" fmla="*/ 0 w 36"/>
                  <a:gd name="T9" fmla="*/ 8 h 8"/>
                  <a:gd name="T10" fmla="*/ 7 w 36"/>
                  <a:gd name="T11" fmla="*/ 4 h 8"/>
                  <a:gd name="T12" fmla="*/ 16 w 36"/>
                  <a:gd name="T13" fmla="*/ 4 h 8"/>
                  <a:gd name="T14" fmla="*/ 25 w 36"/>
                  <a:gd name="T15" fmla="*/ 3 h 8"/>
                  <a:gd name="T16" fmla="*/ 36 w 3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8">
                    <a:moveTo>
                      <a:pt x="36" y="0"/>
                    </a:moveTo>
                    <a:lnTo>
                      <a:pt x="26" y="3"/>
                    </a:lnTo>
                    <a:lnTo>
                      <a:pt x="18" y="6"/>
                    </a:lnTo>
                    <a:lnTo>
                      <a:pt x="9" y="7"/>
                    </a:lnTo>
                    <a:lnTo>
                      <a:pt x="0" y="8"/>
                    </a:lnTo>
                    <a:lnTo>
                      <a:pt x="7" y="4"/>
                    </a:lnTo>
                    <a:lnTo>
                      <a:pt x="16" y="4"/>
                    </a:lnTo>
                    <a:lnTo>
                      <a:pt x="25" y="3"/>
                    </a:lnTo>
                    <a:lnTo>
                      <a:pt x="36"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2" name="Freeform 108"/>
              <p:cNvSpPr>
                <a:spLocks/>
              </p:cNvSpPr>
              <p:nvPr/>
            </p:nvSpPr>
            <p:spPr bwMode="auto">
              <a:xfrm>
                <a:off x="1841" y="1534"/>
                <a:ext cx="4" cy="1"/>
              </a:xfrm>
              <a:custGeom>
                <a:avLst/>
                <a:gdLst>
                  <a:gd name="T0" fmla="*/ 0 w 16"/>
                  <a:gd name="T1" fmla="*/ 16 w 16"/>
                  <a:gd name="T2" fmla="*/ 0 w 16"/>
                </a:gdLst>
                <a:ahLst/>
                <a:cxnLst>
                  <a:cxn ang="0">
                    <a:pos x="T0" y="0"/>
                  </a:cxn>
                  <a:cxn ang="0">
                    <a:pos x="T1" y="0"/>
                  </a:cxn>
                  <a:cxn ang="0">
                    <a:pos x="T2" y="0"/>
                  </a:cxn>
                </a:cxnLst>
                <a:rect l="0" t="0" r="r" b="b"/>
                <a:pathLst>
                  <a:path w="16">
                    <a:moveTo>
                      <a:pt x="0" y="0"/>
                    </a:moveTo>
                    <a:lnTo>
                      <a:pt x="16" y="0"/>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3" name="Freeform 109"/>
              <p:cNvSpPr>
                <a:spLocks/>
              </p:cNvSpPr>
              <p:nvPr/>
            </p:nvSpPr>
            <p:spPr bwMode="auto">
              <a:xfrm>
                <a:off x="1837" y="1535"/>
                <a:ext cx="3" cy="1"/>
              </a:xfrm>
              <a:custGeom>
                <a:avLst/>
                <a:gdLst>
                  <a:gd name="T0" fmla="*/ 0 w 11"/>
                  <a:gd name="T1" fmla="*/ 11 w 11"/>
                  <a:gd name="T2" fmla="*/ 0 w 11"/>
                </a:gdLst>
                <a:ahLst/>
                <a:cxnLst>
                  <a:cxn ang="0">
                    <a:pos x="T0" y="0"/>
                  </a:cxn>
                  <a:cxn ang="0">
                    <a:pos x="T1" y="0"/>
                  </a:cxn>
                  <a:cxn ang="0">
                    <a:pos x="T2" y="0"/>
                  </a:cxn>
                </a:cxnLst>
                <a:rect l="0" t="0" r="r" b="b"/>
                <a:pathLst>
                  <a:path w="11">
                    <a:moveTo>
                      <a:pt x="0" y="0"/>
                    </a:moveTo>
                    <a:lnTo>
                      <a:pt x="11" y="0"/>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4" name="Freeform 110"/>
              <p:cNvSpPr>
                <a:spLocks/>
              </p:cNvSpPr>
              <p:nvPr/>
            </p:nvSpPr>
            <p:spPr bwMode="auto">
              <a:xfrm>
                <a:off x="2284" y="1535"/>
                <a:ext cx="23" cy="7"/>
              </a:xfrm>
              <a:custGeom>
                <a:avLst/>
                <a:gdLst>
                  <a:gd name="T0" fmla="*/ 0 w 91"/>
                  <a:gd name="T1" fmla="*/ 24 h 25"/>
                  <a:gd name="T2" fmla="*/ 8 w 91"/>
                  <a:gd name="T3" fmla="*/ 19 h 25"/>
                  <a:gd name="T4" fmla="*/ 19 w 91"/>
                  <a:gd name="T5" fmla="*/ 17 h 25"/>
                  <a:gd name="T6" fmla="*/ 31 w 91"/>
                  <a:gd name="T7" fmla="*/ 16 h 25"/>
                  <a:gd name="T8" fmla="*/ 44 w 91"/>
                  <a:gd name="T9" fmla="*/ 16 h 25"/>
                  <a:gd name="T10" fmla="*/ 56 w 91"/>
                  <a:gd name="T11" fmla="*/ 13 h 25"/>
                  <a:gd name="T12" fmla="*/ 69 w 91"/>
                  <a:gd name="T13" fmla="*/ 12 h 25"/>
                  <a:gd name="T14" fmla="*/ 80 w 91"/>
                  <a:gd name="T15" fmla="*/ 7 h 25"/>
                  <a:gd name="T16" fmla="*/ 91 w 91"/>
                  <a:gd name="T17" fmla="*/ 0 h 25"/>
                  <a:gd name="T18" fmla="*/ 80 w 91"/>
                  <a:gd name="T19" fmla="*/ 11 h 25"/>
                  <a:gd name="T20" fmla="*/ 69 w 91"/>
                  <a:gd name="T21" fmla="*/ 19 h 25"/>
                  <a:gd name="T22" fmla="*/ 58 w 91"/>
                  <a:gd name="T23" fmla="*/ 22 h 25"/>
                  <a:gd name="T24" fmla="*/ 46 w 91"/>
                  <a:gd name="T25" fmla="*/ 25 h 25"/>
                  <a:gd name="T26" fmla="*/ 33 w 91"/>
                  <a:gd name="T27" fmla="*/ 24 h 25"/>
                  <a:gd name="T28" fmla="*/ 21 w 91"/>
                  <a:gd name="T29" fmla="*/ 24 h 25"/>
                  <a:gd name="T30" fmla="*/ 9 w 91"/>
                  <a:gd name="T31" fmla="*/ 24 h 25"/>
                  <a:gd name="T32" fmla="*/ 0 w 91"/>
                  <a:gd name="T3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25">
                    <a:moveTo>
                      <a:pt x="0" y="24"/>
                    </a:moveTo>
                    <a:lnTo>
                      <a:pt x="8" y="19"/>
                    </a:lnTo>
                    <a:lnTo>
                      <a:pt x="19" y="17"/>
                    </a:lnTo>
                    <a:lnTo>
                      <a:pt x="31" y="16"/>
                    </a:lnTo>
                    <a:lnTo>
                      <a:pt x="44" y="16"/>
                    </a:lnTo>
                    <a:lnTo>
                      <a:pt x="56" y="13"/>
                    </a:lnTo>
                    <a:lnTo>
                      <a:pt x="69" y="12"/>
                    </a:lnTo>
                    <a:lnTo>
                      <a:pt x="80" y="7"/>
                    </a:lnTo>
                    <a:lnTo>
                      <a:pt x="91" y="0"/>
                    </a:lnTo>
                    <a:lnTo>
                      <a:pt x="80" y="11"/>
                    </a:lnTo>
                    <a:lnTo>
                      <a:pt x="69" y="19"/>
                    </a:lnTo>
                    <a:lnTo>
                      <a:pt x="58" y="22"/>
                    </a:lnTo>
                    <a:lnTo>
                      <a:pt x="46" y="25"/>
                    </a:lnTo>
                    <a:lnTo>
                      <a:pt x="33" y="24"/>
                    </a:lnTo>
                    <a:lnTo>
                      <a:pt x="21" y="24"/>
                    </a:lnTo>
                    <a:lnTo>
                      <a:pt x="9" y="24"/>
                    </a:lnTo>
                    <a:lnTo>
                      <a:pt x="0" y="24"/>
                    </a:lnTo>
                    <a:close/>
                  </a:path>
                </a:pathLst>
              </a:custGeom>
              <a:solidFill>
                <a:srgbClr val="B0B0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5" name="Freeform 111"/>
              <p:cNvSpPr>
                <a:spLocks/>
              </p:cNvSpPr>
              <p:nvPr/>
            </p:nvSpPr>
            <p:spPr bwMode="auto">
              <a:xfrm>
                <a:off x="1825" y="1537"/>
                <a:ext cx="4" cy="1"/>
              </a:xfrm>
              <a:custGeom>
                <a:avLst/>
                <a:gdLst>
                  <a:gd name="T0" fmla="*/ 0 w 16"/>
                  <a:gd name="T1" fmla="*/ 16 w 16"/>
                  <a:gd name="T2" fmla="*/ 0 w 16"/>
                </a:gdLst>
                <a:ahLst/>
                <a:cxnLst>
                  <a:cxn ang="0">
                    <a:pos x="T0" y="0"/>
                  </a:cxn>
                  <a:cxn ang="0">
                    <a:pos x="T1" y="0"/>
                  </a:cxn>
                  <a:cxn ang="0">
                    <a:pos x="T2" y="0"/>
                  </a:cxn>
                </a:cxnLst>
                <a:rect l="0" t="0" r="r" b="b"/>
                <a:pathLst>
                  <a:path w="16">
                    <a:moveTo>
                      <a:pt x="0" y="0"/>
                    </a:moveTo>
                    <a:lnTo>
                      <a:pt x="16" y="0"/>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6" name="Freeform 112"/>
              <p:cNvSpPr>
                <a:spLocks/>
              </p:cNvSpPr>
              <p:nvPr/>
            </p:nvSpPr>
            <p:spPr bwMode="auto">
              <a:xfrm>
                <a:off x="2185" y="1539"/>
                <a:ext cx="22" cy="13"/>
              </a:xfrm>
              <a:custGeom>
                <a:avLst/>
                <a:gdLst>
                  <a:gd name="T0" fmla="*/ 91 w 91"/>
                  <a:gd name="T1" fmla="*/ 0 h 51"/>
                  <a:gd name="T2" fmla="*/ 83 w 91"/>
                  <a:gd name="T3" fmla="*/ 12 h 51"/>
                  <a:gd name="T4" fmla="*/ 74 w 91"/>
                  <a:gd name="T5" fmla="*/ 24 h 51"/>
                  <a:gd name="T6" fmla="*/ 66 w 91"/>
                  <a:gd name="T7" fmla="*/ 35 h 51"/>
                  <a:gd name="T8" fmla="*/ 67 w 91"/>
                  <a:gd name="T9" fmla="*/ 47 h 51"/>
                  <a:gd name="T10" fmla="*/ 58 w 91"/>
                  <a:gd name="T11" fmla="*/ 49 h 51"/>
                  <a:gd name="T12" fmla="*/ 50 w 91"/>
                  <a:gd name="T13" fmla="*/ 50 h 51"/>
                  <a:gd name="T14" fmla="*/ 42 w 91"/>
                  <a:gd name="T15" fmla="*/ 50 h 51"/>
                  <a:gd name="T16" fmla="*/ 35 w 91"/>
                  <a:gd name="T17" fmla="*/ 51 h 51"/>
                  <a:gd name="T18" fmla="*/ 25 w 91"/>
                  <a:gd name="T19" fmla="*/ 51 h 51"/>
                  <a:gd name="T20" fmla="*/ 17 w 91"/>
                  <a:gd name="T21" fmla="*/ 51 h 51"/>
                  <a:gd name="T22" fmla="*/ 8 w 91"/>
                  <a:gd name="T23" fmla="*/ 51 h 51"/>
                  <a:gd name="T24" fmla="*/ 0 w 91"/>
                  <a:gd name="T25" fmla="*/ 51 h 51"/>
                  <a:gd name="T26" fmla="*/ 9 w 91"/>
                  <a:gd name="T27" fmla="*/ 42 h 51"/>
                  <a:gd name="T28" fmla="*/ 20 w 91"/>
                  <a:gd name="T29" fmla="*/ 34 h 51"/>
                  <a:gd name="T30" fmla="*/ 31 w 91"/>
                  <a:gd name="T31" fmla="*/ 25 h 51"/>
                  <a:gd name="T32" fmla="*/ 42 w 91"/>
                  <a:gd name="T33" fmla="*/ 17 h 51"/>
                  <a:gd name="T34" fmla="*/ 53 w 91"/>
                  <a:gd name="T35" fmla="*/ 9 h 51"/>
                  <a:gd name="T36" fmla="*/ 65 w 91"/>
                  <a:gd name="T37" fmla="*/ 4 h 51"/>
                  <a:gd name="T38" fmla="*/ 77 w 91"/>
                  <a:gd name="T39" fmla="*/ 0 h 51"/>
                  <a:gd name="T40" fmla="*/ 91 w 91"/>
                  <a:gd name="T4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51">
                    <a:moveTo>
                      <a:pt x="91" y="0"/>
                    </a:moveTo>
                    <a:lnTo>
                      <a:pt x="83" y="12"/>
                    </a:lnTo>
                    <a:lnTo>
                      <a:pt x="74" y="24"/>
                    </a:lnTo>
                    <a:lnTo>
                      <a:pt x="66" y="35"/>
                    </a:lnTo>
                    <a:lnTo>
                      <a:pt x="67" y="47"/>
                    </a:lnTo>
                    <a:lnTo>
                      <a:pt x="58" y="49"/>
                    </a:lnTo>
                    <a:lnTo>
                      <a:pt x="50" y="50"/>
                    </a:lnTo>
                    <a:lnTo>
                      <a:pt x="42" y="50"/>
                    </a:lnTo>
                    <a:lnTo>
                      <a:pt x="35" y="51"/>
                    </a:lnTo>
                    <a:lnTo>
                      <a:pt x="25" y="51"/>
                    </a:lnTo>
                    <a:lnTo>
                      <a:pt x="17" y="51"/>
                    </a:lnTo>
                    <a:lnTo>
                      <a:pt x="8" y="51"/>
                    </a:lnTo>
                    <a:lnTo>
                      <a:pt x="0" y="51"/>
                    </a:lnTo>
                    <a:lnTo>
                      <a:pt x="9" y="42"/>
                    </a:lnTo>
                    <a:lnTo>
                      <a:pt x="20" y="34"/>
                    </a:lnTo>
                    <a:lnTo>
                      <a:pt x="31" y="25"/>
                    </a:lnTo>
                    <a:lnTo>
                      <a:pt x="42" y="17"/>
                    </a:lnTo>
                    <a:lnTo>
                      <a:pt x="53" y="9"/>
                    </a:lnTo>
                    <a:lnTo>
                      <a:pt x="65" y="4"/>
                    </a:lnTo>
                    <a:lnTo>
                      <a:pt x="77" y="0"/>
                    </a:lnTo>
                    <a:lnTo>
                      <a:pt x="91" y="0"/>
                    </a:lnTo>
                    <a:close/>
                  </a:path>
                </a:pathLst>
              </a:custGeom>
              <a:solidFill>
                <a:srgbClr val="B0B0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7" name="Freeform 113"/>
              <p:cNvSpPr>
                <a:spLocks/>
              </p:cNvSpPr>
              <p:nvPr/>
            </p:nvSpPr>
            <p:spPr bwMode="auto">
              <a:xfrm>
                <a:off x="2274" y="1541"/>
                <a:ext cx="4" cy="2"/>
              </a:xfrm>
              <a:custGeom>
                <a:avLst/>
                <a:gdLst>
                  <a:gd name="T0" fmla="*/ 0 w 20"/>
                  <a:gd name="T1" fmla="*/ 8 h 8"/>
                  <a:gd name="T2" fmla="*/ 16 w 20"/>
                  <a:gd name="T3" fmla="*/ 0 h 8"/>
                  <a:gd name="T4" fmla="*/ 20 w 20"/>
                  <a:gd name="T5" fmla="*/ 8 h 8"/>
                  <a:gd name="T6" fmla="*/ 0 w 20"/>
                  <a:gd name="T7" fmla="*/ 8 h 8"/>
                </a:gdLst>
                <a:ahLst/>
                <a:cxnLst>
                  <a:cxn ang="0">
                    <a:pos x="T0" y="T1"/>
                  </a:cxn>
                  <a:cxn ang="0">
                    <a:pos x="T2" y="T3"/>
                  </a:cxn>
                  <a:cxn ang="0">
                    <a:pos x="T4" y="T5"/>
                  </a:cxn>
                  <a:cxn ang="0">
                    <a:pos x="T6" y="T7"/>
                  </a:cxn>
                </a:cxnLst>
                <a:rect l="0" t="0" r="r" b="b"/>
                <a:pathLst>
                  <a:path w="20" h="8">
                    <a:moveTo>
                      <a:pt x="0" y="8"/>
                    </a:moveTo>
                    <a:lnTo>
                      <a:pt x="16" y="0"/>
                    </a:lnTo>
                    <a:lnTo>
                      <a:pt x="20" y="8"/>
                    </a:lnTo>
                    <a:lnTo>
                      <a:pt x="0" y="8"/>
                    </a:lnTo>
                    <a:close/>
                  </a:path>
                </a:pathLst>
              </a:custGeom>
              <a:solidFill>
                <a:srgbClr val="B0B0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8" name="Freeform 114"/>
              <p:cNvSpPr>
                <a:spLocks/>
              </p:cNvSpPr>
              <p:nvPr/>
            </p:nvSpPr>
            <p:spPr bwMode="auto">
              <a:xfrm>
                <a:off x="2074" y="1545"/>
                <a:ext cx="26" cy="2"/>
              </a:xfrm>
              <a:custGeom>
                <a:avLst/>
                <a:gdLst>
                  <a:gd name="T0" fmla="*/ 103 w 103"/>
                  <a:gd name="T1" fmla="*/ 0 h 9"/>
                  <a:gd name="T2" fmla="*/ 90 w 103"/>
                  <a:gd name="T3" fmla="*/ 4 h 9"/>
                  <a:gd name="T4" fmla="*/ 77 w 103"/>
                  <a:gd name="T5" fmla="*/ 6 h 9"/>
                  <a:gd name="T6" fmla="*/ 64 w 103"/>
                  <a:gd name="T7" fmla="*/ 8 h 9"/>
                  <a:gd name="T8" fmla="*/ 52 w 103"/>
                  <a:gd name="T9" fmla="*/ 9 h 9"/>
                  <a:gd name="T10" fmla="*/ 37 w 103"/>
                  <a:gd name="T11" fmla="*/ 6 h 9"/>
                  <a:gd name="T12" fmla="*/ 24 w 103"/>
                  <a:gd name="T13" fmla="*/ 6 h 9"/>
                  <a:gd name="T14" fmla="*/ 12 w 103"/>
                  <a:gd name="T15" fmla="*/ 4 h 9"/>
                  <a:gd name="T16" fmla="*/ 0 w 103"/>
                  <a:gd name="T17" fmla="*/ 4 h 9"/>
                  <a:gd name="T18" fmla="*/ 0 w 103"/>
                  <a:gd name="T19" fmla="*/ 0 h 9"/>
                  <a:gd name="T20" fmla="*/ 103 w 10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9">
                    <a:moveTo>
                      <a:pt x="103" y="0"/>
                    </a:moveTo>
                    <a:lnTo>
                      <a:pt x="90" y="4"/>
                    </a:lnTo>
                    <a:lnTo>
                      <a:pt x="77" y="6"/>
                    </a:lnTo>
                    <a:lnTo>
                      <a:pt x="64" y="8"/>
                    </a:lnTo>
                    <a:lnTo>
                      <a:pt x="52" y="9"/>
                    </a:lnTo>
                    <a:lnTo>
                      <a:pt x="37" y="6"/>
                    </a:lnTo>
                    <a:lnTo>
                      <a:pt x="24" y="6"/>
                    </a:lnTo>
                    <a:lnTo>
                      <a:pt x="12" y="4"/>
                    </a:lnTo>
                    <a:lnTo>
                      <a:pt x="0" y="4"/>
                    </a:lnTo>
                    <a:lnTo>
                      <a:pt x="0" y="0"/>
                    </a:lnTo>
                    <a:lnTo>
                      <a:pt x="10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59" name="Freeform 115"/>
              <p:cNvSpPr>
                <a:spLocks/>
              </p:cNvSpPr>
              <p:nvPr/>
            </p:nvSpPr>
            <p:spPr bwMode="auto">
              <a:xfrm>
                <a:off x="1886" y="1555"/>
                <a:ext cx="27" cy="18"/>
              </a:xfrm>
              <a:custGeom>
                <a:avLst/>
                <a:gdLst>
                  <a:gd name="T0" fmla="*/ 107 w 107"/>
                  <a:gd name="T1" fmla="*/ 4 h 71"/>
                  <a:gd name="T2" fmla="*/ 90 w 107"/>
                  <a:gd name="T3" fmla="*/ 7 h 71"/>
                  <a:gd name="T4" fmla="*/ 75 w 107"/>
                  <a:gd name="T5" fmla="*/ 13 h 71"/>
                  <a:gd name="T6" fmla="*/ 60 w 107"/>
                  <a:gd name="T7" fmla="*/ 20 h 71"/>
                  <a:gd name="T8" fmla="*/ 48 w 107"/>
                  <a:gd name="T9" fmla="*/ 29 h 71"/>
                  <a:gd name="T10" fmla="*/ 33 w 107"/>
                  <a:gd name="T11" fmla="*/ 38 h 71"/>
                  <a:gd name="T12" fmla="*/ 21 w 107"/>
                  <a:gd name="T13" fmla="*/ 49 h 71"/>
                  <a:gd name="T14" fmla="*/ 9 w 107"/>
                  <a:gd name="T15" fmla="*/ 59 h 71"/>
                  <a:gd name="T16" fmla="*/ 0 w 107"/>
                  <a:gd name="T17" fmla="*/ 71 h 71"/>
                  <a:gd name="T18" fmla="*/ 3 w 107"/>
                  <a:gd name="T19" fmla="*/ 61 h 71"/>
                  <a:gd name="T20" fmla="*/ 8 w 107"/>
                  <a:gd name="T21" fmla="*/ 54 h 71"/>
                  <a:gd name="T22" fmla="*/ 13 w 107"/>
                  <a:gd name="T23" fmla="*/ 48 h 71"/>
                  <a:gd name="T24" fmla="*/ 20 w 107"/>
                  <a:gd name="T25" fmla="*/ 44 h 71"/>
                  <a:gd name="T26" fmla="*/ 27 w 107"/>
                  <a:gd name="T27" fmla="*/ 38 h 71"/>
                  <a:gd name="T28" fmla="*/ 33 w 107"/>
                  <a:gd name="T29" fmla="*/ 33 h 71"/>
                  <a:gd name="T30" fmla="*/ 40 w 107"/>
                  <a:gd name="T31" fmla="*/ 27 h 71"/>
                  <a:gd name="T32" fmla="*/ 48 w 107"/>
                  <a:gd name="T33" fmla="*/ 20 h 71"/>
                  <a:gd name="T34" fmla="*/ 53 w 107"/>
                  <a:gd name="T35" fmla="*/ 13 h 71"/>
                  <a:gd name="T36" fmla="*/ 60 w 107"/>
                  <a:gd name="T37" fmla="*/ 9 h 71"/>
                  <a:gd name="T38" fmla="*/ 67 w 107"/>
                  <a:gd name="T39" fmla="*/ 4 h 71"/>
                  <a:gd name="T40" fmla="*/ 75 w 107"/>
                  <a:gd name="T41" fmla="*/ 3 h 71"/>
                  <a:gd name="T42" fmla="*/ 83 w 107"/>
                  <a:gd name="T43" fmla="*/ 0 h 71"/>
                  <a:gd name="T44" fmla="*/ 91 w 107"/>
                  <a:gd name="T45" fmla="*/ 0 h 71"/>
                  <a:gd name="T46" fmla="*/ 99 w 107"/>
                  <a:gd name="T47" fmla="*/ 0 h 71"/>
                  <a:gd name="T48" fmla="*/ 107 w 107"/>
                  <a:gd name="T49" fmla="*/ 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71">
                    <a:moveTo>
                      <a:pt x="107" y="4"/>
                    </a:moveTo>
                    <a:lnTo>
                      <a:pt x="90" y="7"/>
                    </a:lnTo>
                    <a:lnTo>
                      <a:pt x="75" y="13"/>
                    </a:lnTo>
                    <a:lnTo>
                      <a:pt x="60" y="20"/>
                    </a:lnTo>
                    <a:lnTo>
                      <a:pt x="48" y="29"/>
                    </a:lnTo>
                    <a:lnTo>
                      <a:pt x="33" y="38"/>
                    </a:lnTo>
                    <a:lnTo>
                      <a:pt x="21" y="49"/>
                    </a:lnTo>
                    <a:lnTo>
                      <a:pt x="9" y="59"/>
                    </a:lnTo>
                    <a:lnTo>
                      <a:pt x="0" y="71"/>
                    </a:lnTo>
                    <a:lnTo>
                      <a:pt x="3" y="61"/>
                    </a:lnTo>
                    <a:lnTo>
                      <a:pt x="8" y="54"/>
                    </a:lnTo>
                    <a:lnTo>
                      <a:pt x="13" y="48"/>
                    </a:lnTo>
                    <a:lnTo>
                      <a:pt x="20" y="44"/>
                    </a:lnTo>
                    <a:lnTo>
                      <a:pt x="27" y="38"/>
                    </a:lnTo>
                    <a:lnTo>
                      <a:pt x="33" y="33"/>
                    </a:lnTo>
                    <a:lnTo>
                      <a:pt x="40" y="27"/>
                    </a:lnTo>
                    <a:lnTo>
                      <a:pt x="48" y="20"/>
                    </a:lnTo>
                    <a:lnTo>
                      <a:pt x="53" y="13"/>
                    </a:lnTo>
                    <a:lnTo>
                      <a:pt x="60" y="9"/>
                    </a:lnTo>
                    <a:lnTo>
                      <a:pt x="67" y="4"/>
                    </a:lnTo>
                    <a:lnTo>
                      <a:pt x="75" y="3"/>
                    </a:lnTo>
                    <a:lnTo>
                      <a:pt x="83" y="0"/>
                    </a:lnTo>
                    <a:lnTo>
                      <a:pt x="91" y="0"/>
                    </a:lnTo>
                    <a:lnTo>
                      <a:pt x="99" y="0"/>
                    </a:lnTo>
                    <a:lnTo>
                      <a:pt x="107" y="4"/>
                    </a:lnTo>
                    <a:close/>
                  </a:path>
                </a:pathLst>
              </a:custGeom>
              <a:solidFill>
                <a:srgbClr val="9E5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60" name="Freeform 116"/>
              <p:cNvSpPr>
                <a:spLocks/>
              </p:cNvSpPr>
              <p:nvPr/>
            </p:nvSpPr>
            <p:spPr bwMode="auto">
              <a:xfrm>
                <a:off x="1833" y="1560"/>
                <a:ext cx="83" cy="81"/>
              </a:xfrm>
              <a:custGeom>
                <a:avLst/>
                <a:gdLst>
                  <a:gd name="T0" fmla="*/ 320 w 332"/>
                  <a:gd name="T1" fmla="*/ 13 h 323"/>
                  <a:gd name="T2" fmla="*/ 303 w 332"/>
                  <a:gd name="T3" fmla="*/ 33 h 323"/>
                  <a:gd name="T4" fmla="*/ 290 w 332"/>
                  <a:gd name="T5" fmla="*/ 47 h 323"/>
                  <a:gd name="T6" fmla="*/ 273 w 332"/>
                  <a:gd name="T7" fmla="*/ 70 h 323"/>
                  <a:gd name="T8" fmla="*/ 249 w 332"/>
                  <a:gd name="T9" fmla="*/ 100 h 323"/>
                  <a:gd name="T10" fmla="*/ 229 w 332"/>
                  <a:gd name="T11" fmla="*/ 134 h 323"/>
                  <a:gd name="T12" fmla="*/ 217 w 332"/>
                  <a:gd name="T13" fmla="*/ 173 h 323"/>
                  <a:gd name="T14" fmla="*/ 218 w 332"/>
                  <a:gd name="T15" fmla="*/ 182 h 323"/>
                  <a:gd name="T16" fmla="*/ 213 w 332"/>
                  <a:gd name="T17" fmla="*/ 158 h 323"/>
                  <a:gd name="T18" fmla="*/ 197 w 332"/>
                  <a:gd name="T19" fmla="*/ 150 h 323"/>
                  <a:gd name="T20" fmla="*/ 195 w 332"/>
                  <a:gd name="T21" fmla="*/ 170 h 323"/>
                  <a:gd name="T22" fmla="*/ 196 w 332"/>
                  <a:gd name="T23" fmla="*/ 190 h 323"/>
                  <a:gd name="T24" fmla="*/ 195 w 332"/>
                  <a:gd name="T25" fmla="*/ 208 h 323"/>
                  <a:gd name="T26" fmla="*/ 189 w 332"/>
                  <a:gd name="T27" fmla="*/ 229 h 323"/>
                  <a:gd name="T28" fmla="*/ 180 w 332"/>
                  <a:gd name="T29" fmla="*/ 208 h 323"/>
                  <a:gd name="T30" fmla="*/ 176 w 332"/>
                  <a:gd name="T31" fmla="*/ 184 h 323"/>
                  <a:gd name="T32" fmla="*/ 168 w 332"/>
                  <a:gd name="T33" fmla="*/ 162 h 323"/>
                  <a:gd name="T34" fmla="*/ 150 w 332"/>
                  <a:gd name="T35" fmla="*/ 150 h 323"/>
                  <a:gd name="T36" fmla="*/ 147 w 332"/>
                  <a:gd name="T37" fmla="*/ 174 h 323"/>
                  <a:gd name="T38" fmla="*/ 153 w 332"/>
                  <a:gd name="T39" fmla="*/ 198 h 323"/>
                  <a:gd name="T40" fmla="*/ 159 w 332"/>
                  <a:gd name="T41" fmla="*/ 221 h 323"/>
                  <a:gd name="T42" fmla="*/ 166 w 332"/>
                  <a:gd name="T43" fmla="*/ 245 h 323"/>
                  <a:gd name="T44" fmla="*/ 154 w 332"/>
                  <a:gd name="T45" fmla="*/ 248 h 323"/>
                  <a:gd name="T46" fmla="*/ 146 w 332"/>
                  <a:gd name="T47" fmla="*/ 237 h 323"/>
                  <a:gd name="T48" fmla="*/ 143 w 332"/>
                  <a:gd name="T49" fmla="*/ 217 h 323"/>
                  <a:gd name="T50" fmla="*/ 130 w 332"/>
                  <a:gd name="T51" fmla="*/ 198 h 323"/>
                  <a:gd name="T52" fmla="*/ 110 w 332"/>
                  <a:gd name="T53" fmla="*/ 186 h 323"/>
                  <a:gd name="T54" fmla="*/ 108 w 332"/>
                  <a:gd name="T55" fmla="*/ 203 h 323"/>
                  <a:gd name="T56" fmla="*/ 118 w 332"/>
                  <a:gd name="T57" fmla="*/ 220 h 323"/>
                  <a:gd name="T58" fmla="*/ 129 w 332"/>
                  <a:gd name="T59" fmla="*/ 238 h 323"/>
                  <a:gd name="T60" fmla="*/ 130 w 332"/>
                  <a:gd name="T61" fmla="*/ 261 h 323"/>
                  <a:gd name="T62" fmla="*/ 121 w 332"/>
                  <a:gd name="T63" fmla="*/ 257 h 323"/>
                  <a:gd name="T64" fmla="*/ 113 w 332"/>
                  <a:gd name="T65" fmla="*/ 242 h 323"/>
                  <a:gd name="T66" fmla="*/ 105 w 332"/>
                  <a:gd name="T67" fmla="*/ 227 h 323"/>
                  <a:gd name="T68" fmla="*/ 93 w 332"/>
                  <a:gd name="T69" fmla="*/ 213 h 323"/>
                  <a:gd name="T70" fmla="*/ 71 w 332"/>
                  <a:gd name="T71" fmla="*/ 217 h 323"/>
                  <a:gd name="T72" fmla="*/ 79 w 332"/>
                  <a:gd name="T73" fmla="*/ 236 h 323"/>
                  <a:gd name="T74" fmla="*/ 91 w 332"/>
                  <a:gd name="T75" fmla="*/ 254 h 323"/>
                  <a:gd name="T76" fmla="*/ 101 w 332"/>
                  <a:gd name="T77" fmla="*/ 271 h 323"/>
                  <a:gd name="T78" fmla="*/ 110 w 332"/>
                  <a:gd name="T79" fmla="*/ 292 h 323"/>
                  <a:gd name="T80" fmla="*/ 84 w 332"/>
                  <a:gd name="T81" fmla="*/ 304 h 323"/>
                  <a:gd name="T82" fmla="*/ 56 w 332"/>
                  <a:gd name="T83" fmla="*/ 318 h 323"/>
                  <a:gd name="T84" fmla="*/ 26 w 332"/>
                  <a:gd name="T85" fmla="*/ 323 h 323"/>
                  <a:gd name="T86" fmla="*/ 0 w 332"/>
                  <a:gd name="T87" fmla="*/ 312 h 323"/>
                  <a:gd name="T88" fmla="*/ 39 w 332"/>
                  <a:gd name="T89" fmla="*/ 212 h 323"/>
                  <a:gd name="T90" fmla="*/ 117 w 332"/>
                  <a:gd name="T91" fmla="*/ 145 h 323"/>
                  <a:gd name="T92" fmla="*/ 207 w 332"/>
                  <a:gd name="T93" fmla="*/ 86 h 323"/>
                  <a:gd name="T94" fmla="*/ 288 w 332"/>
                  <a:gd name="T95" fmla="*/ 12 h 323"/>
                  <a:gd name="T96" fmla="*/ 308 w 332"/>
                  <a:gd name="T97" fmla="*/ 5 h 323"/>
                  <a:gd name="T98" fmla="*/ 332 w 332"/>
                  <a:gd name="T99"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2" h="323">
                    <a:moveTo>
                      <a:pt x="332" y="0"/>
                    </a:moveTo>
                    <a:lnTo>
                      <a:pt x="320" y="13"/>
                    </a:lnTo>
                    <a:lnTo>
                      <a:pt x="309" y="28"/>
                    </a:lnTo>
                    <a:lnTo>
                      <a:pt x="303" y="33"/>
                    </a:lnTo>
                    <a:lnTo>
                      <a:pt x="296" y="39"/>
                    </a:lnTo>
                    <a:lnTo>
                      <a:pt x="290" y="47"/>
                    </a:lnTo>
                    <a:lnTo>
                      <a:pt x="284" y="55"/>
                    </a:lnTo>
                    <a:lnTo>
                      <a:pt x="273" y="70"/>
                    </a:lnTo>
                    <a:lnTo>
                      <a:pt x="261" y="84"/>
                    </a:lnTo>
                    <a:lnTo>
                      <a:pt x="249" y="100"/>
                    </a:lnTo>
                    <a:lnTo>
                      <a:pt x="240" y="119"/>
                    </a:lnTo>
                    <a:lnTo>
                      <a:pt x="229" y="134"/>
                    </a:lnTo>
                    <a:lnTo>
                      <a:pt x="222" y="154"/>
                    </a:lnTo>
                    <a:lnTo>
                      <a:pt x="217" y="173"/>
                    </a:lnTo>
                    <a:lnTo>
                      <a:pt x="217" y="194"/>
                    </a:lnTo>
                    <a:lnTo>
                      <a:pt x="218" y="182"/>
                    </a:lnTo>
                    <a:lnTo>
                      <a:pt x="218" y="170"/>
                    </a:lnTo>
                    <a:lnTo>
                      <a:pt x="213" y="158"/>
                    </a:lnTo>
                    <a:lnTo>
                      <a:pt x="205" y="150"/>
                    </a:lnTo>
                    <a:lnTo>
                      <a:pt x="197" y="150"/>
                    </a:lnTo>
                    <a:lnTo>
                      <a:pt x="195" y="159"/>
                    </a:lnTo>
                    <a:lnTo>
                      <a:pt x="195" y="170"/>
                    </a:lnTo>
                    <a:lnTo>
                      <a:pt x="195" y="179"/>
                    </a:lnTo>
                    <a:lnTo>
                      <a:pt x="196" y="190"/>
                    </a:lnTo>
                    <a:lnTo>
                      <a:pt x="195" y="198"/>
                    </a:lnTo>
                    <a:lnTo>
                      <a:pt x="195" y="208"/>
                    </a:lnTo>
                    <a:lnTo>
                      <a:pt x="192" y="217"/>
                    </a:lnTo>
                    <a:lnTo>
                      <a:pt x="189" y="229"/>
                    </a:lnTo>
                    <a:lnTo>
                      <a:pt x="184" y="219"/>
                    </a:lnTo>
                    <a:lnTo>
                      <a:pt x="180" y="208"/>
                    </a:lnTo>
                    <a:lnTo>
                      <a:pt x="178" y="196"/>
                    </a:lnTo>
                    <a:lnTo>
                      <a:pt x="176" y="184"/>
                    </a:lnTo>
                    <a:lnTo>
                      <a:pt x="172" y="173"/>
                    </a:lnTo>
                    <a:lnTo>
                      <a:pt x="168" y="162"/>
                    </a:lnTo>
                    <a:lnTo>
                      <a:pt x="160" y="154"/>
                    </a:lnTo>
                    <a:lnTo>
                      <a:pt x="150" y="150"/>
                    </a:lnTo>
                    <a:lnTo>
                      <a:pt x="147" y="162"/>
                    </a:lnTo>
                    <a:lnTo>
                      <a:pt x="147" y="174"/>
                    </a:lnTo>
                    <a:lnTo>
                      <a:pt x="149" y="186"/>
                    </a:lnTo>
                    <a:lnTo>
                      <a:pt x="153" y="198"/>
                    </a:lnTo>
                    <a:lnTo>
                      <a:pt x="155" y="209"/>
                    </a:lnTo>
                    <a:lnTo>
                      <a:pt x="159" y="221"/>
                    </a:lnTo>
                    <a:lnTo>
                      <a:pt x="162" y="233"/>
                    </a:lnTo>
                    <a:lnTo>
                      <a:pt x="166" y="245"/>
                    </a:lnTo>
                    <a:lnTo>
                      <a:pt x="159" y="248"/>
                    </a:lnTo>
                    <a:lnTo>
                      <a:pt x="154" y="248"/>
                    </a:lnTo>
                    <a:lnTo>
                      <a:pt x="149" y="244"/>
                    </a:lnTo>
                    <a:lnTo>
                      <a:pt x="146" y="237"/>
                    </a:lnTo>
                    <a:lnTo>
                      <a:pt x="146" y="227"/>
                    </a:lnTo>
                    <a:lnTo>
                      <a:pt x="143" y="217"/>
                    </a:lnTo>
                    <a:lnTo>
                      <a:pt x="137" y="206"/>
                    </a:lnTo>
                    <a:lnTo>
                      <a:pt x="130" y="198"/>
                    </a:lnTo>
                    <a:lnTo>
                      <a:pt x="121" y="188"/>
                    </a:lnTo>
                    <a:lnTo>
                      <a:pt x="110" y="186"/>
                    </a:lnTo>
                    <a:lnTo>
                      <a:pt x="106" y="194"/>
                    </a:lnTo>
                    <a:lnTo>
                      <a:pt x="108" y="203"/>
                    </a:lnTo>
                    <a:lnTo>
                      <a:pt x="112" y="211"/>
                    </a:lnTo>
                    <a:lnTo>
                      <a:pt x="118" y="220"/>
                    </a:lnTo>
                    <a:lnTo>
                      <a:pt x="124" y="228"/>
                    </a:lnTo>
                    <a:lnTo>
                      <a:pt x="129" y="238"/>
                    </a:lnTo>
                    <a:lnTo>
                      <a:pt x="131" y="249"/>
                    </a:lnTo>
                    <a:lnTo>
                      <a:pt x="130" y="261"/>
                    </a:lnTo>
                    <a:lnTo>
                      <a:pt x="126" y="265"/>
                    </a:lnTo>
                    <a:lnTo>
                      <a:pt x="121" y="257"/>
                    </a:lnTo>
                    <a:lnTo>
                      <a:pt x="117" y="250"/>
                    </a:lnTo>
                    <a:lnTo>
                      <a:pt x="113" y="242"/>
                    </a:lnTo>
                    <a:lnTo>
                      <a:pt x="110" y="235"/>
                    </a:lnTo>
                    <a:lnTo>
                      <a:pt x="105" y="227"/>
                    </a:lnTo>
                    <a:lnTo>
                      <a:pt x="100" y="220"/>
                    </a:lnTo>
                    <a:lnTo>
                      <a:pt x="93" y="213"/>
                    </a:lnTo>
                    <a:lnTo>
                      <a:pt x="87" y="209"/>
                    </a:lnTo>
                    <a:lnTo>
                      <a:pt x="71" y="217"/>
                    </a:lnTo>
                    <a:lnTo>
                      <a:pt x="73" y="227"/>
                    </a:lnTo>
                    <a:lnTo>
                      <a:pt x="79" y="236"/>
                    </a:lnTo>
                    <a:lnTo>
                      <a:pt x="84" y="245"/>
                    </a:lnTo>
                    <a:lnTo>
                      <a:pt x="91" y="254"/>
                    </a:lnTo>
                    <a:lnTo>
                      <a:pt x="96" y="262"/>
                    </a:lnTo>
                    <a:lnTo>
                      <a:pt x="101" y="271"/>
                    </a:lnTo>
                    <a:lnTo>
                      <a:pt x="105" y="281"/>
                    </a:lnTo>
                    <a:lnTo>
                      <a:pt x="110" y="292"/>
                    </a:lnTo>
                    <a:lnTo>
                      <a:pt x="97" y="296"/>
                    </a:lnTo>
                    <a:lnTo>
                      <a:pt x="84" y="304"/>
                    </a:lnTo>
                    <a:lnTo>
                      <a:pt x="70" y="311"/>
                    </a:lnTo>
                    <a:lnTo>
                      <a:pt x="56" y="318"/>
                    </a:lnTo>
                    <a:lnTo>
                      <a:pt x="41" y="321"/>
                    </a:lnTo>
                    <a:lnTo>
                      <a:pt x="26" y="323"/>
                    </a:lnTo>
                    <a:lnTo>
                      <a:pt x="12" y="320"/>
                    </a:lnTo>
                    <a:lnTo>
                      <a:pt x="0" y="312"/>
                    </a:lnTo>
                    <a:lnTo>
                      <a:pt x="13" y="257"/>
                    </a:lnTo>
                    <a:lnTo>
                      <a:pt x="39" y="212"/>
                    </a:lnTo>
                    <a:lnTo>
                      <a:pt x="75" y="175"/>
                    </a:lnTo>
                    <a:lnTo>
                      <a:pt x="117" y="145"/>
                    </a:lnTo>
                    <a:lnTo>
                      <a:pt x="160" y="115"/>
                    </a:lnTo>
                    <a:lnTo>
                      <a:pt x="207" y="86"/>
                    </a:lnTo>
                    <a:lnTo>
                      <a:pt x="249" y="51"/>
                    </a:lnTo>
                    <a:lnTo>
                      <a:pt x="288" y="12"/>
                    </a:lnTo>
                    <a:lnTo>
                      <a:pt x="296" y="8"/>
                    </a:lnTo>
                    <a:lnTo>
                      <a:pt x="308" y="5"/>
                    </a:lnTo>
                    <a:lnTo>
                      <a:pt x="320" y="3"/>
                    </a:lnTo>
                    <a:lnTo>
                      <a:pt x="332" y="0"/>
                    </a:lnTo>
                    <a:close/>
                  </a:path>
                </a:pathLst>
              </a:custGeom>
              <a:solidFill>
                <a:srgbClr val="9E5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61" name="Freeform 117"/>
              <p:cNvSpPr>
                <a:spLocks/>
              </p:cNvSpPr>
              <p:nvPr/>
            </p:nvSpPr>
            <p:spPr bwMode="auto">
              <a:xfrm>
                <a:off x="1946" y="1591"/>
                <a:ext cx="12" cy="4"/>
              </a:xfrm>
              <a:custGeom>
                <a:avLst/>
                <a:gdLst>
                  <a:gd name="T0" fmla="*/ 0 w 48"/>
                  <a:gd name="T1" fmla="*/ 16 h 16"/>
                  <a:gd name="T2" fmla="*/ 44 w 48"/>
                  <a:gd name="T3" fmla="*/ 0 h 16"/>
                  <a:gd name="T4" fmla="*/ 48 w 48"/>
                  <a:gd name="T5" fmla="*/ 0 h 16"/>
                  <a:gd name="T6" fmla="*/ 0 w 48"/>
                  <a:gd name="T7" fmla="*/ 16 h 16"/>
                </a:gdLst>
                <a:ahLst/>
                <a:cxnLst>
                  <a:cxn ang="0">
                    <a:pos x="T0" y="T1"/>
                  </a:cxn>
                  <a:cxn ang="0">
                    <a:pos x="T2" y="T3"/>
                  </a:cxn>
                  <a:cxn ang="0">
                    <a:pos x="T4" y="T5"/>
                  </a:cxn>
                  <a:cxn ang="0">
                    <a:pos x="T6" y="T7"/>
                  </a:cxn>
                </a:cxnLst>
                <a:rect l="0" t="0" r="r" b="b"/>
                <a:pathLst>
                  <a:path w="48" h="16">
                    <a:moveTo>
                      <a:pt x="0" y="16"/>
                    </a:moveTo>
                    <a:lnTo>
                      <a:pt x="44" y="0"/>
                    </a:lnTo>
                    <a:lnTo>
                      <a:pt x="48"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62" name="Freeform 118"/>
              <p:cNvSpPr>
                <a:spLocks/>
              </p:cNvSpPr>
              <p:nvPr/>
            </p:nvSpPr>
            <p:spPr bwMode="auto">
              <a:xfrm>
                <a:off x="1981" y="1645"/>
                <a:ext cx="4" cy="4"/>
              </a:xfrm>
              <a:custGeom>
                <a:avLst/>
                <a:gdLst>
                  <a:gd name="T0" fmla="*/ 0 w 16"/>
                  <a:gd name="T1" fmla="*/ 16 h 16"/>
                  <a:gd name="T2" fmla="*/ 0 w 16"/>
                  <a:gd name="T3" fmla="*/ 8 h 16"/>
                  <a:gd name="T4" fmla="*/ 5 w 16"/>
                  <a:gd name="T5" fmla="*/ 5 h 16"/>
                  <a:gd name="T6" fmla="*/ 12 w 16"/>
                  <a:gd name="T7" fmla="*/ 4 h 16"/>
                  <a:gd name="T8" fmla="*/ 16 w 16"/>
                  <a:gd name="T9" fmla="*/ 0 h 16"/>
                  <a:gd name="T10" fmla="*/ 0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0" y="16"/>
                    </a:moveTo>
                    <a:lnTo>
                      <a:pt x="0" y="8"/>
                    </a:lnTo>
                    <a:lnTo>
                      <a:pt x="5" y="5"/>
                    </a:lnTo>
                    <a:lnTo>
                      <a:pt x="12" y="4"/>
                    </a:lnTo>
                    <a:lnTo>
                      <a:pt x="16"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63" name="Freeform 119"/>
              <p:cNvSpPr>
                <a:spLocks/>
              </p:cNvSpPr>
              <p:nvPr/>
            </p:nvSpPr>
            <p:spPr bwMode="auto">
              <a:xfrm>
                <a:off x="1847" y="1675"/>
                <a:ext cx="85" cy="37"/>
              </a:xfrm>
              <a:custGeom>
                <a:avLst/>
                <a:gdLst>
                  <a:gd name="T0" fmla="*/ 174 w 336"/>
                  <a:gd name="T1" fmla="*/ 83 h 147"/>
                  <a:gd name="T2" fmla="*/ 178 w 336"/>
                  <a:gd name="T3" fmla="*/ 85 h 147"/>
                  <a:gd name="T4" fmla="*/ 186 w 336"/>
                  <a:gd name="T5" fmla="*/ 88 h 147"/>
                  <a:gd name="T6" fmla="*/ 195 w 336"/>
                  <a:gd name="T7" fmla="*/ 89 h 147"/>
                  <a:gd name="T8" fmla="*/ 206 w 336"/>
                  <a:gd name="T9" fmla="*/ 90 h 147"/>
                  <a:gd name="T10" fmla="*/ 215 w 336"/>
                  <a:gd name="T11" fmla="*/ 89 h 147"/>
                  <a:gd name="T12" fmla="*/ 225 w 336"/>
                  <a:gd name="T13" fmla="*/ 88 h 147"/>
                  <a:gd name="T14" fmla="*/ 233 w 336"/>
                  <a:gd name="T15" fmla="*/ 85 h 147"/>
                  <a:gd name="T16" fmla="*/ 241 w 336"/>
                  <a:gd name="T17" fmla="*/ 83 h 147"/>
                  <a:gd name="T18" fmla="*/ 252 w 336"/>
                  <a:gd name="T19" fmla="*/ 77 h 147"/>
                  <a:gd name="T20" fmla="*/ 264 w 336"/>
                  <a:gd name="T21" fmla="*/ 73 h 147"/>
                  <a:gd name="T22" fmla="*/ 274 w 336"/>
                  <a:gd name="T23" fmla="*/ 69 h 147"/>
                  <a:gd name="T24" fmla="*/ 286 w 336"/>
                  <a:gd name="T25" fmla="*/ 67 h 147"/>
                  <a:gd name="T26" fmla="*/ 298 w 336"/>
                  <a:gd name="T27" fmla="*/ 63 h 147"/>
                  <a:gd name="T28" fmla="*/ 310 w 336"/>
                  <a:gd name="T29" fmla="*/ 61 h 147"/>
                  <a:gd name="T30" fmla="*/ 322 w 336"/>
                  <a:gd name="T31" fmla="*/ 59 h 147"/>
                  <a:gd name="T32" fmla="*/ 336 w 336"/>
                  <a:gd name="T33" fmla="*/ 59 h 147"/>
                  <a:gd name="T34" fmla="*/ 303 w 336"/>
                  <a:gd name="T35" fmla="*/ 88 h 147"/>
                  <a:gd name="T36" fmla="*/ 269 w 336"/>
                  <a:gd name="T37" fmla="*/ 110 h 147"/>
                  <a:gd name="T38" fmla="*/ 229 w 336"/>
                  <a:gd name="T39" fmla="*/ 126 h 147"/>
                  <a:gd name="T40" fmla="*/ 191 w 336"/>
                  <a:gd name="T41" fmla="*/ 139 h 147"/>
                  <a:gd name="T42" fmla="*/ 149 w 336"/>
                  <a:gd name="T43" fmla="*/ 145 h 147"/>
                  <a:gd name="T44" fmla="*/ 109 w 336"/>
                  <a:gd name="T45" fmla="*/ 147 h 147"/>
                  <a:gd name="T46" fmla="*/ 69 w 336"/>
                  <a:gd name="T47" fmla="*/ 147 h 147"/>
                  <a:gd name="T48" fmla="*/ 32 w 336"/>
                  <a:gd name="T49" fmla="*/ 146 h 147"/>
                  <a:gd name="T50" fmla="*/ 0 w 336"/>
                  <a:gd name="T51" fmla="*/ 130 h 147"/>
                  <a:gd name="T52" fmla="*/ 14 w 336"/>
                  <a:gd name="T53" fmla="*/ 97 h 147"/>
                  <a:gd name="T54" fmla="*/ 38 w 336"/>
                  <a:gd name="T55" fmla="*/ 73 h 147"/>
                  <a:gd name="T56" fmla="*/ 65 w 336"/>
                  <a:gd name="T57" fmla="*/ 55 h 147"/>
                  <a:gd name="T58" fmla="*/ 96 w 336"/>
                  <a:gd name="T59" fmla="*/ 42 h 147"/>
                  <a:gd name="T60" fmla="*/ 128 w 336"/>
                  <a:gd name="T61" fmla="*/ 30 h 147"/>
                  <a:gd name="T62" fmla="*/ 162 w 336"/>
                  <a:gd name="T63" fmla="*/ 21 h 147"/>
                  <a:gd name="T64" fmla="*/ 195 w 336"/>
                  <a:gd name="T65" fmla="*/ 10 h 147"/>
                  <a:gd name="T66" fmla="*/ 229 w 336"/>
                  <a:gd name="T67" fmla="*/ 0 h 147"/>
                  <a:gd name="T68" fmla="*/ 174 w 336"/>
                  <a:gd name="T69" fmla="*/ 8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6" h="147">
                    <a:moveTo>
                      <a:pt x="174" y="83"/>
                    </a:moveTo>
                    <a:lnTo>
                      <a:pt x="178" y="85"/>
                    </a:lnTo>
                    <a:lnTo>
                      <a:pt x="186" y="88"/>
                    </a:lnTo>
                    <a:lnTo>
                      <a:pt x="195" y="89"/>
                    </a:lnTo>
                    <a:lnTo>
                      <a:pt x="206" y="90"/>
                    </a:lnTo>
                    <a:lnTo>
                      <a:pt x="215" y="89"/>
                    </a:lnTo>
                    <a:lnTo>
                      <a:pt x="225" y="88"/>
                    </a:lnTo>
                    <a:lnTo>
                      <a:pt x="233" y="85"/>
                    </a:lnTo>
                    <a:lnTo>
                      <a:pt x="241" y="83"/>
                    </a:lnTo>
                    <a:lnTo>
                      <a:pt x="252" y="77"/>
                    </a:lnTo>
                    <a:lnTo>
                      <a:pt x="264" y="73"/>
                    </a:lnTo>
                    <a:lnTo>
                      <a:pt x="274" y="69"/>
                    </a:lnTo>
                    <a:lnTo>
                      <a:pt x="286" y="67"/>
                    </a:lnTo>
                    <a:lnTo>
                      <a:pt x="298" y="63"/>
                    </a:lnTo>
                    <a:lnTo>
                      <a:pt x="310" y="61"/>
                    </a:lnTo>
                    <a:lnTo>
                      <a:pt x="322" y="59"/>
                    </a:lnTo>
                    <a:lnTo>
                      <a:pt x="336" y="59"/>
                    </a:lnTo>
                    <a:lnTo>
                      <a:pt x="303" y="88"/>
                    </a:lnTo>
                    <a:lnTo>
                      <a:pt x="269" y="110"/>
                    </a:lnTo>
                    <a:lnTo>
                      <a:pt x="229" y="126"/>
                    </a:lnTo>
                    <a:lnTo>
                      <a:pt x="191" y="139"/>
                    </a:lnTo>
                    <a:lnTo>
                      <a:pt x="149" y="145"/>
                    </a:lnTo>
                    <a:lnTo>
                      <a:pt x="109" y="147"/>
                    </a:lnTo>
                    <a:lnTo>
                      <a:pt x="69" y="147"/>
                    </a:lnTo>
                    <a:lnTo>
                      <a:pt x="32" y="146"/>
                    </a:lnTo>
                    <a:lnTo>
                      <a:pt x="0" y="130"/>
                    </a:lnTo>
                    <a:lnTo>
                      <a:pt x="14" y="97"/>
                    </a:lnTo>
                    <a:lnTo>
                      <a:pt x="38" y="73"/>
                    </a:lnTo>
                    <a:lnTo>
                      <a:pt x="65" y="55"/>
                    </a:lnTo>
                    <a:lnTo>
                      <a:pt x="96" y="42"/>
                    </a:lnTo>
                    <a:lnTo>
                      <a:pt x="128" y="30"/>
                    </a:lnTo>
                    <a:lnTo>
                      <a:pt x="162" y="21"/>
                    </a:lnTo>
                    <a:lnTo>
                      <a:pt x="195" y="10"/>
                    </a:lnTo>
                    <a:lnTo>
                      <a:pt x="229" y="0"/>
                    </a:lnTo>
                    <a:lnTo>
                      <a:pt x="174" y="83"/>
                    </a:lnTo>
                    <a:close/>
                  </a:path>
                </a:pathLst>
              </a:custGeom>
              <a:solidFill>
                <a:srgbClr val="9E5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64" name="Freeform 120"/>
              <p:cNvSpPr>
                <a:spLocks/>
              </p:cNvSpPr>
              <p:nvPr/>
            </p:nvSpPr>
            <p:spPr bwMode="auto">
              <a:xfrm>
                <a:off x="1884" y="1686"/>
                <a:ext cx="5" cy="16"/>
              </a:xfrm>
              <a:custGeom>
                <a:avLst/>
                <a:gdLst>
                  <a:gd name="T0" fmla="*/ 20 w 20"/>
                  <a:gd name="T1" fmla="*/ 55 h 63"/>
                  <a:gd name="T2" fmla="*/ 12 w 20"/>
                  <a:gd name="T3" fmla="*/ 63 h 63"/>
                  <a:gd name="T4" fmla="*/ 8 w 20"/>
                  <a:gd name="T5" fmla="*/ 55 h 63"/>
                  <a:gd name="T6" fmla="*/ 6 w 20"/>
                  <a:gd name="T7" fmla="*/ 47 h 63"/>
                  <a:gd name="T8" fmla="*/ 3 w 20"/>
                  <a:gd name="T9" fmla="*/ 40 h 63"/>
                  <a:gd name="T10" fmla="*/ 3 w 20"/>
                  <a:gd name="T11" fmla="*/ 32 h 63"/>
                  <a:gd name="T12" fmla="*/ 0 w 20"/>
                  <a:gd name="T13" fmla="*/ 22 h 63"/>
                  <a:gd name="T14" fmla="*/ 0 w 20"/>
                  <a:gd name="T15" fmla="*/ 14 h 63"/>
                  <a:gd name="T16" fmla="*/ 0 w 20"/>
                  <a:gd name="T17" fmla="*/ 7 h 63"/>
                  <a:gd name="T18" fmla="*/ 0 w 20"/>
                  <a:gd name="T19" fmla="*/ 0 h 63"/>
                  <a:gd name="T20" fmla="*/ 4 w 20"/>
                  <a:gd name="T21" fmla="*/ 3 h 63"/>
                  <a:gd name="T22" fmla="*/ 10 w 20"/>
                  <a:gd name="T23" fmla="*/ 9 h 63"/>
                  <a:gd name="T24" fmla="*/ 11 w 20"/>
                  <a:gd name="T25" fmla="*/ 16 h 63"/>
                  <a:gd name="T26" fmla="*/ 13 w 20"/>
                  <a:gd name="T27" fmla="*/ 24 h 63"/>
                  <a:gd name="T28" fmla="*/ 15 w 20"/>
                  <a:gd name="T29" fmla="*/ 32 h 63"/>
                  <a:gd name="T30" fmla="*/ 16 w 20"/>
                  <a:gd name="T31" fmla="*/ 41 h 63"/>
                  <a:gd name="T32" fmla="*/ 16 w 20"/>
                  <a:gd name="T33" fmla="*/ 47 h 63"/>
                  <a:gd name="T34" fmla="*/ 20 w 20"/>
                  <a:gd name="T35"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63">
                    <a:moveTo>
                      <a:pt x="20" y="55"/>
                    </a:moveTo>
                    <a:lnTo>
                      <a:pt x="12" y="63"/>
                    </a:lnTo>
                    <a:lnTo>
                      <a:pt x="8" y="55"/>
                    </a:lnTo>
                    <a:lnTo>
                      <a:pt x="6" y="47"/>
                    </a:lnTo>
                    <a:lnTo>
                      <a:pt x="3" y="40"/>
                    </a:lnTo>
                    <a:lnTo>
                      <a:pt x="3" y="32"/>
                    </a:lnTo>
                    <a:lnTo>
                      <a:pt x="0" y="22"/>
                    </a:lnTo>
                    <a:lnTo>
                      <a:pt x="0" y="14"/>
                    </a:lnTo>
                    <a:lnTo>
                      <a:pt x="0" y="7"/>
                    </a:lnTo>
                    <a:lnTo>
                      <a:pt x="0" y="0"/>
                    </a:lnTo>
                    <a:lnTo>
                      <a:pt x="4" y="3"/>
                    </a:lnTo>
                    <a:lnTo>
                      <a:pt x="10" y="9"/>
                    </a:lnTo>
                    <a:lnTo>
                      <a:pt x="11" y="16"/>
                    </a:lnTo>
                    <a:lnTo>
                      <a:pt x="13" y="24"/>
                    </a:lnTo>
                    <a:lnTo>
                      <a:pt x="15" y="32"/>
                    </a:lnTo>
                    <a:lnTo>
                      <a:pt x="16" y="41"/>
                    </a:lnTo>
                    <a:lnTo>
                      <a:pt x="16" y="47"/>
                    </a:lnTo>
                    <a:lnTo>
                      <a:pt x="2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65" name="Freeform 121"/>
              <p:cNvSpPr>
                <a:spLocks/>
              </p:cNvSpPr>
              <p:nvPr/>
            </p:nvSpPr>
            <p:spPr bwMode="auto">
              <a:xfrm>
                <a:off x="1875" y="1688"/>
                <a:ext cx="7" cy="14"/>
              </a:xfrm>
              <a:custGeom>
                <a:avLst/>
                <a:gdLst>
                  <a:gd name="T0" fmla="*/ 14 w 29"/>
                  <a:gd name="T1" fmla="*/ 0 h 55"/>
                  <a:gd name="T2" fmla="*/ 16 w 29"/>
                  <a:gd name="T3" fmla="*/ 8 h 55"/>
                  <a:gd name="T4" fmla="*/ 15 w 29"/>
                  <a:gd name="T5" fmla="*/ 17 h 55"/>
                  <a:gd name="T6" fmla="*/ 14 w 29"/>
                  <a:gd name="T7" fmla="*/ 24 h 55"/>
                  <a:gd name="T8" fmla="*/ 18 w 29"/>
                  <a:gd name="T9" fmla="*/ 32 h 55"/>
                  <a:gd name="T10" fmla="*/ 29 w 29"/>
                  <a:gd name="T11" fmla="*/ 32 h 55"/>
                  <a:gd name="T12" fmla="*/ 25 w 29"/>
                  <a:gd name="T13" fmla="*/ 38 h 55"/>
                  <a:gd name="T14" fmla="*/ 21 w 29"/>
                  <a:gd name="T15" fmla="*/ 46 h 55"/>
                  <a:gd name="T16" fmla="*/ 16 w 29"/>
                  <a:gd name="T17" fmla="*/ 53 h 55"/>
                  <a:gd name="T18" fmla="*/ 10 w 29"/>
                  <a:gd name="T19" fmla="*/ 55 h 55"/>
                  <a:gd name="T20" fmla="*/ 3 w 29"/>
                  <a:gd name="T21" fmla="*/ 43 h 55"/>
                  <a:gd name="T22" fmla="*/ 0 w 29"/>
                  <a:gd name="T23" fmla="*/ 33 h 55"/>
                  <a:gd name="T24" fmla="*/ 0 w 29"/>
                  <a:gd name="T25" fmla="*/ 20 h 55"/>
                  <a:gd name="T26" fmla="*/ 2 w 29"/>
                  <a:gd name="T27" fmla="*/ 8 h 55"/>
                  <a:gd name="T28" fmla="*/ 6 w 29"/>
                  <a:gd name="T29" fmla="*/ 1 h 55"/>
                  <a:gd name="T30" fmla="*/ 14 w 29"/>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55">
                    <a:moveTo>
                      <a:pt x="14" y="0"/>
                    </a:moveTo>
                    <a:lnTo>
                      <a:pt x="16" y="8"/>
                    </a:lnTo>
                    <a:lnTo>
                      <a:pt x="15" y="17"/>
                    </a:lnTo>
                    <a:lnTo>
                      <a:pt x="14" y="24"/>
                    </a:lnTo>
                    <a:lnTo>
                      <a:pt x="18" y="32"/>
                    </a:lnTo>
                    <a:lnTo>
                      <a:pt x="29" y="32"/>
                    </a:lnTo>
                    <a:lnTo>
                      <a:pt x="25" y="38"/>
                    </a:lnTo>
                    <a:lnTo>
                      <a:pt x="21" y="46"/>
                    </a:lnTo>
                    <a:lnTo>
                      <a:pt x="16" y="53"/>
                    </a:lnTo>
                    <a:lnTo>
                      <a:pt x="10" y="55"/>
                    </a:lnTo>
                    <a:lnTo>
                      <a:pt x="3" y="43"/>
                    </a:lnTo>
                    <a:lnTo>
                      <a:pt x="0" y="33"/>
                    </a:lnTo>
                    <a:lnTo>
                      <a:pt x="0" y="20"/>
                    </a:lnTo>
                    <a:lnTo>
                      <a:pt x="2" y="8"/>
                    </a:lnTo>
                    <a:lnTo>
                      <a:pt x="6" y="1"/>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66" name="Freeform 122"/>
              <p:cNvSpPr>
                <a:spLocks/>
              </p:cNvSpPr>
              <p:nvPr/>
            </p:nvSpPr>
            <p:spPr bwMode="auto">
              <a:xfrm>
                <a:off x="1866" y="1690"/>
                <a:ext cx="5" cy="15"/>
              </a:xfrm>
              <a:custGeom>
                <a:avLst/>
                <a:gdLst>
                  <a:gd name="T0" fmla="*/ 20 w 20"/>
                  <a:gd name="T1" fmla="*/ 59 h 59"/>
                  <a:gd name="T2" fmla="*/ 11 w 20"/>
                  <a:gd name="T3" fmla="*/ 56 h 59"/>
                  <a:gd name="T4" fmla="*/ 7 w 20"/>
                  <a:gd name="T5" fmla="*/ 50 h 59"/>
                  <a:gd name="T6" fmla="*/ 3 w 20"/>
                  <a:gd name="T7" fmla="*/ 42 h 59"/>
                  <a:gd name="T8" fmla="*/ 0 w 20"/>
                  <a:gd name="T9" fmla="*/ 35 h 59"/>
                  <a:gd name="T10" fmla="*/ 0 w 20"/>
                  <a:gd name="T11" fmla="*/ 24 h 59"/>
                  <a:gd name="T12" fmla="*/ 1 w 20"/>
                  <a:gd name="T13" fmla="*/ 13 h 59"/>
                  <a:gd name="T14" fmla="*/ 4 w 20"/>
                  <a:gd name="T15" fmla="*/ 4 h 59"/>
                  <a:gd name="T16" fmla="*/ 12 w 20"/>
                  <a:gd name="T17" fmla="*/ 0 h 59"/>
                  <a:gd name="T18" fmla="*/ 11 w 20"/>
                  <a:gd name="T19" fmla="*/ 8 h 59"/>
                  <a:gd name="T20" fmla="*/ 11 w 20"/>
                  <a:gd name="T21" fmla="*/ 16 h 59"/>
                  <a:gd name="T22" fmla="*/ 11 w 20"/>
                  <a:gd name="T23" fmla="*/ 22 h 59"/>
                  <a:gd name="T24" fmla="*/ 13 w 20"/>
                  <a:gd name="T25" fmla="*/ 30 h 59"/>
                  <a:gd name="T26" fmla="*/ 15 w 20"/>
                  <a:gd name="T27" fmla="*/ 37 h 59"/>
                  <a:gd name="T28" fmla="*/ 17 w 20"/>
                  <a:gd name="T29" fmla="*/ 43 h 59"/>
                  <a:gd name="T30" fmla="*/ 19 w 20"/>
                  <a:gd name="T31" fmla="*/ 51 h 59"/>
                  <a:gd name="T32" fmla="*/ 20 w 20"/>
                  <a:gd name="T3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9">
                    <a:moveTo>
                      <a:pt x="20" y="59"/>
                    </a:moveTo>
                    <a:lnTo>
                      <a:pt x="11" y="56"/>
                    </a:lnTo>
                    <a:lnTo>
                      <a:pt x="7" y="50"/>
                    </a:lnTo>
                    <a:lnTo>
                      <a:pt x="3" y="42"/>
                    </a:lnTo>
                    <a:lnTo>
                      <a:pt x="0" y="35"/>
                    </a:lnTo>
                    <a:lnTo>
                      <a:pt x="0" y="24"/>
                    </a:lnTo>
                    <a:lnTo>
                      <a:pt x="1" y="13"/>
                    </a:lnTo>
                    <a:lnTo>
                      <a:pt x="4" y="4"/>
                    </a:lnTo>
                    <a:lnTo>
                      <a:pt x="12" y="0"/>
                    </a:lnTo>
                    <a:lnTo>
                      <a:pt x="11" y="8"/>
                    </a:lnTo>
                    <a:lnTo>
                      <a:pt x="11" y="16"/>
                    </a:lnTo>
                    <a:lnTo>
                      <a:pt x="11" y="22"/>
                    </a:lnTo>
                    <a:lnTo>
                      <a:pt x="13" y="30"/>
                    </a:lnTo>
                    <a:lnTo>
                      <a:pt x="15" y="37"/>
                    </a:lnTo>
                    <a:lnTo>
                      <a:pt x="17" y="43"/>
                    </a:lnTo>
                    <a:lnTo>
                      <a:pt x="19" y="51"/>
                    </a:lnTo>
                    <a:lnTo>
                      <a:pt x="20"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67" name="Freeform 123"/>
              <p:cNvSpPr>
                <a:spLocks/>
              </p:cNvSpPr>
              <p:nvPr/>
            </p:nvSpPr>
            <p:spPr bwMode="auto">
              <a:xfrm>
                <a:off x="1776" y="1707"/>
                <a:ext cx="34" cy="7"/>
              </a:xfrm>
              <a:custGeom>
                <a:avLst/>
                <a:gdLst>
                  <a:gd name="T0" fmla="*/ 135 w 135"/>
                  <a:gd name="T1" fmla="*/ 0 h 28"/>
                  <a:gd name="T2" fmla="*/ 119 w 135"/>
                  <a:gd name="T3" fmla="*/ 8 h 28"/>
                  <a:gd name="T4" fmla="*/ 104 w 135"/>
                  <a:gd name="T5" fmla="*/ 13 h 28"/>
                  <a:gd name="T6" fmla="*/ 87 w 135"/>
                  <a:gd name="T7" fmla="*/ 16 h 28"/>
                  <a:gd name="T8" fmla="*/ 70 w 135"/>
                  <a:gd name="T9" fmla="*/ 20 h 28"/>
                  <a:gd name="T10" fmla="*/ 52 w 135"/>
                  <a:gd name="T11" fmla="*/ 20 h 28"/>
                  <a:gd name="T12" fmla="*/ 33 w 135"/>
                  <a:gd name="T13" fmla="*/ 21 h 28"/>
                  <a:gd name="T14" fmla="*/ 16 w 135"/>
                  <a:gd name="T15" fmla="*/ 22 h 28"/>
                  <a:gd name="T16" fmla="*/ 0 w 135"/>
                  <a:gd name="T17" fmla="*/ 28 h 28"/>
                  <a:gd name="T18" fmla="*/ 13 w 135"/>
                  <a:gd name="T19" fmla="*/ 24 h 28"/>
                  <a:gd name="T20" fmla="*/ 29 w 135"/>
                  <a:gd name="T21" fmla="*/ 21 h 28"/>
                  <a:gd name="T22" fmla="*/ 45 w 135"/>
                  <a:gd name="T23" fmla="*/ 17 h 28"/>
                  <a:gd name="T24" fmla="*/ 62 w 135"/>
                  <a:gd name="T25" fmla="*/ 15 h 28"/>
                  <a:gd name="T26" fmla="*/ 79 w 135"/>
                  <a:gd name="T27" fmla="*/ 11 h 28"/>
                  <a:gd name="T28" fmla="*/ 98 w 135"/>
                  <a:gd name="T29" fmla="*/ 7 h 28"/>
                  <a:gd name="T30" fmla="*/ 116 w 135"/>
                  <a:gd name="T31" fmla="*/ 3 h 28"/>
                  <a:gd name="T32" fmla="*/ 135 w 135"/>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28">
                    <a:moveTo>
                      <a:pt x="135" y="0"/>
                    </a:moveTo>
                    <a:lnTo>
                      <a:pt x="119" y="8"/>
                    </a:lnTo>
                    <a:lnTo>
                      <a:pt x="104" y="13"/>
                    </a:lnTo>
                    <a:lnTo>
                      <a:pt x="87" y="16"/>
                    </a:lnTo>
                    <a:lnTo>
                      <a:pt x="70" y="20"/>
                    </a:lnTo>
                    <a:lnTo>
                      <a:pt x="52" y="20"/>
                    </a:lnTo>
                    <a:lnTo>
                      <a:pt x="33" y="21"/>
                    </a:lnTo>
                    <a:lnTo>
                      <a:pt x="16" y="22"/>
                    </a:lnTo>
                    <a:lnTo>
                      <a:pt x="0" y="28"/>
                    </a:lnTo>
                    <a:lnTo>
                      <a:pt x="13" y="24"/>
                    </a:lnTo>
                    <a:lnTo>
                      <a:pt x="29" y="21"/>
                    </a:lnTo>
                    <a:lnTo>
                      <a:pt x="45" y="17"/>
                    </a:lnTo>
                    <a:lnTo>
                      <a:pt x="62" y="15"/>
                    </a:lnTo>
                    <a:lnTo>
                      <a:pt x="79" y="11"/>
                    </a:lnTo>
                    <a:lnTo>
                      <a:pt x="98" y="7"/>
                    </a:lnTo>
                    <a:lnTo>
                      <a:pt x="116" y="3"/>
                    </a:lnTo>
                    <a:lnTo>
                      <a:pt x="135"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68" name="Freeform 124"/>
              <p:cNvSpPr>
                <a:spLocks/>
              </p:cNvSpPr>
              <p:nvPr/>
            </p:nvSpPr>
            <p:spPr bwMode="auto">
              <a:xfrm>
                <a:off x="1774" y="1714"/>
                <a:ext cx="57" cy="12"/>
              </a:xfrm>
              <a:custGeom>
                <a:avLst/>
                <a:gdLst>
                  <a:gd name="T0" fmla="*/ 226 w 226"/>
                  <a:gd name="T1" fmla="*/ 0 h 47"/>
                  <a:gd name="T2" fmla="*/ 209 w 226"/>
                  <a:gd name="T3" fmla="*/ 5 h 47"/>
                  <a:gd name="T4" fmla="*/ 192 w 226"/>
                  <a:gd name="T5" fmla="*/ 12 h 47"/>
                  <a:gd name="T6" fmla="*/ 173 w 226"/>
                  <a:gd name="T7" fmla="*/ 16 h 47"/>
                  <a:gd name="T8" fmla="*/ 155 w 226"/>
                  <a:gd name="T9" fmla="*/ 19 h 47"/>
                  <a:gd name="T10" fmla="*/ 135 w 226"/>
                  <a:gd name="T11" fmla="*/ 22 h 47"/>
                  <a:gd name="T12" fmla="*/ 116 w 226"/>
                  <a:gd name="T13" fmla="*/ 25 h 47"/>
                  <a:gd name="T14" fmla="*/ 98 w 226"/>
                  <a:gd name="T15" fmla="*/ 27 h 47"/>
                  <a:gd name="T16" fmla="*/ 83 w 226"/>
                  <a:gd name="T17" fmla="*/ 31 h 47"/>
                  <a:gd name="T18" fmla="*/ 0 w 226"/>
                  <a:gd name="T19" fmla="*/ 47 h 47"/>
                  <a:gd name="T20" fmla="*/ 28 w 226"/>
                  <a:gd name="T21" fmla="*/ 39 h 47"/>
                  <a:gd name="T22" fmla="*/ 57 w 226"/>
                  <a:gd name="T23" fmla="*/ 31 h 47"/>
                  <a:gd name="T24" fmla="*/ 85 w 226"/>
                  <a:gd name="T25" fmla="*/ 25 h 47"/>
                  <a:gd name="T26" fmla="*/ 112 w 226"/>
                  <a:gd name="T27" fmla="*/ 18 h 47"/>
                  <a:gd name="T28" fmla="*/ 140 w 226"/>
                  <a:gd name="T29" fmla="*/ 12 h 47"/>
                  <a:gd name="T30" fmla="*/ 168 w 226"/>
                  <a:gd name="T31" fmla="*/ 6 h 47"/>
                  <a:gd name="T32" fmla="*/ 195 w 226"/>
                  <a:gd name="T33" fmla="*/ 2 h 47"/>
                  <a:gd name="T34" fmla="*/ 226 w 226"/>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47">
                    <a:moveTo>
                      <a:pt x="226" y="0"/>
                    </a:moveTo>
                    <a:lnTo>
                      <a:pt x="209" y="5"/>
                    </a:lnTo>
                    <a:lnTo>
                      <a:pt x="192" y="12"/>
                    </a:lnTo>
                    <a:lnTo>
                      <a:pt x="173" y="16"/>
                    </a:lnTo>
                    <a:lnTo>
                      <a:pt x="155" y="19"/>
                    </a:lnTo>
                    <a:lnTo>
                      <a:pt x="135" y="22"/>
                    </a:lnTo>
                    <a:lnTo>
                      <a:pt x="116" y="25"/>
                    </a:lnTo>
                    <a:lnTo>
                      <a:pt x="98" y="27"/>
                    </a:lnTo>
                    <a:lnTo>
                      <a:pt x="83" y="31"/>
                    </a:lnTo>
                    <a:lnTo>
                      <a:pt x="0" y="47"/>
                    </a:lnTo>
                    <a:lnTo>
                      <a:pt x="28" y="39"/>
                    </a:lnTo>
                    <a:lnTo>
                      <a:pt x="57" y="31"/>
                    </a:lnTo>
                    <a:lnTo>
                      <a:pt x="85" y="25"/>
                    </a:lnTo>
                    <a:lnTo>
                      <a:pt x="112" y="18"/>
                    </a:lnTo>
                    <a:lnTo>
                      <a:pt x="140" y="12"/>
                    </a:lnTo>
                    <a:lnTo>
                      <a:pt x="168" y="6"/>
                    </a:lnTo>
                    <a:lnTo>
                      <a:pt x="195" y="2"/>
                    </a:lnTo>
                    <a:lnTo>
                      <a:pt x="226"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57469" name="Group 125"/>
          <p:cNvGrpSpPr>
            <a:grpSpLocks/>
          </p:cNvGrpSpPr>
          <p:nvPr/>
        </p:nvGrpSpPr>
        <p:grpSpPr bwMode="auto">
          <a:xfrm>
            <a:off x="3451225" y="2673350"/>
            <a:ext cx="3171825" cy="1250950"/>
            <a:chOff x="2174" y="1793"/>
            <a:chExt cx="1998" cy="788"/>
          </a:xfrm>
        </p:grpSpPr>
        <p:sp>
          <p:nvSpPr>
            <p:cNvPr id="57470" name="Text Box 126"/>
            <p:cNvSpPr txBox="1">
              <a:spLocks noChangeArrowheads="1"/>
            </p:cNvSpPr>
            <p:nvPr/>
          </p:nvSpPr>
          <p:spPr bwMode="auto">
            <a:xfrm>
              <a:off x="3335" y="2313"/>
              <a:ext cx="837"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Communications</a:t>
              </a:r>
            </a:p>
            <a:p>
              <a:pPr algn="ctr" eaLnBrk="1" hangingPunct="1">
                <a:buSzPct val="110000"/>
              </a:pPr>
              <a:r>
                <a:rPr lang="en-US" altLang="en-US" sz="1400">
                  <a:latin typeface="Times New Roman" pitchFamily="18" charset="0"/>
                </a:rPr>
                <a:t>Aircraft</a:t>
              </a:r>
            </a:p>
          </p:txBody>
        </p:sp>
        <p:grpSp>
          <p:nvGrpSpPr>
            <p:cNvPr id="57471" name="Group 127"/>
            <p:cNvGrpSpPr>
              <a:grpSpLocks/>
            </p:cNvGrpSpPr>
            <p:nvPr/>
          </p:nvGrpSpPr>
          <p:grpSpPr bwMode="auto">
            <a:xfrm>
              <a:off x="2174" y="1793"/>
              <a:ext cx="1411" cy="734"/>
              <a:chOff x="2293" y="1905"/>
              <a:chExt cx="1411" cy="734"/>
            </a:xfrm>
          </p:grpSpPr>
          <p:sp>
            <p:nvSpPr>
              <p:cNvPr id="57472" name="Freeform 128"/>
              <p:cNvSpPr>
                <a:spLocks/>
              </p:cNvSpPr>
              <p:nvPr/>
            </p:nvSpPr>
            <p:spPr bwMode="auto">
              <a:xfrm>
                <a:off x="2751" y="2452"/>
                <a:ext cx="327" cy="80"/>
              </a:xfrm>
              <a:custGeom>
                <a:avLst/>
                <a:gdLst>
                  <a:gd name="T0" fmla="*/ 0 w 819"/>
                  <a:gd name="T1" fmla="*/ 47 h 403"/>
                  <a:gd name="T2" fmla="*/ 78 w 819"/>
                  <a:gd name="T3" fmla="*/ 399 h 403"/>
                  <a:gd name="T4" fmla="*/ 735 w 819"/>
                  <a:gd name="T5" fmla="*/ 403 h 403"/>
                  <a:gd name="T6" fmla="*/ 819 w 819"/>
                  <a:gd name="T7" fmla="*/ 0 h 403"/>
                  <a:gd name="T8" fmla="*/ 788 w 819"/>
                  <a:gd name="T9" fmla="*/ 3 h 403"/>
                  <a:gd name="T10" fmla="*/ 714 w 819"/>
                  <a:gd name="T11" fmla="*/ 355 h 403"/>
                  <a:gd name="T12" fmla="*/ 599 w 819"/>
                  <a:gd name="T13" fmla="*/ 365 h 403"/>
                  <a:gd name="T14" fmla="*/ 649 w 819"/>
                  <a:gd name="T15" fmla="*/ 30 h 403"/>
                  <a:gd name="T16" fmla="*/ 612 w 819"/>
                  <a:gd name="T17" fmla="*/ 30 h 403"/>
                  <a:gd name="T18" fmla="*/ 558 w 819"/>
                  <a:gd name="T19" fmla="*/ 355 h 403"/>
                  <a:gd name="T20" fmla="*/ 398 w 819"/>
                  <a:gd name="T21" fmla="*/ 361 h 403"/>
                  <a:gd name="T22" fmla="*/ 393 w 819"/>
                  <a:gd name="T23" fmla="*/ 43 h 403"/>
                  <a:gd name="T24" fmla="*/ 365 w 819"/>
                  <a:gd name="T25" fmla="*/ 43 h 403"/>
                  <a:gd name="T26" fmla="*/ 356 w 819"/>
                  <a:gd name="T27" fmla="*/ 340 h 403"/>
                  <a:gd name="T28" fmla="*/ 217 w 819"/>
                  <a:gd name="T29" fmla="*/ 348 h 403"/>
                  <a:gd name="T30" fmla="*/ 156 w 819"/>
                  <a:gd name="T31" fmla="*/ 47 h 403"/>
                  <a:gd name="T32" fmla="*/ 130 w 819"/>
                  <a:gd name="T33" fmla="*/ 47 h 403"/>
                  <a:gd name="T34" fmla="*/ 165 w 819"/>
                  <a:gd name="T35" fmla="*/ 336 h 403"/>
                  <a:gd name="T36" fmla="*/ 92 w 819"/>
                  <a:gd name="T37" fmla="*/ 351 h 403"/>
                  <a:gd name="T38" fmla="*/ 36 w 819"/>
                  <a:gd name="T39" fmla="*/ 47 h 403"/>
                  <a:gd name="T40" fmla="*/ 0 w 819"/>
                  <a:gd name="T41" fmla="*/ 47 h 403"/>
                  <a:gd name="T42" fmla="*/ 0 w 819"/>
                  <a:gd name="T43" fmla="*/ 4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403">
                    <a:moveTo>
                      <a:pt x="0" y="47"/>
                    </a:moveTo>
                    <a:lnTo>
                      <a:pt x="78" y="399"/>
                    </a:lnTo>
                    <a:lnTo>
                      <a:pt x="735" y="403"/>
                    </a:lnTo>
                    <a:lnTo>
                      <a:pt x="819" y="0"/>
                    </a:lnTo>
                    <a:lnTo>
                      <a:pt x="788" y="3"/>
                    </a:lnTo>
                    <a:lnTo>
                      <a:pt x="714" y="355"/>
                    </a:lnTo>
                    <a:lnTo>
                      <a:pt x="599" y="365"/>
                    </a:lnTo>
                    <a:lnTo>
                      <a:pt x="649" y="30"/>
                    </a:lnTo>
                    <a:lnTo>
                      <a:pt x="612" y="30"/>
                    </a:lnTo>
                    <a:lnTo>
                      <a:pt x="558" y="355"/>
                    </a:lnTo>
                    <a:lnTo>
                      <a:pt x="398" y="361"/>
                    </a:lnTo>
                    <a:lnTo>
                      <a:pt x="393" y="43"/>
                    </a:lnTo>
                    <a:lnTo>
                      <a:pt x="365" y="43"/>
                    </a:lnTo>
                    <a:lnTo>
                      <a:pt x="356" y="340"/>
                    </a:lnTo>
                    <a:lnTo>
                      <a:pt x="217" y="348"/>
                    </a:lnTo>
                    <a:lnTo>
                      <a:pt x="156" y="47"/>
                    </a:lnTo>
                    <a:lnTo>
                      <a:pt x="130" y="47"/>
                    </a:lnTo>
                    <a:lnTo>
                      <a:pt x="165" y="336"/>
                    </a:lnTo>
                    <a:lnTo>
                      <a:pt x="92" y="351"/>
                    </a:lnTo>
                    <a:lnTo>
                      <a:pt x="36" y="47"/>
                    </a:lnTo>
                    <a:lnTo>
                      <a:pt x="0" y="47"/>
                    </a:lnTo>
                    <a:lnTo>
                      <a:pt x="0" y="47"/>
                    </a:lnTo>
                    <a:close/>
                  </a:path>
                </a:pathLst>
              </a:custGeom>
              <a:solidFill>
                <a:srgbClr val="637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73" name="Freeform 129"/>
              <p:cNvSpPr>
                <a:spLocks/>
              </p:cNvSpPr>
              <p:nvPr/>
            </p:nvSpPr>
            <p:spPr bwMode="auto">
              <a:xfrm>
                <a:off x="3412" y="2161"/>
                <a:ext cx="272" cy="212"/>
              </a:xfrm>
              <a:custGeom>
                <a:avLst/>
                <a:gdLst>
                  <a:gd name="T0" fmla="*/ 133 w 683"/>
                  <a:gd name="T1" fmla="*/ 183 h 1059"/>
                  <a:gd name="T2" fmla="*/ 366 w 683"/>
                  <a:gd name="T3" fmla="*/ 8 h 1059"/>
                  <a:gd name="T4" fmla="*/ 399 w 683"/>
                  <a:gd name="T5" fmla="*/ 0 h 1059"/>
                  <a:gd name="T6" fmla="*/ 371 w 683"/>
                  <a:gd name="T7" fmla="*/ 818 h 1059"/>
                  <a:gd name="T8" fmla="*/ 683 w 683"/>
                  <a:gd name="T9" fmla="*/ 793 h 1059"/>
                  <a:gd name="T10" fmla="*/ 655 w 683"/>
                  <a:gd name="T11" fmla="*/ 1059 h 1059"/>
                  <a:gd name="T12" fmla="*/ 366 w 683"/>
                  <a:gd name="T13" fmla="*/ 958 h 1059"/>
                  <a:gd name="T14" fmla="*/ 343 w 683"/>
                  <a:gd name="T15" fmla="*/ 1042 h 1059"/>
                  <a:gd name="T16" fmla="*/ 0 w 683"/>
                  <a:gd name="T17" fmla="*/ 1034 h 1059"/>
                  <a:gd name="T18" fmla="*/ 44 w 683"/>
                  <a:gd name="T19" fmla="*/ 983 h 1059"/>
                  <a:gd name="T20" fmla="*/ 315 w 683"/>
                  <a:gd name="T21" fmla="*/ 983 h 1059"/>
                  <a:gd name="T22" fmla="*/ 315 w 683"/>
                  <a:gd name="T23" fmla="*/ 726 h 1059"/>
                  <a:gd name="T24" fmla="*/ 128 w 683"/>
                  <a:gd name="T25" fmla="*/ 709 h 1059"/>
                  <a:gd name="T26" fmla="*/ 154 w 683"/>
                  <a:gd name="T27" fmla="*/ 643 h 1059"/>
                  <a:gd name="T28" fmla="*/ 322 w 683"/>
                  <a:gd name="T29" fmla="*/ 643 h 1059"/>
                  <a:gd name="T30" fmla="*/ 338 w 683"/>
                  <a:gd name="T31" fmla="*/ 84 h 1059"/>
                  <a:gd name="T32" fmla="*/ 154 w 683"/>
                  <a:gd name="T33" fmla="*/ 242 h 1059"/>
                  <a:gd name="T34" fmla="*/ 133 w 683"/>
                  <a:gd name="T35" fmla="*/ 183 h 1059"/>
                  <a:gd name="T36" fmla="*/ 133 w 683"/>
                  <a:gd name="T37" fmla="*/ 183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3" h="1059">
                    <a:moveTo>
                      <a:pt x="133" y="183"/>
                    </a:moveTo>
                    <a:lnTo>
                      <a:pt x="366" y="8"/>
                    </a:lnTo>
                    <a:lnTo>
                      <a:pt x="399" y="0"/>
                    </a:lnTo>
                    <a:lnTo>
                      <a:pt x="371" y="818"/>
                    </a:lnTo>
                    <a:lnTo>
                      <a:pt x="683" y="793"/>
                    </a:lnTo>
                    <a:lnTo>
                      <a:pt x="655" y="1059"/>
                    </a:lnTo>
                    <a:lnTo>
                      <a:pt x="366" y="958"/>
                    </a:lnTo>
                    <a:lnTo>
                      <a:pt x="343" y="1042"/>
                    </a:lnTo>
                    <a:lnTo>
                      <a:pt x="0" y="1034"/>
                    </a:lnTo>
                    <a:lnTo>
                      <a:pt x="44" y="983"/>
                    </a:lnTo>
                    <a:lnTo>
                      <a:pt x="315" y="983"/>
                    </a:lnTo>
                    <a:lnTo>
                      <a:pt x="315" y="726"/>
                    </a:lnTo>
                    <a:lnTo>
                      <a:pt x="128" y="709"/>
                    </a:lnTo>
                    <a:lnTo>
                      <a:pt x="154" y="643"/>
                    </a:lnTo>
                    <a:lnTo>
                      <a:pt x="322" y="643"/>
                    </a:lnTo>
                    <a:lnTo>
                      <a:pt x="338" y="84"/>
                    </a:lnTo>
                    <a:lnTo>
                      <a:pt x="154" y="242"/>
                    </a:lnTo>
                    <a:lnTo>
                      <a:pt x="133" y="183"/>
                    </a:lnTo>
                    <a:lnTo>
                      <a:pt x="133" y="183"/>
                    </a:lnTo>
                    <a:close/>
                  </a:path>
                </a:pathLst>
              </a:custGeom>
              <a:solidFill>
                <a:srgbClr val="96AB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74" name="Freeform 130"/>
              <p:cNvSpPr>
                <a:spLocks/>
              </p:cNvSpPr>
              <p:nvPr/>
            </p:nvSpPr>
            <p:spPr bwMode="auto">
              <a:xfrm>
                <a:off x="3576" y="2145"/>
                <a:ext cx="128" cy="161"/>
              </a:xfrm>
              <a:custGeom>
                <a:avLst/>
                <a:gdLst>
                  <a:gd name="T0" fmla="*/ 27 w 322"/>
                  <a:gd name="T1" fmla="*/ 42 h 810"/>
                  <a:gd name="T2" fmla="*/ 0 w 322"/>
                  <a:gd name="T3" fmla="*/ 810 h 810"/>
                  <a:gd name="T4" fmla="*/ 322 w 322"/>
                  <a:gd name="T5" fmla="*/ 810 h 810"/>
                  <a:gd name="T6" fmla="*/ 272 w 322"/>
                  <a:gd name="T7" fmla="*/ 0 h 810"/>
                  <a:gd name="T8" fmla="*/ 27 w 322"/>
                  <a:gd name="T9" fmla="*/ 42 h 810"/>
                  <a:gd name="T10" fmla="*/ 27 w 322"/>
                  <a:gd name="T11" fmla="*/ 42 h 810"/>
                </a:gdLst>
                <a:ahLst/>
                <a:cxnLst>
                  <a:cxn ang="0">
                    <a:pos x="T0" y="T1"/>
                  </a:cxn>
                  <a:cxn ang="0">
                    <a:pos x="T2" y="T3"/>
                  </a:cxn>
                  <a:cxn ang="0">
                    <a:pos x="T4" y="T5"/>
                  </a:cxn>
                  <a:cxn ang="0">
                    <a:pos x="T6" y="T7"/>
                  </a:cxn>
                  <a:cxn ang="0">
                    <a:pos x="T8" y="T9"/>
                  </a:cxn>
                  <a:cxn ang="0">
                    <a:pos x="T10" y="T11"/>
                  </a:cxn>
                </a:cxnLst>
                <a:rect l="0" t="0" r="r" b="b"/>
                <a:pathLst>
                  <a:path w="322" h="810">
                    <a:moveTo>
                      <a:pt x="27" y="42"/>
                    </a:moveTo>
                    <a:lnTo>
                      <a:pt x="0" y="810"/>
                    </a:lnTo>
                    <a:lnTo>
                      <a:pt x="322" y="810"/>
                    </a:lnTo>
                    <a:lnTo>
                      <a:pt x="272" y="0"/>
                    </a:lnTo>
                    <a:lnTo>
                      <a:pt x="27" y="42"/>
                    </a:lnTo>
                    <a:lnTo>
                      <a:pt x="27" y="42"/>
                    </a:lnTo>
                    <a:close/>
                  </a:path>
                </a:pathLst>
              </a:custGeom>
              <a:solidFill>
                <a:srgbClr val="96AB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75" name="Freeform 131"/>
              <p:cNvSpPr>
                <a:spLocks/>
              </p:cNvSpPr>
              <p:nvPr/>
            </p:nvSpPr>
            <p:spPr bwMode="auto">
              <a:xfrm>
                <a:off x="2293" y="2066"/>
                <a:ext cx="1211" cy="410"/>
              </a:xfrm>
              <a:custGeom>
                <a:avLst/>
                <a:gdLst>
                  <a:gd name="T0" fmla="*/ 2402 w 3038"/>
                  <a:gd name="T1" fmla="*/ 1835 h 2051"/>
                  <a:gd name="T2" fmla="*/ 2508 w 3038"/>
                  <a:gd name="T3" fmla="*/ 1768 h 2051"/>
                  <a:gd name="T4" fmla="*/ 2599 w 3038"/>
                  <a:gd name="T5" fmla="*/ 1707 h 2051"/>
                  <a:gd name="T6" fmla="*/ 2687 w 3038"/>
                  <a:gd name="T7" fmla="*/ 1644 h 2051"/>
                  <a:gd name="T8" fmla="*/ 2763 w 3038"/>
                  <a:gd name="T9" fmla="*/ 1580 h 2051"/>
                  <a:gd name="T10" fmla="*/ 2827 w 3038"/>
                  <a:gd name="T11" fmla="*/ 1511 h 2051"/>
                  <a:gd name="T12" fmla="*/ 2882 w 3038"/>
                  <a:gd name="T13" fmla="*/ 1435 h 2051"/>
                  <a:gd name="T14" fmla="*/ 2916 w 3038"/>
                  <a:gd name="T15" fmla="*/ 1369 h 2051"/>
                  <a:gd name="T16" fmla="*/ 2936 w 3038"/>
                  <a:gd name="T17" fmla="*/ 1321 h 2051"/>
                  <a:gd name="T18" fmla="*/ 2963 w 3038"/>
                  <a:gd name="T19" fmla="*/ 1245 h 2051"/>
                  <a:gd name="T20" fmla="*/ 2992 w 3038"/>
                  <a:gd name="T21" fmla="*/ 1144 h 2051"/>
                  <a:gd name="T22" fmla="*/ 3023 w 3038"/>
                  <a:gd name="T23" fmla="*/ 1009 h 2051"/>
                  <a:gd name="T24" fmla="*/ 3029 w 3038"/>
                  <a:gd name="T25" fmla="*/ 815 h 2051"/>
                  <a:gd name="T26" fmla="*/ 3005 w 3038"/>
                  <a:gd name="T27" fmla="*/ 734 h 2051"/>
                  <a:gd name="T28" fmla="*/ 2977 w 3038"/>
                  <a:gd name="T29" fmla="*/ 648 h 2051"/>
                  <a:gd name="T30" fmla="*/ 2945 w 3038"/>
                  <a:gd name="T31" fmla="*/ 572 h 2051"/>
                  <a:gd name="T32" fmla="*/ 2903 w 3038"/>
                  <a:gd name="T33" fmla="*/ 500 h 2051"/>
                  <a:gd name="T34" fmla="*/ 2859 w 3038"/>
                  <a:gd name="T35" fmla="*/ 441 h 2051"/>
                  <a:gd name="T36" fmla="*/ 2822 w 3038"/>
                  <a:gd name="T37" fmla="*/ 397 h 2051"/>
                  <a:gd name="T38" fmla="*/ 2778 w 3038"/>
                  <a:gd name="T39" fmla="*/ 351 h 2051"/>
                  <a:gd name="T40" fmla="*/ 2726 w 3038"/>
                  <a:gd name="T41" fmla="*/ 306 h 2051"/>
                  <a:gd name="T42" fmla="*/ 2670 w 3038"/>
                  <a:gd name="T43" fmla="*/ 258 h 2051"/>
                  <a:gd name="T44" fmla="*/ 2609 w 3038"/>
                  <a:gd name="T45" fmla="*/ 216 h 2051"/>
                  <a:gd name="T46" fmla="*/ 2513 w 3038"/>
                  <a:gd name="T47" fmla="*/ 159 h 2051"/>
                  <a:gd name="T48" fmla="*/ 2377 w 3038"/>
                  <a:gd name="T49" fmla="*/ 108 h 2051"/>
                  <a:gd name="T50" fmla="*/ 2051 w 3038"/>
                  <a:gd name="T51" fmla="*/ 40 h 2051"/>
                  <a:gd name="T52" fmla="*/ 1628 w 3038"/>
                  <a:gd name="T53" fmla="*/ 0 h 2051"/>
                  <a:gd name="T54" fmla="*/ 1129 w 3038"/>
                  <a:gd name="T55" fmla="*/ 38 h 2051"/>
                  <a:gd name="T56" fmla="*/ 881 w 3038"/>
                  <a:gd name="T57" fmla="*/ 99 h 2051"/>
                  <a:gd name="T58" fmla="*/ 705 w 3038"/>
                  <a:gd name="T59" fmla="*/ 165 h 2051"/>
                  <a:gd name="T60" fmla="*/ 596 w 3038"/>
                  <a:gd name="T61" fmla="*/ 220 h 2051"/>
                  <a:gd name="T62" fmla="*/ 494 w 3038"/>
                  <a:gd name="T63" fmla="*/ 283 h 2051"/>
                  <a:gd name="T64" fmla="*/ 402 w 3038"/>
                  <a:gd name="T65" fmla="*/ 355 h 2051"/>
                  <a:gd name="T66" fmla="*/ 318 w 3038"/>
                  <a:gd name="T67" fmla="*/ 431 h 2051"/>
                  <a:gd name="T68" fmla="*/ 243 w 3038"/>
                  <a:gd name="T69" fmla="*/ 509 h 2051"/>
                  <a:gd name="T70" fmla="*/ 178 w 3038"/>
                  <a:gd name="T71" fmla="*/ 591 h 2051"/>
                  <a:gd name="T72" fmla="*/ 124 w 3038"/>
                  <a:gd name="T73" fmla="*/ 673 h 2051"/>
                  <a:gd name="T74" fmla="*/ 78 w 3038"/>
                  <a:gd name="T75" fmla="*/ 753 h 2051"/>
                  <a:gd name="T76" fmla="*/ 44 w 3038"/>
                  <a:gd name="T77" fmla="*/ 831 h 2051"/>
                  <a:gd name="T78" fmla="*/ 12 w 3038"/>
                  <a:gd name="T79" fmla="*/ 937 h 2051"/>
                  <a:gd name="T80" fmla="*/ 3 w 3038"/>
                  <a:gd name="T81" fmla="*/ 1129 h 2051"/>
                  <a:gd name="T82" fmla="*/ 24 w 3038"/>
                  <a:gd name="T83" fmla="*/ 1241 h 2051"/>
                  <a:gd name="T84" fmla="*/ 54 w 3038"/>
                  <a:gd name="T85" fmla="*/ 1342 h 2051"/>
                  <a:gd name="T86" fmla="*/ 72 w 3038"/>
                  <a:gd name="T87" fmla="*/ 1388 h 2051"/>
                  <a:gd name="T88" fmla="*/ 93 w 3038"/>
                  <a:gd name="T89" fmla="*/ 1433 h 2051"/>
                  <a:gd name="T90" fmla="*/ 118 w 3038"/>
                  <a:gd name="T91" fmla="*/ 1477 h 2051"/>
                  <a:gd name="T92" fmla="*/ 145 w 3038"/>
                  <a:gd name="T93" fmla="*/ 1521 h 2051"/>
                  <a:gd name="T94" fmla="*/ 177 w 3038"/>
                  <a:gd name="T95" fmla="*/ 1563 h 2051"/>
                  <a:gd name="T96" fmla="*/ 214 w 3038"/>
                  <a:gd name="T97" fmla="*/ 1606 h 2051"/>
                  <a:gd name="T98" fmla="*/ 254 w 3038"/>
                  <a:gd name="T99" fmla="*/ 1650 h 2051"/>
                  <a:gd name="T100" fmla="*/ 301 w 3038"/>
                  <a:gd name="T101" fmla="*/ 1696 h 2051"/>
                  <a:gd name="T102" fmla="*/ 355 w 3038"/>
                  <a:gd name="T103" fmla="*/ 1743 h 2051"/>
                  <a:gd name="T104" fmla="*/ 412 w 3038"/>
                  <a:gd name="T105" fmla="*/ 1787 h 2051"/>
                  <a:gd name="T106" fmla="*/ 474 w 3038"/>
                  <a:gd name="T107" fmla="*/ 1833 h 2051"/>
                  <a:gd name="T108" fmla="*/ 540 w 3038"/>
                  <a:gd name="T109" fmla="*/ 1875 h 2051"/>
                  <a:gd name="T110" fmla="*/ 684 w 3038"/>
                  <a:gd name="T111" fmla="*/ 1947 h 2051"/>
                  <a:gd name="T112" fmla="*/ 840 w 3038"/>
                  <a:gd name="T113" fmla="*/ 2000 h 2051"/>
                  <a:gd name="T114" fmla="*/ 1085 w 3038"/>
                  <a:gd name="T115" fmla="*/ 2042 h 2051"/>
                  <a:gd name="T116" fmla="*/ 1668 w 3038"/>
                  <a:gd name="T117" fmla="*/ 2034 h 2051"/>
                  <a:gd name="T118" fmla="*/ 2089 w 3038"/>
                  <a:gd name="T119" fmla="*/ 1943 h 2051"/>
                  <a:gd name="T120" fmla="*/ 2231 w 3038"/>
                  <a:gd name="T121" fmla="*/ 1899 h 2051"/>
                  <a:gd name="T122" fmla="*/ 2377 w 3038"/>
                  <a:gd name="T123" fmla="*/ 1852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8" h="2051">
                    <a:moveTo>
                      <a:pt x="2377" y="1852"/>
                    </a:moveTo>
                    <a:lnTo>
                      <a:pt x="2402" y="1835"/>
                    </a:lnTo>
                    <a:lnTo>
                      <a:pt x="2467" y="1795"/>
                    </a:lnTo>
                    <a:lnTo>
                      <a:pt x="2508" y="1768"/>
                    </a:lnTo>
                    <a:lnTo>
                      <a:pt x="2553" y="1740"/>
                    </a:lnTo>
                    <a:lnTo>
                      <a:pt x="2599" y="1707"/>
                    </a:lnTo>
                    <a:lnTo>
                      <a:pt x="2645" y="1677"/>
                    </a:lnTo>
                    <a:lnTo>
                      <a:pt x="2687" y="1644"/>
                    </a:lnTo>
                    <a:lnTo>
                      <a:pt x="2726" y="1612"/>
                    </a:lnTo>
                    <a:lnTo>
                      <a:pt x="2763" y="1580"/>
                    </a:lnTo>
                    <a:lnTo>
                      <a:pt x="2796" y="1548"/>
                    </a:lnTo>
                    <a:lnTo>
                      <a:pt x="2827" y="1511"/>
                    </a:lnTo>
                    <a:lnTo>
                      <a:pt x="2855" y="1475"/>
                    </a:lnTo>
                    <a:lnTo>
                      <a:pt x="2882" y="1435"/>
                    </a:lnTo>
                    <a:lnTo>
                      <a:pt x="2906" y="1392"/>
                    </a:lnTo>
                    <a:lnTo>
                      <a:pt x="2916" y="1369"/>
                    </a:lnTo>
                    <a:lnTo>
                      <a:pt x="2927" y="1346"/>
                    </a:lnTo>
                    <a:lnTo>
                      <a:pt x="2936" y="1321"/>
                    </a:lnTo>
                    <a:lnTo>
                      <a:pt x="2946" y="1297"/>
                    </a:lnTo>
                    <a:lnTo>
                      <a:pt x="2963" y="1245"/>
                    </a:lnTo>
                    <a:lnTo>
                      <a:pt x="2978" y="1194"/>
                    </a:lnTo>
                    <a:lnTo>
                      <a:pt x="2992" y="1144"/>
                    </a:lnTo>
                    <a:lnTo>
                      <a:pt x="3004" y="1095"/>
                    </a:lnTo>
                    <a:lnTo>
                      <a:pt x="3023" y="1009"/>
                    </a:lnTo>
                    <a:lnTo>
                      <a:pt x="3038" y="878"/>
                    </a:lnTo>
                    <a:lnTo>
                      <a:pt x="3029" y="815"/>
                    </a:lnTo>
                    <a:lnTo>
                      <a:pt x="3019" y="777"/>
                    </a:lnTo>
                    <a:lnTo>
                      <a:pt x="3005" y="734"/>
                    </a:lnTo>
                    <a:lnTo>
                      <a:pt x="2991" y="688"/>
                    </a:lnTo>
                    <a:lnTo>
                      <a:pt x="2977" y="648"/>
                    </a:lnTo>
                    <a:lnTo>
                      <a:pt x="2962" y="608"/>
                    </a:lnTo>
                    <a:lnTo>
                      <a:pt x="2945" y="572"/>
                    </a:lnTo>
                    <a:lnTo>
                      <a:pt x="2926" y="536"/>
                    </a:lnTo>
                    <a:lnTo>
                      <a:pt x="2903" y="500"/>
                    </a:lnTo>
                    <a:lnTo>
                      <a:pt x="2875" y="462"/>
                    </a:lnTo>
                    <a:lnTo>
                      <a:pt x="2859" y="441"/>
                    </a:lnTo>
                    <a:lnTo>
                      <a:pt x="2841" y="420"/>
                    </a:lnTo>
                    <a:lnTo>
                      <a:pt x="2822" y="397"/>
                    </a:lnTo>
                    <a:lnTo>
                      <a:pt x="2801" y="374"/>
                    </a:lnTo>
                    <a:lnTo>
                      <a:pt x="2778" y="351"/>
                    </a:lnTo>
                    <a:lnTo>
                      <a:pt x="2752" y="329"/>
                    </a:lnTo>
                    <a:lnTo>
                      <a:pt x="2726" y="306"/>
                    </a:lnTo>
                    <a:lnTo>
                      <a:pt x="2699" y="281"/>
                    </a:lnTo>
                    <a:lnTo>
                      <a:pt x="2670" y="258"/>
                    </a:lnTo>
                    <a:lnTo>
                      <a:pt x="2641" y="237"/>
                    </a:lnTo>
                    <a:lnTo>
                      <a:pt x="2609" y="216"/>
                    </a:lnTo>
                    <a:lnTo>
                      <a:pt x="2579" y="196"/>
                    </a:lnTo>
                    <a:lnTo>
                      <a:pt x="2513" y="159"/>
                    </a:lnTo>
                    <a:lnTo>
                      <a:pt x="2446" y="129"/>
                    </a:lnTo>
                    <a:lnTo>
                      <a:pt x="2377" y="108"/>
                    </a:lnTo>
                    <a:lnTo>
                      <a:pt x="2228" y="74"/>
                    </a:lnTo>
                    <a:lnTo>
                      <a:pt x="2051" y="40"/>
                    </a:lnTo>
                    <a:lnTo>
                      <a:pt x="1851" y="13"/>
                    </a:lnTo>
                    <a:lnTo>
                      <a:pt x="1628" y="0"/>
                    </a:lnTo>
                    <a:lnTo>
                      <a:pt x="1383" y="5"/>
                    </a:lnTo>
                    <a:lnTo>
                      <a:pt x="1129" y="38"/>
                    </a:lnTo>
                    <a:lnTo>
                      <a:pt x="1004" y="64"/>
                    </a:lnTo>
                    <a:lnTo>
                      <a:pt x="881" y="99"/>
                    </a:lnTo>
                    <a:lnTo>
                      <a:pt x="762" y="140"/>
                    </a:lnTo>
                    <a:lnTo>
                      <a:pt x="705" y="165"/>
                    </a:lnTo>
                    <a:lnTo>
                      <a:pt x="649" y="192"/>
                    </a:lnTo>
                    <a:lnTo>
                      <a:pt x="596" y="220"/>
                    </a:lnTo>
                    <a:lnTo>
                      <a:pt x="544" y="251"/>
                    </a:lnTo>
                    <a:lnTo>
                      <a:pt x="494" y="283"/>
                    </a:lnTo>
                    <a:lnTo>
                      <a:pt x="447" y="319"/>
                    </a:lnTo>
                    <a:lnTo>
                      <a:pt x="402" y="355"/>
                    </a:lnTo>
                    <a:lnTo>
                      <a:pt x="358" y="391"/>
                    </a:lnTo>
                    <a:lnTo>
                      <a:pt x="318" y="431"/>
                    </a:lnTo>
                    <a:lnTo>
                      <a:pt x="280" y="469"/>
                    </a:lnTo>
                    <a:lnTo>
                      <a:pt x="243" y="509"/>
                    </a:lnTo>
                    <a:lnTo>
                      <a:pt x="210" y="551"/>
                    </a:lnTo>
                    <a:lnTo>
                      <a:pt x="178" y="591"/>
                    </a:lnTo>
                    <a:lnTo>
                      <a:pt x="151" y="633"/>
                    </a:lnTo>
                    <a:lnTo>
                      <a:pt x="124" y="673"/>
                    </a:lnTo>
                    <a:lnTo>
                      <a:pt x="100" y="713"/>
                    </a:lnTo>
                    <a:lnTo>
                      <a:pt x="78" y="753"/>
                    </a:lnTo>
                    <a:lnTo>
                      <a:pt x="60" y="793"/>
                    </a:lnTo>
                    <a:lnTo>
                      <a:pt x="44" y="831"/>
                    </a:lnTo>
                    <a:lnTo>
                      <a:pt x="31" y="867"/>
                    </a:lnTo>
                    <a:lnTo>
                      <a:pt x="12" y="937"/>
                    </a:lnTo>
                    <a:lnTo>
                      <a:pt x="0" y="1068"/>
                    </a:lnTo>
                    <a:lnTo>
                      <a:pt x="3" y="1129"/>
                    </a:lnTo>
                    <a:lnTo>
                      <a:pt x="11" y="1186"/>
                    </a:lnTo>
                    <a:lnTo>
                      <a:pt x="24" y="1241"/>
                    </a:lnTo>
                    <a:lnTo>
                      <a:pt x="38" y="1293"/>
                    </a:lnTo>
                    <a:lnTo>
                      <a:pt x="54" y="1342"/>
                    </a:lnTo>
                    <a:lnTo>
                      <a:pt x="63" y="1365"/>
                    </a:lnTo>
                    <a:lnTo>
                      <a:pt x="72" y="1388"/>
                    </a:lnTo>
                    <a:lnTo>
                      <a:pt x="82" y="1411"/>
                    </a:lnTo>
                    <a:lnTo>
                      <a:pt x="93" y="1433"/>
                    </a:lnTo>
                    <a:lnTo>
                      <a:pt x="105" y="1454"/>
                    </a:lnTo>
                    <a:lnTo>
                      <a:pt x="118" y="1477"/>
                    </a:lnTo>
                    <a:lnTo>
                      <a:pt x="131" y="1498"/>
                    </a:lnTo>
                    <a:lnTo>
                      <a:pt x="145" y="1521"/>
                    </a:lnTo>
                    <a:lnTo>
                      <a:pt x="161" y="1542"/>
                    </a:lnTo>
                    <a:lnTo>
                      <a:pt x="177" y="1563"/>
                    </a:lnTo>
                    <a:lnTo>
                      <a:pt x="195" y="1586"/>
                    </a:lnTo>
                    <a:lnTo>
                      <a:pt x="214" y="1606"/>
                    </a:lnTo>
                    <a:lnTo>
                      <a:pt x="233" y="1629"/>
                    </a:lnTo>
                    <a:lnTo>
                      <a:pt x="254" y="1650"/>
                    </a:lnTo>
                    <a:lnTo>
                      <a:pt x="277" y="1673"/>
                    </a:lnTo>
                    <a:lnTo>
                      <a:pt x="301" y="1696"/>
                    </a:lnTo>
                    <a:lnTo>
                      <a:pt x="328" y="1719"/>
                    </a:lnTo>
                    <a:lnTo>
                      <a:pt x="355" y="1743"/>
                    </a:lnTo>
                    <a:lnTo>
                      <a:pt x="383" y="1764"/>
                    </a:lnTo>
                    <a:lnTo>
                      <a:pt x="412" y="1787"/>
                    </a:lnTo>
                    <a:lnTo>
                      <a:pt x="442" y="1810"/>
                    </a:lnTo>
                    <a:lnTo>
                      <a:pt x="474" y="1833"/>
                    </a:lnTo>
                    <a:lnTo>
                      <a:pt x="507" y="1854"/>
                    </a:lnTo>
                    <a:lnTo>
                      <a:pt x="540" y="1875"/>
                    </a:lnTo>
                    <a:lnTo>
                      <a:pt x="611" y="1913"/>
                    </a:lnTo>
                    <a:lnTo>
                      <a:pt x="684" y="1947"/>
                    </a:lnTo>
                    <a:lnTo>
                      <a:pt x="760" y="1975"/>
                    </a:lnTo>
                    <a:lnTo>
                      <a:pt x="840" y="2000"/>
                    </a:lnTo>
                    <a:lnTo>
                      <a:pt x="921" y="2019"/>
                    </a:lnTo>
                    <a:lnTo>
                      <a:pt x="1085" y="2042"/>
                    </a:lnTo>
                    <a:lnTo>
                      <a:pt x="1400" y="2051"/>
                    </a:lnTo>
                    <a:lnTo>
                      <a:pt x="1668" y="2034"/>
                    </a:lnTo>
                    <a:lnTo>
                      <a:pt x="1938" y="1985"/>
                    </a:lnTo>
                    <a:lnTo>
                      <a:pt x="2089" y="1943"/>
                    </a:lnTo>
                    <a:lnTo>
                      <a:pt x="2163" y="1920"/>
                    </a:lnTo>
                    <a:lnTo>
                      <a:pt x="2231" y="1899"/>
                    </a:lnTo>
                    <a:lnTo>
                      <a:pt x="2337" y="1865"/>
                    </a:lnTo>
                    <a:lnTo>
                      <a:pt x="2377" y="1852"/>
                    </a:lnTo>
                    <a:lnTo>
                      <a:pt x="2377" y="1852"/>
                    </a:lnTo>
                    <a:close/>
                  </a:path>
                </a:pathLst>
              </a:custGeom>
              <a:solidFill>
                <a:srgbClr val="C2D6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76" name="Freeform 132"/>
              <p:cNvSpPr>
                <a:spLocks/>
              </p:cNvSpPr>
              <p:nvPr/>
            </p:nvSpPr>
            <p:spPr bwMode="auto">
              <a:xfrm>
                <a:off x="2415" y="2208"/>
                <a:ext cx="1054" cy="252"/>
              </a:xfrm>
              <a:custGeom>
                <a:avLst/>
                <a:gdLst>
                  <a:gd name="T0" fmla="*/ 2637 w 2643"/>
                  <a:gd name="T1" fmla="*/ 80 h 1266"/>
                  <a:gd name="T2" fmla="*/ 2638 w 2643"/>
                  <a:gd name="T3" fmla="*/ 276 h 1266"/>
                  <a:gd name="T4" fmla="*/ 2614 w 2643"/>
                  <a:gd name="T5" fmla="*/ 392 h 1266"/>
                  <a:gd name="T6" fmla="*/ 2576 w 2643"/>
                  <a:gd name="T7" fmla="*/ 508 h 1266"/>
                  <a:gd name="T8" fmla="*/ 2554 w 2643"/>
                  <a:gd name="T9" fmla="*/ 561 h 1266"/>
                  <a:gd name="T10" fmla="*/ 2533 w 2643"/>
                  <a:gd name="T11" fmla="*/ 612 h 1266"/>
                  <a:gd name="T12" fmla="*/ 2512 w 2643"/>
                  <a:gd name="T13" fmla="*/ 656 h 1266"/>
                  <a:gd name="T14" fmla="*/ 2478 w 2643"/>
                  <a:gd name="T15" fmla="*/ 724 h 1266"/>
                  <a:gd name="T16" fmla="*/ 2449 w 2643"/>
                  <a:gd name="T17" fmla="*/ 768 h 1266"/>
                  <a:gd name="T18" fmla="*/ 2394 w 2643"/>
                  <a:gd name="T19" fmla="*/ 820 h 1266"/>
                  <a:gd name="T20" fmla="*/ 2334 w 2643"/>
                  <a:gd name="T21" fmla="*/ 867 h 1266"/>
                  <a:gd name="T22" fmla="*/ 2250 w 2643"/>
                  <a:gd name="T23" fmla="*/ 932 h 1266"/>
                  <a:gd name="T24" fmla="*/ 2143 w 2643"/>
                  <a:gd name="T25" fmla="*/ 1006 h 1266"/>
                  <a:gd name="T26" fmla="*/ 2012 w 2643"/>
                  <a:gd name="T27" fmla="*/ 1080 h 1266"/>
                  <a:gd name="T28" fmla="*/ 1854 w 2643"/>
                  <a:gd name="T29" fmla="*/ 1143 h 1266"/>
                  <a:gd name="T30" fmla="*/ 1670 w 2643"/>
                  <a:gd name="T31" fmla="*/ 1194 h 1266"/>
                  <a:gd name="T32" fmla="*/ 1473 w 2643"/>
                  <a:gd name="T33" fmla="*/ 1234 h 1266"/>
                  <a:gd name="T34" fmla="*/ 1128 w 2643"/>
                  <a:gd name="T35" fmla="*/ 1266 h 1266"/>
                  <a:gd name="T36" fmla="*/ 556 w 2643"/>
                  <a:gd name="T37" fmla="*/ 1236 h 1266"/>
                  <a:gd name="T38" fmla="*/ 336 w 2643"/>
                  <a:gd name="T39" fmla="*/ 1156 h 1266"/>
                  <a:gd name="T40" fmla="*/ 217 w 2643"/>
                  <a:gd name="T41" fmla="*/ 1088 h 1266"/>
                  <a:gd name="T42" fmla="*/ 108 w 2643"/>
                  <a:gd name="T43" fmla="*/ 1010 h 1266"/>
                  <a:gd name="T44" fmla="*/ 31 w 2643"/>
                  <a:gd name="T45" fmla="*/ 947 h 1266"/>
                  <a:gd name="T46" fmla="*/ 64 w 2643"/>
                  <a:gd name="T47" fmla="*/ 939 h 1266"/>
                  <a:gd name="T48" fmla="*/ 234 w 2643"/>
                  <a:gd name="T49" fmla="*/ 974 h 1266"/>
                  <a:gd name="T50" fmla="*/ 480 w 2643"/>
                  <a:gd name="T51" fmla="*/ 1004 h 1266"/>
                  <a:gd name="T52" fmla="*/ 1088 w 2643"/>
                  <a:gd name="T53" fmla="*/ 966 h 1266"/>
                  <a:gd name="T54" fmla="*/ 1413 w 2643"/>
                  <a:gd name="T55" fmla="*/ 886 h 1266"/>
                  <a:gd name="T56" fmla="*/ 1569 w 2643"/>
                  <a:gd name="T57" fmla="*/ 839 h 1266"/>
                  <a:gd name="T58" fmla="*/ 1716 w 2643"/>
                  <a:gd name="T59" fmla="*/ 787 h 1266"/>
                  <a:gd name="T60" fmla="*/ 1851 w 2643"/>
                  <a:gd name="T61" fmla="*/ 736 h 1266"/>
                  <a:gd name="T62" fmla="*/ 1970 w 2643"/>
                  <a:gd name="T63" fmla="*/ 688 h 1266"/>
                  <a:gd name="T64" fmla="*/ 2070 w 2643"/>
                  <a:gd name="T65" fmla="*/ 643 h 1266"/>
                  <a:gd name="T66" fmla="*/ 2221 w 2643"/>
                  <a:gd name="T67" fmla="*/ 561 h 1266"/>
                  <a:gd name="T68" fmla="*/ 2323 w 2643"/>
                  <a:gd name="T69" fmla="*/ 492 h 1266"/>
                  <a:gd name="T70" fmla="*/ 2394 w 2643"/>
                  <a:gd name="T71" fmla="*/ 432 h 1266"/>
                  <a:gd name="T72" fmla="*/ 2453 w 2643"/>
                  <a:gd name="T73" fmla="*/ 376 h 1266"/>
                  <a:gd name="T74" fmla="*/ 2506 w 2643"/>
                  <a:gd name="T75" fmla="*/ 323 h 1266"/>
                  <a:gd name="T76" fmla="*/ 2552 w 2643"/>
                  <a:gd name="T77" fmla="*/ 270 h 1266"/>
                  <a:gd name="T78" fmla="*/ 2587 w 2643"/>
                  <a:gd name="T79" fmla="*/ 213 h 1266"/>
                  <a:gd name="T80" fmla="*/ 2616 w 2643"/>
                  <a:gd name="T81" fmla="*/ 120 h 1266"/>
                  <a:gd name="T82" fmla="*/ 2621 w 2643"/>
                  <a:gd name="T83"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43" h="1266">
                    <a:moveTo>
                      <a:pt x="2621" y="0"/>
                    </a:moveTo>
                    <a:lnTo>
                      <a:pt x="2637" y="80"/>
                    </a:lnTo>
                    <a:lnTo>
                      <a:pt x="2643" y="167"/>
                    </a:lnTo>
                    <a:lnTo>
                      <a:pt x="2638" y="276"/>
                    </a:lnTo>
                    <a:lnTo>
                      <a:pt x="2628" y="333"/>
                    </a:lnTo>
                    <a:lnTo>
                      <a:pt x="2614" y="392"/>
                    </a:lnTo>
                    <a:lnTo>
                      <a:pt x="2596" y="451"/>
                    </a:lnTo>
                    <a:lnTo>
                      <a:pt x="2576" y="508"/>
                    </a:lnTo>
                    <a:lnTo>
                      <a:pt x="2566" y="534"/>
                    </a:lnTo>
                    <a:lnTo>
                      <a:pt x="2554" y="561"/>
                    </a:lnTo>
                    <a:lnTo>
                      <a:pt x="2544" y="588"/>
                    </a:lnTo>
                    <a:lnTo>
                      <a:pt x="2533" y="612"/>
                    </a:lnTo>
                    <a:lnTo>
                      <a:pt x="2523" y="635"/>
                    </a:lnTo>
                    <a:lnTo>
                      <a:pt x="2512" y="656"/>
                    </a:lnTo>
                    <a:lnTo>
                      <a:pt x="2493" y="694"/>
                    </a:lnTo>
                    <a:lnTo>
                      <a:pt x="2478" y="724"/>
                    </a:lnTo>
                    <a:lnTo>
                      <a:pt x="2464" y="747"/>
                    </a:lnTo>
                    <a:lnTo>
                      <a:pt x="2449" y="768"/>
                    </a:lnTo>
                    <a:lnTo>
                      <a:pt x="2434" y="785"/>
                    </a:lnTo>
                    <a:lnTo>
                      <a:pt x="2394" y="820"/>
                    </a:lnTo>
                    <a:lnTo>
                      <a:pt x="2368" y="840"/>
                    </a:lnTo>
                    <a:lnTo>
                      <a:pt x="2334" y="867"/>
                    </a:lnTo>
                    <a:lnTo>
                      <a:pt x="2294" y="897"/>
                    </a:lnTo>
                    <a:lnTo>
                      <a:pt x="2250" y="932"/>
                    </a:lnTo>
                    <a:lnTo>
                      <a:pt x="2199" y="968"/>
                    </a:lnTo>
                    <a:lnTo>
                      <a:pt x="2143" y="1006"/>
                    </a:lnTo>
                    <a:lnTo>
                      <a:pt x="2080" y="1044"/>
                    </a:lnTo>
                    <a:lnTo>
                      <a:pt x="2012" y="1080"/>
                    </a:lnTo>
                    <a:lnTo>
                      <a:pt x="1937" y="1114"/>
                    </a:lnTo>
                    <a:lnTo>
                      <a:pt x="1854" y="1143"/>
                    </a:lnTo>
                    <a:lnTo>
                      <a:pt x="1766" y="1169"/>
                    </a:lnTo>
                    <a:lnTo>
                      <a:pt x="1670" y="1194"/>
                    </a:lnTo>
                    <a:lnTo>
                      <a:pt x="1572" y="1215"/>
                    </a:lnTo>
                    <a:lnTo>
                      <a:pt x="1473" y="1234"/>
                    </a:lnTo>
                    <a:lnTo>
                      <a:pt x="1286" y="1259"/>
                    </a:lnTo>
                    <a:lnTo>
                      <a:pt x="1128" y="1266"/>
                    </a:lnTo>
                    <a:lnTo>
                      <a:pt x="742" y="1261"/>
                    </a:lnTo>
                    <a:lnTo>
                      <a:pt x="556" y="1236"/>
                    </a:lnTo>
                    <a:lnTo>
                      <a:pt x="451" y="1204"/>
                    </a:lnTo>
                    <a:lnTo>
                      <a:pt x="336" y="1156"/>
                    </a:lnTo>
                    <a:lnTo>
                      <a:pt x="276" y="1124"/>
                    </a:lnTo>
                    <a:lnTo>
                      <a:pt x="217" y="1088"/>
                    </a:lnTo>
                    <a:lnTo>
                      <a:pt x="160" y="1048"/>
                    </a:lnTo>
                    <a:lnTo>
                      <a:pt x="108" y="1010"/>
                    </a:lnTo>
                    <a:lnTo>
                      <a:pt x="65" y="975"/>
                    </a:lnTo>
                    <a:lnTo>
                      <a:pt x="31" y="947"/>
                    </a:lnTo>
                    <a:lnTo>
                      <a:pt x="0" y="922"/>
                    </a:lnTo>
                    <a:lnTo>
                      <a:pt x="64" y="939"/>
                    </a:lnTo>
                    <a:lnTo>
                      <a:pt x="137" y="955"/>
                    </a:lnTo>
                    <a:lnTo>
                      <a:pt x="234" y="974"/>
                    </a:lnTo>
                    <a:lnTo>
                      <a:pt x="349" y="991"/>
                    </a:lnTo>
                    <a:lnTo>
                      <a:pt x="480" y="1004"/>
                    </a:lnTo>
                    <a:lnTo>
                      <a:pt x="771" y="1008"/>
                    </a:lnTo>
                    <a:lnTo>
                      <a:pt x="1088" y="966"/>
                    </a:lnTo>
                    <a:lnTo>
                      <a:pt x="1252" y="930"/>
                    </a:lnTo>
                    <a:lnTo>
                      <a:pt x="1413" y="886"/>
                    </a:lnTo>
                    <a:lnTo>
                      <a:pt x="1492" y="863"/>
                    </a:lnTo>
                    <a:lnTo>
                      <a:pt x="1569" y="839"/>
                    </a:lnTo>
                    <a:lnTo>
                      <a:pt x="1644" y="814"/>
                    </a:lnTo>
                    <a:lnTo>
                      <a:pt x="1716" y="787"/>
                    </a:lnTo>
                    <a:lnTo>
                      <a:pt x="1785" y="762"/>
                    </a:lnTo>
                    <a:lnTo>
                      <a:pt x="1851" y="736"/>
                    </a:lnTo>
                    <a:lnTo>
                      <a:pt x="1911" y="711"/>
                    </a:lnTo>
                    <a:lnTo>
                      <a:pt x="1970" y="688"/>
                    </a:lnTo>
                    <a:lnTo>
                      <a:pt x="2022" y="665"/>
                    </a:lnTo>
                    <a:lnTo>
                      <a:pt x="2070" y="643"/>
                    </a:lnTo>
                    <a:lnTo>
                      <a:pt x="2152" y="601"/>
                    </a:lnTo>
                    <a:lnTo>
                      <a:pt x="2221" y="561"/>
                    </a:lnTo>
                    <a:lnTo>
                      <a:pt x="2278" y="527"/>
                    </a:lnTo>
                    <a:lnTo>
                      <a:pt x="2323" y="492"/>
                    </a:lnTo>
                    <a:lnTo>
                      <a:pt x="2362" y="462"/>
                    </a:lnTo>
                    <a:lnTo>
                      <a:pt x="2394" y="432"/>
                    </a:lnTo>
                    <a:lnTo>
                      <a:pt x="2425" y="405"/>
                    </a:lnTo>
                    <a:lnTo>
                      <a:pt x="2453" y="376"/>
                    </a:lnTo>
                    <a:lnTo>
                      <a:pt x="2481" y="350"/>
                    </a:lnTo>
                    <a:lnTo>
                      <a:pt x="2506" y="323"/>
                    </a:lnTo>
                    <a:lnTo>
                      <a:pt x="2530" y="297"/>
                    </a:lnTo>
                    <a:lnTo>
                      <a:pt x="2552" y="270"/>
                    </a:lnTo>
                    <a:lnTo>
                      <a:pt x="2572" y="241"/>
                    </a:lnTo>
                    <a:lnTo>
                      <a:pt x="2587" y="213"/>
                    </a:lnTo>
                    <a:lnTo>
                      <a:pt x="2601" y="182"/>
                    </a:lnTo>
                    <a:lnTo>
                      <a:pt x="2616" y="120"/>
                    </a:lnTo>
                    <a:lnTo>
                      <a:pt x="2623" y="61"/>
                    </a:lnTo>
                    <a:lnTo>
                      <a:pt x="2621" y="0"/>
                    </a:lnTo>
                    <a:lnTo>
                      <a:pt x="2621" y="0"/>
                    </a:lnTo>
                    <a:close/>
                  </a:path>
                </a:pathLst>
              </a:custGeom>
              <a:solidFill>
                <a:srgbClr val="96AB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77" name="Freeform 133"/>
              <p:cNvSpPr>
                <a:spLocks/>
              </p:cNvSpPr>
              <p:nvPr/>
            </p:nvSpPr>
            <p:spPr bwMode="auto">
              <a:xfrm>
                <a:off x="2330" y="2090"/>
                <a:ext cx="875" cy="175"/>
              </a:xfrm>
              <a:custGeom>
                <a:avLst/>
                <a:gdLst>
                  <a:gd name="T0" fmla="*/ 52 w 2193"/>
                  <a:gd name="T1" fmla="*/ 651 h 873"/>
                  <a:gd name="T2" fmla="*/ 64 w 2193"/>
                  <a:gd name="T3" fmla="*/ 626 h 873"/>
                  <a:gd name="T4" fmla="*/ 81 w 2193"/>
                  <a:gd name="T5" fmla="*/ 599 h 873"/>
                  <a:gd name="T6" fmla="*/ 101 w 2193"/>
                  <a:gd name="T7" fmla="*/ 563 h 873"/>
                  <a:gd name="T8" fmla="*/ 114 w 2193"/>
                  <a:gd name="T9" fmla="*/ 544 h 873"/>
                  <a:gd name="T10" fmla="*/ 128 w 2193"/>
                  <a:gd name="T11" fmla="*/ 523 h 873"/>
                  <a:gd name="T12" fmla="*/ 143 w 2193"/>
                  <a:gd name="T13" fmla="*/ 501 h 873"/>
                  <a:gd name="T14" fmla="*/ 159 w 2193"/>
                  <a:gd name="T15" fmla="*/ 478 h 873"/>
                  <a:gd name="T16" fmla="*/ 177 w 2193"/>
                  <a:gd name="T17" fmla="*/ 457 h 873"/>
                  <a:gd name="T18" fmla="*/ 196 w 2193"/>
                  <a:gd name="T19" fmla="*/ 432 h 873"/>
                  <a:gd name="T20" fmla="*/ 215 w 2193"/>
                  <a:gd name="T21" fmla="*/ 409 h 873"/>
                  <a:gd name="T22" fmla="*/ 237 w 2193"/>
                  <a:gd name="T23" fmla="*/ 386 h 873"/>
                  <a:gd name="T24" fmla="*/ 258 w 2193"/>
                  <a:gd name="T25" fmla="*/ 366 h 873"/>
                  <a:gd name="T26" fmla="*/ 281 w 2193"/>
                  <a:gd name="T27" fmla="*/ 343 h 873"/>
                  <a:gd name="T28" fmla="*/ 304 w 2193"/>
                  <a:gd name="T29" fmla="*/ 322 h 873"/>
                  <a:gd name="T30" fmla="*/ 328 w 2193"/>
                  <a:gd name="T31" fmla="*/ 303 h 873"/>
                  <a:gd name="T32" fmla="*/ 379 w 2193"/>
                  <a:gd name="T33" fmla="*/ 263 h 873"/>
                  <a:gd name="T34" fmla="*/ 433 w 2193"/>
                  <a:gd name="T35" fmla="*/ 227 h 873"/>
                  <a:gd name="T36" fmla="*/ 489 w 2193"/>
                  <a:gd name="T37" fmla="*/ 194 h 873"/>
                  <a:gd name="T38" fmla="*/ 546 w 2193"/>
                  <a:gd name="T39" fmla="*/ 164 h 873"/>
                  <a:gd name="T40" fmla="*/ 606 w 2193"/>
                  <a:gd name="T41" fmla="*/ 139 h 873"/>
                  <a:gd name="T42" fmla="*/ 667 w 2193"/>
                  <a:gd name="T43" fmla="*/ 116 h 873"/>
                  <a:gd name="T44" fmla="*/ 791 w 2193"/>
                  <a:gd name="T45" fmla="*/ 80 h 873"/>
                  <a:gd name="T46" fmla="*/ 915 w 2193"/>
                  <a:gd name="T47" fmla="*/ 56 h 873"/>
                  <a:gd name="T48" fmla="*/ 1160 w 2193"/>
                  <a:gd name="T49" fmla="*/ 23 h 873"/>
                  <a:gd name="T50" fmla="*/ 1395 w 2193"/>
                  <a:gd name="T51" fmla="*/ 0 h 873"/>
                  <a:gd name="T52" fmla="*/ 1676 w 2193"/>
                  <a:gd name="T53" fmla="*/ 12 h 873"/>
                  <a:gd name="T54" fmla="*/ 1850 w 2193"/>
                  <a:gd name="T55" fmla="*/ 39 h 873"/>
                  <a:gd name="T56" fmla="*/ 2017 w 2193"/>
                  <a:gd name="T57" fmla="*/ 71 h 873"/>
                  <a:gd name="T58" fmla="*/ 2143 w 2193"/>
                  <a:gd name="T59" fmla="*/ 97 h 873"/>
                  <a:gd name="T60" fmla="*/ 2193 w 2193"/>
                  <a:gd name="T61" fmla="*/ 109 h 873"/>
                  <a:gd name="T62" fmla="*/ 1881 w 2193"/>
                  <a:gd name="T63" fmla="*/ 132 h 873"/>
                  <a:gd name="T64" fmla="*/ 1589 w 2193"/>
                  <a:gd name="T65" fmla="*/ 158 h 873"/>
                  <a:gd name="T66" fmla="*/ 1291 w 2193"/>
                  <a:gd name="T67" fmla="*/ 189 h 873"/>
                  <a:gd name="T68" fmla="*/ 829 w 2193"/>
                  <a:gd name="T69" fmla="*/ 278 h 873"/>
                  <a:gd name="T70" fmla="*/ 738 w 2193"/>
                  <a:gd name="T71" fmla="*/ 310 h 873"/>
                  <a:gd name="T72" fmla="*/ 653 w 2193"/>
                  <a:gd name="T73" fmla="*/ 348 h 873"/>
                  <a:gd name="T74" fmla="*/ 570 w 2193"/>
                  <a:gd name="T75" fmla="*/ 394 h 873"/>
                  <a:gd name="T76" fmla="*/ 530 w 2193"/>
                  <a:gd name="T77" fmla="*/ 421 h 873"/>
                  <a:gd name="T78" fmla="*/ 490 w 2193"/>
                  <a:gd name="T79" fmla="*/ 449 h 873"/>
                  <a:gd name="T80" fmla="*/ 451 w 2193"/>
                  <a:gd name="T81" fmla="*/ 480 h 873"/>
                  <a:gd name="T82" fmla="*/ 412 w 2193"/>
                  <a:gd name="T83" fmla="*/ 512 h 873"/>
                  <a:gd name="T84" fmla="*/ 374 w 2193"/>
                  <a:gd name="T85" fmla="*/ 544 h 873"/>
                  <a:gd name="T86" fmla="*/ 336 w 2193"/>
                  <a:gd name="T87" fmla="*/ 579 h 873"/>
                  <a:gd name="T88" fmla="*/ 299 w 2193"/>
                  <a:gd name="T89" fmla="*/ 615 h 873"/>
                  <a:gd name="T90" fmla="*/ 263 w 2193"/>
                  <a:gd name="T91" fmla="*/ 649 h 873"/>
                  <a:gd name="T92" fmla="*/ 230 w 2193"/>
                  <a:gd name="T93" fmla="*/ 683 h 873"/>
                  <a:gd name="T94" fmla="*/ 198 w 2193"/>
                  <a:gd name="T95" fmla="*/ 715 h 873"/>
                  <a:gd name="T96" fmla="*/ 167 w 2193"/>
                  <a:gd name="T97" fmla="*/ 746 h 873"/>
                  <a:gd name="T98" fmla="*/ 138 w 2193"/>
                  <a:gd name="T99" fmla="*/ 774 h 873"/>
                  <a:gd name="T100" fmla="*/ 111 w 2193"/>
                  <a:gd name="T101" fmla="*/ 801 h 873"/>
                  <a:gd name="T102" fmla="*/ 87 w 2193"/>
                  <a:gd name="T103" fmla="*/ 824 h 873"/>
                  <a:gd name="T104" fmla="*/ 47 w 2193"/>
                  <a:gd name="T105" fmla="*/ 858 h 873"/>
                  <a:gd name="T106" fmla="*/ 19 w 2193"/>
                  <a:gd name="T107" fmla="*/ 873 h 873"/>
                  <a:gd name="T108" fmla="*/ 4 w 2193"/>
                  <a:gd name="T109" fmla="*/ 868 h 873"/>
                  <a:gd name="T110" fmla="*/ 0 w 2193"/>
                  <a:gd name="T111" fmla="*/ 843 h 873"/>
                  <a:gd name="T112" fmla="*/ 5 w 2193"/>
                  <a:gd name="T113" fmla="*/ 809 h 873"/>
                  <a:gd name="T114" fmla="*/ 14 w 2193"/>
                  <a:gd name="T115" fmla="*/ 767 h 873"/>
                  <a:gd name="T116" fmla="*/ 26 w 2193"/>
                  <a:gd name="T117" fmla="*/ 725 h 873"/>
                  <a:gd name="T118" fmla="*/ 39 w 2193"/>
                  <a:gd name="T119" fmla="*/ 689 h 873"/>
                  <a:gd name="T120" fmla="*/ 52 w 2193"/>
                  <a:gd name="T121" fmla="*/ 651 h 873"/>
                  <a:gd name="T122" fmla="*/ 52 w 2193"/>
                  <a:gd name="T123" fmla="*/ 65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3" h="873">
                    <a:moveTo>
                      <a:pt x="52" y="651"/>
                    </a:moveTo>
                    <a:lnTo>
                      <a:pt x="64" y="626"/>
                    </a:lnTo>
                    <a:lnTo>
                      <a:pt x="81" y="599"/>
                    </a:lnTo>
                    <a:lnTo>
                      <a:pt x="101" y="563"/>
                    </a:lnTo>
                    <a:lnTo>
                      <a:pt x="114" y="544"/>
                    </a:lnTo>
                    <a:lnTo>
                      <a:pt x="128" y="523"/>
                    </a:lnTo>
                    <a:lnTo>
                      <a:pt x="143" y="501"/>
                    </a:lnTo>
                    <a:lnTo>
                      <a:pt x="159" y="478"/>
                    </a:lnTo>
                    <a:lnTo>
                      <a:pt x="177" y="457"/>
                    </a:lnTo>
                    <a:lnTo>
                      <a:pt x="196" y="432"/>
                    </a:lnTo>
                    <a:lnTo>
                      <a:pt x="215" y="409"/>
                    </a:lnTo>
                    <a:lnTo>
                      <a:pt x="237" y="386"/>
                    </a:lnTo>
                    <a:lnTo>
                      <a:pt x="258" y="366"/>
                    </a:lnTo>
                    <a:lnTo>
                      <a:pt x="281" y="343"/>
                    </a:lnTo>
                    <a:lnTo>
                      <a:pt x="304" y="322"/>
                    </a:lnTo>
                    <a:lnTo>
                      <a:pt x="328" y="303"/>
                    </a:lnTo>
                    <a:lnTo>
                      <a:pt x="379" y="263"/>
                    </a:lnTo>
                    <a:lnTo>
                      <a:pt x="433" y="227"/>
                    </a:lnTo>
                    <a:lnTo>
                      <a:pt x="489" y="194"/>
                    </a:lnTo>
                    <a:lnTo>
                      <a:pt x="546" y="164"/>
                    </a:lnTo>
                    <a:lnTo>
                      <a:pt x="606" y="139"/>
                    </a:lnTo>
                    <a:lnTo>
                      <a:pt x="667" y="116"/>
                    </a:lnTo>
                    <a:lnTo>
                      <a:pt x="791" y="80"/>
                    </a:lnTo>
                    <a:lnTo>
                      <a:pt x="915" y="56"/>
                    </a:lnTo>
                    <a:lnTo>
                      <a:pt x="1160" y="23"/>
                    </a:lnTo>
                    <a:lnTo>
                      <a:pt x="1395" y="0"/>
                    </a:lnTo>
                    <a:lnTo>
                      <a:pt x="1676" y="12"/>
                    </a:lnTo>
                    <a:lnTo>
                      <a:pt x="1850" y="39"/>
                    </a:lnTo>
                    <a:lnTo>
                      <a:pt x="2017" y="71"/>
                    </a:lnTo>
                    <a:lnTo>
                      <a:pt x="2143" y="97"/>
                    </a:lnTo>
                    <a:lnTo>
                      <a:pt x="2193" y="109"/>
                    </a:lnTo>
                    <a:lnTo>
                      <a:pt x="1881" y="132"/>
                    </a:lnTo>
                    <a:lnTo>
                      <a:pt x="1589" y="158"/>
                    </a:lnTo>
                    <a:lnTo>
                      <a:pt x="1291" y="189"/>
                    </a:lnTo>
                    <a:lnTo>
                      <a:pt x="829" y="278"/>
                    </a:lnTo>
                    <a:lnTo>
                      <a:pt x="738" y="310"/>
                    </a:lnTo>
                    <a:lnTo>
                      <a:pt x="653" y="348"/>
                    </a:lnTo>
                    <a:lnTo>
                      <a:pt x="570" y="394"/>
                    </a:lnTo>
                    <a:lnTo>
                      <a:pt x="530" y="421"/>
                    </a:lnTo>
                    <a:lnTo>
                      <a:pt x="490" y="449"/>
                    </a:lnTo>
                    <a:lnTo>
                      <a:pt x="451" y="480"/>
                    </a:lnTo>
                    <a:lnTo>
                      <a:pt x="412" y="512"/>
                    </a:lnTo>
                    <a:lnTo>
                      <a:pt x="374" y="544"/>
                    </a:lnTo>
                    <a:lnTo>
                      <a:pt x="336" y="579"/>
                    </a:lnTo>
                    <a:lnTo>
                      <a:pt x="299" y="615"/>
                    </a:lnTo>
                    <a:lnTo>
                      <a:pt x="263" y="649"/>
                    </a:lnTo>
                    <a:lnTo>
                      <a:pt x="230" y="683"/>
                    </a:lnTo>
                    <a:lnTo>
                      <a:pt x="198" y="715"/>
                    </a:lnTo>
                    <a:lnTo>
                      <a:pt x="167" y="746"/>
                    </a:lnTo>
                    <a:lnTo>
                      <a:pt x="138" y="774"/>
                    </a:lnTo>
                    <a:lnTo>
                      <a:pt x="111" y="801"/>
                    </a:lnTo>
                    <a:lnTo>
                      <a:pt x="87" y="824"/>
                    </a:lnTo>
                    <a:lnTo>
                      <a:pt x="47" y="858"/>
                    </a:lnTo>
                    <a:lnTo>
                      <a:pt x="19" y="873"/>
                    </a:lnTo>
                    <a:lnTo>
                      <a:pt x="4" y="868"/>
                    </a:lnTo>
                    <a:lnTo>
                      <a:pt x="0" y="843"/>
                    </a:lnTo>
                    <a:lnTo>
                      <a:pt x="5" y="809"/>
                    </a:lnTo>
                    <a:lnTo>
                      <a:pt x="14" y="767"/>
                    </a:lnTo>
                    <a:lnTo>
                      <a:pt x="26" y="725"/>
                    </a:lnTo>
                    <a:lnTo>
                      <a:pt x="39" y="689"/>
                    </a:lnTo>
                    <a:lnTo>
                      <a:pt x="52" y="651"/>
                    </a:lnTo>
                    <a:lnTo>
                      <a:pt x="52" y="651"/>
                    </a:lnTo>
                    <a:close/>
                  </a:path>
                </a:pathLst>
              </a:custGeom>
              <a:solidFill>
                <a:srgbClr val="E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78" name="Freeform 134"/>
              <p:cNvSpPr>
                <a:spLocks/>
              </p:cNvSpPr>
              <p:nvPr/>
            </p:nvSpPr>
            <p:spPr bwMode="auto">
              <a:xfrm>
                <a:off x="2427" y="2119"/>
                <a:ext cx="124" cy="434"/>
              </a:xfrm>
              <a:custGeom>
                <a:avLst/>
                <a:gdLst>
                  <a:gd name="T0" fmla="*/ 144 w 311"/>
                  <a:gd name="T1" fmla="*/ 71 h 2179"/>
                  <a:gd name="T2" fmla="*/ 103 w 311"/>
                  <a:gd name="T3" fmla="*/ 194 h 2179"/>
                  <a:gd name="T4" fmla="*/ 77 w 311"/>
                  <a:gd name="T5" fmla="*/ 274 h 2179"/>
                  <a:gd name="T6" fmla="*/ 53 w 311"/>
                  <a:gd name="T7" fmla="*/ 361 h 2179"/>
                  <a:gd name="T8" fmla="*/ 15 w 311"/>
                  <a:gd name="T9" fmla="*/ 548 h 2179"/>
                  <a:gd name="T10" fmla="*/ 5 w 311"/>
                  <a:gd name="T11" fmla="*/ 886 h 2179"/>
                  <a:gd name="T12" fmla="*/ 21 w 311"/>
                  <a:gd name="T13" fmla="*/ 1027 h 2179"/>
                  <a:gd name="T14" fmla="*/ 39 w 311"/>
                  <a:gd name="T15" fmla="*/ 1145 h 2179"/>
                  <a:gd name="T16" fmla="*/ 68 w 311"/>
                  <a:gd name="T17" fmla="*/ 1314 h 2179"/>
                  <a:gd name="T18" fmla="*/ 96 w 311"/>
                  <a:gd name="T19" fmla="*/ 1436 h 2179"/>
                  <a:gd name="T20" fmla="*/ 125 w 311"/>
                  <a:gd name="T21" fmla="*/ 1539 h 2179"/>
                  <a:gd name="T22" fmla="*/ 162 w 311"/>
                  <a:gd name="T23" fmla="*/ 1655 h 2179"/>
                  <a:gd name="T24" fmla="*/ 195 w 311"/>
                  <a:gd name="T25" fmla="*/ 1759 h 2179"/>
                  <a:gd name="T26" fmla="*/ 221 w 311"/>
                  <a:gd name="T27" fmla="*/ 1835 h 2179"/>
                  <a:gd name="T28" fmla="*/ 311 w 311"/>
                  <a:gd name="T29" fmla="*/ 2179 h 2179"/>
                  <a:gd name="T30" fmla="*/ 307 w 311"/>
                  <a:gd name="T31" fmla="*/ 1668 h 2179"/>
                  <a:gd name="T32" fmla="*/ 237 w 311"/>
                  <a:gd name="T33" fmla="*/ 1805 h 2179"/>
                  <a:gd name="T34" fmla="*/ 214 w 311"/>
                  <a:gd name="T35" fmla="*/ 1734 h 2179"/>
                  <a:gd name="T36" fmla="*/ 184 w 311"/>
                  <a:gd name="T37" fmla="*/ 1635 h 2179"/>
                  <a:gd name="T38" fmla="*/ 152 w 311"/>
                  <a:gd name="T39" fmla="*/ 1527 h 2179"/>
                  <a:gd name="T40" fmla="*/ 104 w 311"/>
                  <a:gd name="T41" fmla="*/ 1326 h 2179"/>
                  <a:gd name="T42" fmla="*/ 76 w 311"/>
                  <a:gd name="T43" fmla="*/ 1164 h 2179"/>
                  <a:gd name="T44" fmla="*/ 39 w 311"/>
                  <a:gd name="T45" fmla="*/ 896 h 2179"/>
                  <a:gd name="T46" fmla="*/ 37 w 311"/>
                  <a:gd name="T47" fmla="*/ 635 h 2179"/>
                  <a:gd name="T48" fmla="*/ 56 w 311"/>
                  <a:gd name="T49" fmla="*/ 493 h 2179"/>
                  <a:gd name="T50" fmla="*/ 76 w 311"/>
                  <a:gd name="T51" fmla="*/ 396 h 2179"/>
                  <a:gd name="T52" fmla="*/ 100 w 311"/>
                  <a:gd name="T53" fmla="*/ 303 h 2179"/>
                  <a:gd name="T54" fmla="*/ 127 w 311"/>
                  <a:gd name="T55" fmla="*/ 215 h 2179"/>
                  <a:gd name="T56" fmla="*/ 152 w 311"/>
                  <a:gd name="T57" fmla="*/ 137 h 2179"/>
                  <a:gd name="T58" fmla="*/ 185 w 311"/>
                  <a:gd name="T59" fmla="*/ 48 h 2179"/>
                  <a:gd name="T60" fmla="*/ 204 w 311"/>
                  <a:gd name="T61" fmla="*/ 0 h 2179"/>
                  <a:gd name="T62" fmla="*/ 162 w 311"/>
                  <a:gd name="T63" fmla="*/ 25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179">
                    <a:moveTo>
                      <a:pt x="162" y="25"/>
                    </a:moveTo>
                    <a:lnTo>
                      <a:pt x="144" y="71"/>
                    </a:lnTo>
                    <a:lnTo>
                      <a:pt x="125" y="126"/>
                    </a:lnTo>
                    <a:lnTo>
                      <a:pt x="103" y="194"/>
                    </a:lnTo>
                    <a:lnTo>
                      <a:pt x="90" y="232"/>
                    </a:lnTo>
                    <a:lnTo>
                      <a:pt x="77" y="274"/>
                    </a:lnTo>
                    <a:lnTo>
                      <a:pt x="66" y="318"/>
                    </a:lnTo>
                    <a:lnTo>
                      <a:pt x="53" y="361"/>
                    </a:lnTo>
                    <a:lnTo>
                      <a:pt x="32" y="455"/>
                    </a:lnTo>
                    <a:lnTo>
                      <a:pt x="15" y="548"/>
                    </a:lnTo>
                    <a:lnTo>
                      <a:pt x="0" y="725"/>
                    </a:lnTo>
                    <a:lnTo>
                      <a:pt x="5" y="886"/>
                    </a:lnTo>
                    <a:lnTo>
                      <a:pt x="13" y="960"/>
                    </a:lnTo>
                    <a:lnTo>
                      <a:pt x="21" y="1027"/>
                    </a:lnTo>
                    <a:lnTo>
                      <a:pt x="30" y="1090"/>
                    </a:lnTo>
                    <a:lnTo>
                      <a:pt x="39" y="1145"/>
                    </a:lnTo>
                    <a:lnTo>
                      <a:pt x="54" y="1236"/>
                    </a:lnTo>
                    <a:lnTo>
                      <a:pt x="68" y="1314"/>
                    </a:lnTo>
                    <a:lnTo>
                      <a:pt x="85" y="1392"/>
                    </a:lnTo>
                    <a:lnTo>
                      <a:pt x="96" y="1436"/>
                    </a:lnTo>
                    <a:lnTo>
                      <a:pt x="109" y="1483"/>
                    </a:lnTo>
                    <a:lnTo>
                      <a:pt x="125" y="1539"/>
                    </a:lnTo>
                    <a:lnTo>
                      <a:pt x="143" y="1597"/>
                    </a:lnTo>
                    <a:lnTo>
                      <a:pt x="162" y="1655"/>
                    </a:lnTo>
                    <a:lnTo>
                      <a:pt x="180" y="1712"/>
                    </a:lnTo>
                    <a:lnTo>
                      <a:pt x="195" y="1759"/>
                    </a:lnTo>
                    <a:lnTo>
                      <a:pt x="208" y="1799"/>
                    </a:lnTo>
                    <a:lnTo>
                      <a:pt x="221" y="1835"/>
                    </a:lnTo>
                    <a:lnTo>
                      <a:pt x="281" y="2143"/>
                    </a:lnTo>
                    <a:lnTo>
                      <a:pt x="311" y="2179"/>
                    </a:lnTo>
                    <a:lnTo>
                      <a:pt x="248" y="1860"/>
                    </a:lnTo>
                    <a:lnTo>
                      <a:pt x="307" y="1668"/>
                    </a:lnTo>
                    <a:lnTo>
                      <a:pt x="281" y="1662"/>
                    </a:lnTo>
                    <a:lnTo>
                      <a:pt x="237" y="1805"/>
                    </a:lnTo>
                    <a:lnTo>
                      <a:pt x="226" y="1771"/>
                    </a:lnTo>
                    <a:lnTo>
                      <a:pt x="214" y="1734"/>
                    </a:lnTo>
                    <a:lnTo>
                      <a:pt x="200" y="1689"/>
                    </a:lnTo>
                    <a:lnTo>
                      <a:pt x="184" y="1635"/>
                    </a:lnTo>
                    <a:lnTo>
                      <a:pt x="167" y="1582"/>
                    </a:lnTo>
                    <a:lnTo>
                      <a:pt x="152" y="1527"/>
                    </a:lnTo>
                    <a:lnTo>
                      <a:pt x="138" y="1478"/>
                    </a:lnTo>
                    <a:lnTo>
                      <a:pt x="104" y="1326"/>
                    </a:lnTo>
                    <a:lnTo>
                      <a:pt x="91" y="1253"/>
                    </a:lnTo>
                    <a:lnTo>
                      <a:pt x="76" y="1164"/>
                    </a:lnTo>
                    <a:lnTo>
                      <a:pt x="57" y="1044"/>
                    </a:lnTo>
                    <a:lnTo>
                      <a:pt x="39" y="896"/>
                    </a:lnTo>
                    <a:lnTo>
                      <a:pt x="33" y="727"/>
                    </a:lnTo>
                    <a:lnTo>
                      <a:pt x="37" y="635"/>
                    </a:lnTo>
                    <a:lnTo>
                      <a:pt x="48" y="542"/>
                    </a:lnTo>
                    <a:lnTo>
                      <a:pt x="56" y="493"/>
                    </a:lnTo>
                    <a:lnTo>
                      <a:pt x="66" y="445"/>
                    </a:lnTo>
                    <a:lnTo>
                      <a:pt x="76" y="396"/>
                    </a:lnTo>
                    <a:lnTo>
                      <a:pt x="87" y="348"/>
                    </a:lnTo>
                    <a:lnTo>
                      <a:pt x="100" y="303"/>
                    </a:lnTo>
                    <a:lnTo>
                      <a:pt x="114" y="257"/>
                    </a:lnTo>
                    <a:lnTo>
                      <a:pt x="127" y="215"/>
                    </a:lnTo>
                    <a:lnTo>
                      <a:pt x="139" y="175"/>
                    </a:lnTo>
                    <a:lnTo>
                      <a:pt x="152" y="137"/>
                    </a:lnTo>
                    <a:lnTo>
                      <a:pt x="165" y="103"/>
                    </a:lnTo>
                    <a:lnTo>
                      <a:pt x="185" y="48"/>
                    </a:lnTo>
                    <a:lnTo>
                      <a:pt x="199" y="12"/>
                    </a:lnTo>
                    <a:lnTo>
                      <a:pt x="204" y="0"/>
                    </a:lnTo>
                    <a:lnTo>
                      <a:pt x="162" y="25"/>
                    </a:lnTo>
                    <a:lnTo>
                      <a:pt x="162" y="25"/>
                    </a:lnTo>
                    <a:close/>
                  </a:path>
                </a:pathLst>
              </a:custGeom>
              <a:solidFill>
                <a:srgbClr val="8A97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79" name="Freeform 135"/>
              <p:cNvSpPr>
                <a:spLocks/>
              </p:cNvSpPr>
              <p:nvPr/>
            </p:nvSpPr>
            <p:spPr bwMode="auto">
              <a:xfrm>
                <a:off x="2597" y="2078"/>
                <a:ext cx="119" cy="487"/>
              </a:xfrm>
              <a:custGeom>
                <a:avLst/>
                <a:gdLst>
                  <a:gd name="T0" fmla="*/ 179 w 297"/>
                  <a:gd name="T1" fmla="*/ 11 h 2443"/>
                  <a:gd name="T2" fmla="*/ 166 w 297"/>
                  <a:gd name="T3" fmla="*/ 34 h 2443"/>
                  <a:gd name="T4" fmla="*/ 154 w 297"/>
                  <a:gd name="T5" fmla="*/ 62 h 2443"/>
                  <a:gd name="T6" fmla="*/ 137 w 297"/>
                  <a:gd name="T7" fmla="*/ 99 h 2443"/>
                  <a:gd name="T8" fmla="*/ 130 w 297"/>
                  <a:gd name="T9" fmla="*/ 120 h 2443"/>
                  <a:gd name="T10" fmla="*/ 119 w 297"/>
                  <a:gd name="T11" fmla="*/ 144 h 2443"/>
                  <a:gd name="T12" fmla="*/ 102 w 297"/>
                  <a:gd name="T13" fmla="*/ 196 h 2443"/>
                  <a:gd name="T14" fmla="*/ 84 w 297"/>
                  <a:gd name="T15" fmla="*/ 255 h 2443"/>
                  <a:gd name="T16" fmla="*/ 67 w 297"/>
                  <a:gd name="T17" fmla="*/ 319 h 2443"/>
                  <a:gd name="T18" fmla="*/ 53 w 297"/>
                  <a:gd name="T19" fmla="*/ 391 h 2443"/>
                  <a:gd name="T20" fmla="*/ 41 w 297"/>
                  <a:gd name="T21" fmla="*/ 469 h 2443"/>
                  <a:gd name="T22" fmla="*/ 19 w 297"/>
                  <a:gd name="T23" fmla="*/ 642 h 2443"/>
                  <a:gd name="T24" fmla="*/ 0 w 297"/>
                  <a:gd name="T25" fmla="*/ 1000 h 2443"/>
                  <a:gd name="T26" fmla="*/ 4 w 297"/>
                  <a:gd name="T27" fmla="*/ 1162 h 2443"/>
                  <a:gd name="T28" fmla="*/ 17 w 297"/>
                  <a:gd name="T29" fmla="*/ 1312 h 2443"/>
                  <a:gd name="T30" fmla="*/ 24 w 297"/>
                  <a:gd name="T31" fmla="*/ 1386 h 2443"/>
                  <a:gd name="T32" fmla="*/ 34 w 297"/>
                  <a:gd name="T33" fmla="*/ 1462 h 2443"/>
                  <a:gd name="T34" fmla="*/ 45 w 297"/>
                  <a:gd name="T35" fmla="*/ 1538 h 2443"/>
                  <a:gd name="T36" fmla="*/ 56 w 297"/>
                  <a:gd name="T37" fmla="*/ 1618 h 2443"/>
                  <a:gd name="T38" fmla="*/ 67 w 297"/>
                  <a:gd name="T39" fmla="*/ 1702 h 2443"/>
                  <a:gd name="T40" fmla="*/ 80 w 297"/>
                  <a:gd name="T41" fmla="*/ 1780 h 2443"/>
                  <a:gd name="T42" fmla="*/ 94 w 297"/>
                  <a:gd name="T43" fmla="*/ 1854 h 2443"/>
                  <a:gd name="T44" fmla="*/ 108 w 297"/>
                  <a:gd name="T45" fmla="*/ 1920 h 2443"/>
                  <a:gd name="T46" fmla="*/ 119 w 297"/>
                  <a:gd name="T47" fmla="*/ 1975 h 2443"/>
                  <a:gd name="T48" fmla="*/ 128 w 297"/>
                  <a:gd name="T49" fmla="*/ 2019 h 2443"/>
                  <a:gd name="T50" fmla="*/ 137 w 297"/>
                  <a:gd name="T51" fmla="*/ 2055 h 2443"/>
                  <a:gd name="T52" fmla="*/ 203 w 297"/>
                  <a:gd name="T53" fmla="*/ 2162 h 2443"/>
                  <a:gd name="T54" fmla="*/ 260 w 297"/>
                  <a:gd name="T55" fmla="*/ 2388 h 2443"/>
                  <a:gd name="T56" fmla="*/ 297 w 297"/>
                  <a:gd name="T57" fmla="*/ 2443 h 2443"/>
                  <a:gd name="T58" fmla="*/ 232 w 297"/>
                  <a:gd name="T59" fmla="*/ 2167 h 2443"/>
                  <a:gd name="T60" fmla="*/ 289 w 297"/>
                  <a:gd name="T61" fmla="*/ 1975 h 2443"/>
                  <a:gd name="T62" fmla="*/ 260 w 297"/>
                  <a:gd name="T63" fmla="*/ 1975 h 2443"/>
                  <a:gd name="T64" fmla="*/ 216 w 297"/>
                  <a:gd name="T65" fmla="*/ 2124 h 2443"/>
                  <a:gd name="T66" fmla="*/ 170 w 297"/>
                  <a:gd name="T67" fmla="*/ 2044 h 2443"/>
                  <a:gd name="T68" fmla="*/ 160 w 297"/>
                  <a:gd name="T69" fmla="*/ 2006 h 2443"/>
                  <a:gd name="T70" fmla="*/ 149 w 297"/>
                  <a:gd name="T71" fmla="*/ 1962 h 2443"/>
                  <a:gd name="T72" fmla="*/ 136 w 297"/>
                  <a:gd name="T73" fmla="*/ 1907 h 2443"/>
                  <a:gd name="T74" fmla="*/ 121 w 297"/>
                  <a:gd name="T75" fmla="*/ 1840 h 2443"/>
                  <a:gd name="T76" fmla="*/ 107 w 297"/>
                  <a:gd name="T77" fmla="*/ 1766 h 2443"/>
                  <a:gd name="T78" fmla="*/ 93 w 297"/>
                  <a:gd name="T79" fmla="*/ 1688 h 2443"/>
                  <a:gd name="T80" fmla="*/ 80 w 297"/>
                  <a:gd name="T81" fmla="*/ 1607 h 2443"/>
                  <a:gd name="T82" fmla="*/ 60 w 297"/>
                  <a:gd name="T83" fmla="*/ 1451 h 2443"/>
                  <a:gd name="T84" fmla="*/ 45 w 297"/>
                  <a:gd name="T85" fmla="*/ 1302 h 2443"/>
                  <a:gd name="T86" fmla="*/ 31 w 297"/>
                  <a:gd name="T87" fmla="*/ 1000 h 2443"/>
                  <a:gd name="T88" fmla="*/ 37 w 297"/>
                  <a:gd name="T89" fmla="*/ 831 h 2443"/>
                  <a:gd name="T90" fmla="*/ 50 w 297"/>
                  <a:gd name="T91" fmla="*/ 658 h 2443"/>
                  <a:gd name="T92" fmla="*/ 60 w 297"/>
                  <a:gd name="T93" fmla="*/ 572 h 2443"/>
                  <a:gd name="T94" fmla="*/ 71 w 297"/>
                  <a:gd name="T95" fmla="*/ 490 h 2443"/>
                  <a:gd name="T96" fmla="*/ 83 w 297"/>
                  <a:gd name="T97" fmla="*/ 410 h 2443"/>
                  <a:gd name="T98" fmla="*/ 97 w 297"/>
                  <a:gd name="T99" fmla="*/ 338 h 2443"/>
                  <a:gd name="T100" fmla="*/ 112 w 297"/>
                  <a:gd name="T101" fmla="*/ 270 h 2443"/>
                  <a:gd name="T102" fmla="*/ 131 w 297"/>
                  <a:gd name="T103" fmla="*/ 207 h 2443"/>
                  <a:gd name="T104" fmla="*/ 150 w 297"/>
                  <a:gd name="T105" fmla="*/ 150 h 2443"/>
                  <a:gd name="T106" fmla="*/ 168 w 297"/>
                  <a:gd name="T107" fmla="*/ 99 h 2443"/>
                  <a:gd name="T108" fmla="*/ 176 w 297"/>
                  <a:gd name="T109" fmla="*/ 76 h 2443"/>
                  <a:gd name="T110" fmla="*/ 185 w 297"/>
                  <a:gd name="T111" fmla="*/ 57 h 2443"/>
                  <a:gd name="T112" fmla="*/ 198 w 297"/>
                  <a:gd name="T113" fmla="*/ 26 h 2443"/>
                  <a:gd name="T114" fmla="*/ 211 w 297"/>
                  <a:gd name="T115" fmla="*/ 0 h 2443"/>
                  <a:gd name="T116" fmla="*/ 179 w 297"/>
                  <a:gd name="T117" fmla="*/ 11 h 2443"/>
                  <a:gd name="T118" fmla="*/ 179 w 297"/>
                  <a:gd name="T119" fmla="*/ 11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7" h="2443">
                    <a:moveTo>
                      <a:pt x="179" y="11"/>
                    </a:moveTo>
                    <a:lnTo>
                      <a:pt x="166" y="34"/>
                    </a:lnTo>
                    <a:lnTo>
                      <a:pt x="154" y="62"/>
                    </a:lnTo>
                    <a:lnTo>
                      <a:pt x="137" y="99"/>
                    </a:lnTo>
                    <a:lnTo>
                      <a:pt x="130" y="120"/>
                    </a:lnTo>
                    <a:lnTo>
                      <a:pt x="119" y="144"/>
                    </a:lnTo>
                    <a:lnTo>
                      <a:pt x="102" y="196"/>
                    </a:lnTo>
                    <a:lnTo>
                      <a:pt x="84" y="255"/>
                    </a:lnTo>
                    <a:lnTo>
                      <a:pt x="67" y="319"/>
                    </a:lnTo>
                    <a:lnTo>
                      <a:pt x="53" y="391"/>
                    </a:lnTo>
                    <a:lnTo>
                      <a:pt x="41" y="469"/>
                    </a:lnTo>
                    <a:lnTo>
                      <a:pt x="19" y="642"/>
                    </a:lnTo>
                    <a:lnTo>
                      <a:pt x="0" y="1000"/>
                    </a:lnTo>
                    <a:lnTo>
                      <a:pt x="4" y="1162"/>
                    </a:lnTo>
                    <a:lnTo>
                      <a:pt x="17" y="1312"/>
                    </a:lnTo>
                    <a:lnTo>
                      <a:pt x="24" y="1386"/>
                    </a:lnTo>
                    <a:lnTo>
                      <a:pt x="34" y="1462"/>
                    </a:lnTo>
                    <a:lnTo>
                      <a:pt x="45" y="1538"/>
                    </a:lnTo>
                    <a:lnTo>
                      <a:pt x="56" y="1618"/>
                    </a:lnTo>
                    <a:lnTo>
                      <a:pt x="67" y="1702"/>
                    </a:lnTo>
                    <a:lnTo>
                      <a:pt x="80" y="1780"/>
                    </a:lnTo>
                    <a:lnTo>
                      <a:pt x="94" y="1854"/>
                    </a:lnTo>
                    <a:lnTo>
                      <a:pt x="108" y="1920"/>
                    </a:lnTo>
                    <a:lnTo>
                      <a:pt x="119" y="1975"/>
                    </a:lnTo>
                    <a:lnTo>
                      <a:pt x="128" y="2019"/>
                    </a:lnTo>
                    <a:lnTo>
                      <a:pt x="137" y="2055"/>
                    </a:lnTo>
                    <a:lnTo>
                      <a:pt x="203" y="2162"/>
                    </a:lnTo>
                    <a:lnTo>
                      <a:pt x="260" y="2388"/>
                    </a:lnTo>
                    <a:lnTo>
                      <a:pt x="297" y="2443"/>
                    </a:lnTo>
                    <a:lnTo>
                      <a:pt x="232" y="2167"/>
                    </a:lnTo>
                    <a:lnTo>
                      <a:pt x="289" y="1975"/>
                    </a:lnTo>
                    <a:lnTo>
                      <a:pt x="260" y="1975"/>
                    </a:lnTo>
                    <a:lnTo>
                      <a:pt x="216" y="2124"/>
                    </a:lnTo>
                    <a:lnTo>
                      <a:pt x="170" y="2044"/>
                    </a:lnTo>
                    <a:lnTo>
                      <a:pt x="160" y="2006"/>
                    </a:lnTo>
                    <a:lnTo>
                      <a:pt x="149" y="1962"/>
                    </a:lnTo>
                    <a:lnTo>
                      <a:pt x="136" y="1907"/>
                    </a:lnTo>
                    <a:lnTo>
                      <a:pt x="121" y="1840"/>
                    </a:lnTo>
                    <a:lnTo>
                      <a:pt x="107" y="1766"/>
                    </a:lnTo>
                    <a:lnTo>
                      <a:pt x="93" y="1688"/>
                    </a:lnTo>
                    <a:lnTo>
                      <a:pt x="80" y="1607"/>
                    </a:lnTo>
                    <a:lnTo>
                      <a:pt x="60" y="1451"/>
                    </a:lnTo>
                    <a:lnTo>
                      <a:pt x="45" y="1302"/>
                    </a:lnTo>
                    <a:lnTo>
                      <a:pt x="31" y="1000"/>
                    </a:lnTo>
                    <a:lnTo>
                      <a:pt x="37" y="831"/>
                    </a:lnTo>
                    <a:lnTo>
                      <a:pt x="50" y="658"/>
                    </a:lnTo>
                    <a:lnTo>
                      <a:pt x="60" y="572"/>
                    </a:lnTo>
                    <a:lnTo>
                      <a:pt x="71" y="490"/>
                    </a:lnTo>
                    <a:lnTo>
                      <a:pt x="83" y="410"/>
                    </a:lnTo>
                    <a:lnTo>
                      <a:pt x="97" y="338"/>
                    </a:lnTo>
                    <a:lnTo>
                      <a:pt x="112" y="270"/>
                    </a:lnTo>
                    <a:lnTo>
                      <a:pt x="131" y="207"/>
                    </a:lnTo>
                    <a:lnTo>
                      <a:pt x="150" y="150"/>
                    </a:lnTo>
                    <a:lnTo>
                      <a:pt x="168" y="99"/>
                    </a:lnTo>
                    <a:lnTo>
                      <a:pt x="176" y="76"/>
                    </a:lnTo>
                    <a:lnTo>
                      <a:pt x="185" y="57"/>
                    </a:lnTo>
                    <a:lnTo>
                      <a:pt x="198" y="26"/>
                    </a:lnTo>
                    <a:lnTo>
                      <a:pt x="211" y="0"/>
                    </a:lnTo>
                    <a:lnTo>
                      <a:pt x="179" y="11"/>
                    </a:lnTo>
                    <a:lnTo>
                      <a:pt x="179" y="11"/>
                    </a:lnTo>
                    <a:close/>
                  </a:path>
                </a:pathLst>
              </a:custGeom>
              <a:solidFill>
                <a:srgbClr val="8A97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0" name="Freeform 136"/>
              <p:cNvSpPr>
                <a:spLocks/>
              </p:cNvSpPr>
              <p:nvPr/>
            </p:nvSpPr>
            <p:spPr bwMode="auto">
              <a:xfrm>
                <a:off x="3197" y="2082"/>
                <a:ext cx="106" cy="440"/>
              </a:xfrm>
              <a:custGeom>
                <a:avLst/>
                <a:gdLst>
                  <a:gd name="T0" fmla="*/ 57 w 267"/>
                  <a:gd name="T1" fmla="*/ 40 h 2209"/>
                  <a:gd name="T2" fmla="*/ 90 w 267"/>
                  <a:gd name="T3" fmla="*/ 97 h 2209"/>
                  <a:gd name="T4" fmla="*/ 132 w 267"/>
                  <a:gd name="T5" fmla="*/ 196 h 2209"/>
                  <a:gd name="T6" fmla="*/ 165 w 267"/>
                  <a:gd name="T7" fmla="*/ 304 h 2209"/>
                  <a:gd name="T8" fmla="*/ 187 w 267"/>
                  <a:gd name="T9" fmla="*/ 391 h 2209"/>
                  <a:gd name="T10" fmla="*/ 218 w 267"/>
                  <a:gd name="T11" fmla="*/ 536 h 2209"/>
                  <a:gd name="T12" fmla="*/ 250 w 267"/>
                  <a:gd name="T13" fmla="*/ 747 h 2209"/>
                  <a:gd name="T14" fmla="*/ 264 w 267"/>
                  <a:gd name="T15" fmla="*/ 1160 h 2209"/>
                  <a:gd name="T16" fmla="*/ 245 w 267"/>
                  <a:gd name="T17" fmla="*/ 1342 h 2209"/>
                  <a:gd name="T18" fmla="*/ 214 w 267"/>
                  <a:gd name="T19" fmla="*/ 1504 h 2209"/>
                  <a:gd name="T20" fmla="*/ 181 w 267"/>
                  <a:gd name="T21" fmla="*/ 1643 h 2209"/>
                  <a:gd name="T22" fmla="*/ 148 w 267"/>
                  <a:gd name="T23" fmla="*/ 1755 h 2209"/>
                  <a:gd name="T24" fmla="*/ 120 w 267"/>
                  <a:gd name="T25" fmla="*/ 1839 h 2209"/>
                  <a:gd name="T26" fmla="*/ 95 w 267"/>
                  <a:gd name="T27" fmla="*/ 1907 h 2209"/>
                  <a:gd name="T28" fmla="*/ 144 w 267"/>
                  <a:gd name="T29" fmla="*/ 2209 h 2209"/>
                  <a:gd name="T30" fmla="*/ 62 w 267"/>
                  <a:gd name="T31" fmla="*/ 1926 h 2209"/>
                  <a:gd name="T32" fmla="*/ 45 w 267"/>
                  <a:gd name="T33" fmla="*/ 1797 h 2209"/>
                  <a:gd name="T34" fmla="*/ 91 w 267"/>
                  <a:gd name="T35" fmla="*/ 1827 h 2209"/>
                  <a:gd name="T36" fmla="*/ 128 w 267"/>
                  <a:gd name="T37" fmla="*/ 1705 h 2209"/>
                  <a:gd name="T38" fmla="*/ 161 w 267"/>
                  <a:gd name="T39" fmla="*/ 1584 h 2209"/>
                  <a:gd name="T40" fmla="*/ 194 w 267"/>
                  <a:gd name="T41" fmla="*/ 1433 h 2209"/>
                  <a:gd name="T42" fmla="*/ 232 w 267"/>
                  <a:gd name="T43" fmla="*/ 1162 h 2209"/>
                  <a:gd name="T44" fmla="*/ 233 w 267"/>
                  <a:gd name="T45" fmla="*/ 854 h 2209"/>
                  <a:gd name="T46" fmla="*/ 209 w 267"/>
                  <a:gd name="T47" fmla="*/ 642 h 2209"/>
                  <a:gd name="T48" fmla="*/ 182 w 267"/>
                  <a:gd name="T49" fmla="*/ 490 h 2209"/>
                  <a:gd name="T50" fmla="*/ 162 w 267"/>
                  <a:gd name="T51" fmla="*/ 397 h 2209"/>
                  <a:gd name="T52" fmla="*/ 141 w 267"/>
                  <a:gd name="T53" fmla="*/ 312 h 2209"/>
                  <a:gd name="T54" fmla="*/ 118 w 267"/>
                  <a:gd name="T55" fmla="*/ 236 h 2209"/>
                  <a:gd name="T56" fmla="*/ 86 w 267"/>
                  <a:gd name="T57" fmla="*/ 144 h 2209"/>
                  <a:gd name="T58" fmla="*/ 66 w 267"/>
                  <a:gd name="T59" fmla="*/ 99 h 2209"/>
                  <a:gd name="T60" fmla="*/ 32 w 267"/>
                  <a:gd name="T61" fmla="*/ 36 h 2209"/>
                  <a:gd name="T62" fmla="*/ 0 w 267"/>
                  <a:gd name="T63" fmla="*/ 0 h 2209"/>
                  <a:gd name="T64" fmla="*/ 25 w 267"/>
                  <a:gd name="T65" fmla="*/ 11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209">
                    <a:moveTo>
                      <a:pt x="25" y="11"/>
                    </a:moveTo>
                    <a:lnTo>
                      <a:pt x="57" y="40"/>
                    </a:lnTo>
                    <a:lnTo>
                      <a:pt x="72" y="64"/>
                    </a:lnTo>
                    <a:lnTo>
                      <a:pt x="90" y="97"/>
                    </a:lnTo>
                    <a:lnTo>
                      <a:pt x="110" y="140"/>
                    </a:lnTo>
                    <a:lnTo>
                      <a:pt x="132" y="196"/>
                    </a:lnTo>
                    <a:lnTo>
                      <a:pt x="153" y="266"/>
                    </a:lnTo>
                    <a:lnTo>
                      <a:pt x="165" y="304"/>
                    </a:lnTo>
                    <a:lnTo>
                      <a:pt x="176" y="346"/>
                    </a:lnTo>
                    <a:lnTo>
                      <a:pt x="187" y="391"/>
                    </a:lnTo>
                    <a:lnTo>
                      <a:pt x="198" y="437"/>
                    </a:lnTo>
                    <a:lnTo>
                      <a:pt x="218" y="536"/>
                    </a:lnTo>
                    <a:lnTo>
                      <a:pt x="236" y="641"/>
                    </a:lnTo>
                    <a:lnTo>
                      <a:pt x="250" y="747"/>
                    </a:lnTo>
                    <a:lnTo>
                      <a:pt x="267" y="960"/>
                    </a:lnTo>
                    <a:lnTo>
                      <a:pt x="264" y="1160"/>
                    </a:lnTo>
                    <a:lnTo>
                      <a:pt x="256" y="1253"/>
                    </a:lnTo>
                    <a:lnTo>
                      <a:pt x="245" y="1342"/>
                    </a:lnTo>
                    <a:lnTo>
                      <a:pt x="231" y="1426"/>
                    </a:lnTo>
                    <a:lnTo>
                      <a:pt x="214" y="1504"/>
                    </a:lnTo>
                    <a:lnTo>
                      <a:pt x="198" y="1576"/>
                    </a:lnTo>
                    <a:lnTo>
                      <a:pt x="181" y="1643"/>
                    </a:lnTo>
                    <a:lnTo>
                      <a:pt x="165" y="1702"/>
                    </a:lnTo>
                    <a:lnTo>
                      <a:pt x="148" y="1755"/>
                    </a:lnTo>
                    <a:lnTo>
                      <a:pt x="134" y="1800"/>
                    </a:lnTo>
                    <a:lnTo>
                      <a:pt x="120" y="1839"/>
                    </a:lnTo>
                    <a:lnTo>
                      <a:pt x="101" y="1890"/>
                    </a:lnTo>
                    <a:lnTo>
                      <a:pt x="95" y="1907"/>
                    </a:lnTo>
                    <a:lnTo>
                      <a:pt x="135" y="2143"/>
                    </a:lnTo>
                    <a:lnTo>
                      <a:pt x="144" y="2209"/>
                    </a:lnTo>
                    <a:lnTo>
                      <a:pt x="111" y="2160"/>
                    </a:lnTo>
                    <a:lnTo>
                      <a:pt x="62" y="1926"/>
                    </a:lnTo>
                    <a:lnTo>
                      <a:pt x="21" y="1816"/>
                    </a:lnTo>
                    <a:lnTo>
                      <a:pt x="45" y="1797"/>
                    </a:lnTo>
                    <a:lnTo>
                      <a:pt x="70" y="1882"/>
                    </a:lnTo>
                    <a:lnTo>
                      <a:pt x="91" y="1827"/>
                    </a:lnTo>
                    <a:lnTo>
                      <a:pt x="114" y="1753"/>
                    </a:lnTo>
                    <a:lnTo>
                      <a:pt x="128" y="1705"/>
                    </a:lnTo>
                    <a:lnTo>
                      <a:pt x="144" y="1648"/>
                    </a:lnTo>
                    <a:lnTo>
                      <a:pt x="161" y="1584"/>
                    </a:lnTo>
                    <a:lnTo>
                      <a:pt x="177" y="1513"/>
                    </a:lnTo>
                    <a:lnTo>
                      <a:pt x="194" y="1433"/>
                    </a:lnTo>
                    <a:lnTo>
                      <a:pt x="209" y="1348"/>
                    </a:lnTo>
                    <a:lnTo>
                      <a:pt x="232" y="1162"/>
                    </a:lnTo>
                    <a:lnTo>
                      <a:pt x="238" y="960"/>
                    </a:lnTo>
                    <a:lnTo>
                      <a:pt x="233" y="854"/>
                    </a:lnTo>
                    <a:lnTo>
                      <a:pt x="224" y="747"/>
                    </a:lnTo>
                    <a:lnTo>
                      <a:pt x="209" y="642"/>
                    </a:lnTo>
                    <a:lnTo>
                      <a:pt x="193" y="540"/>
                    </a:lnTo>
                    <a:lnTo>
                      <a:pt x="182" y="490"/>
                    </a:lnTo>
                    <a:lnTo>
                      <a:pt x="172" y="443"/>
                    </a:lnTo>
                    <a:lnTo>
                      <a:pt x="162" y="397"/>
                    </a:lnTo>
                    <a:lnTo>
                      <a:pt x="151" y="353"/>
                    </a:lnTo>
                    <a:lnTo>
                      <a:pt x="141" y="312"/>
                    </a:lnTo>
                    <a:lnTo>
                      <a:pt x="129" y="272"/>
                    </a:lnTo>
                    <a:lnTo>
                      <a:pt x="118" y="236"/>
                    </a:lnTo>
                    <a:lnTo>
                      <a:pt x="108" y="201"/>
                    </a:lnTo>
                    <a:lnTo>
                      <a:pt x="86" y="144"/>
                    </a:lnTo>
                    <a:lnTo>
                      <a:pt x="76" y="120"/>
                    </a:lnTo>
                    <a:lnTo>
                      <a:pt x="66" y="99"/>
                    </a:lnTo>
                    <a:lnTo>
                      <a:pt x="48" y="62"/>
                    </a:lnTo>
                    <a:lnTo>
                      <a:pt x="32" y="36"/>
                    </a:lnTo>
                    <a:lnTo>
                      <a:pt x="9" y="7"/>
                    </a:lnTo>
                    <a:lnTo>
                      <a:pt x="0" y="0"/>
                    </a:lnTo>
                    <a:lnTo>
                      <a:pt x="25" y="11"/>
                    </a:lnTo>
                    <a:lnTo>
                      <a:pt x="25" y="11"/>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1" name="Freeform 137"/>
              <p:cNvSpPr>
                <a:spLocks/>
              </p:cNvSpPr>
              <p:nvPr/>
            </p:nvSpPr>
            <p:spPr bwMode="auto">
              <a:xfrm>
                <a:off x="3347" y="2126"/>
                <a:ext cx="99" cy="342"/>
              </a:xfrm>
              <a:custGeom>
                <a:avLst/>
                <a:gdLst>
                  <a:gd name="T0" fmla="*/ 96 w 248"/>
                  <a:gd name="T1" fmla="*/ 8 h 1719"/>
                  <a:gd name="T2" fmla="*/ 110 w 248"/>
                  <a:gd name="T3" fmla="*/ 35 h 1719"/>
                  <a:gd name="T4" fmla="*/ 124 w 248"/>
                  <a:gd name="T5" fmla="*/ 67 h 1719"/>
                  <a:gd name="T6" fmla="*/ 143 w 248"/>
                  <a:gd name="T7" fmla="*/ 109 h 1719"/>
                  <a:gd name="T8" fmla="*/ 152 w 248"/>
                  <a:gd name="T9" fmla="*/ 132 h 1719"/>
                  <a:gd name="T10" fmla="*/ 162 w 248"/>
                  <a:gd name="T11" fmla="*/ 158 h 1719"/>
                  <a:gd name="T12" fmla="*/ 182 w 248"/>
                  <a:gd name="T13" fmla="*/ 215 h 1719"/>
                  <a:gd name="T14" fmla="*/ 201 w 248"/>
                  <a:gd name="T15" fmla="*/ 280 h 1719"/>
                  <a:gd name="T16" fmla="*/ 218 w 248"/>
                  <a:gd name="T17" fmla="*/ 346 h 1719"/>
                  <a:gd name="T18" fmla="*/ 241 w 248"/>
                  <a:gd name="T19" fmla="*/ 491 h 1719"/>
                  <a:gd name="T20" fmla="*/ 248 w 248"/>
                  <a:gd name="T21" fmla="*/ 641 h 1719"/>
                  <a:gd name="T22" fmla="*/ 243 w 248"/>
                  <a:gd name="T23" fmla="*/ 797 h 1719"/>
                  <a:gd name="T24" fmla="*/ 236 w 248"/>
                  <a:gd name="T25" fmla="*/ 877 h 1719"/>
                  <a:gd name="T26" fmla="*/ 225 w 248"/>
                  <a:gd name="T27" fmla="*/ 955 h 1719"/>
                  <a:gd name="T28" fmla="*/ 213 w 248"/>
                  <a:gd name="T29" fmla="*/ 1037 h 1719"/>
                  <a:gd name="T30" fmla="*/ 198 w 248"/>
                  <a:gd name="T31" fmla="*/ 1122 h 1719"/>
                  <a:gd name="T32" fmla="*/ 181 w 248"/>
                  <a:gd name="T33" fmla="*/ 1206 h 1719"/>
                  <a:gd name="T34" fmla="*/ 165 w 248"/>
                  <a:gd name="T35" fmla="*/ 1284 h 1719"/>
                  <a:gd name="T36" fmla="*/ 149 w 248"/>
                  <a:gd name="T37" fmla="*/ 1352 h 1719"/>
                  <a:gd name="T38" fmla="*/ 138 w 248"/>
                  <a:gd name="T39" fmla="*/ 1406 h 1719"/>
                  <a:gd name="T40" fmla="*/ 126 w 248"/>
                  <a:gd name="T41" fmla="*/ 1453 h 1719"/>
                  <a:gd name="T42" fmla="*/ 185 w 248"/>
                  <a:gd name="T43" fmla="*/ 1719 h 1719"/>
                  <a:gd name="T44" fmla="*/ 152 w 248"/>
                  <a:gd name="T45" fmla="*/ 1681 h 1719"/>
                  <a:gd name="T46" fmla="*/ 99 w 248"/>
                  <a:gd name="T47" fmla="*/ 1466 h 1719"/>
                  <a:gd name="T48" fmla="*/ 0 w 248"/>
                  <a:gd name="T49" fmla="*/ 1381 h 1719"/>
                  <a:gd name="T50" fmla="*/ 33 w 248"/>
                  <a:gd name="T51" fmla="*/ 1348 h 1719"/>
                  <a:gd name="T52" fmla="*/ 102 w 248"/>
                  <a:gd name="T53" fmla="*/ 1417 h 1719"/>
                  <a:gd name="T54" fmla="*/ 113 w 248"/>
                  <a:gd name="T55" fmla="*/ 1373 h 1719"/>
                  <a:gd name="T56" fmla="*/ 123 w 248"/>
                  <a:gd name="T57" fmla="*/ 1324 h 1719"/>
                  <a:gd name="T58" fmla="*/ 135 w 248"/>
                  <a:gd name="T59" fmla="*/ 1261 h 1719"/>
                  <a:gd name="T60" fmla="*/ 151 w 248"/>
                  <a:gd name="T61" fmla="*/ 1191 h 1719"/>
                  <a:gd name="T62" fmla="*/ 166 w 248"/>
                  <a:gd name="T63" fmla="*/ 1115 h 1719"/>
                  <a:gd name="T64" fmla="*/ 180 w 248"/>
                  <a:gd name="T65" fmla="*/ 1037 h 1719"/>
                  <a:gd name="T66" fmla="*/ 192 w 248"/>
                  <a:gd name="T67" fmla="*/ 961 h 1719"/>
                  <a:gd name="T68" fmla="*/ 210 w 248"/>
                  <a:gd name="T69" fmla="*/ 808 h 1719"/>
                  <a:gd name="T70" fmla="*/ 217 w 248"/>
                  <a:gd name="T71" fmla="*/ 649 h 1719"/>
                  <a:gd name="T72" fmla="*/ 209 w 248"/>
                  <a:gd name="T73" fmla="*/ 487 h 1719"/>
                  <a:gd name="T74" fmla="*/ 200 w 248"/>
                  <a:gd name="T75" fmla="*/ 409 h 1719"/>
                  <a:gd name="T76" fmla="*/ 187 w 248"/>
                  <a:gd name="T77" fmla="*/ 335 h 1719"/>
                  <a:gd name="T78" fmla="*/ 171 w 248"/>
                  <a:gd name="T79" fmla="*/ 265 h 1719"/>
                  <a:gd name="T80" fmla="*/ 162 w 248"/>
                  <a:gd name="T81" fmla="*/ 232 h 1719"/>
                  <a:gd name="T82" fmla="*/ 152 w 248"/>
                  <a:gd name="T83" fmla="*/ 202 h 1719"/>
                  <a:gd name="T84" fmla="*/ 133 w 248"/>
                  <a:gd name="T85" fmla="*/ 145 h 1719"/>
                  <a:gd name="T86" fmla="*/ 123 w 248"/>
                  <a:gd name="T87" fmla="*/ 118 h 1719"/>
                  <a:gd name="T88" fmla="*/ 114 w 248"/>
                  <a:gd name="T89" fmla="*/ 95 h 1719"/>
                  <a:gd name="T90" fmla="*/ 96 w 248"/>
                  <a:gd name="T91" fmla="*/ 55 h 1719"/>
                  <a:gd name="T92" fmla="*/ 82 w 248"/>
                  <a:gd name="T93" fmla="*/ 25 h 1719"/>
                  <a:gd name="T94" fmla="*/ 69 w 248"/>
                  <a:gd name="T95" fmla="*/ 0 h 1719"/>
                  <a:gd name="T96" fmla="*/ 96 w 248"/>
                  <a:gd name="T97" fmla="*/ 8 h 1719"/>
                  <a:gd name="T98" fmla="*/ 96 w 248"/>
                  <a:gd name="T99" fmla="*/ 8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8" h="1719">
                    <a:moveTo>
                      <a:pt x="96" y="8"/>
                    </a:moveTo>
                    <a:lnTo>
                      <a:pt x="110" y="35"/>
                    </a:lnTo>
                    <a:lnTo>
                      <a:pt x="124" y="67"/>
                    </a:lnTo>
                    <a:lnTo>
                      <a:pt x="143" y="109"/>
                    </a:lnTo>
                    <a:lnTo>
                      <a:pt x="152" y="132"/>
                    </a:lnTo>
                    <a:lnTo>
                      <a:pt x="162" y="158"/>
                    </a:lnTo>
                    <a:lnTo>
                      <a:pt x="182" y="215"/>
                    </a:lnTo>
                    <a:lnTo>
                      <a:pt x="201" y="280"/>
                    </a:lnTo>
                    <a:lnTo>
                      <a:pt x="218" y="346"/>
                    </a:lnTo>
                    <a:lnTo>
                      <a:pt x="241" y="491"/>
                    </a:lnTo>
                    <a:lnTo>
                      <a:pt x="248" y="641"/>
                    </a:lnTo>
                    <a:lnTo>
                      <a:pt x="243" y="797"/>
                    </a:lnTo>
                    <a:lnTo>
                      <a:pt x="236" y="877"/>
                    </a:lnTo>
                    <a:lnTo>
                      <a:pt x="225" y="955"/>
                    </a:lnTo>
                    <a:lnTo>
                      <a:pt x="213" y="1037"/>
                    </a:lnTo>
                    <a:lnTo>
                      <a:pt x="198" y="1122"/>
                    </a:lnTo>
                    <a:lnTo>
                      <a:pt x="181" y="1206"/>
                    </a:lnTo>
                    <a:lnTo>
                      <a:pt x="165" y="1284"/>
                    </a:lnTo>
                    <a:lnTo>
                      <a:pt x="149" y="1352"/>
                    </a:lnTo>
                    <a:lnTo>
                      <a:pt x="138" y="1406"/>
                    </a:lnTo>
                    <a:lnTo>
                      <a:pt x="126" y="1453"/>
                    </a:lnTo>
                    <a:lnTo>
                      <a:pt x="185" y="1719"/>
                    </a:lnTo>
                    <a:lnTo>
                      <a:pt x="152" y="1681"/>
                    </a:lnTo>
                    <a:lnTo>
                      <a:pt x="99" y="1466"/>
                    </a:lnTo>
                    <a:lnTo>
                      <a:pt x="0" y="1381"/>
                    </a:lnTo>
                    <a:lnTo>
                      <a:pt x="33" y="1348"/>
                    </a:lnTo>
                    <a:lnTo>
                      <a:pt x="102" y="1417"/>
                    </a:lnTo>
                    <a:lnTo>
                      <a:pt x="113" y="1373"/>
                    </a:lnTo>
                    <a:lnTo>
                      <a:pt x="123" y="1324"/>
                    </a:lnTo>
                    <a:lnTo>
                      <a:pt x="135" y="1261"/>
                    </a:lnTo>
                    <a:lnTo>
                      <a:pt x="151" y="1191"/>
                    </a:lnTo>
                    <a:lnTo>
                      <a:pt x="166" y="1115"/>
                    </a:lnTo>
                    <a:lnTo>
                      <a:pt x="180" y="1037"/>
                    </a:lnTo>
                    <a:lnTo>
                      <a:pt x="192" y="961"/>
                    </a:lnTo>
                    <a:lnTo>
                      <a:pt x="210" y="808"/>
                    </a:lnTo>
                    <a:lnTo>
                      <a:pt x="217" y="649"/>
                    </a:lnTo>
                    <a:lnTo>
                      <a:pt x="209" y="487"/>
                    </a:lnTo>
                    <a:lnTo>
                      <a:pt x="200" y="409"/>
                    </a:lnTo>
                    <a:lnTo>
                      <a:pt x="187" y="335"/>
                    </a:lnTo>
                    <a:lnTo>
                      <a:pt x="171" y="265"/>
                    </a:lnTo>
                    <a:lnTo>
                      <a:pt x="162" y="232"/>
                    </a:lnTo>
                    <a:lnTo>
                      <a:pt x="152" y="202"/>
                    </a:lnTo>
                    <a:lnTo>
                      <a:pt x="133" y="145"/>
                    </a:lnTo>
                    <a:lnTo>
                      <a:pt x="123" y="118"/>
                    </a:lnTo>
                    <a:lnTo>
                      <a:pt x="114" y="95"/>
                    </a:lnTo>
                    <a:lnTo>
                      <a:pt x="96" y="55"/>
                    </a:lnTo>
                    <a:lnTo>
                      <a:pt x="82" y="25"/>
                    </a:lnTo>
                    <a:lnTo>
                      <a:pt x="69" y="0"/>
                    </a:lnTo>
                    <a:lnTo>
                      <a:pt x="96" y="8"/>
                    </a:lnTo>
                    <a:lnTo>
                      <a:pt x="96" y="8"/>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2" name="Freeform 138"/>
              <p:cNvSpPr>
                <a:spLocks/>
              </p:cNvSpPr>
              <p:nvPr/>
            </p:nvSpPr>
            <p:spPr bwMode="auto">
              <a:xfrm>
                <a:off x="2299" y="2183"/>
                <a:ext cx="1209" cy="72"/>
              </a:xfrm>
              <a:custGeom>
                <a:avLst/>
                <a:gdLst>
                  <a:gd name="T0" fmla="*/ 0 w 3031"/>
                  <a:gd name="T1" fmla="*/ 358 h 358"/>
                  <a:gd name="T2" fmla="*/ 34 w 3031"/>
                  <a:gd name="T3" fmla="*/ 327 h 358"/>
                  <a:gd name="T4" fmla="*/ 85 w 3031"/>
                  <a:gd name="T5" fmla="*/ 297 h 358"/>
                  <a:gd name="T6" fmla="*/ 121 w 3031"/>
                  <a:gd name="T7" fmla="*/ 278 h 358"/>
                  <a:gd name="T8" fmla="*/ 164 w 3031"/>
                  <a:gd name="T9" fmla="*/ 259 h 358"/>
                  <a:gd name="T10" fmla="*/ 216 w 3031"/>
                  <a:gd name="T11" fmla="*/ 240 h 358"/>
                  <a:gd name="T12" fmla="*/ 273 w 3031"/>
                  <a:gd name="T13" fmla="*/ 221 h 358"/>
                  <a:gd name="T14" fmla="*/ 400 w 3031"/>
                  <a:gd name="T15" fmla="*/ 183 h 358"/>
                  <a:gd name="T16" fmla="*/ 528 w 3031"/>
                  <a:gd name="T17" fmla="*/ 149 h 358"/>
                  <a:gd name="T18" fmla="*/ 639 w 3031"/>
                  <a:gd name="T19" fmla="*/ 118 h 358"/>
                  <a:gd name="T20" fmla="*/ 727 w 3031"/>
                  <a:gd name="T21" fmla="*/ 94 h 358"/>
                  <a:gd name="T22" fmla="*/ 809 w 3031"/>
                  <a:gd name="T23" fmla="*/ 75 h 358"/>
                  <a:gd name="T24" fmla="*/ 914 w 3031"/>
                  <a:gd name="T25" fmla="*/ 55 h 358"/>
                  <a:gd name="T26" fmla="*/ 1070 w 3031"/>
                  <a:gd name="T27" fmla="*/ 38 h 358"/>
                  <a:gd name="T28" fmla="*/ 1293 w 3031"/>
                  <a:gd name="T29" fmla="*/ 19 h 358"/>
                  <a:gd name="T30" fmla="*/ 1565 w 3031"/>
                  <a:gd name="T31" fmla="*/ 2 h 358"/>
                  <a:gd name="T32" fmla="*/ 2128 w 3031"/>
                  <a:gd name="T33" fmla="*/ 0 h 358"/>
                  <a:gd name="T34" fmla="*/ 2561 w 3031"/>
                  <a:gd name="T35" fmla="*/ 59 h 358"/>
                  <a:gd name="T36" fmla="*/ 2717 w 3031"/>
                  <a:gd name="T37" fmla="*/ 101 h 358"/>
                  <a:gd name="T38" fmla="*/ 2838 w 3031"/>
                  <a:gd name="T39" fmla="*/ 143 h 358"/>
                  <a:gd name="T40" fmla="*/ 2924 w 3031"/>
                  <a:gd name="T41" fmla="*/ 179 h 358"/>
                  <a:gd name="T42" fmla="*/ 2979 w 3031"/>
                  <a:gd name="T43" fmla="*/ 210 h 358"/>
                  <a:gd name="T44" fmla="*/ 3018 w 3031"/>
                  <a:gd name="T45" fmla="*/ 234 h 358"/>
                  <a:gd name="T46" fmla="*/ 3031 w 3031"/>
                  <a:gd name="T47" fmla="*/ 274 h 358"/>
                  <a:gd name="T48" fmla="*/ 2999 w 3031"/>
                  <a:gd name="T49" fmla="*/ 249 h 358"/>
                  <a:gd name="T50" fmla="*/ 2948 w 3031"/>
                  <a:gd name="T51" fmla="*/ 223 h 358"/>
                  <a:gd name="T52" fmla="*/ 2867 w 3031"/>
                  <a:gd name="T53" fmla="*/ 187 h 358"/>
                  <a:gd name="T54" fmla="*/ 2811 w 3031"/>
                  <a:gd name="T55" fmla="*/ 168 h 358"/>
                  <a:gd name="T56" fmla="*/ 2743 w 3031"/>
                  <a:gd name="T57" fmla="*/ 145 h 358"/>
                  <a:gd name="T58" fmla="*/ 2663 w 3031"/>
                  <a:gd name="T59" fmla="*/ 122 h 358"/>
                  <a:gd name="T60" fmla="*/ 2572 w 3031"/>
                  <a:gd name="T61" fmla="*/ 99 h 358"/>
                  <a:gd name="T62" fmla="*/ 2473 w 3031"/>
                  <a:gd name="T63" fmla="*/ 78 h 358"/>
                  <a:gd name="T64" fmla="*/ 2365 w 3031"/>
                  <a:gd name="T65" fmla="*/ 61 h 358"/>
                  <a:gd name="T66" fmla="*/ 2133 w 3031"/>
                  <a:gd name="T67" fmla="*/ 44 h 358"/>
                  <a:gd name="T68" fmla="*/ 1561 w 3031"/>
                  <a:gd name="T69" fmla="*/ 54 h 358"/>
                  <a:gd name="T70" fmla="*/ 1075 w 3031"/>
                  <a:gd name="T71" fmla="*/ 90 h 358"/>
                  <a:gd name="T72" fmla="*/ 848 w 3031"/>
                  <a:gd name="T73" fmla="*/ 114 h 358"/>
                  <a:gd name="T74" fmla="*/ 648 w 3031"/>
                  <a:gd name="T75" fmla="*/ 154 h 358"/>
                  <a:gd name="T76" fmla="*/ 576 w 3031"/>
                  <a:gd name="T77" fmla="*/ 177 h 358"/>
                  <a:gd name="T78" fmla="*/ 492 w 3031"/>
                  <a:gd name="T79" fmla="*/ 200 h 358"/>
                  <a:gd name="T80" fmla="*/ 405 w 3031"/>
                  <a:gd name="T81" fmla="*/ 225 h 358"/>
                  <a:gd name="T82" fmla="*/ 318 w 3031"/>
                  <a:gd name="T83" fmla="*/ 249 h 358"/>
                  <a:gd name="T84" fmla="*/ 178 w 3031"/>
                  <a:gd name="T85" fmla="*/ 287 h 358"/>
                  <a:gd name="T86" fmla="*/ 118 w 3031"/>
                  <a:gd name="T87" fmla="*/ 303 h 358"/>
                  <a:gd name="T88" fmla="*/ 0 w 3031"/>
                  <a:gd name="T89" fmla="*/ 358 h 358"/>
                  <a:gd name="T90" fmla="*/ 0 w 3031"/>
                  <a:gd name="T91"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31" h="358">
                    <a:moveTo>
                      <a:pt x="0" y="358"/>
                    </a:moveTo>
                    <a:lnTo>
                      <a:pt x="34" y="327"/>
                    </a:lnTo>
                    <a:lnTo>
                      <a:pt x="85" y="297"/>
                    </a:lnTo>
                    <a:lnTo>
                      <a:pt x="121" y="278"/>
                    </a:lnTo>
                    <a:lnTo>
                      <a:pt x="164" y="259"/>
                    </a:lnTo>
                    <a:lnTo>
                      <a:pt x="216" y="240"/>
                    </a:lnTo>
                    <a:lnTo>
                      <a:pt x="273" y="221"/>
                    </a:lnTo>
                    <a:lnTo>
                      <a:pt x="400" y="183"/>
                    </a:lnTo>
                    <a:lnTo>
                      <a:pt x="528" y="149"/>
                    </a:lnTo>
                    <a:lnTo>
                      <a:pt x="639" y="118"/>
                    </a:lnTo>
                    <a:lnTo>
                      <a:pt x="727" y="94"/>
                    </a:lnTo>
                    <a:lnTo>
                      <a:pt x="809" y="75"/>
                    </a:lnTo>
                    <a:lnTo>
                      <a:pt x="914" y="55"/>
                    </a:lnTo>
                    <a:lnTo>
                      <a:pt x="1070" y="38"/>
                    </a:lnTo>
                    <a:lnTo>
                      <a:pt x="1293" y="19"/>
                    </a:lnTo>
                    <a:lnTo>
                      <a:pt x="1565" y="2"/>
                    </a:lnTo>
                    <a:lnTo>
                      <a:pt x="2128" y="0"/>
                    </a:lnTo>
                    <a:lnTo>
                      <a:pt x="2561" y="59"/>
                    </a:lnTo>
                    <a:lnTo>
                      <a:pt x="2717" y="101"/>
                    </a:lnTo>
                    <a:lnTo>
                      <a:pt x="2838" y="143"/>
                    </a:lnTo>
                    <a:lnTo>
                      <a:pt x="2924" y="179"/>
                    </a:lnTo>
                    <a:lnTo>
                      <a:pt x="2979" y="210"/>
                    </a:lnTo>
                    <a:lnTo>
                      <a:pt x="3018" y="234"/>
                    </a:lnTo>
                    <a:lnTo>
                      <a:pt x="3031" y="274"/>
                    </a:lnTo>
                    <a:lnTo>
                      <a:pt x="2999" y="249"/>
                    </a:lnTo>
                    <a:lnTo>
                      <a:pt x="2948" y="223"/>
                    </a:lnTo>
                    <a:lnTo>
                      <a:pt x="2867" y="187"/>
                    </a:lnTo>
                    <a:lnTo>
                      <a:pt x="2811" y="168"/>
                    </a:lnTo>
                    <a:lnTo>
                      <a:pt x="2743" y="145"/>
                    </a:lnTo>
                    <a:lnTo>
                      <a:pt x="2663" y="122"/>
                    </a:lnTo>
                    <a:lnTo>
                      <a:pt x="2572" y="99"/>
                    </a:lnTo>
                    <a:lnTo>
                      <a:pt x="2473" y="78"/>
                    </a:lnTo>
                    <a:lnTo>
                      <a:pt x="2365" y="61"/>
                    </a:lnTo>
                    <a:lnTo>
                      <a:pt x="2133" y="44"/>
                    </a:lnTo>
                    <a:lnTo>
                      <a:pt x="1561" y="54"/>
                    </a:lnTo>
                    <a:lnTo>
                      <a:pt x="1075" y="90"/>
                    </a:lnTo>
                    <a:lnTo>
                      <a:pt x="848" y="114"/>
                    </a:lnTo>
                    <a:lnTo>
                      <a:pt x="648" y="154"/>
                    </a:lnTo>
                    <a:lnTo>
                      <a:pt x="576" y="177"/>
                    </a:lnTo>
                    <a:lnTo>
                      <a:pt x="492" y="200"/>
                    </a:lnTo>
                    <a:lnTo>
                      <a:pt x="405" y="225"/>
                    </a:lnTo>
                    <a:lnTo>
                      <a:pt x="318" y="249"/>
                    </a:lnTo>
                    <a:lnTo>
                      <a:pt x="178" y="287"/>
                    </a:lnTo>
                    <a:lnTo>
                      <a:pt x="118" y="303"/>
                    </a:lnTo>
                    <a:lnTo>
                      <a:pt x="0" y="358"/>
                    </a:lnTo>
                    <a:lnTo>
                      <a:pt x="0" y="358"/>
                    </a:lnTo>
                    <a:close/>
                  </a:path>
                </a:pathLst>
              </a:custGeom>
              <a:solidFill>
                <a:srgbClr val="8A97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3" name="Freeform 139"/>
              <p:cNvSpPr>
                <a:spLocks/>
              </p:cNvSpPr>
              <p:nvPr/>
            </p:nvSpPr>
            <p:spPr bwMode="auto">
              <a:xfrm>
                <a:off x="2308" y="2306"/>
                <a:ext cx="1172" cy="101"/>
              </a:xfrm>
              <a:custGeom>
                <a:avLst/>
                <a:gdLst>
                  <a:gd name="T0" fmla="*/ 0 w 2939"/>
                  <a:gd name="T1" fmla="*/ 92 h 506"/>
                  <a:gd name="T2" fmla="*/ 26 w 2939"/>
                  <a:gd name="T3" fmla="*/ 105 h 506"/>
                  <a:gd name="T4" fmla="*/ 96 w 2939"/>
                  <a:gd name="T5" fmla="*/ 141 h 506"/>
                  <a:gd name="T6" fmla="*/ 144 w 2939"/>
                  <a:gd name="T7" fmla="*/ 164 h 506"/>
                  <a:gd name="T8" fmla="*/ 201 w 2939"/>
                  <a:gd name="T9" fmla="*/ 192 h 506"/>
                  <a:gd name="T10" fmla="*/ 263 w 2939"/>
                  <a:gd name="T11" fmla="*/ 221 h 506"/>
                  <a:gd name="T12" fmla="*/ 331 w 2939"/>
                  <a:gd name="T13" fmla="*/ 253 h 506"/>
                  <a:gd name="T14" fmla="*/ 402 w 2939"/>
                  <a:gd name="T15" fmla="*/ 284 h 506"/>
                  <a:gd name="T16" fmla="*/ 478 w 2939"/>
                  <a:gd name="T17" fmla="*/ 316 h 506"/>
                  <a:gd name="T18" fmla="*/ 560 w 2939"/>
                  <a:gd name="T19" fmla="*/ 347 h 506"/>
                  <a:gd name="T20" fmla="*/ 650 w 2939"/>
                  <a:gd name="T21" fmla="*/ 375 h 506"/>
                  <a:gd name="T22" fmla="*/ 747 w 2939"/>
                  <a:gd name="T23" fmla="*/ 398 h 506"/>
                  <a:gd name="T24" fmla="*/ 853 w 2939"/>
                  <a:gd name="T25" fmla="*/ 419 h 506"/>
                  <a:gd name="T26" fmla="*/ 1098 w 2939"/>
                  <a:gd name="T27" fmla="*/ 443 h 506"/>
                  <a:gd name="T28" fmla="*/ 1384 w 2939"/>
                  <a:gd name="T29" fmla="*/ 443 h 506"/>
                  <a:gd name="T30" fmla="*/ 1691 w 2939"/>
                  <a:gd name="T31" fmla="*/ 423 h 506"/>
                  <a:gd name="T32" fmla="*/ 1987 w 2939"/>
                  <a:gd name="T33" fmla="*/ 385 h 506"/>
                  <a:gd name="T34" fmla="*/ 2242 w 2939"/>
                  <a:gd name="T35" fmla="*/ 339 h 506"/>
                  <a:gd name="T36" fmla="*/ 2434 w 2939"/>
                  <a:gd name="T37" fmla="*/ 291 h 506"/>
                  <a:gd name="T38" fmla="*/ 2571 w 2939"/>
                  <a:gd name="T39" fmla="*/ 244 h 506"/>
                  <a:gd name="T40" fmla="*/ 2666 w 2939"/>
                  <a:gd name="T41" fmla="*/ 198 h 506"/>
                  <a:gd name="T42" fmla="*/ 2733 w 2939"/>
                  <a:gd name="T43" fmla="*/ 160 h 506"/>
                  <a:gd name="T44" fmla="*/ 2787 w 2939"/>
                  <a:gd name="T45" fmla="*/ 132 h 506"/>
                  <a:gd name="T46" fmla="*/ 2830 w 2939"/>
                  <a:gd name="T47" fmla="*/ 109 h 506"/>
                  <a:gd name="T48" fmla="*/ 2889 w 2939"/>
                  <a:gd name="T49" fmla="*/ 69 h 506"/>
                  <a:gd name="T50" fmla="*/ 2926 w 2939"/>
                  <a:gd name="T51" fmla="*/ 23 h 506"/>
                  <a:gd name="T52" fmla="*/ 2939 w 2939"/>
                  <a:gd name="T53" fmla="*/ 0 h 506"/>
                  <a:gd name="T54" fmla="*/ 2929 w 2939"/>
                  <a:gd name="T55" fmla="*/ 73 h 506"/>
                  <a:gd name="T56" fmla="*/ 2877 w 2939"/>
                  <a:gd name="T57" fmla="*/ 111 h 506"/>
                  <a:gd name="T58" fmla="*/ 2830 w 2939"/>
                  <a:gd name="T59" fmla="*/ 143 h 506"/>
                  <a:gd name="T60" fmla="*/ 2780 w 2939"/>
                  <a:gd name="T61" fmla="*/ 173 h 506"/>
                  <a:gd name="T62" fmla="*/ 2726 w 2939"/>
                  <a:gd name="T63" fmla="*/ 210 h 506"/>
                  <a:gd name="T64" fmla="*/ 2661 w 2939"/>
                  <a:gd name="T65" fmla="*/ 250 h 506"/>
                  <a:gd name="T66" fmla="*/ 2621 w 2939"/>
                  <a:gd name="T67" fmla="*/ 270 h 506"/>
                  <a:gd name="T68" fmla="*/ 2572 w 2939"/>
                  <a:gd name="T69" fmla="*/ 293 h 506"/>
                  <a:gd name="T70" fmla="*/ 2513 w 2939"/>
                  <a:gd name="T71" fmla="*/ 316 h 506"/>
                  <a:gd name="T72" fmla="*/ 2442 w 2939"/>
                  <a:gd name="T73" fmla="*/ 341 h 506"/>
                  <a:gd name="T74" fmla="*/ 2356 w 2939"/>
                  <a:gd name="T75" fmla="*/ 364 h 506"/>
                  <a:gd name="T76" fmla="*/ 2254 w 2939"/>
                  <a:gd name="T77" fmla="*/ 388 h 506"/>
                  <a:gd name="T78" fmla="*/ 2135 w 2939"/>
                  <a:gd name="T79" fmla="*/ 413 h 506"/>
                  <a:gd name="T80" fmla="*/ 2002 w 2939"/>
                  <a:gd name="T81" fmla="*/ 436 h 506"/>
                  <a:gd name="T82" fmla="*/ 1859 w 2939"/>
                  <a:gd name="T83" fmla="*/ 459 h 506"/>
                  <a:gd name="T84" fmla="*/ 1708 w 2939"/>
                  <a:gd name="T85" fmla="*/ 478 h 506"/>
                  <a:gd name="T86" fmla="*/ 1402 w 2939"/>
                  <a:gd name="T87" fmla="*/ 502 h 506"/>
                  <a:gd name="T88" fmla="*/ 1114 w 2939"/>
                  <a:gd name="T89" fmla="*/ 506 h 506"/>
                  <a:gd name="T90" fmla="*/ 867 w 2939"/>
                  <a:gd name="T91" fmla="*/ 482 h 506"/>
                  <a:gd name="T92" fmla="*/ 662 w 2939"/>
                  <a:gd name="T93" fmla="*/ 436 h 506"/>
                  <a:gd name="T94" fmla="*/ 572 w 2939"/>
                  <a:gd name="T95" fmla="*/ 405 h 506"/>
                  <a:gd name="T96" fmla="*/ 488 w 2939"/>
                  <a:gd name="T97" fmla="*/ 375 h 506"/>
                  <a:gd name="T98" fmla="*/ 410 w 2939"/>
                  <a:gd name="T99" fmla="*/ 343 h 506"/>
                  <a:gd name="T100" fmla="*/ 338 w 2939"/>
                  <a:gd name="T101" fmla="*/ 308 h 506"/>
                  <a:gd name="T102" fmla="*/ 271 w 2939"/>
                  <a:gd name="T103" fmla="*/ 276 h 506"/>
                  <a:gd name="T104" fmla="*/ 209 w 2939"/>
                  <a:gd name="T105" fmla="*/ 244 h 506"/>
                  <a:gd name="T106" fmla="*/ 153 w 2939"/>
                  <a:gd name="T107" fmla="*/ 215 h 506"/>
                  <a:gd name="T108" fmla="*/ 105 w 2939"/>
                  <a:gd name="T109" fmla="*/ 189 h 506"/>
                  <a:gd name="T110" fmla="*/ 35 w 2939"/>
                  <a:gd name="T111" fmla="*/ 151 h 506"/>
                  <a:gd name="T112" fmla="*/ 10 w 2939"/>
                  <a:gd name="T113" fmla="*/ 135 h 506"/>
                  <a:gd name="T114" fmla="*/ 0 w 2939"/>
                  <a:gd name="T115" fmla="*/ 92 h 506"/>
                  <a:gd name="T116" fmla="*/ 0 w 2939"/>
                  <a:gd name="T117" fmla="*/ 9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9" h="506">
                    <a:moveTo>
                      <a:pt x="0" y="92"/>
                    </a:moveTo>
                    <a:lnTo>
                      <a:pt x="26" y="105"/>
                    </a:lnTo>
                    <a:lnTo>
                      <a:pt x="96" y="141"/>
                    </a:lnTo>
                    <a:lnTo>
                      <a:pt x="144" y="164"/>
                    </a:lnTo>
                    <a:lnTo>
                      <a:pt x="201" y="192"/>
                    </a:lnTo>
                    <a:lnTo>
                      <a:pt x="263" y="221"/>
                    </a:lnTo>
                    <a:lnTo>
                      <a:pt x="331" y="253"/>
                    </a:lnTo>
                    <a:lnTo>
                      <a:pt x="402" y="284"/>
                    </a:lnTo>
                    <a:lnTo>
                      <a:pt x="478" y="316"/>
                    </a:lnTo>
                    <a:lnTo>
                      <a:pt x="560" y="347"/>
                    </a:lnTo>
                    <a:lnTo>
                      <a:pt x="650" y="375"/>
                    </a:lnTo>
                    <a:lnTo>
                      <a:pt x="747" y="398"/>
                    </a:lnTo>
                    <a:lnTo>
                      <a:pt x="853" y="419"/>
                    </a:lnTo>
                    <a:lnTo>
                      <a:pt x="1098" y="443"/>
                    </a:lnTo>
                    <a:lnTo>
                      <a:pt x="1384" y="443"/>
                    </a:lnTo>
                    <a:lnTo>
                      <a:pt x="1691" y="423"/>
                    </a:lnTo>
                    <a:lnTo>
                      <a:pt x="1987" y="385"/>
                    </a:lnTo>
                    <a:lnTo>
                      <a:pt x="2242" y="339"/>
                    </a:lnTo>
                    <a:lnTo>
                      <a:pt x="2434" y="291"/>
                    </a:lnTo>
                    <a:lnTo>
                      <a:pt x="2571" y="244"/>
                    </a:lnTo>
                    <a:lnTo>
                      <a:pt x="2666" y="198"/>
                    </a:lnTo>
                    <a:lnTo>
                      <a:pt x="2733" y="160"/>
                    </a:lnTo>
                    <a:lnTo>
                      <a:pt x="2787" y="132"/>
                    </a:lnTo>
                    <a:lnTo>
                      <a:pt x="2830" y="109"/>
                    </a:lnTo>
                    <a:lnTo>
                      <a:pt x="2889" y="69"/>
                    </a:lnTo>
                    <a:lnTo>
                      <a:pt x="2926" y="23"/>
                    </a:lnTo>
                    <a:lnTo>
                      <a:pt x="2939" y="0"/>
                    </a:lnTo>
                    <a:lnTo>
                      <a:pt x="2929" y="73"/>
                    </a:lnTo>
                    <a:lnTo>
                      <a:pt x="2877" y="111"/>
                    </a:lnTo>
                    <a:lnTo>
                      <a:pt x="2830" y="143"/>
                    </a:lnTo>
                    <a:lnTo>
                      <a:pt x="2780" y="173"/>
                    </a:lnTo>
                    <a:lnTo>
                      <a:pt x="2726" y="210"/>
                    </a:lnTo>
                    <a:lnTo>
                      <a:pt x="2661" y="250"/>
                    </a:lnTo>
                    <a:lnTo>
                      <a:pt x="2621" y="270"/>
                    </a:lnTo>
                    <a:lnTo>
                      <a:pt x="2572" y="293"/>
                    </a:lnTo>
                    <a:lnTo>
                      <a:pt x="2513" y="316"/>
                    </a:lnTo>
                    <a:lnTo>
                      <a:pt x="2442" y="341"/>
                    </a:lnTo>
                    <a:lnTo>
                      <a:pt x="2356" y="364"/>
                    </a:lnTo>
                    <a:lnTo>
                      <a:pt x="2254" y="388"/>
                    </a:lnTo>
                    <a:lnTo>
                      <a:pt x="2135" y="413"/>
                    </a:lnTo>
                    <a:lnTo>
                      <a:pt x="2002" y="436"/>
                    </a:lnTo>
                    <a:lnTo>
                      <a:pt x="1859" y="459"/>
                    </a:lnTo>
                    <a:lnTo>
                      <a:pt x="1708" y="478"/>
                    </a:lnTo>
                    <a:lnTo>
                      <a:pt x="1402" y="502"/>
                    </a:lnTo>
                    <a:lnTo>
                      <a:pt x="1114" y="506"/>
                    </a:lnTo>
                    <a:lnTo>
                      <a:pt x="867" y="482"/>
                    </a:lnTo>
                    <a:lnTo>
                      <a:pt x="662" y="436"/>
                    </a:lnTo>
                    <a:lnTo>
                      <a:pt x="572" y="405"/>
                    </a:lnTo>
                    <a:lnTo>
                      <a:pt x="488" y="375"/>
                    </a:lnTo>
                    <a:lnTo>
                      <a:pt x="410" y="343"/>
                    </a:lnTo>
                    <a:lnTo>
                      <a:pt x="338" y="308"/>
                    </a:lnTo>
                    <a:lnTo>
                      <a:pt x="271" y="276"/>
                    </a:lnTo>
                    <a:lnTo>
                      <a:pt x="209" y="244"/>
                    </a:lnTo>
                    <a:lnTo>
                      <a:pt x="153" y="215"/>
                    </a:lnTo>
                    <a:lnTo>
                      <a:pt x="105" y="189"/>
                    </a:lnTo>
                    <a:lnTo>
                      <a:pt x="35" y="151"/>
                    </a:lnTo>
                    <a:lnTo>
                      <a:pt x="10" y="135"/>
                    </a:lnTo>
                    <a:lnTo>
                      <a:pt x="0" y="92"/>
                    </a:lnTo>
                    <a:lnTo>
                      <a:pt x="0" y="92"/>
                    </a:lnTo>
                    <a:close/>
                  </a:path>
                </a:pathLst>
              </a:custGeom>
              <a:solidFill>
                <a:srgbClr val="8A97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4" name="Freeform 140"/>
              <p:cNvSpPr>
                <a:spLocks/>
              </p:cNvSpPr>
              <p:nvPr/>
            </p:nvSpPr>
            <p:spPr bwMode="auto">
              <a:xfrm>
                <a:off x="3159" y="2494"/>
                <a:ext cx="61" cy="72"/>
              </a:xfrm>
              <a:custGeom>
                <a:avLst/>
                <a:gdLst>
                  <a:gd name="T0" fmla="*/ 10 w 153"/>
                  <a:gd name="T1" fmla="*/ 357 h 357"/>
                  <a:gd name="T2" fmla="*/ 0 w 153"/>
                  <a:gd name="T3" fmla="*/ 194 h 357"/>
                  <a:gd name="T4" fmla="*/ 13 w 153"/>
                  <a:gd name="T5" fmla="*/ 131 h 357"/>
                  <a:gd name="T6" fmla="*/ 23 w 153"/>
                  <a:gd name="T7" fmla="*/ 100 h 357"/>
                  <a:gd name="T8" fmla="*/ 34 w 153"/>
                  <a:gd name="T9" fmla="*/ 74 h 357"/>
                  <a:gd name="T10" fmla="*/ 48 w 153"/>
                  <a:gd name="T11" fmla="*/ 49 h 357"/>
                  <a:gd name="T12" fmla="*/ 61 w 153"/>
                  <a:gd name="T13" fmla="*/ 28 h 357"/>
                  <a:gd name="T14" fmla="*/ 87 w 153"/>
                  <a:gd name="T15" fmla="*/ 1 h 357"/>
                  <a:gd name="T16" fmla="*/ 110 w 153"/>
                  <a:gd name="T17" fmla="*/ 0 h 357"/>
                  <a:gd name="T18" fmla="*/ 131 w 153"/>
                  <a:gd name="T19" fmla="*/ 15 h 357"/>
                  <a:gd name="T20" fmla="*/ 153 w 153"/>
                  <a:gd name="T21" fmla="*/ 74 h 357"/>
                  <a:gd name="T22" fmla="*/ 152 w 153"/>
                  <a:gd name="T23" fmla="*/ 135 h 357"/>
                  <a:gd name="T24" fmla="*/ 139 w 153"/>
                  <a:gd name="T25" fmla="*/ 169 h 357"/>
                  <a:gd name="T26" fmla="*/ 129 w 153"/>
                  <a:gd name="T27" fmla="*/ 188 h 357"/>
                  <a:gd name="T28" fmla="*/ 117 w 153"/>
                  <a:gd name="T29" fmla="*/ 209 h 357"/>
                  <a:gd name="T30" fmla="*/ 101 w 153"/>
                  <a:gd name="T31" fmla="*/ 233 h 357"/>
                  <a:gd name="T32" fmla="*/ 84 w 153"/>
                  <a:gd name="T33" fmla="*/ 258 h 357"/>
                  <a:gd name="T34" fmla="*/ 66 w 153"/>
                  <a:gd name="T35" fmla="*/ 283 h 357"/>
                  <a:gd name="T36" fmla="*/ 49 w 153"/>
                  <a:gd name="T37" fmla="*/ 306 h 357"/>
                  <a:gd name="T38" fmla="*/ 22 w 153"/>
                  <a:gd name="T39" fmla="*/ 344 h 357"/>
                  <a:gd name="T40" fmla="*/ 10 w 153"/>
                  <a:gd name="T41" fmla="*/ 357 h 357"/>
                  <a:gd name="T42" fmla="*/ 10 w 153"/>
                  <a:gd name="T43"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357">
                    <a:moveTo>
                      <a:pt x="10" y="357"/>
                    </a:moveTo>
                    <a:lnTo>
                      <a:pt x="0" y="194"/>
                    </a:lnTo>
                    <a:lnTo>
                      <a:pt x="13" y="131"/>
                    </a:lnTo>
                    <a:lnTo>
                      <a:pt x="23" y="100"/>
                    </a:lnTo>
                    <a:lnTo>
                      <a:pt x="34" y="74"/>
                    </a:lnTo>
                    <a:lnTo>
                      <a:pt x="48" y="49"/>
                    </a:lnTo>
                    <a:lnTo>
                      <a:pt x="61" y="28"/>
                    </a:lnTo>
                    <a:lnTo>
                      <a:pt x="87" y="1"/>
                    </a:lnTo>
                    <a:lnTo>
                      <a:pt x="110" y="0"/>
                    </a:lnTo>
                    <a:lnTo>
                      <a:pt x="131" y="15"/>
                    </a:lnTo>
                    <a:lnTo>
                      <a:pt x="153" y="74"/>
                    </a:lnTo>
                    <a:lnTo>
                      <a:pt x="152" y="135"/>
                    </a:lnTo>
                    <a:lnTo>
                      <a:pt x="139" y="169"/>
                    </a:lnTo>
                    <a:lnTo>
                      <a:pt x="129" y="188"/>
                    </a:lnTo>
                    <a:lnTo>
                      <a:pt x="117" y="209"/>
                    </a:lnTo>
                    <a:lnTo>
                      <a:pt x="101" y="233"/>
                    </a:lnTo>
                    <a:lnTo>
                      <a:pt x="84" y="258"/>
                    </a:lnTo>
                    <a:lnTo>
                      <a:pt x="66" y="283"/>
                    </a:lnTo>
                    <a:lnTo>
                      <a:pt x="49" y="306"/>
                    </a:lnTo>
                    <a:lnTo>
                      <a:pt x="22" y="344"/>
                    </a:lnTo>
                    <a:lnTo>
                      <a:pt x="10" y="357"/>
                    </a:lnTo>
                    <a:lnTo>
                      <a:pt x="10" y="357"/>
                    </a:lnTo>
                    <a:close/>
                  </a:path>
                </a:pathLst>
              </a:custGeom>
              <a:solidFill>
                <a:srgbClr val="7A94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5" name="Freeform 141"/>
              <p:cNvSpPr>
                <a:spLocks/>
              </p:cNvSpPr>
              <p:nvPr/>
            </p:nvSpPr>
            <p:spPr bwMode="auto">
              <a:xfrm>
                <a:off x="3134" y="2559"/>
                <a:ext cx="54" cy="80"/>
              </a:xfrm>
              <a:custGeom>
                <a:avLst/>
                <a:gdLst>
                  <a:gd name="T0" fmla="*/ 72 w 133"/>
                  <a:gd name="T1" fmla="*/ 0 h 399"/>
                  <a:gd name="T2" fmla="*/ 80 w 133"/>
                  <a:gd name="T3" fmla="*/ 11 h 399"/>
                  <a:gd name="T4" fmla="*/ 95 w 133"/>
                  <a:gd name="T5" fmla="*/ 40 h 399"/>
                  <a:gd name="T6" fmla="*/ 128 w 133"/>
                  <a:gd name="T7" fmla="*/ 142 h 399"/>
                  <a:gd name="T8" fmla="*/ 133 w 133"/>
                  <a:gd name="T9" fmla="*/ 207 h 399"/>
                  <a:gd name="T10" fmla="*/ 129 w 133"/>
                  <a:gd name="T11" fmla="*/ 273 h 399"/>
                  <a:gd name="T12" fmla="*/ 119 w 133"/>
                  <a:gd name="T13" fmla="*/ 331 h 399"/>
                  <a:gd name="T14" fmla="*/ 110 w 133"/>
                  <a:gd name="T15" fmla="*/ 353 h 399"/>
                  <a:gd name="T16" fmla="*/ 103 w 133"/>
                  <a:gd name="T17" fmla="*/ 370 h 399"/>
                  <a:gd name="T18" fmla="*/ 80 w 133"/>
                  <a:gd name="T19" fmla="*/ 393 h 399"/>
                  <a:gd name="T20" fmla="*/ 53 w 133"/>
                  <a:gd name="T21" fmla="*/ 399 h 399"/>
                  <a:gd name="T22" fmla="*/ 10 w 133"/>
                  <a:gd name="T23" fmla="*/ 372 h 399"/>
                  <a:gd name="T24" fmla="*/ 0 w 133"/>
                  <a:gd name="T25" fmla="*/ 344 h 399"/>
                  <a:gd name="T26" fmla="*/ 0 w 133"/>
                  <a:gd name="T27" fmla="*/ 304 h 399"/>
                  <a:gd name="T28" fmla="*/ 6 w 133"/>
                  <a:gd name="T29" fmla="*/ 256 h 399"/>
                  <a:gd name="T30" fmla="*/ 18 w 133"/>
                  <a:gd name="T31" fmla="*/ 201 h 399"/>
                  <a:gd name="T32" fmla="*/ 25 w 133"/>
                  <a:gd name="T33" fmla="*/ 169 h 399"/>
                  <a:gd name="T34" fmla="*/ 34 w 133"/>
                  <a:gd name="T35" fmla="*/ 137 h 399"/>
                  <a:gd name="T36" fmla="*/ 43 w 133"/>
                  <a:gd name="T37" fmla="*/ 102 h 399"/>
                  <a:gd name="T38" fmla="*/ 52 w 133"/>
                  <a:gd name="T39" fmla="*/ 70 h 399"/>
                  <a:gd name="T40" fmla="*/ 67 w 133"/>
                  <a:gd name="T41" fmla="*/ 21 h 399"/>
                  <a:gd name="T42" fmla="*/ 72 w 133"/>
                  <a:gd name="T43" fmla="*/ 0 h 399"/>
                  <a:gd name="T44" fmla="*/ 72 w 133"/>
                  <a:gd name="T45"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399">
                    <a:moveTo>
                      <a:pt x="72" y="0"/>
                    </a:moveTo>
                    <a:lnTo>
                      <a:pt x="80" y="11"/>
                    </a:lnTo>
                    <a:lnTo>
                      <a:pt x="95" y="40"/>
                    </a:lnTo>
                    <a:lnTo>
                      <a:pt x="128" y="142"/>
                    </a:lnTo>
                    <a:lnTo>
                      <a:pt x="133" y="207"/>
                    </a:lnTo>
                    <a:lnTo>
                      <a:pt x="129" y="273"/>
                    </a:lnTo>
                    <a:lnTo>
                      <a:pt x="119" y="331"/>
                    </a:lnTo>
                    <a:lnTo>
                      <a:pt x="110" y="353"/>
                    </a:lnTo>
                    <a:lnTo>
                      <a:pt x="103" y="370"/>
                    </a:lnTo>
                    <a:lnTo>
                      <a:pt x="80" y="393"/>
                    </a:lnTo>
                    <a:lnTo>
                      <a:pt x="53" y="399"/>
                    </a:lnTo>
                    <a:lnTo>
                      <a:pt x="10" y="372"/>
                    </a:lnTo>
                    <a:lnTo>
                      <a:pt x="0" y="344"/>
                    </a:lnTo>
                    <a:lnTo>
                      <a:pt x="0" y="304"/>
                    </a:lnTo>
                    <a:lnTo>
                      <a:pt x="6" y="256"/>
                    </a:lnTo>
                    <a:lnTo>
                      <a:pt x="18" y="201"/>
                    </a:lnTo>
                    <a:lnTo>
                      <a:pt x="25" y="169"/>
                    </a:lnTo>
                    <a:lnTo>
                      <a:pt x="34" y="137"/>
                    </a:lnTo>
                    <a:lnTo>
                      <a:pt x="43" y="102"/>
                    </a:lnTo>
                    <a:lnTo>
                      <a:pt x="52" y="70"/>
                    </a:lnTo>
                    <a:lnTo>
                      <a:pt x="67" y="21"/>
                    </a:lnTo>
                    <a:lnTo>
                      <a:pt x="72" y="0"/>
                    </a:lnTo>
                    <a:lnTo>
                      <a:pt x="72" y="0"/>
                    </a:lnTo>
                    <a:close/>
                  </a:path>
                </a:pathLst>
              </a:custGeom>
              <a:solidFill>
                <a:srgbClr val="7A94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6" name="Freeform 142"/>
              <p:cNvSpPr>
                <a:spLocks/>
              </p:cNvSpPr>
              <p:nvPr/>
            </p:nvSpPr>
            <p:spPr bwMode="auto">
              <a:xfrm>
                <a:off x="3167" y="2556"/>
                <a:ext cx="109" cy="42"/>
              </a:xfrm>
              <a:custGeom>
                <a:avLst/>
                <a:gdLst>
                  <a:gd name="T0" fmla="*/ 0 w 272"/>
                  <a:gd name="T1" fmla="*/ 87 h 209"/>
                  <a:gd name="T2" fmla="*/ 7 w 272"/>
                  <a:gd name="T3" fmla="*/ 76 h 209"/>
                  <a:gd name="T4" fmla="*/ 28 w 272"/>
                  <a:gd name="T5" fmla="*/ 51 h 209"/>
                  <a:gd name="T6" fmla="*/ 60 w 272"/>
                  <a:gd name="T7" fmla="*/ 20 h 209"/>
                  <a:gd name="T8" fmla="*/ 100 w 272"/>
                  <a:gd name="T9" fmla="*/ 0 h 209"/>
                  <a:gd name="T10" fmla="*/ 192 w 272"/>
                  <a:gd name="T11" fmla="*/ 1 h 209"/>
                  <a:gd name="T12" fmla="*/ 260 w 272"/>
                  <a:gd name="T13" fmla="*/ 51 h 209"/>
                  <a:gd name="T14" fmla="*/ 272 w 272"/>
                  <a:gd name="T15" fmla="*/ 85 h 209"/>
                  <a:gd name="T16" fmla="*/ 269 w 272"/>
                  <a:gd name="T17" fmla="*/ 121 h 209"/>
                  <a:gd name="T18" fmla="*/ 258 w 272"/>
                  <a:gd name="T19" fmla="*/ 155 h 209"/>
                  <a:gd name="T20" fmla="*/ 241 w 272"/>
                  <a:gd name="T21" fmla="*/ 184 h 209"/>
                  <a:gd name="T22" fmla="*/ 223 w 272"/>
                  <a:gd name="T23" fmla="*/ 201 h 209"/>
                  <a:gd name="T24" fmla="*/ 202 w 272"/>
                  <a:gd name="T25" fmla="*/ 209 h 209"/>
                  <a:gd name="T26" fmla="*/ 138 w 272"/>
                  <a:gd name="T27" fmla="*/ 186 h 209"/>
                  <a:gd name="T28" fmla="*/ 94 w 272"/>
                  <a:gd name="T29" fmla="*/ 157 h 209"/>
                  <a:gd name="T30" fmla="*/ 48 w 272"/>
                  <a:gd name="T31" fmla="*/ 125 h 209"/>
                  <a:gd name="T32" fmla="*/ 14 w 272"/>
                  <a:gd name="T33" fmla="*/ 98 h 209"/>
                  <a:gd name="T34" fmla="*/ 0 w 272"/>
                  <a:gd name="T35" fmla="*/ 87 h 209"/>
                  <a:gd name="T36" fmla="*/ 0 w 272"/>
                  <a:gd name="T37" fmla="*/ 8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2" h="209">
                    <a:moveTo>
                      <a:pt x="0" y="87"/>
                    </a:moveTo>
                    <a:lnTo>
                      <a:pt x="7" y="76"/>
                    </a:lnTo>
                    <a:lnTo>
                      <a:pt x="28" y="51"/>
                    </a:lnTo>
                    <a:lnTo>
                      <a:pt x="60" y="20"/>
                    </a:lnTo>
                    <a:lnTo>
                      <a:pt x="100" y="0"/>
                    </a:lnTo>
                    <a:lnTo>
                      <a:pt x="192" y="1"/>
                    </a:lnTo>
                    <a:lnTo>
                      <a:pt x="260" y="51"/>
                    </a:lnTo>
                    <a:lnTo>
                      <a:pt x="272" y="85"/>
                    </a:lnTo>
                    <a:lnTo>
                      <a:pt x="269" y="121"/>
                    </a:lnTo>
                    <a:lnTo>
                      <a:pt x="258" y="155"/>
                    </a:lnTo>
                    <a:lnTo>
                      <a:pt x="241" y="184"/>
                    </a:lnTo>
                    <a:lnTo>
                      <a:pt x="223" y="201"/>
                    </a:lnTo>
                    <a:lnTo>
                      <a:pt x="202" y="209"/>
                    </a:lnTo>
                    <a:lnTo>
                      <a:pt x="138" y="186"/>
                    </a:lnTo>
                    <a:lnTo>
                      <a:pt x="94" y="157"/>
                    </a:lnTo>
                    <a:lnTo>
                      <a:pt x="48" y="125"/>
                    </a:lnTo>
                    <a:lnTo>
                      <a:pt x="14" y="98"/>
                    </a:lnTo>
                    <a:lnTo>
                      <a:pt x="0" y="87"/>
                    </a:lnTo>
                    <a:lnTo>
                      <a:pt x="0" y="87"/>
                    </a:lnTo>
                    <a:close/>
                  </a:path>
                </a:pathLst>
              </a:custGeom>
              <a:solidFill>
                <a:srgbClr val="7A94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7" name="Freeform 143"/>
              <p:cNvSpPr>
                <a:spLocks/>
              </p:cNvSpPr>
              <p:nvPr/>
            </p:nvSpPr>
            <p:spPr bwMode="auto">
              <a:xfrm>
                <a:off x="3071" y="2531"/>
                <a:ext cx="107" cy="47"/>
              </a:xfrm>
              <a:custGeom>
                <a:avLst/>
                <a:gdLst>
                  <a:gd name="T0" fmla="*/ 268 w 268"/>
                  <a:gd name="T1" fmla="*/ 181 h 236"/>
                  <a:gd name="T2" fmla="*/ 235 w 268"/>
                  <a:gd name="T3" fmla="*/ 209 h 236"/>
                  <a:gd name="T4" fmla="*/ 200 w 268"/>
                  <a:gd name="T5" fmla="*/ 226 h 236"/>
                  <a:gd name="T6" fmla="*/ 157 w 268"/>
                  <a:gd name="T7" fmla="*/ 236 h 236"/>
                  <a:gd name="T8" fmla="*/ 67 w 268"/>
                  <a:gd name="T9" fmla="*/ 207 h 236"/>
                  <a:gd name="T10" fmla="*/ 8 w 268"/>
                  <a:gd name="T11" fmla="*/ 137 h 236"/>
                  <a:gd name="T12" fmla="*/ 0 w 268"/>
                  <a:gd name="T13" fmla="*/ 101 h 236"/>
                  <a:gd name="T14" fmla="*/ 8 w 268"/>
                  <a:gd name="T15" fmla="*/ 65 h 236"/>
                  <a:gd name="T16" fmla="*/ 23 w 268"/>
                  <a:gd name="T17" fmla="*/ 34 h 236"/>
                  <a:gd name="T18" fmla="*/ 42 w 268"/>
                  <a:gd name="T19" fmla="*/ 13 h 236"/>
                  <a:gd name="T20" fmla="*/ 84 w 268"/>
                  <a:gd name="T21" fmla="*/ 0 h 236"/>
                  <a:gd name="T22" fmla="*/ 143 w 268"/>
                  <a:gd name="T23" fmla="*/ 42 h 236"/>
                  <a:gd name="T24" fmla="*/ 184 w 268"/>
                  <a:gd name="T25" fmla="*/ 84 h 236"/>
                  <a:gd name="T26" fmla="*/ 204 w 268"/>
                  <a:gd name="T27" fmla="*/ 107 h 236"/>
                  <a:gd name="T28" fmla="*/ 225 w 268"/>
                  <a:gd name="T29" fmla="*/ 129 h 236"/>
                  <a:gd name="T30" fmla="*/ 255 w 268"/>
                  <a:gd name="T31" fmla="*/ 166 h 236"/>
                  <a:gd name="T32" fmla="*/ 268 w 268"/>
                  <a:gd name="T33" fmla="*/ 181 h 236"/>
                  <a:gd name="T34" fmla="*/ 268 w 268"/>
                  <a:gd name="T35" fmla="*/ 18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8" h="236">
                    <a:moveTo>
                      <a:pt x="268" y="181"/>
                    </a:moveTo>
                    <a:lnTo>
                      <a:pt x="235" y="209"/>
                    </a:lnTo>
                    <a:lnTo>
                      <a:pt x="200" y="226"/>
                    </a:lnTo>
                    <a:lnTo>
                      <a:pt x="157" y="236"/>
                    </a:lnTo>
                    <a:lnTo>
                      <a:pt x="67" y="207"/>
                    </a:lnTo>
                    <a:lnTo>
                      <a:pt x="8" y="137"/>
                    </a:lnTo>
                    <a:lnTo>
                      <a:pt x="0" y="101"/>
                    </a:lnTo>
                    <a:lnTo>
                      <a:pt x="8" y="65"/>
                    </a:lnTo>
                    <a:lnTo>
                      <a:pt x="23" y="34"/>
                    </a:lnTo>
                    <a:lnTo>
                      <a:pt x="42" y="13"/>
                    </a:lnTo>
                    <a:lnTo>
                      <a:pt x="84" y="0"/>
                    </a:lnTo>
                    <a:lnTo>
                      <a:pt x="143" y="42"/>
                    </a:lnTo>
                    <a:lnTo>
                      <a:pt x="184" y="84"/>
                    </a:lnTo>
                    <a:lnTo>
                      <a:pt x="204" y="107"/>
                    </a:lnTo>
                    <a:lnTo>
                      <a:pt x="225" y="129"/>
                    </a:lnTo>
                    <a:lnTo>
                      <a:pt x="255" y="166"/>
                    </a:lnTo>
                    <a:lnTo>
                      <a:pt x="268" y="181"/>
                    </a:lnTo>
                    <a:lnTo>
                      <a:pt x="268" y="181"/>
                    </a:lnTo>
                    <a:close/>
                  </a:path>
                </a:pathLst>
              </a:custGeom>
              <a:solidFill>
                <a:srgbClr val="7A94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8" name="Freeform 144"/>
              <p:cNvSpPr>
                <a:spLocks/>
              </p:cNvSpPr>
              <p:nvPr/>
            </p:nvSpPr>
            <p:spPr bwMode="auto">
              <a:xfrm>
                <a:off x="3167" y="2508"/>
                <a:ext cx="53" cy="50"/>
              </a:xfrm>
              <a:custGeom>
                <a:avLst/>
                <a:gdLst>
                  <a:gd name="T0" fmla="*/ 97 w 133"/>
                  <a:gd name="T1" fmla="*/ 139 h 249"/>
                  <a:gd name="T2" fmla="*/ 19 w 133"/>
                  <a:gd name="T3" fmla="*/ 249 h 249"/>
                  <a:gd name="T4" fmla="*/ 0 w 133"/>
                  <a:gd name="T5" fmla="*/ 226 h 249"/>
                  <a:gd name="T6" fmla="*/ 3 w 133"/>
                  <a:gd name="T7" fmla="*/ 116 h 249"/>
                  <a:gd name="T8" fmla="*/ 9 w 133"/>
                  <a:gd name="T9" fmla="*/ 95 h 249"/>
                  <a:gd name="T10" fmla="*/ 19 w 133"/>
                  <a:gd name="T11" fmla="*/ 78 h 249"/>
                  <a:gd name="T12" fmla="*/ 41 w 133"/>
                  <a:gd name="T13" fmla="*/ 44 h 249"/>
                  <a:gd name="T14" fmla="*/ 66 w 133"/>
                  <a:gd name="T15" fmla="*/ 17 h 249"/>
                  <a:gd name="T16" fmla="*/ 89 w 133"/>
                  <a:gd name="T17" fmla="*/ 0 h 249"/>
                  <a:gd name="T18" fmla="*/ 133 w 133"/>
                  <a:gd name="T19" fmla="*/ 15 h 249"/>
                  <a:gd name="T20" fmla="*/ 130 w 133"/>
                  <a:gd name="T21" fmla="*/ 55 h 249"/>
                  <a:gd name="T22" fmla="*/ 117 w 133"/>
                  <a:gd name="T23" fmla="*/ 91 h 249"/>
                  <a:gd name="T24" fmla="*/ 108 w 133"/>
                  <a:gd name="T25" fmla="*/ 114 h 249"/>
                  <a:gd name="T26" fmla="*/ 97 w 133"/>
                  <a:gd name="T27" fmla="*/ 139 h 249"/>
                  <a:gd name="T28" fmla="*/ 97 w 133"/>
                  <a:gd name="T29" fmla="*/ 13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249">
                    <a:moveTo>
                      <a:pt x="97" y="139"/>
                    </a:moveTo>
                    <a:lnTo>
                      <a:pt x="19" y="249"/>
                    </a:lnTo>
                    <a:lnTo>
                      <a:pt x="0" y="226"/>
                    </a:lnTo>
                    <a:lnTo>
                      <a:pt x="3" y="116"/>
                    </a:lnTo>
                    <a:lnTo>
                      <a:pt x="9" y="95"/>
                    </a:lnTo>
                    <a:lnTo>
                      <a:pt x="19" y="78"/>
                    </a:lnTo>
                    <a:lnTo>
                      <a:pt x="41" y="44"/>
                    </a:lnTo>
                    <a:lnTo>
                      <a:pt x="66" y="17"/>
                    </a:lnTo>
                    <a:lnTo>
                      <a:pt x="89" y="0"/>
                    </a:lnTo>
                    <a:lnTo>
                      <a:pt x="133" y="15"/>
                    </a:lnTo>
                    <a:lnTo>
                      <a:pt x="130" y="55"/>
                    </a:lnTo>
                    <a:lnTo>
                      <a:pt x="117" y="91"/>
                    </a:lnTo>
                    <a:lnTo>
                      <a:pt x="108" y="114"/>
                    </a:lnTo>
                    <a:lnTo>
                      <a:pt x="97" y="139"/>
                    </a:lnTo>
                    <a:lnTo>
                      <a:pt x="97" y="139"/>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89" name="Freeform 145"/>
              <p:cNvSpPr>
                <a:spLocks/>
              </p:cNvSpPr>
              <p:nvPr/>
            </p:nvSpPr>
            <p:spPr bwMode="auto">
              <a:xfrm>
                <a:off x="3149" y="2576"/>
                <a:ext cx="31" cy="58"/>
              </a:xfrm>
              <a:custGeom>
                <a:avLst/>
                <a:gdLst>
                  <a:gd name="T0" fmla="*/ 57 w 78"/>
                  <a:gd name="T1" fmla="*/ 0 h 287"/>
                  <a:gd name="T2" fmla="*/ 72 w 78"/>
                  <a:gd name="T3" fmla="*/ 34 h 287"/>
                  <a:gd name="T4" fmla="*/ 78 w 78"/>
                  <a:gd name="T5" fmla="*/ 124 h 287"/>
                  <a:gd name="T6" fmla="*/ 71 w 78"/>
                  <a:gd name="T7" fmla="*/ 152 h 287"/>
                  <a:gd name="T8" fmla="*/ 60 w 78"/>
                  <a:gd name="T9" fmla="*/ 181 h 287"/>
                  <a:gd name="T10" fmla="*/ 49 w 78"/>
                  <a:gd name="T11" fmla="*/ 207 h 287"/>
                  <a:gd name="T12" fmla="*/ 35 w 78"/>
                  <a:gd name="T13" fmla="*/ 232 h 287"/>
                  <a:gd name="T14" fmla="*/ 24 w 78"/>
                  <a:gd name="T15" fmla="*/ 255 h 287"/>
                  <a:gd name="T16" fmla="*/ 12 w 78"/>
                  <a:gd name="T17" fmla="*/ 272 h 287"/>
                  <a:gd name="T18" fmla="*/ 3 w 78"/>
                  <a:gd name="T19" fmla="*/ 287 h 287"/>
                  <a:gd name="T20" fmla="*/ 0 w 78"/>
                  <a:gd name="T21" fmla="*/ 261 h 287"/>
                  <a:gd name="T22" fmla="*/ 3 w 78"/>
                  <a:gd name="T23" fmla="*/ 181 h 287"/>
                  <a:gd name="T24" fmla="*/ 12 w 78"/>
                  <a:gd name="T25" fmla="*/ 128 h 287"/>
                  <a:gd name="T26" fmla="*/ 25 w 78"/>
                  <a:gd name="T27" fmla="*/ 74 h 287"/>
                  <a:gd name="T28" fmla="*/ 35 w 78"/>
                  <a:gd name="T29" fmla="*/ 33 h 287"/>
                  <a:gd name="T30" fmla="*/ 39 w 78"/>
                  <a:gd name="T31" fmla="*/ 17 h 287"/>
                  <a:gd name="T32" fmla="*/ 57 w 78"/>
                  <a:gd name="T33" fmla="*/ 0 h 287"/>
                  <a:gd name="T34" fmla="*/ 57 w 78"/>
                  <a:gd name="T3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287">
                    <a:moveTo>
                      <a:pt x="57" y="0"/>
                    </a:moveTo>
                    <a:lnTo>
                      <a:pt x="72" y="34"/>
                    </a:lnTo>
                    <a:lnTo>
                      <a:pt x="78" y="124"/>
                    </a:lnTo>
                    <a:lnTo>
                      <a:pt x="71" y="152"/>
                    </a:lnTo>
                    <a:lnTo>
                      <a:pt x="60" y="181"/>
                    </a:lnTo>
                    <a:lnTo>
                      <a:pt x="49" y="207"/>
                    </a:lnTo>
                    <a:lnTo>
                      <a:pt x="35" y="232"/>
                    </a:lnTo>
                    <a:lnTo>
                      <a:pt x="24" y="255"/>
                    </a:lnTo>
                    <a:lnTo>
                      <a:pt x="12" y="272"/>
                    </a:lnTo>
                    <a:lnTo>
                      <a:pt x="3" y="287"/>
                    </a:lnTo>
                    <a:lnTo>
                      <a:pt x="0" y="261"/>
                    </a:lnTo>
                    <a:lnTo>
                      <a:pt x="3" y="181"/>
                    </a:lnTo>
                    <a:lnTo>
                      <a:pt x="12" y="128"/>
                    </a:lnTo>
                    <a:lnTo>
                      <a:pt x="25" y="74"/>
                    </a:lnTo>
                    <a:lnTo>
                      <a:pt x="35" y="33"/>
                    </a:lnTo>
                    <a:lnTo>
                      <a:pt x="39" y="17"/>
                    </a:lnTo>
                    <a:lnTo>
                      <a:pt x="57" y="0"/>
                    </a:lnTo>
                    <a:lnTo>
                      <a:pt x="57"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0" name="Freeform 146"/>
              <p:cNvSpPr>
                <a:spLocks/>
              </p:cNvSpPr>
              <p:nvPr/>
            </p:nvSpPr>
            <p:spPr bwMode="auto">
              <a:xfrm>
                <a:off x="3012" y="2551"/>
                <a:ext cx="185" cy="34"/>
              </a:xfrm>
              <a:custGeom>
                <a:avLst/>
                <a:gdLst>
                  <a:gd name="T0" fmla="*/ 0 w 465"/>
                  <a:gd name="T1" fmla="*/ 120 h 169"/>
                  <a:gd name="T2" fmla="*/ 298 w 465"/>
                  <a:gd name="T3" fmla="*/ 89 h 169"/>
                  <a:gd name="T4" fmla="*/ 295 w 465"/>
                  <a:gd name="T5" fmla="*/ 45 h 169"/>
                  <a:gd name="T6" fmla="*/ 407 w 465"/>
                  <a:gd name="T7" fmla="*/ 0 h 169"/>
                  <a:gd name="T8" fmla="*/ 465 w 465"/>
                  <a:gd name="T9" fmla="*/ 62 h 169"/>
                  <a:gd name="T10" fmla="*/ 398 w 465"/>
                  <a:gd name="T11" fmla="*/ 156 h 169"/>
                  <a:gd name="T12" fmla="*/ 293 w 465"/>
                  <a:gd name="T13" fmla="*/ 169 h 169"/>
                  <a:gd name="T14" fmla="*/ 293 w 465"/>
                  <a:gd name="T15" fmla="*/ 133 h 169"/>
                  <a:gd name="T16" fmla="*/ 2 w 465"/>
                  <a:gd name="T17" fmla="*/ 165 h 169"/>
                  <a:gd name="T18" fmla="*/ 0 w 465"/>
                  <a:gd name="T19" fmla="*/ 120 h 169"/>
                  <a:gd name="T20" fmla="*/ 0 w 465"/>
                  <a:gd name="T21" fmla="*/ 12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5" h="169">
                    <a:moveTo>
                      <a:pt x="0" y="120"/>
                    </a:moveTo>
                    <a:lnTo>
                      <a:pt x="298" y="89"/>
                    </a:lnTo>
                    <a:lnTo>
                      <a:pt x="295" y="45"/>
                    </a:lnTo>
                    <a:lnTo>
                      <a:pt x="407" y="0"/>
                    </a:lnTo>
                    <a:lnTo>
                      <a:pt x="465" y="62"/>
                    </a:lnTo>
                    <a:lnTo>
                      <a:pt x="398" y="156"/>
                    </a:lnTo>
                    <a:lnTo>
                      <a:pt x="293" y="169"/>
                    </a:lnTo>
                    <a:lnTo>
                      <a:pt x="293" y="133"/>
                    </a:lnTo>
                    <a:lnTo>
                      <a:pt x="2" y="165"/>
                    </a:lnTo>
                    <a:lnTo>
                      <a:pt x="0" y="120"/>
                    </a:lnTo>
                    <a:lnTo>
                      <a:pt x="0" y="1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1" name="Freeform 147"/>
              <p:cNvSpPr>
                <a:spLocks/>
              </p:cNvSpPr>
              <p:nvPr/>
            </p:nvSpPr>
            <p:spPr bwMode="auto">
              <a:xfrm>
                <a:off x="2759" y="2527"/>
                <a:ext cx="316" cy="100"/>
              </a:xfrm>
              <a:custGeom>
                <a:avLst/>
                <a:gdLst>
                  <a:gd name="T0" fmla="*/ 205 w 791"/>
                  <a:gd name="T1" fmla="*/ 0 h 502"/>
                  <a:gd name="T2" fmla="*/ 0 w 791"/>
                  <a:gd name="T3" fmla="*/ 23 h 502"/>
                  <a:gd name="T4" fmla="*/ 13 w 791"/>
                  <a:gd name="T5" fmla="*/ 110 h 502"/>
                  <a:gd name="T6" fmla="*/ 52 w 791"/>
                  <a:gd name="T7" fmla="*/ 472 h 502"/>
                  <a:gd name="T8" fmla="*/ 767 w 791"/>
                  <a:gd name="T9" fmla="*/ 502 h 502"/>
                  <a:gd name="T10" fmla="*/ 791 w 791"/>
                  <a:gd name="T11" fmla="*/ 436 h 502"/>
                  <a:gd name="T12" fmla="*/ 752 w 791"/>
                  <a:gd name="T13" fmla="*/ 8 h 502"/>
                  <a:gd name="T14" fmla="*/ 569 w 791"/>
                  <a:gd name="T15" fmla="*/ 17 h 502"/>
                  <a:gd name="T16" fmla="*/ 205 w 791"/>
                  <a:gd name="T17" fmla="*/ 0 h 502"/>
                  <a:gd name="T18" fmla="*/ 205 w 791"/>
                  <a:gd name="T19"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1" h="502">
                    <a:moveTo>
                      <a:pt x="205" y="0"/>
                    </a:moveTo>
                    <a:lnTo>
                      <a:pt x="0" y="23"/>
                    </a:lnTo>
                    <a:lnTo>
                      <a:pt x="13" y="110"/>
                    </a:lnTo>
                    <a:lnTo>
                      <a:pt x="52" y="472"/>
                    </a:lnTo>
                    <a:lnTo>
                      <a:pt x="767" y="502"/>
                    </a:lnTo>
                    <a:lnTo>
                      <a:pt x="791" y="436"/>
                    </a:lnTo>
                    <a:lnTo>
                      <a:pt x="752" y="8"/>
                    </a:lnTo>
                    <a:lnTo>
                      <a:pt x="569" y="17"/>
                    </a:lnTo>
                    <a:lnTo>
                      <a:pt x="205" y="0"/>
                    </a:lnTo>
                    <a:lnTo>
                      <a:pt x="205" y="0"/>
                    </a:lnTo>
                    <a:close/>
                  </a:path>
                </a:pathLst>
              </a:custGeom>
              <a:solidFill>
                <a:srgbClr val="E8E8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2" name="Freeform 148"/>
              <p:cNvSpPr>
                <a:spLocks/>
              </p:cNvSpPr>
              <p:nvPr/>
            </p:nvSpPr>
            <p:spPr bwMode="auto">
              <a:xfrm>
                <a:off x="2759" y="2526"/>
                <a:ext cx="323" cy="101"/>
              </a:xfrm>
              <a:custGeom>
                <a:avLst/>
                <a:gdLst>
                  <a:gd name="T0" fmla="*/ 6 w 809"/>
                  <a:gd name="T1" fmla="*/ 71 h 506"/>
                  <a:gd name="T2" fmla="*/ 179 w 809"/>
                  <a:gd name="T3" fmla="*/ 48 h 506"/>
                  <a:gd name="T4" fmla="*/ 425 w 809"/>
                  <a:gd name="T5" fmla="*/ 232 h 506"/>
                  <a:gd name="T6" fmla="*/ 520 w 809"/>
                  <a:gd name="T7" fmla="*/ 390 h 506"/>
                  <a:gd name="T8" fmla="*/ 493 w 809"/>
                  <a:gd name="T9" fmla="*/ 440 h 506"/>
                  <a:gd name="T10" fmla="*/ 166 w 809"/>
                  <a:gd name="T11" fmla="*/ 436 h 506"/>
                  <a:gd name="T12" fmla="*/ 56 w 809"/>
                  <a:gd name="T13" fmla="*/ 460 h 506"/>
                  <a:gd name="T14" fmla="*/ 44 w 809"/>
                  <a:gd name="T15" fmla="*/ 474 h 506"/>
                  <a:gd name="T16" fmla="*/ 43 w 809"/>
                  <a:gd name="T17" fmla="*/ 487 h 506"/>
                  <a:gd name="T18" fmla="*/ 350 w 809"/>
                  <a:gd name="T19" fmla="*/ 502 h 506"/>
                  <a:gd name="T20" fmla="*/ 767 w 809"/>
                  <a:gd name="T21" fmla="*/ 506 h 506"/>
                  <a:gd name="T22" fmla="*/ 809 w 809"/>
                  <a:gd name="T23" fmla="*/ 453 h 506"/>
                  <a:gd name="T24" fmla="*/ 752 w 809"/>
                  <a:gd name="T25" fmla="*/ 12 h 506"/>
                  <a:gd name="T26" fmla="*/ 488 w 809"/>
                  <a:gd name="T27" fmla="*/ 12 h 506"/>
                  <a:gd name="T28" fmla="*/ 193 w 809"/>
                  <a:gd name="T29" fmla="*/ 0 h 506"/>
                  <a:gd name="T30" fmla="*/ 0 w 809"/>
                  <a:gd name="T31" fmla="*/ 27 h 506"/>
                  <a:gd name="T32" fmla="*/ 6 w 809"/>
                  <a:gd name="T33" fmla="*/ 71 h 506"/>
                  <a:gd name="T34" fmla="*/ 6 w 809"/>
                  <a:gd name="T35" fmla="*/ 7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9" h="506">
                    <a:moveTo>
                      <a:pt x="6" y="71"/>
                    </a:moveTo>
                    <a:lnTo>
                      <a:pt x="179" y="48"/>
                    </a:lnTo>
                    <a:lnTo>
                      <a:pt x="425" y="232"/>
                    </a:lnTo>
                    <a:lnTo>
                      <a:pt x="520" y="390"/>
                    </a:lnTo>
                    <a:lnTo>
                      <a:pt x="493" y="440"/>
                    </a:lnTo>
                    <a:lnTo>
                      <a:pt x="166" y="436"/>
                    </a:lnTo>
                    <a:lnTo>
                      <a:pt x="56" y="460"/>
                    </a:lnTo>
                    <a:lnTo>
                      <a:pt x="44" y="474"/>
                    </a:lnTo>
                    <a:lnTo>
                      <a:pt x="43" y="487"/>
                    </a:lnTo>
                    <a:lnTo>
                      <a:pt x="350" y="502"/>
                    </a:lnTo>
                    <a:lnTo>
                      <a:pt x="767" y="506"/>
                    </a:lnTo>
                    <a:lnTo>
                      <a:pt x="809" y="453"/>
                    </a:lnTo>
                    <a:lnTo>
                      <a:pt x="752" y="12"/>
                    </a:lnTo>
                    <a:lnTo>
                      <a:pt x="488" y="12"/>
                    </a:lnTo>
                    <a:lnTo>
                      <a:pt x="193" y="0"/>
                    </a:lnTo>
                    <a:lnTo>
                      <a:pt x="0" y="27"/>
                    </a:lnTo>
                    <a:lnTo>
                      <a:pt x="6" y="71"/>
                    </a:lnTo>
                    <a:lnTo>
                      <a:pt x="6" y="71"/>
                    </a:lnTo>
                    <a:close/>
                  </a:path>
                </a:pathLst>
              </a:custGeom>
              <a:solidFill>
                <a:srgbClr val="B4B2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3" name="Freeform 149"/>
              <p:cNvSpPr>
                <a:spLocks/>
              </p:cNvSpPr>
              <p:nvPr/>
            </p:nvSpPr>
            <p:spPr bwMode="auto">
              <a:xfrm>
                <a:off x="2783" y="2586"/>
                <a:ext cx="294" cy="12"/>
              </a:xfrm>
              <a:custGeom>
                <a:avLst/>
                <a:gdLst>
                  <a:gd name="T0" fmla="*/ 148 w 736"/>
                  <a:gd name="T1" fmla="*/ 0 h 65"/>
                  <a:gd name="T2" fmla="*/ 347 w 736"/>
                  <a:gd name="T3" fmla="*/ 11 h 65"/>
                  <a:gd name="T4" fmla="*/ 565 w 736"/>
                  <a:gd name="T5" fmla="*/ 28 h 65"/>
                  <a:gd name="T6" fmla="*/ 731 w 736"/>
                  <a:gd name="T7" fmla="*/ 32 h 65"/>
                  <a:gd name="T8" fmla="*/ 736 w 736"/>
                  <a:gd name="T9" fmla="*/ 65 h 65"/>
                  <a:gd name="T10" fmla="*/ 592 w 736"/>
                  <a:gd name="T11" fmla="*/ 55 h 65"/>
                  <a:gd name="T12" fmla="*/ 166 w 736"/>
                  <a:gd name="T13" fmla="*/ 28 h 65"/>
                  <a:gd name="T14" fmla="*/ 111 w 736"/>
                  <a:gd name="T15" fmla="*/ 28 h 65"/>
                  <a:gd name="T16" fmla="*/ 0 w 736"/>
                  <a:gd name="T17" fmla="*/ 51 h 65"/>
                  <a:gd name="T18" fmla="*/ 73 w 736"/>
                  <a:gd name="T19" fmla="*/ 11 h 65"/>
                  <a:gd name="T20" fmla="*/ 148 w 736"/>
                  <a:gd name="T21" fmla="*/ 0 h 65"/>
                  <a:gd name="T22" fmla="*/ 148 w 736"/>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65">
                    <a:moveTo>
                      <a:pt x="148" y="0"/>
                    </a:moveTo>
                    <a:lnTo>
                      <a:pt x="347" y="11"/>
                    </a:lnTo>
                    <a:lnTo>
                      <a:pt x="565" y="28"/>
                    </a:lnTo>
                    <a:lnTo>
                      <a:pt x="731" y="32"/>
                    </a:lnTo>
                    <a:lnTo>
                      <a:pt x="736" y="65"/>
                    </a:lnTo>
                    <a:lnTo>
                      <a:pt x="592" y="55"/>
                    </a:lnTo>
                    <a:lnTo>
                      <a:pt x="166" y="28"/>
                    </a:lnTo>
                    <a:lnTo>
                      <a:pt x="111" y="28"/>
                    </a:lnTo>
                    <a:lnTo>
                      <a:pt x="0" y="51"/>
                    </a:lnTo>
                    <a:lnTo>
                      <a:pt x="73" y="11"/>
                    </a:lnTo>
                    <a:lnTo>
                      <a:pt x="148" y="0"/>
                    </a:lnTo>
                    <a:lnTo>
                      <a:pt x="148" y="0"/>
                    </a:lnTo>
                    <a:close/>
                  </a:path>
                </a:pathLst>
              </a:custGeom>
              <a:solidFill>
                <a:srgbClr val="757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4" name="Freeform 150"/>
              <p:cNvSpPr>
                <a:spLocks/>
              </p:cNvSpPr>
              <p:nvPr/>
            </p:nvSpPr>
            <p:spPr bwMode="auto">
              <a:xfrm>
                <a:off x="2780" y="2616"/>
                <a:ext cx="302" cy="18"/>
              </a:xfrm>
              <a:custGeom>
                <a:avLst/>
                <a:gdLst>
                  <a:gd name="T0" fmla="*/ 0 w 757"/>
                  <a:gd name="T1" fmla="*/ 23 h 87"/>
                  <a:gd name="T2" fmla="*/ 143 w 757"/>
                  <a:gd name="T3" fmla="*/ 17 h 87"/>
                  <a:gd name="T4" fmla="*/ 700 w 757"/>
                  <a:gd name="T5" fmla="*/ 17 h 87"/>
                  <a:gd name="T6" fmla="*/ 757 w 757"/>
                  <a:gd name="T7" fmla="*/ 0 h 87"/>
                  <a:gd name="T8" fmla="*/ 691 w 757"/>
                  <a:gd name="T9" fmla="*/ 87 h 87"/>
                  <a:gd name="T10" fmla="*/ 228 w 757"/>
                  <a:gd name="T11" fmla="*/ 70 h 87"/>
                  <a:gd name="T12" fmla="*/ 0 w 757"/>
                  <a:gd name="T13" fmla="*/ 23 h 87"/>
                  <a:gd name="T14" fmla="*/ 0 w 757"/>
                  <a:gd name="T15" fmla="*/ 23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87">
                    <a:moveTo>
                      <a:pt x="0" y="23"/>
                    </a:moveTo>
                    <a:lnTo>
                      <a:pt x="143" y="17"/>
                    </a:lnTo>
                    <a:lnTo>
                      <a:pt x="700" y="17"/>
                    </a:lnTo>
                    <a:lnTo>
                      <a:pt x="757" y="0"/>
                    </a:lnTo>
                    <a:lnTo>
                      <a:pt x="691" y="87"/>
                    </a:lnTo>
                    <a:lnTo>
                      <a:pt x="228" y="70"/>
                    </a:lnTo>
                    <a:lnTo>
                      <a:pt x="0" y="23"/>
                    </a:lnTo>
                    <a:lnTo>
                      <a:pt x="0" y="23"/>
                    </a:lnTo>
                    <a:close/>
                  </a:path>
                </a:pathLst>
              </a:custGeom>
              <a:solidFill>
                <a:srgbClr val="757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5" name="Freeform 151"/>
              <p:cNvSpPr>
                <a:spLocks/>
              </p:cNvSpPr>
              <p:nvPr/>
            </p:nvSpPr>
            <p:spPr bwMode="auto">
              <a:xfrm>
                <a:off x="2764" y="2541"/>
                <a:ext cx="254" cy="48"/>
              </a:xfrm>
              <a:custGeom>
                <a:avLst/>
                <a:gdLst>
                  <a:gd name="T0" fmla="*/ 0 w 638"/>
                  <a:gd name="T1" fmla="*/ 29 h 244"/>
                  <a:gd name="T2" fmla="*/ 117 w 638"/>
                  <a:gd name="T3" fmla="*/ 0 h 244"/>
                  <a:gd name="T4" fmla="*/ 638 w 638"/>
                  <a:gd name="T5" fmla="*/ 50 h 244"/>
                  <a:gd name="T6" fmla="*/ 638 w 638"/>
                  <a:gd name="T7" fmla="*/ 217 h 244"/>
                  <a:gd name="T8" fmla="*/ 224 w 638"/>
                  <a:gd name="T9" fmla="*/ 194 h 244"/>
                  <a:gd name="T10" fmla="*/ 22 w 638"/>
                  <a:gd name="T11" fmla="*/ 244 h 244"/>
                  <a:gd name="T12" fmla="*/ 0 w 638"/>
                  <a:gd name="T13" fmla="*/ 29 h 244"/>
                  <a:gd name="T14" fmla="*/ 0 w 638"/>
                  <a:gd name="T15" fmla="*/ 29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8" h="244">
                    <a:moveTo>
                      <a:pt x="0" y="29"/>
                    </a:moveTo>
                    <a:lnTo>
                      <a:pt x="117" y="0"/>
                    </a:lnTo>
                    <a:lnTo>
                      <a:pt x="638" y="50"/>
                    </a:lnTo>
                    <a:lnTo>
                      <a:pt x="638" y="217"/>
                    </a:lnTo>
                    <a:lnTo>
                      <a:pt x="224" y="194"/>
                    </a:lnTo>
                    <a:lnTo>
                      <a:pt x="22" y="244"/>
                    </a:lnTo>
                    <a:lnTo>
                      <a:pt x="0" y="29"/>
                    </a:lnTo>
                    <a:lnTo>
                      <a:pt x="0" y="29"/>
                    </a:lnTo>
                    <a:close/>
                  </a:path>
                </a:pathLst>
              </a:custGeom>
              <a:solidFill>
                <a:srgbClr val="E5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6" name="Freeform 152"/>
              <p:cNvSpPr>
                <a:spLocks/>
              </p:cNvSpPr>
              <p:nvPr/>
            </p:nvSpPr>
            <p:spPr bwMode="auto">
              <a:xfrm>
                <a:off x="2774" y="2552"/>
                <a:ext cx="45" cy="30"/>
              </a:xfrm>
              <a:custGeom>
                <a:avLst/>
                <a:gdLst>
                  <a:gd name="T0" fmla="*/ 108 w 113"/>
                  <a:gd name="T1" fmla="*/ 130 h 147"/>
                  <a:gd name="T2" fmla="*/ 113 w 113"/>
                  <a:gd name="T3" fmla="*/ 76 h 147"/>
                  <a:gd name="T4" fmla="*/ 91 w 113"/>
                  <a:gd name="T5" fmla="*/ 57 h 147"/>
                  <a:gd name="T6" fmla="*/ 95 w 113"/>
                  <a:gd name="T7" fmla="*/ 33 h 147"/>
                  <a:gd name="T8" fmla="*/ 78 w 113"/>
                  <a:gd name="T9" fmla="*/ 0 h 147"/>
                  <a:gd name="T10" fmla="*/ 66 w 113"/>
                  <a:gd name="T11" fmla="*/ 6 h 147"/>
                  <a:gd name="T12" fmla="*/ 59 w 113"/>
                  <a:gd name="T13" fmla="*/ 37 h 147"/>
                  <a:gd name="T14" fmla="*/ 72 w 113"/>
                  <a:gd name="T15" fmla="*/ 63 h 147"/>
                  <a:gd name="T16" fmla="*/ 50 w 113"/>
                  <a:gd name="T17" fmla="*/ 84 h 147"/>
                  <a:gd name="T18" fmla="*/ 0 w 113"/>
                  <a:gd name="T19" fmla="*/ 97 h 147"/>
                  <a:gd name="T20" fmla="*/ 24 w 113"/>
                  <a:gd name="T21" fmla="*/ 111 h 147"/>
                  <a:gd name="T22" fmla="*/ 62 w 113"/>
                  <a:gd name="T23" fmla="*/ 105 h 147"/>
                  <a:gd name="T24" fmla="*/ 62 w 113"/>
                  <a:gd name="T25" fmla="*/ 147 h 147"/>
                  <a:gd name="T26" fmla="*/ 108 w 113"/>
                  <a:gd name="T27" fmla="*/ 130 h 147"/>
                  <a:gd name="T28" fmla="*/ 108 w 113"/>
                  <a:gd name="T29" fmla="*/ 13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47">
                    <a:moveTo>
                      <a:pt x="108" y="130"/>
                    </a:moveTo>
                    <a:lnTo>
                      <a:pt x="113" y="76"/>
                    </a:lnTo>
                    <a:lnTo>
                      <a:pt x="91" y="57"/>
                    </a:lnTo>
                    <a:lnTo>
                      <a:pt x="95" y="33"/>
                    </a:lnTo>
                    <a:lnTo>
                      <a:pt x="78" y="0"/>
                    </a:lnTo>
                    <a:lnTo>
                      <a:pt x="66" y="6"/>
                    </a:lnTo>
                    <a:lnTo>
                      <a:pt x="59" y="37"/>
                    </a:lnTo>
                    <a:lnTo>
                      <a:pt x="72" y="63"/>
                    </a:lnTo>
                    <a:lnTo>
                      <a:pt x="50" y="84"/>
                    </a:lnTo>
                    <a:lnTo>
                      <a:pt x="0" y="97"/>
                    </a:lnTo>
                    <a:lnTo>
                      <a:pt x="24" y="111"/>
                    </a:lnTo>
                    <a:lnTo>
                      <a:pt x="62" y="105"/>
                    </a:lnTo>
                    <a:lnTo>
                      <a:pt x="62" y="147"/>
                    </a:lnTo>
                    <a:lnTo>
                      <a:pt x="108" y="130"/>
                    </a:lnTo>
                    <a:lnTo>
                      <a:pt x="108" y="13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7" name="Freeform 153"/>
              <p:cNvSpPr>
                <a:spLocks/>
              </p:cNvSpPr>
              <p:nvPr/>
            </p:nvSpPr>
            <p:spPr bwMode="auto">
              <a:xfrm>
                <a:off x="2828" y="2549"/>
                <a:ext cx="22" cy="28"/>
              </a:xfrm>
              <a:custGeom>
                <a:avLst/>
                <a:gdLst>
                  <a:gd name="T0" fmla="*/ 0 w 55"/>
                  <a:gd name="T1" fmla="*/ 143 h 143"/>
                  <a:gd name="T2" fmla="*/ 0 w 55"/>
                  <a:gd name="T3" fmla="*/ 71 h 143"/>
                  <a:gd name="T4" fmla="*/ 14 w 55"/>
                  <a:gd name="T5" fmla="*/ 63 h 143"/>
                  <a:gd name="T6" fmla="*/ 12 w 55"/>
                  <a:gd name="T7" fmla="*/ 23 h 143"/>
                  <a:gd name="T8" fmla="*/ 25 w 55"/>
                  <a:gd name="T9" fmla="*/ 0 h 143"/>
                  <a:gd name="T10" fmla="*/ 38 w 55"/>
                  <a:gd name="T11" fmla="*/ 14 h 143"/>
                  <a:gd name="T12" fmla="*/ 33 w 55"/>
                  <a:gd name="T13" fmla="*/ 59 h 143"/>
                  <a:gd name="T14" fmla="*/ 52 w 55"/>
                  <a:gd name="T15" fmla="*/ 73 h 143"/>
                  <a:gd name="T16" fmla="*/ 55 w 55"/>
                  <a:gd name="T17" fmla="*/ 134 h 143"/>
                  <a:gd name="T18" fmla="*/ 0 w 55"/>
                  <a:gd name="T19" fmla="*/ 143 h 143"/>
                  <a:gd name="T20" fmla="*/ 0 w 55"/>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43">
                    <a:moveTo>
                      <a:pt x="0" y="143"/>
                    </a:moveTo>
                    <a:lnTo>
                      <a:pt x="0" y="71"/>
                    </a:lnTo>
                    <a:lnTo>
                      <a:pt x="14" y="63"/>
                    </a:lnTo>
                    <a:lnTo>
                      <a:pt x="12" y="23"/>
                    </a:lnTo>
                    <a:lnTo>
                      <a:pt x="25" y="0"/>
                    </a:lnTo>
                    <a:lnTo>
                      <a:pt x="38" y="14"/>
                    </a:lnTo>
                    <a:lnTo>
                      <a:pt x="33" y="59"/>
                    </a:lnTo>
                    <a:lnTo>
                      <a:pt x="52" y="73"/>
                    </a:lnTo>
                    <a:lnTo>
                      <a:pt x="55" y="134"/>
                    </a:lnTo>
                    <a:lnTo>
                      <a:pt x="0" y="143"/>
                    </a:lnTo>
                    <a:lnTo>
                      <a:pt x="0" y="143"/>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8" name="Freeform 154"/>
              <p:cNvSpPr>
                <a:spLocks/>
              </p:cNvSpPr>
              <p:nvPr/>
            </p:nvSpPr>
            <p:spPr bwMode="auto">
              <a:xfrm>
                <a:off x="2861" y="2551"/>
                <a:ext cx="28" cy="27"/>
              </a:xfrm>
              <a:custGeom>
                <a:avLst/>
                <a:gdLst>
                  <a:gd name="T0" fmla="*/ 0 w 70"/>
                  <a:gd name="T1" fmla="*/ 120 h 131"/>
                  <a:gd name="T2" fmla="*/ 3 w 70"/>
                  <a:gd name="T3" fmla="*/ 87 h 131"/>
                  <a:gd name="T4" fmla="*/ 13 w 70"/>
                  <a:gd name="T5" fmla="*/ 64 h 131"/>
                  <a:gd name="T6" fmla="*/ 5 w 70"/>
                  <a:gd name="T7" fmla="*/ 53 h 131"/>
                  <a:gd name="T8" fmla="*/ 12 w 70"/>
                  <a:gd name="T9" fmla="*/ 42 h 131"/>
                  <a:gd name="T10" fmla="*/ 12 w 70"/>
                  <a:gd name="T11" fmla="*/ 11 h 131"/>
                  <a:gd name="T12" fmla="*/ 23 w 70"/>
                  <a:gd name="T13" fmla="*/ 0 h 131"/>
                  <a:gd name="T14" fmla="*/ 34 w 70"/>
                  <a:gd name="T15" fmla="*/ 11 h 131"/>
                  <a:gd name="T16" fmla="*/ 36 w 70"/>
                  <a:gd name="T17" fmla="*/ 32 h 131"/>
                  <a:gd name="T18" fmla="*/ 45 w 70"/>
                  <a:gd name="T19" fmla="*/ 53 h 131"/>
                  <a:gd name="T20" fmla="*/ 31 w 70"/>
                  <a:gd name="T21" fmla="*/ 64 h 131"/>
                  <a:gd name="T22" fmla="*/ 52 w 70"/>
                  <a:gd name="T23" fmla="*/ 81 h 131"/>
                  <a:gd name="T24" fmla="*/ 70 w 70"/>
                  <a:gd name="T25" fmla="*/ 131 h 131"/>
                  <a:gd name="T26" fmla="*/ 0 w 70"/>
                  <a:gd name="T27" fmla="*/ 120 h 131"/>
                  <a:gd name="T28" fmla="*/ 0 w 70"/>
                  <a:gd name="T29" fmla="*/ 12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131">
                    <a:moveTo>
                      <a:pt x="0" y="120"/>
                    </a:moveTo>
                    <a:lnTo>
                      <a:pt x="3" y="87"/>
                    </a:lnTo>
                    <a:lnTo>
                      <a:pt x="13" y="64"/>
                    </a:lnTo>
                    <a:lnTo>
                      <a:pt x="5" y="53"/>
                    </a:lnTo>
                    <a:lnTo>
                      <a:pt x="12" y="42"/>
                    </a:lnTo>
                    <a:lnTo>
                      <a:pt x="12" y="11"/>
                    </a:lnTo>
                    <a:lnTo>
                      <a:pt x="23" y="0"/>
                    </a:lnTo>
                    <a:lnTo>
                      <a:pt x="34" y="11"/>
                    </a:lnTo>
                    <a:lnTo>
                      <a:pt x="36" y="32"/>
                    </a:lnTo>
                    <a:lnTo>
                      <a:pt x="45" y="53"/>
                    </a:lnTo>
                    <a:lnTo>
                      <a:pt x="31" y="64"/>
                    </a:lnTo>
                    <a:lnTo>
                      <a:pt x="52" y="81"/>
                    </a:lnTo>
                    <a:lnTo>
                      <a:pt x="70" y="131"/>
                    </a:lnTo>
                    <a:lnTo>
                      <a:pt x="0" y="120"/>
                    </a:lnTo>
                    <a:lnTo>
                      <a:pt x="0" y="12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99" name="Freeform 155"/>
              <p:cNvSpPr>
                <a:spLocks/>
              </p:cNvSpPr>
              <p:nvPr/>
            </p:nvSpPr>
            <p:spPr bwMode="auto">
              <a:xfrm>
                <a:off x="2884" y="2559"/>
                <a:ext cx="32" cy="19"/>
              </a:xfrm>
              <a:custGeom>
                <a:avLst/>
                <a:gdLst>
                  <a:gd name="T0" fmla="*/ 0 w 79"/>
                  <a:gd name="T1" fmla="*/ 89 h 95"/>
                  <a:gd name="T2" fmla="*/ 21 w 79"/>
                  <a:gd name="T3" fmla="*/ 51 h 95"/>
                  <a:gd name="T4" fmla="*/ 36 w 79"/>
                  <a:gd name="T5" fmla="*/ 45 h 95"/>
                  <a:gd name="T6" fmla="*/ 36 w 79"/>
                  <a:gd name="T7" fmla="*/ 28 h 95"/>
                  <a:gd name="T8" fmla="*/ 35 w 79"/>
                  <a:gd name="T9" fmla="*/ 9 h 95"/>
                  <a:gd name="T10" fmla="*/ 47 w 79"/>
                  <a:gd name="T11" fmla="*/ 0 h 95"/>
                  <a:gd name="T12" fmla="*/ 56 w 79"/>
                  <a:gd name="T13" fmla="*/ 13 h 95"/>
                  <a:gd name="T14" fmla="*/ 49 w 79"/>
                  <a:gd name="T15" fmla="*/ 43 h 95"/>
                  <a:gd name="T16" fmla="*/ 74 w 79"/>
                  <a:gd name="T17" fmla="*/ 61 h 95"/>
                  <a:gd name="T18" fmla="*/ 79 w 79"/>
                  <a:gd name="T19" fmla="*/ 95 h 95"/>
                  <a:gd name="T20" fmla="*/ 0 w 79"/>
                  <a:gd name="T21" fmla="*/ 89 h 95"/>
                  <a:gd name="T22" fmla="*/ 0 w 79"/>
                  <a:gd name="T23" fmla="*/ 8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95">
                    <a:moveTo>
                      <a:pt x="0" y="89"/>
                    </a:moveTo>
                    <a:lnTo>
                      <a:pt x="21" y="51"/>
                    </a:lnTo>
                    <a:lnTo>
                      <a:pt x="36" y="45"/>
                    </a:lnTo>
                    <a:lnTo>
                      <a:pt x="36" y="28"/>
                    </a:lnTo>
                    <a:lnTo>
                      <a:pt x="35" y="9"/>
                    </a:lnTo>
                    <a:lnTo>
                      <a:pt x="47" y="0"/>
                    </a:lnTo>
                    <a:lnTo>
                      <a:pt x="56" y="13"/>
                    </a:lnTo>
                    <a:lnTo>
                      <a:pt x="49" y="43"/>
                    </a:lnTo>
                    <a:lnTo>
                      <a:pt x="74" y="61"/>
                    </a:lnTo>
                    <a:lnTo>
                      <a:pt x="79" y="95"/>
                    </a:lnTo>
                    <a:lnTo>
                      <a:pt x="0" y="89"/>
                    </a:lnTo>
                    <a:lnTo>
                      <a:pt x="0" y="89"/>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0" name="Freeform 156"/>
              <p:cNvSpPr>
                <a:spLocks/>
              </p:cNvSpPr>
              <p:nvPr/>
            </p:nvSpPr>
            <p:spPr bwMode="auto">
              <a:xfrm>
                <a:off x="2893" y="2550"/>
                <a:ext cx="31" cy="18"/>
              </a:xfrm>
              <a:custGeom>
                <a:avLst/>
                <a:gdLst>
                  <a:gd name="T0" fmla="*/ 0 w 76"/>
                  <a:gd name="T1" fmla="*/ 0 h 91"/>
                  <a:gd name="T2" fmla="*/ 74 w 76"/>
                  <a:gd name="T3" fmla="*/ 91 h 91"/>
                  <a:gd name="T4" fmla="*/ 76 w 76"/>
                  <a:gd name="T5" fmla="*/ 2 h 91"/>
                  <a:gd name="T6" fmla="*/ 0 w 76"/>
                  <a:gd name="T7" fmla="*/ 0 h 91"/>
                  <a:gd name="T8" fmla="*/ 0 w 76"/>
                  <a:gd name="T9" fmla="*/ 0 h 91"/>
                </a:gdLst>
                <a:ahLst/>
                <a:cxnLst>
                  <a:cxn ang="0">
                    <a:pos x="T0" y="T1"/>
                  </a:cxn>
                  <a:cxn ang="0">
                    <a:pos x="T2" y="T3"/>
                  </a:cxn>
                  <a:cxn ang="0">
                    <a:pos x="T4" y="T5"/>
                  </a:cxn>
                  <a:cxn ang="0">
                    <a:pos x="T6" y="T7"/>
                  </a:cxn>
                  <a:cxn ang="0">
                    <a:pos x="T8" y="T9"/>
                  </a:cxn>
                </a:cxnLst>
                <a:rect l="0" t="0" r="r" b="b"/>
                <a:pathLst>
                  <a:path w="76" h="91">
                    <a:moveTo>
                      <a:pt x="0" y="0"/>
                    </a:moveTo>
                    <a:lnTo>
                      <a:pt x="74" y="91"/>
                    </a:lnTo>
                    <a:lnTo>
                      <a:pt x="76" y="2"/>
                    </a:lnTo>
                    <a:lnTo>
                      <a:pt x="0" y="0"/>
                    </a:lnTo>
                    <a:lnTo>
                      <a:pt x="0" y="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1" name="Freeform 157"/>
              <p:cNvSpPr>
                <a:spLocks/>
              </p:cNvSpPr>
              <p:nvPr/>
            </p:nvSpPr>
            <p:spPr bwMode="auto">
              <a:xfrm>
                <a:off x="2931" y="2552"/>
                <a:ext cx="87" cy="29"/>
              </a:xfrm>
              <a:custGeom>
                <a:avLst/>
                <a:gdLst>
                  <a:gd name="T0" fmla="*/ 3 w 219"/>
                  <a:gd name="T1" fmla="*/ 0 h 142"/>
                  <a:gd name="T2" fmla="*/ 0 w 219"/>
                  <a:gd name="T3" fmla="*/ 106 h 142"/>
                  <a:gd name="T4" fmla="*/ 31 w 219"/>
                  <a:gd name="T5" fmla="*/ 133 h 142"/>
                  <a:gd name="T6" fmla="*/ 48 w 219"/>
                  <a:gd name="T7" fmla="*/ 89 h 142"/>
                  <a:gd name="T8" fmla="*/ 60 w 219"/>
                  <a:gd name="T9" fmla="*/ 79 h 142"/>
                  <a:gd name="T10" fmla="*/ 57 w 219"/>
                  <a:gd name="T11" fmla="*/ 62 h 142"/>
                  <a:gd name="T12" fmla="*/ 72 w 219"/>
                  <a:gd name="T13" fmla="*/ 32 h 142"/>
                  <a:gd name="T14" fmla="*/ 85 w 219"/>
                  <a:gd name="T15" fmla="*/ 43 h 142"/>
                  <a:gd name="T16" fmla="*/ 77 w 219"/>
                  <a:gd name="T17" fmla="*/ 70 h 142"/>
                  <a:gd name="T18" fmla="*/ 88 w 219"/>
                  <a:gd name="T19" fmla="*/ 77 h 142"/>
                  <a:gd name="T20" fmla="*/ 96 w 219"/>
                  <a:gd name="T21" fmla="*/ 131 h 142"/>
                  <a:gd name="T22" fmla="*/ 219 w 219"/>
                  <a:gd name="T23" fmla="*/ 142 h 142"/>
                  <a:gd name="T24" fmla="*/ 206 w 219"/>
                  <a:gd name="T25" fmla="*/ 11 h 142"/>
                  <a:gd name="T26" fmla="*/ 3 w 219"/>
                  <a:gd name="T27" fmla="*/ 0 h 142"/>
                  <a:gd name="T28" fmla="*/ 3 w 219"/>
                  <a:gd name="T2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142">
                    <a:moveTo>
                      <a:pt x="3" y="0"/>
                    </a:moveTo>
                    <a:lnTo>
                      <a:pt x="0" y="106"/>
                    </a:lnTo>
                    <a:lnTo>
                      <a:pt x="31" y="133"/>
                    </a:lnTo>
                    <a:lnTo>
                      <a:pt x="48" y="89"/>
                    </a:lnTo>
                    <a:lnTo>
                      <a:pt x="60" y="79"/>
                    </a:lnTo>
                    <a:lnTo>
                      <a:pt x="57" y="62"/>
                    </a:lnTo>
                    <a:lnTo>
                      <a:pt x="72" y="32"/>
                    </a:lnTo>
                    <a:lnTo>
                      <a:pt x="85" y="43"/>
                    </a:lnTo>
                    <a:lnTo>
                      <a:pt x="77" y="70"/>
                    </a:lnTo>
                    <a:lnTo>
                      <a:pt x="88" y="77"/>
                    </a:lnTo>
                    <a:lnTo>
                      <a:pt x="96" y="131"/>
                    </a:lnTo>
                    <a:lnTo>
                      <a:pt x="219" y="142"/>
                    </a:lnTo>
                    <a:lnTo>
                      <a:pt x="206" y="11"/>
                    </a:lnTo>
                    <a:lnTo>
                      <a:pt x="3" y="0"/>
                    </a:lnTo>
                    <a:lnTo>
                      <a:pt x="3" y="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2" name="Freeform 158"/>
              <p:cNvSpPr>
                <a:spLocks/>
              </p:cNvSpPr>
              <p:nvPr/>
            </p:nvSpPr>
            <p:spPr bwMode="auto">
              <a:xfrm>
                <a:off x="2779" y="2557"/>
                <a:ext cx="22" cy="27"/>
              </a:xfrm>
              <a:custGeom>
                <a:avLst/>
                <a:gdLst>
                  <a:gd name="T0" fmla="*/ 55 w 55"/>
                  <a:gd name="T1" fmla="*/ 120 h 135"/>
                  <a:gd name="T2" fmla="*/ 52 w 55"/>
                  <a:gd name="T3" fmla="*/ 88 h 135"/>
                  <a:gd name="T4" fmla="*/ 41 w 55"/>
                  <a:gd name="T5" fmla="*/ 65 h 135"/>
                  <a:gd name="T6" fmla="*/ 50 w 55"/>
                  <a:gd name="T7" fmla="*/ 53 h 135"/>
                  <a:gd name="T8" fmla="*/ 42 w 55"/>
                  <a:gd name="T9" fmla="*/ 42 h 135"/>
                  <a:gd name="T10" fmla="*/ 42 w 55"/>
                  <a:gd name="T11" fmla="*/ 12 h 135"/>
                  <a:gd name="T12" fmla="*/ 31 w 55"/>
                  <a:gd name="T13" fmla="*/ 0 h 135"/>
                  <a:gd name="T14" fmla="*/ 19 w 55"/>
                  <a:gd name="T15" fmla="*/ 12 h 135"/>
                  <a:gd name="T16" fmla="*/ 18 w 55"/>
                  <a:gd name="T17" fmla="*/ 33 h 135"/>
                  <a:gd name="T18" fmla="*/ 9 w 55"/>
                  <a:gd name="T19" fmla="*/ 53 h 135"/>
                  <a:gd name="T20" fmla="*/ 25 w 55"/>
                  <a:gd name="T21" fmla="*/ 65 h 135"/>
                  <a:gd name="T22" fmla="*/ 9 w 55"/>
                  <a:gd name="T23" fmla="*/ 88 h 135"/>
                  <a:gd name="T24" fmla="*/ 0 w 55"/>
                  <a:gd name="T25" fmla="*/ 135 h 135"/>
                  <a:gd name="T26" fmla="*/ 55 w 55"/>
                  <a:gd name="T27" fmla="*/ 120 h 135"/>
                  <a:gd name="T28" fmla="*/ 55 w 55"/>
                  <a:gd name="T29" fmla="*/ 1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135">
                    <a:moveTo>
                      <a:pt x="55" y="120"/>
                    </a:moveTo>
                    <a:lnTo>
                      <a:pt x="52" y="88"/>
                    </a:lnTo>
                    <a:lnTo>
                      <a:pt x="41" y="65"/>
                    </a:lnTo>
                    <a:lnTo>
                      <a:pt x="50" y="53"/>
                    </a:lnTo>
                    <a:lnTo>
                      <a:pt x="42" y="42"/>
                    </a:lnTo>
                    <a:lnTo>
                      <a:pt x="42" y="12"/>
                    </a:lnTo>
                    <a:lnTo>
                      <a:pt x="31" y="0"/>
                    </a:lnTo>
                    <a:lnTo>
                      <a:pt x="19" y="12"/>
                    </a:lnTo>
                    <a:lnTo>
                      <a:pt x="18" y="33"/>
                    </a:lnTo>
                    <a:lnTo>
                      <a:pt x="9" y="53"/>
                    </a:lnTo>
                    <a:lnTo>
                      <a:pt x="25" y="65"/>
                    </a:lnTo>
                    <a:lnTo>
                      <a:pt x="9" y="88"/>
                    </a:lnTo>
                    <a:lnTo>
                      <a:pt x="0" y="135"/>
                    </a:lnTo>
                    <a:lnTo>
                      <a:pt x="55" y="120"/>
                    </a:lnTo>
                    <a:lnTo>
                      <a:pt x="55" y="120"/>
                    </a:lnTo>
                    <a:close/>
                  </a:path>
                </a:pathLst>
              </a:custGeom>
              <a:solidFill>
                <a:srgbClr val="7DB2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3" name="Freeform 159"/>
              <p:cNvSpPr>
                <a:spLocks/>
              </p:cNvSpPr>
              <p:nvPr/>
            </p:nvSpPr>
            <p:spPr bwMode="auto">
              <a:xfrm>
                <a:off x="3580" y="2200"/>
                <a:ext cx="108" cy="101"/>
              </a:xfrm>
              <a:custGeom>
                <a:avLst/>
                <a:gdLst>
                  <a:gd name="T0" fmla="*/ 66 w 271"/>
                  <a:gd name="T1" fmla="*/ 0 h 508"/>
                  <a:gd name="T2" fmla="*/ 255 w 271"/>
                  <a:gd name="T3" fmla="*/ 375 h 508"/>
                  <a:gd name="T4" fmla="*/ 271 w 271"/>
                  <a:gd name="T5" fmla="*/ 508 h 508"/>
                  <a:gd name="T6" fmla="*/ 0 w 271"/>
                  <a:gd name="T7" fmla="*/ 475 h 508"/>
                  <a:gd name="T8" fmla="*/ 66 w 271"/>
                  <a:gd name="T9" fmla="*/ 0 h 508"/>
                  <a:gd name="T10" fmla="*/ 66 w 271"/>
                  <a:gd name="T11" fmla="*/ 0 h 508"/>
                </a:gdLst>
                <a:ahLst/>
                <a:cxnLst>
                  <a:cxn ang="0">
                    <a:pos x="T0" y="T1"/>
                  </a:cxn>
                  <a:cxn ang="0">
                    <a:pos x="T2" y="T3"/>
                  </a:cxn>
                  <a:cxn ang="0">
                    <a:pos x="T4" y="T5"/>
                  </a:cxn>
                  <a:cxn ang="0">
                    <a:pos x="T6" y="T7"/>
                  </a:cxn>
                  <a:cxn ang="0">
                    <a:pos x="T8" y="T9"/>
                  </a:cxn>
                  <a:cxn ang="0">
                    <a:pos x="T10" y="T11"/>
                  </a:cxn>
                </a:cxnLst>
                <a:rect l="0" t="0" r="r" b="b"/>
                <a:pathLst>
                  <a:path w="271" h="508">
                    <a:moveTo>
                      <a:pt x="66" y="0"/>
                    </a:moveTo>
                    <a:lnTo>
                      <a:pt x="255" y="375"/>
                    </a:lnTo>
                    <a:lnTo>
                      <a:pt x="271" y="508"/>
                    </a:lnTo>
                    <a:lnTo>
                      <a:pt x="0" y="475"/>
                    </a:lnTo>
                    <a:lnTo>
                      <a:pt x="66" y="0"/>
                    </a:lnTo>
                    <a:lnTo>
                      <a:pt x="66" y="0"/>
                    </a:lnTo>
                    <a:close/>
                  </a:path>
                </a:pathLst>
              </a:custGeom>
              <a:solidFill>
                <a:srgbClr val="637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4" name="Freeform 160"/>
              <p:cNvSpPr>
                <a:spLocks/>
              </p:cNvSpPr>
              <p:nvPr/>
            </p:nvSpPr>
            <p:spPr bwMode="auto">
              <a:xfrm>
                <a:off x="2459" y="2371"/>
                <a:ext cx="98" cy="188"/>
              </a:xfrm>
              <a:custGeom>
                <a:avLst/>
                <a:gdLst>
                  <a:gd name="T0" fmla="*/ 10 w 244"/>
                  <a:gd name="T1" fmla="*/ 0 h 941"/>
                  <a:gd name="T2" fmla="*/ 80 w 244"/>
                  <a:gd name="T3" fmla="*/ 279 h 941"/>
                  <a:gd name="T4" fmla="*/ 167 w 244"/>
                  <a:gd name="T5" fmla="*/ 541 h 941"/>
                  <a:gd name="T6" fmla="*/ 212 w 244"/>
                  <a:gd name="T7" fmla="*/ 393 h 941"/>
                  <a:gd name="T8" fmla="*/ 236 w 244"/>
                  <a:gd name="T9" fmla="*/ 405 h 941"/>
                  <a:gd name="T10" fmla="*/ 179 w 244"/>
                  <a:gd name="T11" fmla="*/ 597 h 941"/>
                  <a:gd name="T12" fmla="*/ 216 w 244"/>
                  <a:gd name="T13" fmla="*/ 787 h 941"/>
                  <a:gd name="T14" fmla="*/ 244 w 244"/>
                  <a:gd name="T15" fmla="*/ 941 h 941"/>
                  <a:gd name="T16" fmla="*/ 200 w 244"/>
                  <a:gd name="T17" fmla="*/ 874 h 941"/>
                  <a:gd name="T18" fmla="*/ 150 w 244"/>
                  <a:gd name="T19" fmla="*/ 562 h 941"/>
                  <a:gd name="T20" fmla="*/ 142 w 244"/>
                  <a:gd name="T21" fmla="*/ 541 h 941"/>
                  <a:gd name="T22" fmla="*/ 124 w 244"/>
                  <a:gd name="T23" fmla="*/ 486 h 941"/>
                  <a:gd name="T24" fmla="*/ 112 w 244"/>
                  <a:gd name="T25" fmla="*/ 448 h 941"/>
                  <a:gd name="T26" fmla="*/ 99 w 244"/>
                  <a:gd name="T27" fmla="*/ 405 h 941"/>
                  <a:gd name="T28" fmla="*/ 84 w 244"/>
                  <a:gd name="T29" fmla="*/ 359 h 941"/>
                  <a:gd name="T30" fmla="*/ 70 w 244"/>
                  <a:gd name="T31" fmla="*/ 308 h 941"/>
                  <a:gd name="T32" fmla="*/ 57 w 244"/>
                  <a:gd name="T33" fmla="*/ 258 h 941"/>
                  <a:gd name="T34" fmla="*/ 43 w 244"/>
                  <a:gd name="T35" fmla="*/ 207 h 941"/>
                  <a:gd name="T36" fmla="*/ 32 w 244"/>
                  <a:gd name="T37" fmla="*/ 157 h 941"/>
                  <a:gd name="T38" fmla="*/ 22 w 244"/>
                  <a:gd name="T39" fmla="*/ 114 h 941"/>
                  <a:gd name="T40" fmla="*/ 6 w 244"/>
                  <a:gd name="T41" fmla="*/ 47 h 941"/>
                  <a:gd name="T42" fmla="*/ 0 w 244"/>
                  <a:gd name="T43" fmla="*/ 20 h 941"/>
                  <a:gd name="T44" fmla="*/ 10 w 244"/>
                  <a:gd name="T45" fmla="*/ 0 h 941"/>
                  <a:gd name="T46" fmla="*/ 10 w 244"/>
                  <a:gd name="T47"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4" h="941">
                    <a:moveTo>
                      <a:pt x="10" y="0"/>
                    </a:moveTo>
                    <a:lnTo>
                      <a:pt x="80" y="279"/>
                    </a:lnTo>
                    <a:lnTo>
                      <a:pt x="167" y="541"/>
                    </a:lnTo>
                    <a:lnTo>
                      <a:pt x="212" y="393"/>
                    </a:lnTo>
                    <a:lnTo>
                      <a:pt x="236" y="405"/>
                    </a:lnTo>
                    <a:lnTo>
                      <a:pt x="179" y="597"/>
                    </a:lnTo>
                    <a:lnTo>
                      <a:pt x="216" y="787"/>
                    </a:lnTo>
                    <a:lnTo>
                      <a:pt x="244" y="941"/>
                    </a:lnTo>
                    <a:lnTo>
                      <a:pt x="200" y="874"/>
                    </a:lnTo>
                    <a:lnTo>
                      <a:pt x="150" y="562"/>
                    </a:lnTo>
                    <a:lnTo>
                      <a:pt x="142" y="541"/>
                    </a:lnTo>
                    <a:lnTo>
                      <a:pt x="124" y="486"/>
                    </a:lnTo>
                    <a:lnTo>
                      <a:pt x="112" y="448"/>
                    </a:lnTo>
                    <a:lnTo>
                      <a:pt x="99" y="405"/>
                    </a:lnTo>
                    <a:lnTo>
                      <a:pt x="84" y="359"/>
                    </a:lnTo>
                    <a:lnTo>
                      <a:pt x="70" y="308"/>
                    </a:lnTo>
                    <a:lnTo>
                      <a:pt x="57" y="258"/>
                    </a:lnTo>
                    <a:lnTo>
                      <a:pt x="43" y="207"/>
                    </a:lnTo>
                    <a:lnTo>
                      <a:pt x="32" y="157"/>
                    </a:lnTo>
                    <a:lnTo>
                      <a:pt x="22" y="114"/>
                    </a:lnTo>
                    <a:lnTo>
                      <a:pt x="6" y="47"/>
                    </a:lnTo>
                    <a:lnTo>
                      <a:pt x="0" y="20"/>
                    </a:lnTo>
                    <a:lnTo>
                      <a:pt x="10" y="0"/>
                    </a:lnTo>
                    <a:lnTo>
                      <a:pt x="10" y="0"/>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5" name="Freeform 161"/>
              <p:cNvSpPr>
                <a:spLocks/>
              </p:cNvSpPr>
              <p:nvPr/>
            </p:nvSpPr>
            <p:spPr bwMode="auto">
              <a:xfrm>
                <a:off x="2626" y="2398"/>
                <a:ext cx="95" cy="173"/>
              </a:xfrm>
              <a:custGeom>
                <a:avLst/>
                <a:gdLst>
                  <a:gd name="T0" fmla="*/ 0 w 239"/>
                  <a:gd name="T1" fmla="*/ 7 h 867"/>
                  <a:gd name="T2" fmla="*/ 9 w 239"/>
                  <a:gd name="T3" fmla="*/ 0 h 867"/>
                  <a:gd name="T4" fmla="*/ 15 w 239"/>
                  <a:gd name="T5" fmla="*/ 34 h 867"/>
                  <a:gd name="T6" fmla="*/ 31 w 239"/>
                  <a:gd name="T7" fmla="*/ 119 h 867"/>
                  <a:gd name="T8" fmla="*/ 42 w 239"/>
                  <a:gd name="T9" fmla="*/ 173 h 867"/>
                  <a:gd name="T10" fmla="*/ 53 w 239"/>
                  <a:gd name="T11" fmla="*/ 228 h 867"/>
                  <a:gd name="T12" fmla="*/ 66 w 239"/>
                  <a:gd name="T13" fmla="*/ 283 h 867"/>
                  <a:gd name="T14" fmla="*/ 80 w 239"/>
                  <a:gd name="T15" fmla="*/ 334 h 867"/>
                  <a:gd name="T16" fmla="*/ 94 w 239"/>
                  <a:gd name="T17" fmla="*/ 378 h 867"/>
                  <a:gd name="T18" fmla="*/ 107 w 239"/>
                  <a:gd name="T19" fmla="*/ 414 h 867"/>
                  <a:gd name="T20" fmla="*/ 119 w 239"/>
                  <a:gd name="T21" fmla="*/ 444 h 867"/>
                  <a:gd name="T22" fmla="*/ 131 w 239"/>
                  <a:gd name="T23" fmla="*/ 469 h 867"/>
                  <a:gd name="T24" fmla="*/ 147 w 239"/>
                  <a:gd name="T25" fmla="*/ 500 h 867"/>
                  <a:gd name="T26" fmla="*/ 154 w 239"/>
                  <a:gd name="T27" fmla="*/ 509 h 867"/>
                  <a:gd name="T28" fmla="*/ 202 w 239"/>
                  <a:gd name="T29" fmla="*/ 378 h 867"/>
                  <a:gd name="T30" fmla="*/ 218 w 239"/>
                  <a:gd name="T31" fmla="*/ 368 h 867"/>
                  <a:gd name="T32" fmla="*/ 173 w 239"/>
                  <a:gd name="T33" fmla="*/ 540 h 867"/>
                  <a:gd name="T34" fmla="*/ 239 w 239"/>
                  <a:gd name="T35" fmla="*/ 867 h 867"/>
                  <a:gd name="T36" fmla="*/ 198 w 239"/>
                  <a:gd name="T37" fmla="*/ 791 h 867"/>
                  <a:gd name="T38" fmla="*/ 150 w 239"/>
                  <a:gd name="T39" fmla="*/ 543 h 867"/>
                  <a:gd name="T40" fmla="*/ 130 w 239"/>
                  <a:gd name="T41" fmla="*/ 519 h 867"/>
                  <a:gd name="T42" fmla="*/ 109 w 239"/>
                  <a:gd name="T43" fmla="*/ 486 h 867"/>
                  <a:gd name="T44" fmla="*/ 88 w 239"/>
                  <a:gd name="T45" fmla="*/ 441 h 867"/>
                  <a:gd name="T46" fmla="*/ 69 w 239"/>
                  <a:gd name="T47" fmla="*/ 384 h 867"/>
                  <a:gd name="T48" fmla="*/ 52 w 239"/>
                  <a:gd name="T49" fmla="*/ 319 h 867"/>
                  <a:gd name="T50" fmla="*/ 38 w 239"/>
                  <a:gd name="T51" fmla="*/ 249 h 867"/>
                  <a:gd name="T52" fmla="*/ 26 w 239"/>
                  <a:gd name="T53" fmla="*/ 180 h 867"/>
                  <a:gd name="T54" fmla="*/ 8 w 239"/>
                  <a:gd name="T55" fmla="*/ 58 h 867"/>
                  <a:gd name="T56" fmla="*/ 0 w 239"/>
                  <a:gd name="T57" fmla="*/ 7 h 867"/>
                  <a:gd name="T58" fmla="*/ 0 w 239"/>
                  <a:gd name="T59" fmla="*/ 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9" h="867">
                    <a:moveTo>
                      <a:pt x="0" y="7"/>
                    </a:moveTo>
                    <a:lnTo>
                      <a:pt x="9" y="0"/>
                    </a:lnTo>
                    <a:lnTo>
                      <a:pt x="15" y="34"/>
                    </a:lnTo>
                    <a:lnTo>
                      <a:pt x="31" y="119"/>
                    </a:lnTo>
                    <a:lnTo>
                      <a:pt x="42" y="173"/>
                    </a:lnTo>
                    <a:lnTo>
                      <a:pt x="53" y="228"/>
                    </a:lnTo>
                    <a:lnTo>
                      <a:pt x="66" y="283"/>
                    </a:lnTo>
                    <a:lnTo>
                      <a:pt x="80" y="334"/>
                    </a:lnTo>
                    <a:lnTo>
                      <a:pt x="94" y="378"/>
                    </a:lnTo>
                    <a:lnTo>
                      <a:pt x="107" y="414"/>
                    </a:lnTo>
                    <a:lnTo>
                      <a:pt x="119" y="444"/>
                    </a:lnTo>
                    <a:lnTo>
                      <a:pt x="131" y="469"/>
                    </a:lnTo>
                    <a:lnTo>
                      <a:pt x="147" y="500"/>
                    </a:lnTo>
                    <a:lnTo>
                      <a:pt x="154" y="509"/>
                    </a:lnTo>
                    <a:lnTo>
                      <a:pt x="202" y="378"/>
                    </a:lnTo>
                    <a:lnTo>
                      <a:pt x="218" y="368"/>
                    </a:lnTo>
                    <a:lnTo>
                      <a:pt x="173" y="540"/>
                    </a:lnTo>
                    <a:lnTo>
                      <a:pt x="239" y="867"/>
                    </a:lnTo>
                    <a:lnTo>
                      <a:pt x="198" y="791"/>
                    </a:lnTo>
                    <a:lnTo>
                      <a:pt x="150" y="543"/>
                    </a:lnTo>
                    <a:lnTo>
                      <a:pt x="130" y="519"/>
                    </a:lnTo>
                    <a:lnTo>
                      <a:pt x="109" y="486"/>
                    </a:lnTo>
                    <a:lnTo>
                      <a:pt x="88" y="441"/>
                    </a:lnTo>
                    <a:lnTo>
                      <a:pt x="69" y="384"/>
                    </a:lnTo>
                    <a:lnTo>
                      <a:pt x="52" y="319"/>
                    </a:lnTo>
                    <a:lnTo>
                      <a:pt x="38" y="249"/>
                    </a:lnTo>
                    <a:lnTo>
                      <a:pt x="26" y="180"/>
                    </a:lnTo>
                    <a:lnTo>
                      <a:pt x="8" y="58"/>
                    </a:lnTo>
                    <a:lnTo>
                      <a:pt x="0" y="7"/>
                    </a:lnTo>
                    <a:lnTo>
                      <a:pt x="0" y="7"/>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6" name="Freeform 162"/>
              <p:cNvSpPr>
                <a:spLocks/>
              </p:cNvSpPr>
              <p:nvPr/>
            </p:nvSpPr>
            <p:spPr bwMode="auto">
              <a:xfrm>
                <a:off x="2435" y="2229"/>
                <a:ext cx="26" cy="133"/>
              </a:xfrm>
              <a:custGeom>
                <a:avLst/>
                <a:gdLst>
                  <a:gd name="T0" fmla="*/ 32 w 66"/>
                  <a:gd name="T1" fmla="*/ 0 h 668"/>
                  <a:gd name="T2" fmla="*/ 21 w 66"/>
                  <a:gd name="T3" fmla="*/ 276 h 668"/>
                  <a:gd name="T4" fmla="*/ 32 w 66"/>
                  <a:gd name="T5" fmla="*/ 407 h 668"/>
                  <a:gd name="T6" fmla="*/ 47 w 66"/>
                  <a:gd name="T7" fmla="*/ 535 h 668"/>
                  <a:gd name="T8" fmla="*/ 61 w 66"/>
                  <a:gd name="T9" fmla="*/ 630 h 668"/>
                  <a:gd name="T10" fmla="*/ 66 w 66"/>
                  <a:gd name="T11" fmla="*/ 668 h 668"/>
                  <a:gd name="T12" fmla="*/ 44 w 66"/>
                  <a:gd name="T13" fmla="*/ 643 h 668"/>
                  <a:gd name="T14" fmla="*/ 39 w 66"/>
                  <a:gd name="T15" fmla="*/ 613 h 668"/>
                  <a:gd name="T16" fmla="*/ 27 w 66"/>
                  <a:gd name="T17" fmla="*/ 531 h 668"/>
                  <a:gd name="T18" fmla="*/ 13 w 66"/>
                  <a:gd name="T19" fmla="*/ 421 h 668"/>
                  <a:gd name="T20" fmla="*/ 2 w 66"/>
                  <a:gd name="T21" fmla="*/ 301 h 668"/>
                  <a:gd name="T22" fmla="*/ 0 w 66"/>
                  <a:gd name="T23" fmla="*/ 191 h 668"/>
                  <a:gd name="T24" fmla="*/ 2 w 66"/>
                  <a:gd name="T25" fmla="*/ 101 h 668"/>
                  <a:gd name="T26" fmla="*/ 10 w 66"/>
                  <a:gd name="T27" fmla="*/ 19 h 668"/>
                  <a:gd name="T28" fmla="*/ 32 w 66"/>
                  <a:gd name="T29" fmla="*/ 0 h 668"/>
                  <a:gd name="T30" fmla="*/ 32 w 66"/>
                  <a:gd name="T31" fmla="*/ 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8">
                    <a:moveTo>
                      <a:pt x="32" y="0"/>
                    </a:moveTo>
                    <a:lnTo>
                      <a:pt x="21" y="276"/>
                    </a:lnTo>
                    <a:lnTo>
                      <a:pt x="32" y="407"/>
                    </a:lnTo>
                    <a:lnTo>
                      <a:pt x="47" y="535"/>
                    </a:lnTo>
                    <a:lnTo>
                      <a:pt x="61" y="630"/>
                    </a:lnTo>
                    <a:lnTo>
                      <a:pt x="66" y="668"/>
                    </a:lnTo>
                    <a:lnTo>
                      <a:pt x="44" y="643"/>
                    </a:lnTo>
                    <a:lnTo>
                      <a:pt x="39" y="613"/>
                    </a:lnTo>
                    <a:lnTo>
                      <a:pt x="27" y="531"/>
                    </a:lnTo>
                    <a:lnTo>
                      <a:pt x="13" y="421"/>
                    </a:lnTo>
                    <a:lnTo>
                      <a:pt x="2" y="301"/>
                    </a:lnTo>
                    <a:lnTo>
                      <a:pt x="0" y="191"/>
                    </a:lnTo>
                    <a:lnTo>
                      <a:pt x="2" y="101"/>
                    </a:lnTo>
                    <a:lnTo>
                      <a:pt x="10" y="19"/>
                    </a:lnTo>
                    <a:lnTo>
                      <a:pt x="32" y="0"/>
                    </a:lnTo>
                    <a:lnTo>
                      <a:pt x="32" y="0"/>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7" name="Freeform 163"/>
              <p:cNvSpPr>
                <a:spLocks/>
              </p:cNvSpPr>
              <p:nvPr/>
            </p:nvSpPr>
            <p:spPr bwMode="auto">
              <a:xfrm>
                <a:off x="2439" y="2206"/>
                <a:ext cx="166" cy="27"/>
              </a:xfrm>
              <a:custGeom>
                <a:avLst/>
                <a:gdLst>
                  <a:gd name="T0" fmla="*/ 0 w 417"/>
                  <a:gd name="T1" fmla="*/ 133 h 133"/>
                  <a:gd name="T2" fmla="*/ 4 w 417"/>
                  <a:gd name="T3" fmla="*/ 114 h 133"/>
                  <a:gd name="T4" fmla="*/ 109 w 417"/>
                  <a:gd name="T5" fmla="*/ 86 h 133"/>
                  <a:gd name="T6" fmla="*/ 340 w 417"/>
                  <a:gd name="T7" fmla="*/ 17 h 133"/>
                  <a:gd name="T8" fmla="*/ 417 w 417"/>
                  <a:gd name="T9" fmla="*/ 0 h 133"/>
                  <a:gd name="T10" fmla="*/ 415 w 417"/>
                  <a:gd name="T11" fmla="*/ 23 h 133"/>
                  <a:gd name="T12" fmla="*/ 297 w 417"/>
                  <a:gd name="T13" fmla="*/ 54 h 133"/>
                  <a:gd name="T14" fmla="*/ 0 w 417"/>
                  <a:gd name="T15" fmla="*/ 133 h 133"/>
                  <a:gd name="T16" fmla="*/ 0 w 417"/>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133">
                    <a:moveTo>
                      <a:pt x="0" y="133"/>
                    </a:moveTo>
                    <a:lnTo>
                      <a:pt x="4" y="114"/>
                    </a:lnTo>
                    <a:lnTo>
                      <a:pt x="109" y="86"/>
                    </a:lnTo>
                    <a:lnTo>
                      <a:pt x="340" y="17"/>
                    </a:lnTo>
                    <a:lnTo>
                      <a:pt x="417" y="0"/>
                    </a:lnTo>
                    <a:lnTo>
                      <a:pt x="415" y="23"/>
                    </a:lnTo>
                    <a:lnTo>
                      <a:pt x="297" y="54"/>
                    </a:lnTo>
                    <a:lnTo>
                      <a:pt x="0" y="133"/>
                    </a:lnTo>
                    <a:lnTo>
                      <a:pt x="0" y="133"/>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8" name="Freeform 164"/>
              <p:cNvSpPr>
                <a:spLocks/>
              </p:cNvSpPr>
              <p:nvPr/>
            </p:nvSpPr>
            <p:spPr bwMode="auto">
              <a:xfrm>
                <a:off x="2603" y="2206"/>
                <a:ext cx="25" cy="183"/>
              </a:xfrm>
              <a:custGeom>
                <a:avLst/>
                <a:gdLst>
                  <a:gd name="T0" fmla="*/ 23 w 63"/>
                  <a:gd name="T1" fmla="*/ 0 h 915"/>
                  <a:gd name="T2" fmla="*/ 9 w 63"/>
                  <a:gd name="T3" fmla="*/ 116 h 915"/>
                  <a:gd name="T4" fmla="*/ 0 w 63"/>
                  <a:gd name="T5" fmla="*/ 403 h 915"/>
                  <a:gd name="T6" fmla="*/ 9 w 63"/>
                  <a:gd name="T7" fmla="*/ 578 h 915"/>
                  <a:gd name="T8" fmla="*/ 25 w 63"/>
                  <a:gd name="T9" fmla="*/ 742 h 915"/>
                  <a:gd name="T10" fmla="*/ 38 w 63"/>
                  <a:gd name="T11" fmla="*/ 866 h 915"/>
                  <a:gd name="T12" fmla="*/ 45 w 63"/>
                  <a:gd name="T13" fmla="*/ 913 h 915"/>
                  <a:gd name="T14" fmla="*/ 63 w 63"/>
                  <a:gd name="T15" fmla="*/ 915 h 915"/>
                  <a:gd name="T16" fmla="*/ 56 w 63"/>
                  <a:gd name="T17" fmla="*/ 869 h 915"/>
                  <a:gd name="T18" fmla="*/ 42 w 63"/>
                  <a:gd name="T19" fmla="*/ 750 h 915"/>
                  <a:gd name="T20" fmla="*/ 19 w 63"/>
                  <a:gd name="T21" fmla="*/ 415 h 915"/>
                  <a:gd name="T22" fmla="*/ 22 w 63"/>
                  <a:gd name="T23" fmla="*/ 253 h 915"/>
                  <a:gd name="T24" fmla="*/ 32 w 63"/>
                  <a:gd name="T25" fmla="*/ 122 h 915"/>
                  <a:gd name="T26" fmla="*/ 42 w 63"/>
                  <a:gd name="T27" fmla="*/ 33 h 915"/>
                  <a:gd name="T28" fmla="*/ 47 w 63"/>
                  <a:gd name="T29" fmla="*/ 0 h 915"/>
                  <a:gd name="T30" fmla="*/ 23 w 63"/>
                  <a:gd name="T31" fmla="*/ 0 h 915"/>
                  <a:gd name="T32" fmla="*/ 23 w 63"/>
                  <a:gd name="T33" fmla="*/ 0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915">
                    <a:moveTo>
                      <a:pt x="23" y="0"/>
                    </a:moveTo>
                    <a:lnTo>
                      <a:pt x="9" y="116"/>
                    </a:lnTo>
                    <a:lnTo>
                      <a:pt x="0" y="403"/>
                    </a:lnTo>
                    <a:lnTo>
                      <a:pt x="9" y="578"/>
                    </a:lnTo>
                    <a:lnTo>
                      <a:pt x="25" y="742"/>
                    </a:lnTo>
                    <a:lnTo>
                      <a:pt x="38" y="866"/>
                    </a:lnTo>
                    <a:lnTo>
                      <a:pt x="45" y="913"/>
                    </a:lnTo>
                    <a:lnTo>
                      <a:pt x="63" y="915"/>
                    </a:lnTo>
                    <a:lnTo>
                      <a:pt x="56" y="869"/>
                    </a:lnTo>
                    <a:lnTo>
                      <a:pt x="42" y="750"/>
                    </a:lnTo>
                    <a:lnTo>
                      <a:pt x="19" y="415"/>
                    </a:lnTo>
                    <a:lnTo>
                      <a:pt x="22" y="253"/>
                    </a:lnTo>
                    <a:lnTo>
                      <a:pt x="32" y="122"/>
                    </a:lnTo>
                    <a:lnTo>
                      <a:pt x="42" y="33"/>
                    </a:lnTo>
                    <a:lnTo>
                      <a:pt x="47" y="0"/>
                    </a:lnTo>
                    <a:lnTo>
                      <a:pt x="23" y="0"/>
                    </a:lnTo>
                    <a:lnTo>
                      <a:pt x="23" y="0"/>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09" name="Freeform 165"/>
              <p:cNvSpPr>
                <a:spLocks/>
              </p:cNvSpPr>
              <p:nvPr/>
            </p:nvSpPr>
            <p:spPr bwMode="auto">
              <a:xfrm>
                <a:off x="2628" y="2299"/>
                <a:ext cx="855" cy="109"/>
              </a:xfrm>
              <a:custGeom>
                <a:avLst/>
                <a:gdLst>
                  <a:gd name="T0" fmla="*/ 2 w 2144"/>
                  <a:gd name="T1" fmla="*/ 497 h 544"/>
                  <a:gd name="T2" fmla="*/ 100 w 2144"/>
                  <a:gd name="T3" fmla="*/ 506 h 544"/>
                  <a:gd name="T4" fmla="*/ 320 w 2144"/>
                  <a:gd name="T5" fmla="*/ 519 h 544"/>
                  <a:gd name="T6" fmla="*/ 850 w 2144"/>
                  <a:gd name="T7" fmla="*/ 500 h 544"/>
                  <a:gd name="T8" fmla="*/ 1122 w 2144"/>
                  <a:gd name="T9" fmla="*/ 466 h 544"/>
                  <a:gd name="T10" fmla="*/ 1249 w 2144"/>
                  <a:gd name="T11" fmla="*/ 449 h 544"/>
                  <a:gd name="T12" fmla="*/ 1288 w 2144"/>
                  <a:gd name="T13" fmla="*/ 409 h 544"/>
                  <a:gd name="T14" fmla="*/ 1424 w 2144"/>
                  <a:gd name="T15" fmla="*/ 375 h 544"/>
                  <a:gd name="T16" fmla="*/ 1547 w 2144"/>
                  <a:gd name="T17" fmla="*/ 342 h 544"/>
                  <a:gd name="T18" fmla="*/ 1664 w 2144"/>
                  <a:gd name="T19" fmla="*/ 308 h 544"/>
                  <a:gd name="T20" fmla="*/ 1762 w 2144"/>
                  <a:gd name="T21" fmla="*/ 272 h 544"/>
                  <a:gd name="T22" fmla="*/ 1846 w 2144"/>
                  <a:gd name="T23" fmla="*/ 236 h 544"/>
                  <a:gd name="T24" fmla="*/ 1916 w 2144"/>
                  <a:gd name="T25" fmla="*/ 202 h 544"/>
                  <a:gd name="T26" fmla="*/ 1971 w 2144"/>
                  <a:gd name="T27" fmla="*/ 171 h 544"/>
                  <a:gd name="T28" fmla="*/ 2085 w 2144"/>
                  <a:gd name="T29" fmla="*/ 103 h 544"/>
                  <a:gd name="T30" fmla="*/ 2116 w 2144"/>
                  <a:gd name="T31" fmla="*/ 69 h 544"/>
                  <a:gd name="T32" fmla="*/ 2135 w 2144"/>
                  <a:gd name="T33" fmla="*/ 34 h 544"/>
                  <a:gd name="T34" fmla="*/ 2144 w 2144"/>
                  <a:gd name="T35" fmla="*/ 0 h 544"/>
                  <a:gd name="T36" fmla="*/ 2139 w 2144"/>
                  <a:gd name="T37" fmla="*/ 84 h 544"/>
                  <a:gd name="T38" fmla="*/ 2110 w 2144"/>
                  <a:gd name="T39" fmla="*/ 124 h 544"/>
                  <a:gd name="T40" fmla="*/ 2078 w 2144"/>
                  <a:gd name="T41" fmla="*/ 150 h 544"/>
                  <a:gd name="T42" fmla="*/ 2040 w 2144"/>
                  <a:gd name="T43" fmla="*/ 179 h 544"/>
                  <a:gd name="T44" fmla="*/ 1987 w 2144"/>
                  <a:gd name="T45" fmla="*/ 211 h 544"/>
                  <a:gd name="T46" fmla="*/ 1918 w 2144"/>
                  <a:gd name="T47" fmla="*/ 249 h 544"/>
                  <a:gd name="T48" fmla="*/ 1878 w 2144"/>
                  <a:gd name="T49" fmla="*/ 270 h 544"/>
                  <a:gd name="T50" fmla="*/ 1836 w 2144"/>
                  <a:gd name="T51" fmla="*/ 291 h 544"/>
                  <a:gd name="T52" fmla="*/ 1749 w 2144"/>
                  <a:gd name="T53" fmla="*/ 329 h 544"/>
                  <a:gd name="T54" fmla="*/ 1667 w 2144"/>
                  <a:gd name="T55" fmla="*/ 365 h 544"/>
                  <a:gd name="T56" fmla="*/ 1595 w 2144"/>
                  <a:gd name="T57" fmla="*/ 390 h 544"/>
                  <a:gd name="T58" fmla="*/ 1528 w 2144"/>
                  <a:gd name="T59" fmla="*/ 409 h 544"/>
                  <a:gd name="T60" fmla="*/ 1379 w 2144"/>
                  <a:gd name="T61" fmla="*/ 445 h 544"/>
                  <a:gd name="T62" fmla="*/ 1283 w 2144"/>
                  <a:gd name="T63" fmla="*/ 464 h 544"/>
                  <a:gd name="T64" fmla="*/ 1167 w 2144"/>
                  <a:gd name="T65" fmla="*/ 487 h 544"/>
                  <a:gd name="T66" fmla="*/ 1032 w 2144"/>
                  <a:gd name="T67" fmla="*/ 508 h 544"/>
                  <a:gd name="T68" fmla="*/ 872 w 2144"/>
                  <a:gd name="T69" fmla="*/ 525 h 544"/>
                  <a:gd name="T70" fmla="*/ 504 w 2144"/>
                  <a:gd name="T71" fmla="*/ 544 h 544"/>
                  <a:gd name="T72" fmla="*/ 187 w 2144"/>
                  <a:gd name="T73" fmla="*/ 544 h 544"/>
                  <a:gd name="T74" fmla="*/ 0 w 2144"/>
                  <a:gd name="T75" fmla="*/ 529 h 544"/>
                  <a:gd name="T76" fmla="*/ 2 w 2144"/>
                  <a:gd name="T77" fmla="*/ 497 h 544"/>
                  <a:gd name="T78" fmla="*/ 2 w 2144"/>
                  <a:gd name="T79" fmla="*/ 497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4" h="544">
                    <a:moveTo>
                      <a:pt x="2" y="497"/>
                    </a:moveTo>
                    <a:lnTo>
                      <a:pt x="100" y="506"/>
                    </a:lnTo>
                    <a:lnTo>
                      <a:pt x="320" y="519"/>
                    </a:lnTo>
                    <a:lnTo>
                      <a:pt x="850" y="500"/>
                    </a:lnTo>
                    <a:lnTo>
                      <a:pt x="1122" y="466"/>
                    </a:lnTo>
                    <a:lnTo>
                      <a:pt x="1249" y="449"/>
                    </a:lnTo>
                    <a:lnTo>
                      <a:pt x="1288" y="409"/>
                    </a:lnTo>
                    <a:lnTo>
                      <a:pt x="1424" y="375"/>
                    </a:lnTo>
                    <a:lnTo>
                      <a:pt x="1547" y="342"/>
                    </a:lnTo>
                    <a:lnTo>
                      <a:pt x="1664" y="308"/>
                    </a:lnTo>
                    <a:lnTo>
                      <a:pt x="1762" y="272"/>
                    </a:lnTo>
                    <a:lnTo>
                      <a:pt x="1846" y="236"/>
                    </a:lnTo>
                    <a:lnTo>
                      <a:pt x="1916" y="202"/>
                    </a:lnTo>
                    <a:lnTo>
                      <a:pt x="1971" y="171"/>
                    </a:lnTo>
                    <a:lnTo>
                      <a:pt x="2085" y="103"/>
                    </a:lnTo>
                    <a:lnTo>
                      <a:pt x="2116" y="69"/>
                    </a:lnTo>
                    <a:lnTo>
                      <a:pt x="2135" y="34"/>
                    </a:lnTo>
                    <a:lnTo>
                      <a:pt x="2144" y="0"/>
                    </a:lnTo>
                    <a:lnTo>
                      <a:pt x="2139" y="84"/>
                    </a:lnTo>
                    <a:lnTo>
                      <a:pt x="2110" y="124"/>
                    </a:lnTo>
                    <a:lnTo>
                      <a:pt x="2078" y="150"/>
                    </a:lnTo>
                    <a:lnTo>
                      <a:pt x="2040" y="179"/>
                    </a:lnTo>
                    <a:lnTo>
                      <a:pt x="1987" y="211"/>
                    </a:lnTo>
                    <a:lnTo>
                      <a:pt x="1918" y="249"/>
                    </a:lnTo>
                    <a:lnTo>
                      <a:pt x="1878" y="270"/>
                    </a:lnTo>
                    <a:lnTo>
                      <a:pt x="1836" y="291"/>
                    </a:lnTo>
                    <a:lnTo>
                      <a:pt x="1749" y="329"/>
                    </a:lnTo>
                    <a:lnTo>
                      <a:pt x="1667" y="365"/>
                    </a:lnTo>
                    <a:lnTo>
                      <a:pt x="1595" y="390"/>
                    </a:lnTo>
                    <a:lnTo>
                      <a:pt x="1528" y="409"/>
                    </a:lnTo>
                    <a:lnTo>
                      <a:pt x="1379" y="445"/>
                    </a:lnTo>
                    <a:lnTo>
                      <a:pt x="1283" y="464"/>
                    </a:lnTo>
                    <a:lnTo>
                      <a:pt x="1167" y="487"/>
                    </a:lnTo>
                    <a:lnTo>
                      <a:pt x="1032" y="508"/>
                    </a:lnTo>
                    <a:lnTo>
                      <a:pt x="872" y="525"/>
                    </a:lnTo>
                    <a:lnTo>
                      <a:pt x="504" y="544"/>
                    </a:lnTo>
                    <a:lnTo>
                      <a:pt x="187" y="544"/>
                    </a:lnTo>
                    <a:lnTo>
                      <a:pt x="0" y="529"/>
                    </a:lnTo>
                    <a:lnTo>
                      <a:pt x="2" y="497"/>
                    </a:lnTo>
                    <a:lnTo>
                      <a:pt x="2" y="497"/>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10" name="Freeform 166"/>
              <p:cNvSpPr>
                <a:spLocks/>
              </p:cNvSpPr>
              <p:nvPr/>
            </p:nvSpPr>
            <p:spPr bwMode="auto">
              <a:xfrm>
                <a:off x="2612" y="2188"/>
                <a:ext cx="909" cy="67"/>
              </a:xfrm>
              <a:custGeom>
                <a:avLst/>
                <a:gdLst>
                  <a:gd name="T0" fmla="*/ 0 w 2278"/>
                  <a:gd name="T1" fmla="*/ 91 h 333"/>
                  <a:gd name="T2" fmla="*/ 80 w 2278"/>
                  <a:gd name="T3" fmla="*/ 76 h 333"/>
                  <a:gd name="T4" fmla="*/ 278 w 2278"/>
                  <a:gd name="T5" fmla="*/ 44 h 333"/>
                  <a:gd name="T6" fmla="*/ 533 w 2278"/>
                  <a:gd name="T7" fmla="*/ 21 h 333"/>
                  <a:gd name="T8" fmla="*/ 813 w 2278"/>
                  <a:gd name="T9" fmla="*/ 4 h 333"/>
                  <a:gd name="T10" fmla="*/ 1349 w 2278"/>
                  <a:gd name="T11" fmla="*/ 0 h 333"/>
                  <a:gd name="T12" fmla="*/ 1551 w 2278"/>
                  <a:gd name="T13" fmla="*/ 23 h 333"/>
                  <a:gd name="T14" fmla="*/ 1635 w 2278"/>
                  <a:gd name="T15" fmla="*/ 36 h 333"/>
                  <a:gd name="T16" fmla="*/ 1666 w 2278"/>
                  <a:gd name="T17" fmla="*/ 4 h 333"/>
                  <a:gd name="T18" fmla="*/ 1732 w 2278"/>
                  <a:gd name="T19" fmla="*/ 19 h 333"/>
                  <a:gd name="T20" fmla="*/ 1888 w 2278"/>
                  <a:gd name="T21" fmla="*/ 61 h 333"/>
                  <a:gd name="T22" fmla="*/ 1978 w 2278"/>
                  <a:gd name="T23" fmla="*/ 89 h 333"/>
                  <a:gd name="T24" fmla="*/ 2067 w 2278"/>
                  <a:gd name="T25" fmla="*/ 120 h 333"/>
                  <a:gd name="T26" fmla="*/ 2146 w 2278"/>
                  <a:gd name="T27" fmla="*/ 154 h 333"/>
                  <a:gd name="T28" fmla="*/ 2208 w 2278"/>
                  <a:gd name="T29" fmla="*/ 188 h 333"/>
                  <a:gd name="T30" fmla="*/ 2269 w 2278"/>
                  <a:gd name="T31" fmla="*/ 249 h 333"/>
                  <a:gd name="T32" fmla="*/ 2278 w 2278"/>
                  <a:gd name="T33" fmla="*/ 276 h 333"/>
                  <a:gd name="T34" fmla="*/ 2264 w 2278"/>
                  <a:gd name="T35" fmla="*/ 304 h 333"/>
                  <a:gd name="T36" fmla="*/ 2229 w 2278"/>
                  <a:gd name="T37" fmla="*/ 333 h 333"/>
                  <a:gd name="T38" fmla="*/ 2242 w 2278"/>
                  <a:gd name="T39" fmla="*/ 295 h 333"/>
                  <a:gd name="T40" fmla="*/ 2259 w 2278"/>
                  <a:gd name="T41" fmla="*/ 272 h 333"/>
                  <a:gd name="T42" fmla="*/ 2227 w 2278"/>
                  <a:gd name="T43" fmla="*/ 236 h 333"/>
                  <a:gd name="T44" fmla="*/ 2193 w 2278"/>
                  <a:gd name="T45" fmla="*/ 215 h 333"/>
                  <a:gd name="T46" fmla="*/ 2144 w 2278"/>
                  <a:gd name="T47" fmla="*/ 192 h 333"/>
                  <a:gd name="T48" fmla="*/ 2067 w 2278"/>
                  <a:gd name="T49" fmla="*/ 164 h 333"/>
                  <a:gd name="T50" fmla="*/ 1957 w 2278"/>
                  <a:gd name="T51" fmla="*/ 135 h 333"/>
                  <a:gd name="T52" fmla="*/ 1825 w 2278"/>
                  <a:gd name="T53" fmla="*/ 103 h 333"/>
                  <a:gd name="T54" fmla="*/ 1691 w 2278"/>
                  <a:gd name="T55" fmla="*/ 72 h 333"/>
                  <a:gd name="T56" fmla="*/ 1571 w 2278"/>
                  <a:gd name="T57" fmla="*/ 48 h 333"/>
                  <a:gd name="T58" fmla="*/ 1408 w 2278"/>
                  <a:gd name="T59" fmla="*/ 29 h 333"/>
                  <a:gd name="T60" fmla="*/ 1270 w 2278"/>
                  <a:gd name="T61" fmla="*/ 29 h 333"/>
                  <a:gd name="T62" fmla="*/ 800 w 2278"/>
                  <a:gd name="T63" fmla="*/ 32 h 333"/>
                  <a:gd name="T64" fmla="*/ 237 w 2278"/>
                  <a:gd name="T65" fmla="*/ 76 h 333"/>
                  <a:gd name="T66" fmla="*/ 66 w 2278"/>
                  <a:gd name="T67" fmla="*/ 107 h 333"/>
                  <a:gd name="T68" fmla="*/ 8 w 2278"/>
                  <a:gd name="T69" fmla="*/ 120 h 333"/>
                  <a:gd name="T70" fmla="*/ 0 w 2278"/>
                  <a:gd name="T71" fmla="*/ 91 h 333"/>
                  <a:gd name="T72" fmla="*/ 0 w 2278"/>
                  <a:gd name="T73" fmla="*/ 9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8" h="333">
                    <a:moveTo>
                      <a:pt x="0" y="91"/>
                    </a:moveTo>
                    <a:lnTo>
                      <a:pt x="80" y="76"/>
                    </a:lnTo>
                    <a:lnTo>
                      <a:pt x="278" y="44"/>
                    </a:lnTo>
                    <a:lnTo>
                      <a:pt x="533" y="21"/>
                    </a:lnTo>
                    <a:lnTo>
                      <a:pt x="813" y="4"/>
                    </a:lnTo>
                    <a:lnTo>
                      <a:pt x="1349" y="0"/>
                    </a:lnTo>
                    <a:lnTo>
                      <a:pt x="1551" y="23"/>
                    </a:lnTo>
                    <a:lnTo>
                      <a:pt x="1635" y="36"/>
                    </a:lnTo>
                    <a:lnTo>
                      <a:pt x="1666" y="4"/>
                    </a:lnTo>
                    <a:lnTo>
                      <a:pt x="1732" y="19"/>
                    </a:lnTo>
                    <a:lnTo>
                      <a:pt x="1888" y="61"/>
                    </a:lnTo>
                    <a:lnTo>
                      <a:pt x="1978" y="89"/>
                    </a:lnTo>
                    <a:lnTo>
                      <a:pt x="2067" y="120"/>
                    </a:lnTo>
                    <a:lnTo>
                      <a:pt x="2146" y="154"/>
                    </a:lnTo>
                    <a:lnTo>
                      <a:pt x="2208" y="188"/>
                    </a:lnTo>
                    <a:lnTo>
                      <a:pt x="2269" y="249"/>
                    </a:lnTo>
                    <a:lnTo>
                      <a:pt x="2278" y="276"/>
                    </a:lnTo>
                    <a:lnTo>
                      <a:pt x="2264" y="304"/>
                    </a:lnTo>
                    <a:lnTo>
                      <a:pt x="2229" y="333"/>
                    </a:lnTo>
                    <a:lnTo>
                      <a:pt x="2242" y="295"/>
                    </a:lnTo>
                    <a:lnTo>
                      <a:pt x="2259" y="272"/>
                    </a:lnTo>
                    <a:lnTo>
                      <a:pt x="2227" y="236"/>
                    </a:lnTo>
                    <a:lnTo>
                      <a:pt x="2193" y="215"/>
                    </a:lnTo>
                    <a:lnTo>
                      <a:pt x="2144" y="192"/>
                    </a:lnTo>
                    <a:lnTo>
                      <a:pt x="2067" y="164"/>
                    </a:lnTo>
                    <a:lnTo>
                      <a:pt x="1957" y="135"/>
                    </a:lnTo>
                    <a:lnTo>
                      <a:pt x="1825" y="103"/>
                    </a:lnTo>
                    <a:lnTo>
                      <a:pt x="1691" y="72"/>
                    </a:lnTo>
                    <a:lnTo>
                      <a:pt x="1571" y="48"/>
                    </a:lnTo>
                    <a:lnTo>
                      <a:pt x="1408" y="29"/>
                    </a:lnTo>
                    <a:lnTo>
                      <a:pt x="1270" y="29"/>
                    </a:lnTo>
                    <a:lnTo>
                      <a:pt x="800" y="32"/>
                    </a:lnTo>
                    <a:lnTo>
                      <a:pt x="237" y="76"/>
                    </a:lnTo>
                    <a:lnTo>
                      <a:pt x="66" y="107"/>
                    </a:lnTo>
                    <a:lnTo>
                      <a:pt x="8" y="120"/>
                    </a:lnTo>
                    <a:lnTo>
                      <a:pt x="0" y="91"/>
                    </a:lnTo>
                    <a:lnTo>
                      <a:pt x="0" y="91"/>
                    </a:lnTo>
                    <a:close/>
                  </a:path>
                </a:pathLst>
              </a:custGeom>
              <a:solidFill>
                <a:srgbClr val="666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11" name="Freeform 167"/>
              <p:cNvSpPr>
                <a:spLocks/>
              </p:cNvSpPr>
              <p:nvPr/>
            </p:nvSpPr>
            <p:spPr bwMode="auto">
              <a:xfrm>
                <a:off x="2472" y="2119"/>
                <a:ext cx="59" cy="93"/>
              </a:xfrm>
              <a:custGeom>
                <a:avLst/>
                <a:gdLst>
                  <a:gd name="T0" fmla="*/ 118 w 149"/>
                  <a:gd name="T1" fmla="*/ 25 h 460"/>
                  <a:gd name="T2" fmla="*/ 110 w 149"/>
                  <a:gd name="T3" fmla="*/ 40 h 460"/>
                  <a:gd name="T4" fmla="*/ 102 w 149"/>
                  <a:gd name="T5" fmla="*/ 61 h 460"/>
                  <a:gd name="T6" fmla="*/ 92 w 149"/>
                  <a:gd name="T7" fmla="*/ 85 h 460"/>
                  <a:gd name="T8" fmla="*/ 69 w 149"/>
                  <a:gd name="T9" fmla="*/ 150 h 460"/>
                  <a:gd name="T10" fmla="*/ 57 w 149"/>
                  <a:gd name="T11" fmla="*/ 188 h 460"/>
                  <a:gd name="T12" fmla="*/ 45 w 149"/>
                  <a:gd name="T13" fmla="*/ 228 h 460"/>
                  <a:gd name="T14" fmla="*/ 35 w 149"/>
                  <a:gd name="T15" fmla="*/ 270 h 460"/>
                  <a:gd name="T16" fmla="*/ 26 w 149"/>
                  <a:gd name="T17" fmla="*/ 310 h 460"/>
                  <a:gd name="T18" fmla="*/ 12 w 149"/>
                  <a:gd name="T19" fmla="*/ 386 h 460"/>
                  <a:gd name="T20" fmla="*/ 0 w 149"/>
                  <a:gd name="T21" fmla="*/ 460 h 460"/>
                  <a:gd name="T22" fmla="*/ 30 w 149"/>
                  <a:gd name="T23" fmla="*/ 441 h 460"/>
                  <a:gd name="T24" fmla="*/ 37 w 149"/>
                  <a:gd name="T25" fmla="*/ 369 h 460"/>
                  <a:gd name="T26" fmla="*/ 48 w 149"/>
                  <a:gd name="T27" fmla="*/ 298 h 460"/>
                  <a:gd name="T28" fmla="*/ 67 w 149"/>
                  <a:gd name="T29" fmla="*/ 217 h 460"/>
                  <a:gd name="T30" fmla="*/ 80 w 149"/>
                  <a:gd name="T31" fmla="*/ 175 h 460"/>
                  <a:gd name="T32" fmla="*/ 92 w 149"/>
                  <a:gd name="T33" fmla="*/ 137 h 460"/>
                  <a:gd name="T34" fmla="*/ 106 w 149"/>
                  <a:gd name="T35" fmla="*/ 99 h 460"/>
                  <a:gd name="T36" fmla="*/ 119 w 149"/>
                  <a:gd name="T37" fmla="*/ 66 h 460"/>
                  <a:gd name="T38" fmla="*/ 132 w 149"/>
                  <a:gd name="T39" fmla="*/ 40 h 460"/>
                  <a:gd name="T40" fmla="*/ 141 w 149"/>
                  <a:gd name="T41" fmla="*/ 19 h 460"/>
                  <a:gd name="T42" fmla="*/ 149 w 149"/>
                  <a:gd name="T43" fmla="*/ 0 h 460"/>
                  <a:gd name="T44" fmla="*/ 118 w 149"/>
                  <a:gd name="T45" fmla="*/ 25 h 460"/>
                  <a:gd name="T46" fmla="*/ 118 w 149"/>
                  <a:gd name="T47" fmla="*/ 25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460">
                    <a:moveTo>
                      <a:pt x="118" y="25"/>
                    </a:moveTo>
                    <a:lnTo>
                      <a:pt x="110" y="40"/>
                    </a:lnTo>
                    <a:lnTo>
                      <a:pt x="102" y="61"/>
                    </a:lnTo>
                    <a:lnTo>
                      <a:pt x="92" y="85"/>
                    </a:lnTo>
                    <a:lnTo>
                      <a:pt x="69" y="150"/>
                    </a:lnTo>
                    <a:lnTo>
                      <a:pt x="57" y="188"/>
                    </a:lnTo>
                    <a:lnTo>
                      <a:pt x="45" y="228"/>
                    </a:lnTo>
                    <a:lnTo>
                      <a:pt x="35" y="270"/>
                    </a:lnTo>
                    <a:lnTo>
                      <a:pt x="26" y="310"/>
                    </a:lnTo>
                    <a:lnTo>
                      <a:pt x="12" y="386"/>
                    </a:lnTo>
                    <a:lnTo>
                      <a:pt x="0" y="460"/>
                    </a:lnTo>
                    <a:lnTo>
                      <a:pt x="30" y="441"/>
                    </a:lnTo>
                    <a:lnTo>
                      <a:pt x="37" y="369"/>
                    </a:lnTo>
                    <a:lnTo>
                      <a:pt x="48" y="298"/>
                    </a:lnTo>
                    <a:lnTo>
                      <a:pt x="67" y="217"/>
                    </a:lnTo>
                    <a:lnTo>
                      <a:pt x="80" y="175"/>
                    </a:lnTo>
                    <a:lnTo>
                      <a:pt x="92" y="137"/>
                    </a:lnTo>
                    <a:lnTo>
                      <a:pt x="106" y="99"/>
                    </a:lnTo>
                    <a:lnTo>
                      <a:pt x="119" y="66"/>
                    </a:lnTo>
                    <a:lnTo>
                      <a:pt x="132" y="40"/>
                    </a:lnTo>
                    <a:lnTo>
                      <a:pt x="141" y="19"/>
                    </a:lnTo>
                    <a:lnTo>
                      <a:pt x="149" y="0"/>
                    </a:lnTo>
                    <a:lnTo>
                      <a:pt x="118" y="25"/>
                    </a:lnTo>
                    <a:lnTo>
                      <a:pt x="118" y="25"/>
                    </a:lnTo>
                    <a:close/>
                  </a:path>
                </a:pathLst>
              </a:custGeom>
              <a:solidFill>
                <a:srgbClr val="C2D6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12" name="Freeform 168"/>
              <p:cNvSpPr>
                <a:spLocks/>
              </p:cNvSpPr>
              <p:nvPr/>
            </p:nvSpPr>
            <p:spPr bwMode="auto">
              <a:xfrm>
                <a:off x="2651" y="2086"/>
                <a:ext cx="34" cy="79"/>
              </a:xfrm>
              <a:custGeom>
                <a:avLst/>
                <a:gdLst>
                  <a:gd name="T0" fmla="*/ 85 w 85"/>
                  <a:gd name="T1" fmla="*/ 0 h 399"/>
                  <a:gd name="T2" fmla="*/ 80 w 85"/>
                  <a:gd name="T3" fmla="*/ 11 h 399"/>
                  <a:gd name="T4" fmla="*/ 64 w 85"/>
                  <a:gd name="T5" fmla="*/ 47 h 399"/>
                  <a:gd name="T6" fmla="*/ 47 w 85"/>
                  <a:gd name="T7" fmla="*/ 102 h 399"/>
                  <a:gd name="T8" fmla="*/ 29 w 85"/>
                  <a:gd name="T9" fmla="*/ 171 h 399"/>
                  <a:gd name="T10" fmla="*/ 6 w 85"/>
                  <a:gd name="T11" fmla="*/ 323 h 399"/>
                  <a:gd name="T12" fmla="*/ 0 w 85"/>
                  <a:gd name="T13" fmla="*/ 399 h 399"/>
                  <a:gd name="T14" fmla="*/ 39 w 85"/>
                  <a:gd name="T15" fmla="*/ 399 h 399"/>
                  <a:gd name="T16" fmla="*/ 41 w 85"/>
                  <a:gd name="T17" fmla="*/ 308 h 399"/>
                  <a:gd name="T18" fmla="*/ 53 w 85"/>
                  <a:gd name="T19" fmla="*/ 142 h 399"/>
                  <a:gd name="T20" fmla="*/ 62 w 85"/>
                  <a:gd name="T21" fmla="*/ 78 h 399"/>
                  <a:gd name="T22" fmla="*/ 73 w 85"/>
                  <a:gd name="T23" fmla="*/ 34 h 399"/>
                  <a:gd name="T24" fmla="*/ 85 w 85"/>
                  <a:gd name="T25" fmla="*/ 0 h 399"/>
                  <a:gd name="T26" fmla="*/ 85 w 85"/>
                  <a:gd name="T27"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399">
                    <a:moveTo>
                      <a:pt x="85" y="0"/>
                    </a:moveTo>
                    <a:lnTo>
                      <a:pt x="80" y="11"/>
                    </a:lnTo>
                    <a:lnTo>
                      <a:pt x="64" y="47"/>
                    </a:lnTo>
                    <a:lnTo>
                      <a:pt x="47" y="102"/>
                    </a:lnTo>
                    <a:lnTo>
                      <a:pt x="29" y="171"/>
                    </a:lnTo>
                    <a:lnTo>
                      <a:pt x="6" y="323"/>
                    </a:lnTo>
                    <a:lnTo>
                      <a:pt x="0" y="399"/>
                    </a:lnTo>
                    <a:lnTo>
                      <a:pt x="39" y="399"/>
                    </a:lnTo>
                    <a:lnTo>
                      <a:pt x="41" y="308"/>
                    </a:lnTo>
                    <a:lnTo>
                      <a:pt x="53" y="142"/>
                    </a:lnTo>
                    <a:lnTo>
                      <a:pt x="62" y="78"/>
                    </a:lnTo>
                    <a:lnTo>
                      <a:pt x="73" y="34"/>
                    </a:lnTo>
                    <a:lnTo>
                      <a:pt x="85" y="0"/>
                    </a:lnTo>
                    <a:lnTo>
                      <a:pt x="85" y="0"/>
                    </a:lnTo>
                    <a:close/>
                  </a:path>
                </a:pathLst>
              </a:custGeom>
              <a:solidFill>
                <a:srgbClr val="C2D6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7513" name="Group 169"/>
              <p:cNvGrpSpPr>
                <a:grpSpLocks/>
              </p:cNvGrpSpPr>
              <p:nvPr/>
            </p:nvGrpSpPr>
            <p:grpSpPr bwMode="auto">
              <a:xfrm>
                <a:off x="2811" y="1905"/>
                <a:ext cx="228" cy="171"/>
                <a:chOff x="4596" y="1249"/>
                <a:chExt cx="572" cy="430"/>
              </a:xfrm>
            </p:grpSpPr>
            <p:sp>
              <p:nvSpPr>
                <p:cNvPr id="57514" name="Freeform 170"/>
                <p:cNvSpPr>
                  <a:spLocks/>
                </p:cNvSpPr>
                <p:nvPr/>
              </p:nvSpPr>
              <p:spPr bwMode="auto">
                <a:xfrm>
                  <a:off x="4755" y="1256"/>
                  <a:ext cx="330" cy="159"/>
                </a:xfrm>
                <a:custGeom>
                  <a:avLst/>
                  <a:gdLst>
                    <a:gd name="T0" fmla="*/ 181 w 660"/>
                    <a:gd name="T1" fmla="*/ 0 h 319"/>
                    <a:gd name="T2" fmla="*/ 74 w 660"/>
                    <a:gd name="T3" fmla="*/ 9 h 319"/>
                    <a:gd name="T4" fmla="*/ 0 w 660"/>
                    <a:gd name="T5" fmla="*/ 19 h 319"/>
                    <a:gd name="T6" fmla="*/ 164 w 660"/>
                    <a:gd name="T7" fmla="*/ 59 h 319"/>
                    <a:gd name="T8" fmla="*/ 354 w 660"/>
                    <a:gd name="T9" fmla="*/ 144 h 319"/>
                    <a:gd name="T10" fmla="*/ 466 w 660"/>
                    <a:gd name="T11" fmla="*/ 224 h 319"/>
                    <a:gd name="T12" fmla="*/ 508 w 660"/>
                    <a:gd name="T13" fmla="*/ 281 h 319"/>
                    <a:gd name="T14" fmla="*/ 510 w 660"/>
                    <a:gd name="T15" fmla="*/ 319 h 319"/>
                    <a:gd name="T16" fmla="*/ 650 w 660"/>
                    <a:gd name="T17" fmla="*/ 302 h 319"/>
                    <a:gd name="T18" fmla="*/ 660 w 660"/>
                    <a:gd name="T19" fmla="*/ 277 h 319"/>
                    <a:gd name="T20" fmla="*/ 654 w 660"/>
                    <a:gd name="T21" fmla="*/ 251 h 319"/>
                    <a:gd name="T22" fmla="*/ 645 w 660"/>
                    <a:gd name="T23" fmla="*/ 230 h 319"/>
                    <a:gd name="T24" fmla="*/ 513 w 660"/>
                    <a:gd name="T25" fmla="*/ 233 h 319"/>
                    <a:gd name="T26" fmla="*/ 603 w 660"/>
                    <a:gd name="T27" fmla="*/ 192 h 319"/>
                    <a:gd name="T28" fmla="*/ 591 w 660"/>
                    <a:gd name="T29" fmla="*/ 176 h 319"/>
                    <a:gd name="T30" fmla="*/ 493 w 660"/>
                    <a:gd name="T31" fmla="*/ 121 h 319"/>
                    <a:gd name="T32" fmla="*/ 394 w 660"/>
                    <a:gd name="T33" fmla="*/ 74 h 319"/>
                    <a:gd name="T34" fmla="*/ 297 w 660"/>
                    <a:gd name="T35" fmla="*/ 34 h 319"/>
                    <a:gd name="T36" fmla="*/ 181 w 660"/>
                    <a:gd name="T37" fmla="*/ 0 h 319"/>
                    <a:gd name="T38" fmla="*/ 181 w 660"/>
                    <a:gd name="T39"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0" h="319">
                      <a:moveTo>
                        <a:pt x="181" y="0"/>
                      </a:moveTo>
                      <a:lnTo>
                        <a:pt x="74" y="9"/>
                      </a:lnTo>
                      <a:lnTo>
                        <a:pt x="0" y="19"/>
                      </a:lnTo>
                      <a:lnTo>
                        <a:pt x="164" y="59"/>
                      </a:lnTo>
                      <a:lnTo>
                        <a:pt x="354" y="144"/>
                      </a:lnTo>
                      <a:lnTo>
                        <a:pt x="466" y="224"/>
                      </a:lnTo>
                      <a:lnTo>
                        <a:pt x="508" y="281"/>
                      </a:lnTo>
                      <a:lnTo>
                        <a:pt x="510" y="319"/>
                      </a:lnTo>
                      <a:lnTo>
                        <a:pt x="650" y="302"/>
                      </a:lnTo>
                      <a:lnTo>
                        <a:pt x="660" y="277"/>
                      </a:lnTo>
                      <a:lnTo>
                        <a:pt x="654" y="251"/>
                      </a:lnTo>
                      <a:lnTo>
                        <a:pt x="645" y="230"/>
                      </a:lnTo>
                      <a:lnTo>
                        <a:pt x="513" y="233"/>
                      </a:lnTo>
                      <a:lnTo>
                        <a:pt x="603" y="192"/>
                      </a:lnTo>
                      <a:lnTo>
                        <a:pt x="591" y="176"/>
                      </a:lnTo>
                      <a:lnTo>
                        <a:pt x="493" y="121"/>
                      </a:lnTo>
                      <a:lnTo>
                        <a:pt x="394" y="74"/>
                      </a:lnTo>
                      <a:lnTo>
                        <a:pt x="297" y="34"/>
                      </a:lnTo>
                      <a:lnTo>
                        <a:pt x="181" y="0"/>
                      </a:lnTo>
                      <a:lnTo>
                        <a:pt x="1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15" name="Freeform 171"/>
                <p:cNvSpPr>
                  <a:spLocks/>
                </p:cNvSpPr>
                <p:nvPr/>
              </p:nvSpPr>
              <p:spPr bwMode="auto">
                <a:xfrm>
                  <a:off x="4877" y="1432"/>
                  <a:ext cx="47" cy="243"/>
                </a:xfrm>
                <a:custGeom>
                  <a:avLst/>
                  <a:gdLst>
                    <a:gd name="T0" fmla="*/ 32 w 95"/>
                    <a:gd name="T1" fmla="*/ 0 h 487"/>
                    <a:gd name="T2" fmla="*/ 3 w 95"/>
                    <a:gd name="T3" fmla="*/ 396 h 487"/>
                    <a:gd name="T4" fmla="*/ 32 w 95"/>
                    <a:gd name="T5" fmla="*/ 318 h 487"/>
                    <a:gd name="T6" fmla="*/ 32 w 95"/>
                    <a:gd name="T7" fmla="*/ 417 h 487"/>
                    <a:gd name="T8" fmla="*/ 3 w 95"/>
                    <a:gd name="T9" fmla="*/ 419 h 487"/>
                    <a:gd name="T10" fmla="*/ 0 w 95"/>
                    <a:gd name="T11" fmla="*/ 445 h 487"/>
                    <a:gd name="T12" fmla="*/ 26 w 95"/>
                    <a:gd name="T13" fmla="*/ 457 h 487"/>
                    <a:gd name="T14" fmla="*/ 19 w 95"/>
                    <a:gd name="T15" fmla="*/ 487 h 487"/>
                    <a:gd name="T16" fmla="*/ 64 w 95"/>
                    <a:gd name="T17" fmla="*/ 477 h 487"/>
                    <a:gd name="T18" fmla="*/ 47 w 95"/>
                    <a:gd name="T19" fmla="*/ 455 h 487"/>
                    <a:gd name="T20" fmla="*/ 57 w 95"/>
                    <a:gd name="T21" fmla="*/ 434 h 487"/>
                    <a:gd name="T22" fmla="*/ 95 w 95"/>
                    <a:gd name="T23" fmla="*/ 0 h 487"/>
                    <a:gd name="T24" fmla="*/ 32 w 95"/>
                    <a:gd name="T25" fmla="*/ 0 h 487"/>
                    <a:gd name="T26" fmla="*/ 32 w 95"/>
                    <a:gd name="T27"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487">
                      <a:moveTo>
                        <a:pt x="32" y="0"/>
                      </a:moveTo>
                      <a:lnTo>
                        <a:pt x="3" y="396"/>
                      </a:lnTo>
                      <a:lnTo>
                        <a:pt x="32" y="318"/>
                      </a:lnTo>
                      <a:lnTo>
                        <a:pt x="32" y="417"/>
                      </a:lnTo>
                      <a:lnTo>
                        <a:pt x="3" y="419"/>
                      </a:lnTo>
                      <a:lnTo>
                        <a:pt x="0" y="445"/>
                      </a:lnTo>
                      <a:lnTo>
                        <a:pt x="26" y="457"/>
                      </a:lnTo>
                      <a:lnTo>
                        <a:pt x="19" y="487"/>
                      </a:lnTo>
                      <a:lnTo>
                        <a:pt x="64" y="477"/>
                      </a:lnTo>
                      <a:lnTo>
                        <a:pt x="47" y="455"/>
                      </a:lnTo>
                      <a:lnTo>
                        <a:pt x="57" y="434"/>
                      </a:lnTo>
                      <a:lnTo>
                        <a:pt x="95" y="0"/>
                      </a:lnTo>
                      <a:lnTo>
                        <a:pt x="32" y="0"/>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16" name="Freeform 172"/>
                <p:cNvSpPr>
                  <a:spLocks/>
                </p:cNvSpPr>
                <p:nvPr/>
              </p:nvSpPr>
              <p:spPr bwMode="auto">
                <a:xfrm>
                  <a:off x="4596" y="1249"/>
                  <a:ext cx="572" cy="188"/>
                </a:xfrm>
                <a:custGeom>
                  <a:avLst/>
                  <a:gdLst>
                    <a:gd name="T0" fmla="*/ 273 w 1142"/>
                    <a:gd name="T1" fmla="*/ 17 h 377"/>
                    <a:gd name="T2" fmla="*/ 445 w 1142"/>
                    <a:gd name="T3" fmla="*/ 76 h 377"/>
                    <a:gd name="T4" fmla="*/ 657 w 1142"/>
                    <a:gd name="T5" fmla="*/ 170 h 377"/>
                    <a:gd name="T6" fmla="*/ 768 w 1142"/>
                    <a:gd name="T7" fmla="*/ 255 h 377"/>
                    <a:gd name="T8" fmla="*/ 802 w 1142"/>
                    <a:gd name="T9" fmla="*/ 299 h 377"/>
                    <a:gd name="T10" fmla="*/ 808 w 1142"/>
                    <a:gd name="T11" fmla="*/ 333 h 377"/>
                    <a:gd name="T12" fmla="*/ 895 w 1142"/>
                    <a:gd name="T13" fmla="*/ 343 h 377"/>
                    <a:gd name="T14" fmla="*/ 986 w 1142"/>
                    <a:gd name="T15" fmla="*/ 323 h 377"/>
                    <a:gd name="T16" fmla="*/ 992 w 1142"/>
                    <a:gd name="T17" fmla="*/ 282 h 377"/>
                    <a:gd name="T18" fmla="*/ 975 w 1142"/>
                    <a:gd name="T19" fmla="*/ 230 h 377"/>
                    <a:gd name="T20" fmla="*/ 935 w 1142"/>
                    <a:gd name="T21" fmla="*/ 189 h 377"/>
                    <a:gd name="T22" fmla="*/ 715 w 1142"/>
                    <a:gd name="T23" fmla="*/ 76 h 377"/>
                    <a:gd name="T24" fmla="*/ 464 w 1142"/>
                    <a:gd name="T25" fmla="*/ 0 h 377"/>
                    <a:gd name="T26" fmla="*/ 772 w 1142"/>
                    <a:gd name="T27" fmla="*/ 35 h 377"/>
                    <a:gd name="T28" fmla="*/ 1028 w 1142"/>
                    <a:gd name="T29" fmla="*/ 112 h 377"/>
                    <a:gd name="T30" fmla="*/ 1133 w 1142"/>
                    <a:gd name="T31" fmla="*/ 202 h 377"/>
                    <a:gd name="T32" fmla="*/ 1142 w 1142"/>
                    <a:gd name="T33" fmla="*/ 247 h 377"/>
                    <a:gd name="T34" fmla="*/ 1085 w 1142"/>
                    <a:gd name="T35" fmla="*/ 306 h 377"/>
                    <a:gd name="T36" fmla="*/ 975 w 1142"/>
                    <a:gd name="T37" fmla="*/ 346 h 377"/>
                    <a:gd name="T38" fmla="*/ 813 w 1142"/>
                    <a:gd name="T39" fmla="*/ 371 h 377"/>
                    <a:gd name="T40" fmla="*/ 600 w 1142"/>
                    <a:gd name="T41" fmla="*/ 371 h 377"/>
                    <a:gd name="T42" fmla="*/ 365 w 1142"/>
                    <a:gd name="T43" fmla="*/ 343 h 377"/>
                    <a:gd name="T44" fmla="*/ 137 w 1142"/>
                    <a:gd name="T45" fmla="*/ 280 h 377"/>
                    <a:gd name="T46" fmla="*/ 9 w 1142"/>
                    <a:gd name="T47" fmla="*/ 189 h 377"/>
                    <a:gd name="T48" fmla="*/ 0 w 1142"/>
                    <a:gd name="T49" fmla="*/ 130 h 377"/>
                    <a:gd name="T50" fmla="*/ 36 w 1142"/>
                    <a:gd name="T51" fmla="*/ 80 h 377"/>
                    <a:gd name="T52" fmla="*/ 19 w 1142"/>
                    <a:gd name="T53" fmla="*/ 141 h 377"/>
                    <a:gd name="T54" fmla="*/ 62 w 1142"/>
                    <a:gd name="T55" fmla="*/ 208 h 377"/>
                    <a:gd name="T56" fmla="*/ 180 w 1142"/>
                    <a:gd name="T57" fmla="*/ 266 h 377"/>
                    <a:gd name="T58" fmla="*/ 186 w 1142"/>
                    <a:gd name="T59" fmla="*/ 247 h 377"/>
                    <a:gd name="T60" fmla="*/ 62 w 1142"/>
                    <a:gd name="T61" fmla="*/ 173 h 377"/>
                    <a:gd name="T62" fmla="*/ 40 w 1142"/>
                    <a:gd name="T63" fmla="*/ 109 h 377"/>
                    <a:gd name="T64" fmla="*/ 74 w 1142"/>
                    <a:gd name="T65" fmla="*/ 59 h 377"/>
                    <a:gd name="T66" fmla="*/ 277 w 1142"/>
                    <a:gd name="T67" fmla="*/ 8 h 377"/>
                    <a:gd name="T68" fmla="*/ 416 w 1142"/>
                    <a:gd name="T6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2" h="377">
                      <a:moveTo>
                        <a:pt x="416" y="0"/>
                      </a:moveTo>
                      <a:lnTo>
                        <a:pt x="273" y="17"/>
                      </a:lnTo>
                      <a:lnTo>
                        <a:pt x="264" y="31"/>
                      </a:lnTo>
                      <a:lnTo>
                        <a:pt x="445" y="76"/>
                      </a:lnTo>
                      <a:lnTo>
                        <a:pt x="574" y="126"/>
                      </a:lnTo>
                      <a:lnTo>
                        <a:pt x="657" y="170"/>
                      </a:lnTo>
                      <a:lnTo>
                        <a:pt x="730" y="217"/>
                      </a:lnTo>
                      <a:lnTo>
                        <a:pt x="768" y="255"/>
                      </a:lnTo>
                      <a:lnTo>
                        <a:pt x="792" y="280"/>
                      </a:lnTo>
                      <a:lnTo>
                        <a:pt x="802" y="299"/>
                      </a:lnTo>
                      <a:lnTo>
                        <a:pt x="808" y="323"/>
                      </a:lnTo>
                      <a:lnTo>
                        <a:pt x="808" y="333"/>
                      </a:lnTo>
                      <a:lnTo>
                        <a:pt x="800" y="354"/>
                      </a:lnTo>
                      <a:lnTo>
                        <a:pt x="895" y="343"/>
                      </a:lnTo>
                      <a:lnTo>
                        <a:pt x="965" y="329"/>
                      </a:lnTo>
                      <a:lnTo>
                        <a:pt x="986" y="323"/>
                      </a:lnTo>
                      <a:lnTo>
                        <a:pt x="992" y="306"/>
                      </a:lnTo>
                      <a:lnTo>
                        <a:pt x="992" y="282"/>
                      </a:lnTo>
                      <a:lnTo>
                        <a:pt x="986" y="259"/>
                      </a:lnTo>
                      <a:lnTo>
                        <a:pt x="975" y="230"/>
                      </a:lnTo>
                      <a:lnTo>
                        <a:pt x="962" y="215"/>
                      </a:lnTo>
                      <a:lnTo>
                        <a:pt x="935" y="189"/>
                      </a:lnTo>
                      <a:lnTo>
                        <a:pt x="891" y="156"/>
                      </a:lnTo>
                      <a:lnTo>
                        <a:pt x="715" y="76"/>
                      </a:lnTo>
                      <a:lnTo>
                        <a:pt x="597" y="31"/>
                      </a:lnTo>
                      <a:lnTo>
                        <a:pt x="464" y="0"/>
                      </a:lnTo>
                      <a:lnTo>
                        <a:pt x="637" y="10"/>
                      </a:lnTo>
                      <a:lnTo>
                        <a:pt x="772" y="35"/>
                      </a:lnTo>
                      <a:lnTo>
                        <a:pt x="916" y="69"/>
                      </a:lnTo>
                      <a:lnTo>
                        <a:pt x="1028" y="112"/>
                      </a:lnTo>
                      <a:lnTo>
                        <a:pt x="1104" y="164"/>
                      </a:lnTo>
                      <a:lnTo>
                        <a:pt x="1133" y="202"/>
                      </a:lnTo>
                      <a:lnTo>
                        <a:pt x="1142" y="230"/>
                      </a:lnTo>
                      <a:lnTo>
                        <a:pt x="1142" y="247"/>
                      </a:lnTo>
                      <a:lnTo>
                        <a:pt x="1123" y="282"/>
                      </a:lnTo>
                      <a:lnTo>
                        <a:pt x="1085" y="306"/>
                      </a:lnTo>
                      <a:lnTo>
                        <a:pt x="1038" y="327"/>
                      </a:lnTo>
                      <a:lnTo>
                        <a:pt x="975" y="346"/>
                      </a:lnTo>
                      <a:lnTo>
                        <a:pt x="903" y="362"/>
                      </a:lnTo>
                      <a:lnTo>
                        <a:pt x="813" y="371"/>
                      </a:lnTo>
                      <a:lnTo>
                        <a:pt x="718" y="377"/>
                      </a:lnTo>
                      <a:lnTo>
                        <a:pt x="600" y="371"/>
                      </a:lnTo>
                      <a:lnTo>
                        <a:pt x="488" y="363"/>
                      </a:lnTo>
                      <a:lnTo>
                        <a:pt x="365" y="343"/>
                      </a:lnTo>
                      <a:lnTo>
                        <a:pt x="258" y="316"/>
                      </a:lnTo>
                      <a:lnTo>
                        <a:pt x="137" y="280"/>
                      </a:lnTo>
                      <a:lnTo>
                        <a:pt x="45" y="227"/>
                      </a:lnTo>
                      <a:lnTo>
                        <a:pt x="9" y="189"/>
                      </a:lnTo>
                      <a:lnTo>
                        <a:pt x="0" y="156"/>
                      </a:lnTo>
                      <a:lnTo>
                        <a:pt x="0" y="130"/>
                      </a:lnTo>
                      <a:lnTo>
                        <a:pt x="9" y="107"/>
                      </a:lnTo>
                      <a:lnTo>
                        <a:pt x="36" y="80"/>
                      </a:lnTo>
                      <a:lnTo>
                        <a:pt x="19" y="116"/>
                      </a:lnTo>
                      <a:lnTo>
                        <a:pt x="19" y="141"/>
                      </a:lnTo>
                      <a:lnTo>
                        <a:pt x="30" y="173"/>
                      </a:lnTo>
                      <a:lnTo>
                        <a:pt x="62" y="208"/>
                      </a:lnTo>
                      <a:lnTo>
                        <a:pt x="110" y="238"/>
                      </a:lnTo>
                      <a:lnTo>
                        <a:pt x="180" y="266"/>
                      </a:lnTo>
                      <a:lnTo>
                        <a:pt x="273" y="282"/>
                      </a:lnTo>
                      <a:lnTo>
                        <a:pt x="186" y="247"/>
                      </a:lnTo>
                      <a:lnTo>
                        <a:pt x="102" y="208"/>
                      </a:lnTo>
                      <a:lnTo>
                        <a:pt x="62" y="173"/>
                      </a:lnTo>
                      <a:lnTo>
                        <a:pt x="43" y="143"/>
                      </a:lnTo>
                      <a:lnTo>
                        <a:pt x="40" y="109"/>
                      </a:lnTo>
                      <a:lnTo>
                        <a:pt x="49" y="82"/>
                      </a:lnTo>
                      <a:lnTo>
                        <a:pt x="74" y="59"/>
                      </a:lnTo>
                      <a:lnTo>
                        <a:pt x="146" y="29"/>
                      </a:lnTo>
                      <a:lnTo>
                        <a:pt x="277" y="8"/>
                      </a:lnTo>
                      <a:lnTo>
                        <a:pt x="389" y="0"/>
                      </a:lnTo>
                      <a:lnTo>
                        <a:pt x="416" y="0"/>
                      </a:lnTo>
                      <a:lnTo>
                        <a:pt x="4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17" name="Freeform 173"/>
                <p:cNvSpPr>
                  <a:spLocks/>
                </p:cNvSpPr>
                <p:nvPr/>
              </p:nvSpPr>
              <p:spPr bwMode="auto">
                <a:xfrm>
                  <a:off x="5018" y="1351"/>
                  <a:ext cx="75" cy="20"/>
                </a:xfrm>
                <a:custGeom>
                  <a:avLst/>
                  <a:gdLst>
                    <a:gd name="T0" fmla="*/ 129 w 148"/>
                    <a:gd name="T1" fmla="*/ 0 h 40"/>
                    <a:gd name="T2" fmla="*/ 82 w 148"/>
                    <a:gd name="T3" fmla="*/ 23 h 40"/>
                    <a:gd name="T4" fmla="*/ 0 w 148"/>
                    <a:gd name="T5" fmla="*/ 40 h 40"/>
                    <a:gd name="T6" fmla="*/ 95 w 148"/>
                    <a:gd name="T7" fmla="*/ 26 h 40"/>
                    <a:gd name="T8" fmla="*/ 148 w 148"/>
                    <a:gd name="T9" fmla="*/ 13 h 40"/>
                    <a:gd name="T10" fmla="*/ 129 w 148"/>
                    <a:gd name="T11" fmla="*/ 0 h 40"/>
                    <a:gd name="T12" fmla="*/ 129 w 148"/>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48" h="40">
                      <a:moveTo>
                        <a:pt x="129" y="0"/>
                      </a:moveTo>
                      <a:lnTo>
                        <a:pt x="82" y="23"/>
                      </a:lnTo>
                      <a:lnTo>
                        <a:pt x="0" y="40"/>
                      </a:lnTo>
                      <a:lnTo>
                        <a:pt x="95" y="26"/>
                      </a:lnTo>
                      <a:lnTo>
                        <a:pt x="148" y="13"/>
                      </a:lnTo>
                      <a:lnTo>
                        <a:pt x="129"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18" name="Freeform 174"/>
                <p:cNvSpPr>
                  <a:spLocks/>
                </p:cNvSpPr>
                <p:nvPr/>
              </p:nvSpPr>
              <p:spPr bwMode="auto">
                <a:xfrm>
                  <a:off x="4883" y="1422"/>
                  <a:ext cx="73" cy="257"/>
                </a:xfrm>
                <a:custGeom>
                  <a:avLst/>
                  <a:gdLst>
                    <a:gd name="T0" fmla="*/ 91 w 144"/>
                    <a:gd name="T1" fmla="*/ 25 h 514"/>
                    <a:gd name="T2" fmla="*/ 63 w 144"/>
                    <a:gd name="T3" fmla="*/ 358 h 514"/>
                    <a:gd name="T4" fmla="*/ 144 w 144"/>
                    <a:gd name="T5" fmla="*/ 365 h 514"/>
                    <a:gd name="T6" fmla="*/ 83 w 144"/>
                    <a:gd name="T7" fmla="*/ 430 h 514"/>
                    <a:gd name="T8" fmla="*/ 108 w 144"/>
                    <a:gd name="T9" fmla="*/ 445 h 514"/>
                    <a:gd name="T10" fmla="*/ 123 w 144"/>
                    <a:gd name="T11" fmla="*/ 460 h 514"/>
                    <a:gd name="T12" fmla="*/ 123 w 144"/>
                    <a:gd name="T13" fmla="*/ 477 h 514"/>
                    <a:gd name="T14" fmla="*/ 97 w 144"/>
                    <a:gd name="T15" fmla="*/ 498 h 514"/>
                    <a:gd name="T16" fmla="*/ 34 w 144"/>
                    <a:gd name="T17" fmla="*/ 514 h 514"/>
                    <a:gd name="T18" fmla="*/ 83 w 144"/>
                    <a:gd name="T19" fmla="*/ 491 h 514"/>
                    <a:gd name="T20" fmla="*/ 59 w 144"/>
                    <a:gd name="T21" fmla="*/ 477 h 514"/>
                    <a:gd name="T22" fmla="*/ 78 w 144"/>
                    <a:gd name="T23" fmla="*/ 460 h 514"/>
                    <a:gd name="T24" fmla="*/ 74 w 144"/>
                    <a:gd name="T25" fmla="*/ 441 h 514"/>
                    <a:gd name="T26" fmla="*/ 34 w 144"/>
                    <a:gd name="T27" fmla="*/ 453 h 514"/>
                    <a:gd name="T28" fmla="*/ 0 w 144"/>
                    <a:gd name="T29" fmla="*/ 458 h 514"/>
                    <a:gd name="T30" fmla="*/ 40 w 144"/>
                    <a:gd name="T31" fmla="*/ 441 h 514"/>
                    <a:gd name="T32" fmla="*/ 44 w 144"/>
                    <a:gd name="T33" fmla="*/ 411 h 514"/>
                    <a:gd name="T34" fmla="*/ 78 w 144"/>
                    <a:gd name="T35" fmla="*/ 0 h 514"/>
                    <a:gd name="T36" fmla="*/ 91 w 144"/>
                    <a:gd name="T37" fmla="*/ 25 h 514"/>
                    <a:gd name="T38" fmla="*/ 91 w 144"/>
                    <a:gd name="T39" fmla="*/ 25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514">
                      <a:moveTo>
                        <a:pt x="91" y="25"/>
                      </a:moveTo>
                      <a:lnTo>
                        <a:pt x="63" y="358"/>
                      </a:lnTo>
                      <a:lnTo>
                        <a:pt x="144" y="365"/>
                      </a:lnTo>
                      <a:lnTo>
                        <a:pt x="83" y="430"/>
                      </a:lnTo>
                      <a:lnTo>
                        <a:pt x="108" y="445"/>
                      </a:lnTo>
                      <a:lnTo>
                        <a:pt x="123" y="460"/>
                      </a:lnTo>
                      <a:lnTo>
                        <a:pt x="123" y="477"/>
                      </a:lnTo>
                      <a:lnTo>
                        <a:pt x="97" y="498"/>
                      </a:lnTo>
                      <a:lnTo>
                        <a:pt x="34" y="514"/>
                      </a:lnTo>
                      <a:lnTo>
                        <a:pt x="83" y="491"/>
                      </a:lnTo>
                      <a:lnTo>
                        <a:pt x="59" y="477"/>
                      </a:lnTo>
                      <a:lnTo>
                        <a:pt x="78" y="460"/>
                      </a:lnTo>
                      <a:lnTo>
                        <a:pt x="74" y="441"/>
                      </a:lnTo>
                      <a:lnTo>
                        <a:pt x="34" y="453"/>
                      </a:lnTo>
                      <a:lnTo>
                        <a:pt x="0" y="458"/>
                      </a:lnTo>
                      <a:lnTo>
                        <a:pt x="40" y="441"/>
                      </a:lnTo>
                      <a:lnTo>
                        <a:pt x="44" y="411"/>
                      </a:lnTo>
                      <a:lnTo>
                        <a:pt x="78" y="0"/>
                      </a:lnTo>
                      <a:lnTo>
                        <a:pt x="91" y="25"/>
                      </a:lnTo>
                      <a:lnTo>
                        <a:pt x="91"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19" name="Freeform 175"/>
                <p:cNvSpPr>
                  <a:spLocks/>
                </p:cNvSpPr>
                <p:nvPr/>
              </p:nvSpPr>
              <p:spPr bwMode="auto">
                <a:xfrm>
                  <a:off x="4879" y="1433"/>
                  <a:ext cx="18" cy="170"/>
                </a:xfrm>
                <a:custGeom>
                  <a:avLst/>
                  <a:gdLst>
                    <a:gd name="T0" fmla="*/ 16 w 36"/>
                    <a:gd name="T1" fmla="*/ 0 h 340"/>
                    <a:gd name="T2" fmla="*/ 0 w 36"/>
                    <a:gd name="T3" fmla="*/ 340 h 340"/>
                    <a:gd name="T4" fmla="*/ 36 w 36"/>
                    <a:gd name="T5" fmla="*/ 0 h 340"/>
                    <a:gd name="T6" fmla="*/ 16 w 36"/>
                    <a:gd name="T7" fmla="*/ 0 h 340"/>
                    <a:gd name="T8" fmla="*/ 16 w 36"/>
                    <a:gd name="T9" fmla="*/ 0 h 340"/>
                  </a:gdLst>
                  <a:ahLst/>
                  <a:cxnLst>
                    <a:cxn ang="0">
                      <a:pos x="T0" y="T1"/>
                    </a:cxn>
                    <a:cxn ang="0">
                      <a:pos x="T2" y="T3"/>
                    </a:cxn>
                    <a:cxn ang="0">
                      <a:pos x="T4" y="T5"/>
                    </a:cxn>
                    <a:cxn ang="0">
                      <a:pos x="T6" y="T7"/>
                    </a:cxn>
                    <a:cxn ang="0">
                      <a:pos x="T8" y="T9"/>
                    </a:cxn>
                  </a:cxnLst>
                  <a:rect l="0" t="0" r="r" b="b"/>
                  <a:pathLst>
                    <a:path w="36" h="340">
                      <a:moveTo>
                        <a:pt x="16" y="0"/>
                      </a:moveTo>
                      <a:lnTo>
                        <a:pt x="0" y="340"/>
                      </a:lnTo>
                      <a:lnTo>
                        <a:pt x="36" y="0"/>
                      </a:lnTo>
                      <a:lnTo>
                        <a:pt x="16" y="0"/>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20" name="Freeform 176"/>
                <p:cNvSpPr>
                  <a:spLocks/>
                </p:cNvSpPr>
                <p:nvPr/>
              </p:nvSpPr>
              <p:spPr bwMode="auto">
                <a:xfrm>
                  <a:off x="4762" y="1422"/>
                  <a:ext cx="73" cy="257"/>
                </a:xfrm>
                <a:custGeom>
                  <a:avLst/>
                  <a:gdLst>
                    <a:gd name="T0" fmla="*/ 107 w 147"/>
                    <a:gd name="T1" fmla="*/ 0 h 514"/>
                    <a:gd name="T2" fmla="*/ 77 w 147"/>
                    <a:gd name="T3" fmla="*/ 375 h 514"/>
                    <a:gd name="T4" fmla="*/ 54 w 147"/>
                    <a:gd name="T5" fmla="*/ 401 h 514"/>
                    <a:gd name="T6" fmla="*/ 14 w 147"/>
                    <a:gd name="T7" fmla="*/ 411 h 514"/>
                    <a:gd name="T8" fmla="*/ 0 w 147"/>
                    <a:gd name="T9" fmla="*/ 422 h 514"/>
                    <a:gd name="T10" fmla="*/ 0 w 147"/>
                    <a:gd name="T11" fmla="*/ 441 h 514"/>
                    <a:gd name="T12" fmla="*/ 10 w 147"/>
                    <a:gd name="T13" fmla="*/ 466 h 514"/>
                    <a:gd name="T14" fmla="*/ 48 w 147"/>
                    <a:gd name="T15" fmla="*/ 498 h 514"/>
                    <a:gd name="T16" fmla="*/ 99 w 147"/>
                    <a:gd name="T17" fmla="*/ 514 h 514"/>
                    <a:gd name="T18" fmla="*/ 147 w 147"/>
                    <a:gd name="T19" fmla="*/ 514 h 514"/>
                    <a:gd name="T20" fmla="*/ 107 w 147"/>
                    <a:gd name="T21" fmla="*/ 504 h 514"/>
                    <a:gd name="T22" fmla="*/ 67 w 147"/>
                    <a:gd name="T23" fmla="*/ 485 h 514"/>
                    <a:gd name="T24" fmla="*/ 94 w 147"/>
                    <a:gd name="T25" fmla="*/ 477 h 514"/>
                    <a:gd name="T26" fmla="*/ 77 w 147"/>
                    <a:gd name="T27" fmla="*/ 453 h 514"/>
                    <a:gd name="T28" fmla="*/ 99 w 147"/>
                    <a:gd name="T29" fmla="*/ 441 h 514"/>
                    <a:gd name="T30" fmla="*/ 86 w 147"/>
                    <a:gd name="T31" fmla="*/ 398 h 514"/>
                    <a:gd name="T32" fmla="*/ 116 w 147"/>
                    <a:gd name="T33" fmla="*/ 10 h 514"/>
                    <a:gd name="T34" fmla="*/ 107 w 147"/>
                    <a:gd name="T35" fmla="*/ 0 h 514"/>
                    <a:gd name="T36" fmla="*/ 107 w 147"/>
                    <a:gd name="T3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514">
                      <a:moveTo>
                        <a:pt x="107" y="0"/>
                      </a:moveTo>
                      <a:lnTo>
                        <a:pt x="77" y="375"/>
                      </a:lnTo>
                      <a:lnTo>
                        <a:pt x="54" y="401"/>
                      </a:lnTo>
                      <a:lnTo>
                        <a:pt x="14" y="411"/>
                      </a:lnTo>
                      <a:lnTo>
                        <a:pt x="0" y="422"/>
                      </a:lnTo>
                      <a:lnTo>
                        <a:pt x="0" y="441"/>
                      </a:lnTo>
                      <a:lnTo>
                        <a:pt x="10" y="466"/>
                      </a:lnTo>
                      <a:lnTo>
                        <a:pt x="48" y="498"/>
                      </a:lnTo>
                      <a:lnTo>
                        <a:pt x="99" y="514"/>
                      </a:lnTo>
                      <a:lnTo>
                        <a:pt x="147" y="514"/>
                      </a:lnTo>
                      <a:lnTo>
                        <a:pt x="107" y="504"/>
                      </a:lnTo>
                      <a:lnTo>
                        <a:pt x="67" y="485"/>
                      </a:lnTo>
                      <a:lnTo>
                        <a:pt x="94" y="477"/>
                      </a:lnTo>
                      <a:lnTo>
                        <a:pt x="77" y="453"/>
                      </a:lnTo>
                      <a:lnTo>
                        <a:pt x="99" y="441"/>
                      </a:lnTo>
                      <a:lnTo>
                        <a:pt x="86" y="398"/>
                      </a:lnTo>
                      <a:lnTo>
                        <a:pt x="116" y="10"/>
                      </a:lnTo>
                      <a:lnTo>
                        <a:pt x="107" y="0"/>
                      </a:lnTo>
                      <a:lnTo>
                        <a:pt x="10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21" name="Rectangle 177"/>
                <p:cNvSpPr>
                  <a:spLocks noChangeArrowheads="1"/>
                </p:cNvSpPr>
                <p:nvPr/>
              </p:nvSpPr>
              <p:spPr bwMode="auto">
                <a:xfrm>
                  <a:off x="4817" y="1437"/>
                  <a:ext cx="56" cy="209"/>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grpSp>
        </p:grpSp>
      </p:grpSp>
      <p:grpSp>
        <p:nvGrpSpPr>
          <p:cNvPr id="57522" name="Group 178"/>
          <p:cNvGrpSpPr>
            <a:grpSpLocks/>
          </p:cNvGrpSpPr>
          <p:nvPr/>
        </p:nvGrpSpPr>
        <p:grpSpPr bwMode="auto">
          <a:xfrm>
            <a:off x="5322888" y="1492250"/>
            <a:ext cx="1419225" cy="1117600"/>
            <a:chOff x="3353" y="1049"/>
            <a:chExt cx="894" cy="704"/>
          </a:xfrm>
        </p:grpSpPr>
        <p:sp>
          <p:nvSpPr>
            <p:cNvPr id="57523" name="Text Box 179"/>
            <p:cNvSpPr txBox="1">
              <a:spLocks noChangeArrowheads="1"/>
            </p:cNvSpPr>
            <p:nvPr/>
          </p:nvSpPr>
          <p:spPr bwMode="auto">
            <a:xfrm>
              <a:off x="3431" y="1619"/>
              <a:ext cx="751"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Shooter Aircraft</a:t>
              </a:r>
            </a:p>
          </p:txBody>
        </p:sp>
        <p:pic>
          <p:nvPicPr>
            <p:cNvPr id="57524" name="Picture 180" descr="pe07388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3" y="1049"/>
              <a:ext cx="894" cy="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525" name="Group 181"/>
          <p:cNvGrpSpPr>
            <a:grpSpLocks/>
          </p:cNvGrpSpPr>
          <p:nvPr/>
        </p:nvGrpSpPr>
        <p:grpSpPr bwMode="auto">
          <a:xfrm>
            <a:off x="711200" y="3810000"/>
            <a:ext cx="8054975" cy="1468438"/>
            <a:chOff x="448" y="2594"/>
            <a:chExt cx="5074" cy="925"/>
          </a:xfrm>
        </p:grpSpPr>
        <p:grpSp>
          <p:nvGrpSpPr>
            <p:cNvPr id="57526" name="Group 182"/>
            <p:cNvGrpSpPr>
              <a:grpSpLocks/>
            </p:cNvGrpSpPr>
            <p:nvPr/>
          </p:nvGrpSpPr>
          <p:grpSpPr bwMode="auto">
            <a:xfrm>
              <a:off x="1577" y="2785"/>
              <a:ext cx="1447" cy="734"/>
              <a:chOff x="1577" y="2785"/>
              <a:chExt cx="1447" cy="734"/>
            </a:xfrm>
          </p:grpSpPr>
          <p:grpSp>
            <p:nvGrpSpPr>
              <p:cNvPr id="57527" name="Group 183"/>
              <p:cNvGrpSpPr>
                <a:grpSpLocks/>
              </p:cNvGrpSpPr>
              <p:nvPr/>
            </p:nvGrpSpPr>
            <p:grpSpPr bwMode="auto">
              <a:xfrm>
                <a:off x="1772" y="2785"/>
                <a:ext cx="1108" cy="526"/>
                <a:chOff x="1772" y="2914"/>
                <a:chExt cx="1108" cy="526"/>
              </a:xfrm>
            </p:grpSpPr>
            <p:grpSp>
              <p:nvGrpSpPr>
                <p:cNvPr id="57528" name="Group 184"/>
                <p:cNvGrpSpPr>
                  <a:grpSpLocks/>
                </p:cNvGrpSpPr>
                <p:nvPr/>
              </p:nvGrpSpPr>
              <p:grpSpPr bwMode="auto">
                <a:xfrm>
                  <a:off x="2271" y="2914"/>
                  <a:ext cx="609" cy="523"/>
                  <a:chOff x="2475" y="3382"/>
                  <a:chExt cx="609" cy="523"/>
                </a:xfrm>
              </p:grpSpPr>
              <p:sp>
                <p:nvSpPr>
                  <p:cNvPr id="57529" name="Freeform 185"/>
                  <p:cNvSpPr>
                    <a:spLocks/>
                  </p:cNvSpPr>
                  <p:nvPr/>
                </p:nvSpPr>
                <p:spPr bwMode="auto">
                  <a:xfrm>
                    <a:off x="2479" y="3382"/>
                    <a:ext cx="605" cy="518"/>
                  </a:xfrm>
                  <a:custGeom>
                    <a:avLst/>
                    <a:gdLst>
                      <a:gd name="T0" fmla="*/ 1748 w 3029"/>
                      <a:gd name="T1" fmla="*/ 344 h 2593"/>
                      <a:gd name="T2" fmla="*/ 1488 w 3029"/>
                      <a:gd name="T3" fmla="*/ 219 h 2593"/>
                      <a:gd name="T4" fmla="*/ 1187 w 3029"/>
                      <a:gd name="T5" fmla="*/ 53 h 2593"/>
                      <a:gd name="T6" fmla="*/ 1053 w 3029"/>
                      <a:gd name="T7" fmla="*/ 12 h 2593"/>
                      <a:gd name="T8" fmla="*/ 888 w 3029"/>
                      <a:gd name="T9" fmla="*/ 0 h 2593"/>
                      <a:gd name="T10" fmla="*/ 727 w 3029"/>
                      <a:gd name="T11" fmla="*/ 9 h 2593"/>
                      <a:gd name="T12" fmla="*/ 623 w 3029"/>
                      <a:gd name="T13" fmla="*/ 20 h 2593"/>
                      <a:gd name="T14" fmla="*/ 512 w 3029"/>
                      <a:gd name="T15" fmla="*/ 49 h 2593"/>
                      <a:gd name="T16" fmla="*/ 384 w 3029"/>
                      <a:gd name="T17" fmla="*/ 99 h 2593"/>
                      <a:gd name="T18" fmla="*/ 269 w 3029"/>
                      <a:gd name="T19" fmla="*/ 174 h 2593"/>
                      <a:gd name="T20" fmla="*/ 158 w 3029"/>
                      <a:gd name="T21" fmla="*/ 266 h 2593"/>
                      <a:gd name="T22" fmla="*/ 76 w 3029"/>
                      <a:gd name="T23" fmla="*/ 391 h 2593"/>
                      <a:gd name="T24" fmla="*/ 25 w 3029"/>
                      <a:gd name="T25" fmla="*/ 551 h 2593"/>
                      <a:gd name="T26" fmla="*/ 0 w 3029"/>
                      <a:gd name="T27" fmla="*/ 787 h 2593"/>
                      <a:gd name="T28" fmla="*/ 7 w 3029"/>
                      <a:gd name="T29" fmla="*/ 1084 h 2593"/>
                      <a:gd name="T30" fmla="*/ 22 w 3029"/>
                      <a:gd name="T31" fmla="*/ 1397 h 2593"/>
                      <a:gd name="T32" fmla="*/ 94 w 3029"/>
                      <a:gd name="T33" fmla="*/ 1667 h 2593"/>
                      <a:gd name="T34" fmla="*/ 228 w 3029"/>
                      <a:gd name="T35" fmla="*/ 1916 h 2593"/>
                      <a:gd name="T36" fmla="*/ 334 w 3029"/>
                      <a:gd name="T37" fmla="*/ 2093 h 2593"/>
                      <a:gd name="T38" fmla="*/ 532 w 3029"/>
                      <a:gd name="T39" fmla="*/ 2268 h 2593"/>
                      <a:gd name="T40" fmla="*/ 748 w 3029"/>
                      <a:gd name="T41" fmla="*/ 2391 h 2593"/>
                      <a:gd name="T42" fmla="*/ 1018 w 3029"/>
                      <a:gd name="T43" fmla="*/ 2502 h 2593"/>
                      <a:gd name="T44" fmla="*/ 1347 w 3029"/>
                      <a:gd name="T45" fmla="*/ 2590 h 2593"/>
                      <a:gd name="T46" fmla="*/ 1624 w 3029"/>
                      <a:gd name="T47" fmla="*/ 2593 h 2593"/>
                      <a:gd name="T48" fmla="*/ 1917 w 3029"/>
                      <a:gd name="T49" fmla="*/ 2552 h 2593"/>
                      <a:gd name="T50" fmla="*/ 2211 w 3029"/>
                      <a:gd name="T51" fmla="*/ 2470 h 2593"/>
                      <a:gd name="T52" fmla="*/ 2512 w 3029"/>
                      <a:gd name="T53" fmla="*/ 2324 h 2593"/>
                      <a:gd name="T54" fmla="*/ 2784 w 3029"/>
                      <a:gd name="T55" fmla="*/ 2142 h 2593"/>
                      <a:gd name="T56" fmla="*/ 2868 w 3029"/>
                      <a:gd name="T57" fmla="*/ 2018 h 2593"/>
                      <a:gd name="T58" fmla="*/ 2958 w 3029"/>
                      <a:gd name="T59" fmla="*/ 1849 h 2593"/>
                      <a:gd name="T60" fmla="*/ 3013 w 3029"/>
                      <a:gd name="T61" fmla="*/ 1680 h 2593"/>
                      <a:gd name="T62" fmla="*/ 3029 w 3029"/>
                      <a:gd name="T63" fmla="*/ 1481 h 2593"/>
                      <a:gd name="T64" fmla="*/ 3021 w 3029"/>
                      <a:gd name="T65" fmla="*/ 1270 h 2593"/>
                      <a:gd name="T66" fmla="*/ 2984 w 3029"/>
                      <a:gd name="T67" fmla="*/ 1076 h 2593"/>
                      <a:gd name="T68" fmla="*/ 2905 w 3029"/>
                      <a:gd name="T69" fmla="*/ 894 h 2593"/>
                      <a:gd name="T70" fmla="*/ 2811 w 3029"/>
                      <a:gd name="T71" fmla="*/ 782 h 2593"/>
                      <a:gd name="T72" fmla="*/ 2665 w 3029"/>
                      <a:gd name="T73" fmla="*/ 691 h 2593"/>
                      <a:gd name="T74" fmla="*/ 2479 w 3029"/>
                      <a:gd name="T75" fmla="*/ 589 h 2593"/>
                      <a:gd name="T76" fmla="*/ 1960 w 3029"/>
                      <a:gd name="T77" fmla="*/ 442 h 2593"/>
                      <a:gd name="T78" fmla="*/ 1748 w 3029"/>
                      <a:gd name="T79" fmla="*/ 344 h 2593"/>
                      <a:gd name="T80" fmla="*/ 1748 w 3029"/>
                      <a:gd name="T81" fmla="*/ 34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29" h="2593">
                        <a:moveTo>
                          <a:pt x="1748" y="344"/>
                        </a:moveTo>
                        <a:lnTo>
                          <a:pt x="1488" y="219"/>
                        </a:lnTo>
                        <a:lnTo>
                          <a:pt x="1187" y="53"/>
                        </a:lnTo>
                        <a:lnTo>
                          <a:pt x="1053" y="12"/>
                        </a:lnTo>
                        <a:lnTo>
                          <a:pt x="888" y="0"/>
                        </a:lnTo>
                        <a:lnTo>
                          <a:pt x="727" y="9"/>
                        </a:lnTo>
                        <a:lnTo>
                          <a:pt x="623" y="20"/>
                        </a:lnTo>
                        <a:lnTo>
                          <a:pt x="512" y="49"/>
                        </a:lnTo>
                        <a:lnTo>
                          <a:pt x="384" y="99"/>
                        </a:lnTo>
                        <a:lnTo>
                          <a:pt x="269" y="174"/>
                        </a:lnTo>
                        <a:lnTo>
                          <a:pt x="158" y="266"/>
                        </a:lnTo>
                        <a:lnTo>
                          <a:pt x="76" y="391"/>
                        </a:lnTo>
                        <a:lnTo>
                          <a:pt x="25" y="551"/>
                        </a:lnTo>
                        <a:lnTo>
                          <a:pt x="0" y="787"/>
                        </a:lnTo>
                        <a:lnTo>
                          <a:pt x="7" y="1084"/>
                        </a:lnTo>
                        <a:lnTo>
                          <a:pt x="22" y="1397"/>
                        </a:lnTo>
                        <a:lnTo>
                          <a:pt x="94" y="1667"/>
                        </a:lnTo>
                        <a:lnTo>
                          <a:pt x="228" y="1916"/>
                        </a:lnTo>
                        <a:lnTo>
                          <a:pt x="334" y="2093"/>
                        </a:lnTo>
                        <a:lnTo>
                          <a:pt x="532" y="2268"/>
                        </a:lnTo>
                        <a:lnTo>
                          <a:pt x="748" y="2391"/>
                        </a:lnTo>
                        <a:lnTo>
                          <a:pt x="1018" y="2502"/>
                        </a:lnTo>
                        <a:lnTo>
                          <a:pt x="1347" y="2590"/>
                        </a:lnTo>
                        <a:lnTo>
                          <a:pt x="1624" y="2593"/>
                        </a:lnTo>
                        <a:lnTo>
                          <a:pt x="1917" y="2552"/>
                        </a:lnTo>
                        <a:lnTo>
                          <a:pt x="2211" y="2470"/>
                        </a:lnTo>
                        <a:lnTo>
                          <a:pt x="2512" y="2324"/>
                        </a:lnTo>
                        <a:lnTo>
                          <a:pt x="2784" y="2142"/>
                        </a:lnTo>
                        <a:lnTo>
                          <a:pt x="2868" y="2018"/>
                        </a:lnTo>
                        <a:lnTo>
                          <a:pt x="2958" y="1849"/>
                        </a:lnTo>
                        <a:lnTo>
                          <a:pt x="3013" y="1680"/>
                        </a:lnTo>
                        <a:lnTo>
                          <a:pt x="3029" y="1481"/>
                        </a:lnTo>
                        <a:lnTo>
                          <a:pt x="3021" y="1270"/>
                        </a:lnTo>
                        <a:lnTo>
                          <a:pt x="2984" y="1076"/>
                        </a:lnTo>
                        <a:lnTo>
                          <a:pt x="2905" y="894"/>
                        </a:lnTo>
                        <a:lnTo>
                          <a:pt x="2811" y="782"/>
                        </a:lnTo>
                        <a:lnTo>
                          <a:pt x="2665" y="691"/>
                        </a:lnTo>
                        <a:lnTo>
                          <a:pt x="2479" y="589"/>
                        </a:lnTo>
                        <a:lnTo>
                          <a:pt x="1960" y="442"/>
                        </a:lnTo>
                        <a:lnTo>
                          <a:pt x="1748" y="344"/>
                        </a:lnTo>
                        <a:lnTo>
                          <a:pt x="1748" y="344"/>
                        </a:lnTo>
                        <a:close/>
                      </a:path>
                    </a:pathLst>
                  </a:custGeom>
                  <a:solidFill>
                    <a:srgbClr val="CCE8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0" name="Freeform 186"/>
                  <p:cNvSpPr>
                    <a:spLocks/>
                  </p:cNvSpPr>
                  <p:nvPr/>
                </p:nvSpPr>
                <p:spPr bwMode="auto">
                  <a:xfrm>
                    <a:off x="2479" y="3518"/>
                    <a:ext cx="403" cy="255"/>
                  </a:xfrm>
                  <a:custGeom>
                    <a:avLst/>
                    <a:gdLst>
                      <a:gd name="T0" fmla="*/ 3 w 2019"/>
                      <a:gd name="T1" fmla="*/ 139 h 1273"/>
                      <a:gd name="T2" fmla="*/ 0 w 2019"/>
                      <a:gd name="T3" fmla="*/ 372 h 1273"/>
                      <a:gd name="T4" fmla="*/ 6 w 2019"/>
                      <a:gd name="T5" fmla="*/ 541 h 1273"/>
                      <a:gd name="T6" fmla="*/ 22 w 2019"/>
                      <a:gd name="T7" fmla="*/ 714 h 1273"/>
                      <a:gd name="T8" fmla="*/ 50 w 2019"/>
                      <a:gd name="T9" fmla="*/ 871 h 1273"/>
                      <a:gd name="T10" fmla="*/ 86 w 2019"/>
                      <a:gd name="T11" fmla="*/ 1004 h 1273"/>
                      <a:gd name="T12" fmla="*/ 132 w 2019"/>
                      <a:gd name="T13" fmla="*/ 1130 h 1273"/>
                      <a:gd name="T14" fmla="*/ 173 w 2019"/>
                      <a:gd name="T15" fmla="*/ 1215 h 1273"/>
                      <a:gd name="T16" fmla="*/ 208 w 2019"/>
                      <a:gd name="T17" fmla="*/ 1273 h 1273"/>
                      <a:gd name="T18" fmla="*/ 213 w 2019"/>
                      <a:gd name="T19" fmla="*/ 1272 h 1273"/>
                      <a:gd name="T20" fmla="*/ 544 w 2019"/>
                      <a:gd name="T21" fmla="*/ 1231 h 1273"/>
                      <a:gd name="T22" fmla="*/ 718 w 2019"/>
                      <a:gd name="T23" fmla="*/ 1178 h 1273"/>
                      <a:gd name="T24" fmla="*/ 1158 w 2019"/>
                      <a:gd name="T25" fmla="*/ 1130 h 1273"/>
                      <a:gd name="T26" fmla="*/ 1139 w 2019"/>
                      <a:gd name="T27" fmla="*/ 1061 h 1273"/>
                      <a:gd name="T28" fmla="*/ 1191 w 2019"/>
                      <a:gd name="T29" fmla="*/ 991 h 1273"/>
                      <a:gd name="T30" fmla="*/ 1275 w 2019"/>
                      <a:gd name="T31" fmla="*/ 975 h 1273"/>
                      <a:gd name="T32" fmla="*/ 1431 w 2019"/>
                      <a:gd name="T33" fmla="*/ 1007 h 1273"/>
                      <a:gd name="T34" fmla="*/ 1559 w 2019"/>
                      <a:gd name="T35" fmla="*/ 981 h 1273"/>
                      <a:gd name="T36" fmla="*/ 1640 w 2019"/>
                      <a:gd name="T37" fmla="*/ 983 h 1273"/>
                      <a:gd name="T38" fmla="*/ 2019 w 2019"/>
                      <a:gd name="T39" fmla="*/ 692 h 1273"/>
                      <a:gd name="T40" fmla="*/ 1855 w 2019"/>
                      <a:gd name="T41" fmla="*/ 0 h 1273"/>
                      <a:gd name="T42" fmla="*/ 792 w 2019"/>
                      <a:gd name="T43" fmla="*/ 53 h 1273"/>
                      <a:gd name="T44" fmla="*/ 3 w 2019"/>
                      <a:gd name="T45" fmla="*/ 139 h 1273"/>
                      <a:gd name="T46" fmla="*/ 3 w 2019"/>
                      <a:gd name="T47" fmla="*/ 139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9" h="1273">
                        <a:moveTo>
                          <a:pt x="3" y="139"/>
                        </a:moveTo>
                        <a:lnTo>
                          <a:pt x="0" y="372"/>
                        </a:lnTo>
                        <a:lnTo>
                          <a:pt x="6" y="541"/>
                        </a:lnTo>
                        <a:lnTo>
                          <a:pt x="22" y="714"/>
                        </a:lnTo>
                        <a:lnTo>
                          <a:pt x="50" y="871"/>
                        </a:lnTo>
                        <a:lnTo>
                          <a:pt x="86" y="1004"/>
                        </a:lnTo>
                        <a:lnTo>
                          <a:pt x="132" y="1130"/>
                        </a:lnTo>
                        <a:lnTo>
                          <a:pt x="173" y="1215"/>
                        </a:lnTo>
                        <a:lnTo>
                          <a:pt x="208" y="1273"/>
                        </a:lnTo>
                        <a:lnTo>
                          <a:pt x="213" y="1272"/>
                        </a:lnTo>
                        <a:lnTo>
                          <a:pt x="544" y="1231"/>
                        </a:lnTo>
                        <a:lnTo>
                          <a:pt x="718" y="1178"/>
                        </a:lnTo>
                        <a:lnTo>
                          <a:pt x="1158" y="1130"/>
                        </a:lnTo>
                        <a:lnTo>
                          <a:pt x="1139" y="1061"/>
                        </a:lnTo>
                        <a:lnTo>
                          <a:pt x="1191" y="991"/>
                        </a:lnTo>
                        <a:lnTo>
                          <a:pt x="1275" y="975"/>
                        </a:lnTo>
                        <a:lnTo>
                          <a:pt x="1431" y="1007"/>
                        </a:lnTo>
                        <a:lnTo>
                          <a:pt x="1559" y="981"/>
                        </a:lnTo>
                        <a:lnTo>
                          <a:pt x="1640" y="983"/>
                        </a:lnTo>
                        <a:lnTo>
                          <a:pt x="2019" y="692"/>
                        </a:lnTo>
                        <a:lnTo>
                          <a:pt x="1855" y="0"/>
                        </a:lnTo>
                        <a:lnTo>
                          <a:pt x="792" y="53"/>
                        </a:lnTo>
                        <a:lnTo>
                          <a:pt x="3" y="139"/>
                        </a:lnTo>
                        <a:lnTo>
                          <a:pt x="3" y="139"/>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1" name="Freeform 187"/>
                  <p:cNvSpPr>
                    <a:spLocks/>
                  </p:cNvSpPr>
                  <p:nvPr/>
                </p:nvSpPr>
                <p:spPr bwMode="auto">
                  <a:xfrm>
                    <a:off x="2476" y="3393"/>
                    <a:ext cx="592" cy="502"/>
                  </a:xfrm>
                  <a:custGeom>
                    <a:avLst/>
                    <a:gdLst>
                      <a:gd name="T0" fmla="*/ 0 w 2956"/>
                      <a:gd name="T1" fmla="*/ 410 h 2511"/>
                      <a:gd name="T2" fmla="*/ 159 w 2956"/>
                      <a:gd name="T3" fmla="*/ 236 h 2511"/>
                      <a:gd name="T4" fmla="*/ 404 w 2956"/>
                      <a:gd name="T5" fmla="*/ 201 h 2511"/>
                      <a:gd name="T6" fmla="*/ 590 w 2956"/>
                      <a:gd name="T7" fmla="*/ 129 h 2511"/>
                      <a:gd name="T8" fmla="*/ 817 w 2956"/>
                      <a:gd name="T9" fmla="*/ 0 h 2511"/>
                      <a:gd name="T10" fmla="*/ 1013 w 2956"/>
                      <a:gd name="T11" fmla="*/ 92 h 2511"/>
                      <a:gd name="T12" fmla="*/ 1189 w 2956"/>
                      <a:gd name="T13" fmla="*/ 224 h 2511"/>
                      <a:gd name="T14" fmla="*/ 1597 w 2956"/>
                      <a:gd name="T15" fmla="*/ 161 h 2511"/>
                      <a:gd name="T16" fmla="*/ 1691 w 2956"/>
                      <a:gd name="T17" fmla="*/ 153 h 2511"/>
                      <a:gd name="T18" fmla="*/ 1629 w 2956"/>
                      <a:gd name="T19" fmla="*/ 229 h 2511"/>
                      <a:gd name="T20" fmla="*/ 1622 w 2956"/>
                      <a:gd name="T21" fmla="*/ 321 h 2511"/>
                      <a:gd name="T22" fmla="*/ 1560 w 2956"/>
                      <a:gd name="T23" fmla="*/ 372 h 2511"/>
                      <a:gd name="T24" fmla="*/ 1228 w 2956"/>
                      <a:gd name="T25" fmla="*/ 410 h 2511"/>
                      <a:gd name="T26" fmla="*/ 683 w 2956"/>
                      <a:gd name="T27" fmla="*/ 442 h 2511"/>
                      <a:gd name="T28" fmla="*/ 652 w 2956"/>
                      <a:gd name="T29" fmla="*/ 348 h 2511"/>
                      <a:gd name="T30" fmla="*/ 576 w 2956"/>
                      <a:gd name="T31" fmla="*/ 402 h 2511"/>
                      <a:gd name="T32" fmla="*/ 457 w 2956"/>
                      <a:gd name="T33" fmla="*/ 488 h 2511"/>
                      <a:gd name="T34" fmla="*/ 839 w 2956"/>
                      <a:gd name="T35" fmla="*/ 479 h 2511"/>
                      <a:gd name="T36" fmla="*/ 1349 w 2956"/>
                      <a:gd name="T37" fmla="*/ 445 h 2511"/>
                      <a:gd name="T38" fmla="*/ 1688 w 2956"/>
                      <a:gd name="T39" fmla="*/ 565 h 2511"/>
                      <a:gd name="T40" fmla="*/ 1786 w 2956"/>
                      <a:gd name="T41" fmla="*/ 435 h 2511"/>
                      <a:gd name="T42" fmla="*/ 2017 w 2956"/>
                      <a:gd name="T43" fmla="*/ 337 h 2511"/>
                      <a:gd name="T44" fmla="*/ 2188 w 2956"/>
                      <a:gd name="T45" fmla="*/ 289 h 2511"/>
                      <a:gd name="T46" fmla="*/ 2344 w 2956"/>
                      <a:gd name="T47" fmla="*/ 378 h 2511"/>
                      <a:gd name="T48" fmla="*/ 2541 w 2956"/>
                      <a:gd name="T49" fmla="*/ 788 h 2511"/>
                      <a:gd name="T50" fmla="*/ 2342 w 2956"/>
                      <a:gd name="T51" fmla="*/ 1074 h 2511"/>
                      <a:gd name="T52" fmla="*/ 2491 w 2956"/>
                      <a:gd name="T53" fmla="*/ 1198 h 2511"/>
                      <a:gd name="T54" fmla="*/ 2816 w 2956"/>
                      <a:gd name="T55" fmla="*/ 1400 h 2511"/>
                      <a:gd name="T56" fmla="*/ 2895 w 2956"/>
                      <a:gd name="T57" fmla="*/ 1546 h 2511"/>
                      <a:gd name="T58" fmla="*/ 2956 w 2956"/>
                      <a:gd name="T59" fmla="*/ 1672 h 2511"/>
                      <a:gd name="T60" fmla="*/ 2893 w 2956"/>
                      <a:gd name="T61" fmla="*/ 1989 h 2511"/>
                      <a:gd name="T62" fmla="*/ 2050 w 2956"/>
                      <a:gd name="T63" fmla="*/ 2240 h 2511"/>
                      <a:gd name="T64" fmla="*/ 1651 w 2956"/>
                      <a:gd name="T65" fmla="*/ 2511 h 2511"/>
                      <a:gd name="T66" fmla="*/ 992 w 2956"/>
                      <a:gd name="T67" fmla="*/ 2326 h 2511"/>
                      <a:gd name="T68" fmla="*/ 460 w 2956"/>
                      <a:gd name="T69" fmla="*/ 2168 h 2511"/>
                      <a:gd name="T70" fmla="*/ 544 w 2956"/>
                      <a:gd name="T71" fmla="*/ 2005 h 2511"/>
                      <a:gd name="T72" fmla="*/ 720 w 2956"/>
                      <a:gd name="T73" fmla="*/ 1864 h 2511"/>
                      <a:gd name="T74" fmla="*/ 721 w 2956"/>
                      <a:gd name="T75" fmla="*/ 1754 h 2511"/>
                      <a:gd name="T76" fmla="*/ 596 w 2956"/>
                      <a:gd name="T77" fmla="*/ 1756 h 2511"/>
                      <a:gd name="T78" fmla="*/ 631 w 2956"/>
                      <a:gd name="T79" fmla="*/ 1573 h 2511"/>
                      <a:gd name="T80" fmla="*/ 605 w 2956"/>
                      <a:gd name="T81" fmla="*/ 1411 h 2511"/>
                      <a:gd name="T82" fmla="*/ 700 w 2956"/>
                      <a:gd name="T83" fmla="*/ 1442 h 2511"/>
                      <a:gd name="T84" fmla="*/ 805 w 2956"/>
                      <a:gd name="T85" fmla="*/ 1441 h 2511"/>
                      <a:gd name="T86" fmla="*/ 876 w 2956"/>
                      <a:gd name="T87" fmla="*/ 1461 h 2511"/>
                      <a:gd name="T88" fmla="*/ 980 w 2956"/>
                      <a:gd name="T89" fmla="*/ 1723 h 2511"/>
                      <a:gd name="T90" fmla="*/ 1222 w 2956"/>
                      <a:gd name="T91" fmla="*/ 1868 h 2511"/>
                      <a:gd name="T92" fmla="*/ 1184 w 2956"/>
                      <a:gd name="T93" fmla="*/ 1616 h 2511"/>
                      <a:gd name="T94" fmla="*/ 1516 w 2956"/>
                      <a:gd name="T95" fmla="*/ 1611 h 2511"/>
                      <a:gd name="T96" fmla="*/ 1658 w 2956"/>
                      <a:gd name="T97" fmla="*/ 1576 h 2511"/>
                      <a:gd name="T98" fmla="*/ 1775 w 2956"/>
                      <a:gd name="T99" fmla="*/ 1372 h 2511"/>
                      <a:gd name="T100" fmla="*/ 1910 w 2956"/>
                      <a:gd name="T101" fmla="*/ 1245 h 2511"/>
                      <a:gd name="T102" fmla="*/ 1823 w 2956"/>
                      <a:gd name="T103" fmla="*/ 989 h 2511"/>
                      <a:gd name="T104" fmla="*/ 1809 w 2956"/>
                      <a:gd name="T105" fmla="*/ 783 h 2511"/>
                      <a:gd name="T106" fmla="*/ 1738 w 2956"/>
                      <a:gd name="T107" fmla="*/ 700 h 2511"/>
                      <a:gd name="T108" fmla="*/ 867 w 2956"/>
                      <a:gd name="T109" fmla="*/ 683 h 2511"/>
                      <a:gd name="T110" fmla="*/ 54 w 2956"/>
                      <a:gd name="T111" fmla="*/ 777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56" h="2511">
                        <a:moveTo>
                          <a:pt x="14" y="765"/>
                        </a:moveTo>
                        <a:lnTo>
                          <a:pt x="7" y="586"/>
                        </a:lnTo>
                        <a:lnTo>
                          <a:pt x="0" y="410"/>
                        </a:lnTo>
                        <a:lnTo>
                          <a:pt x="98" y="408"/>
                        </a:lnTo>
                        <a:lnTo>
                          <a:pt x="87" y="334"/>
                        </a:lnTo>
                        <a:lnTo>
                          <a:pt x="159" y="236"/>
                        </a:lnTo>
                        <a:lnTo>
                          <a:pt x="247" y="206"/>
                        </a:lnTo>
                        <a:lnTo>
                          <a:pt x="364" y="238"/>
                        </a:lnTo>
                        <a:lnTo>
                          <a:pt x="404" y="201"/>
                        </a:lnTo>
                        <a:lnTo>
                          <a:pt x="471" y="149"/>
                        </a:lnTo>
                        <a:lnTo>
                          <a:pt x="546" y="124"/>
                        </a:lnTo>
                        <a:lnTo>
                          <a:pt x="590" y="129"/>
                        </a:lnTo>
                        <a:lnTo>
                          <a:pt x="649" y="55"/>
                        </a:lnTo>
                        <a:lnTo>
                          <a:pt x="704" y="12"/>
                        </a:lnTo>
                        <a:lnTo>
                          <a:pt x="817" y="0"/>
                        </a:lnTo>
                        <a:lnTo>
                          <a:pt x="887" y="48"/>
                        </a:lnTo>
                        <a:lnTo>
                          <a:pt x="905" y="85"/>
                        </a:lnTo>
                        <a:lnTo>
                          <a:pt x="1013" y="92"/>
                        </a:lnTo>
                        <a:lnTo>
                          <a:pt x="1088" y="132"/>
                        </a:lnTo>
                        <a:lnTo>
                          <a:pt x="1098" y="227"/>
                        </a:lnTo>
                        <a:lnTo>
                          <a:pt x="1189" y="224"/>
                        </a:lnTo>
                        <a:lnTo>
                          <a:pt x="1343" y="156"/>
                        </a:lnTo>
                        <a:lnTo>
                          <a:pt x="1525" y="126"/>
                        </a:lnTo>
                        <a:lnTo>
                          <a:pt x="1597" y="161"/>
                        </a:lnTo>
                        <a:lnTo>
                          <a:pt x="1643" y="137"/>
                        </a:lnTo>
                        <a:lnTo>
                          <a:pt x="1679" y="147"/>
                        </a:lnTo>
                        <a:lnTo>
                          <a:pt x="1691" y="153"/>
                        </a:lnTo>
                        <a:lnTo>
                          <a:pt x="1676" y="177"/>
                        </a:lnTo>
                        <a:lnTo>
                          <a:pt x="1655" y="201"/>
                        </a:lnTo>
                        <a:lnTo>
                          <a:pt x="1629" y="229"/>
                        </a:lnTo>
                        <a:lnTo>
                          <a:pt x="1599" y="259"/>
                        </a:lnTo>
                        <a:lnTo>
                          <a:pt x="1514" y="293"/>
                        </a:lnTo>
                        <a:lnTo>
                          <a:pt x="1622" y="321"/>
                        </a:lnTo>
                        <a:lnTo>
                          <a:pt x="1630" y="348"/>
                        </a:lnTo>
                        <a:lnTo>
                          <a:pt x="1590" y="365"/>
                        </a:lnTo>
                        <a:lnTo>
                          <a:pt x="1560" y="372"/>
                        </a:lnTo>
                        <a:lnTo>
                          <a:pt x="1401" y="376"/>
                        </a:lnTo>
                        <a:lnTo>
                          <a:pt x="1380" y="367"/>
                        </a:lnTo>
                        <a:lnTo>
                          <a:pt x="1228" y="410"/>
                        </a:lnTo>
                        <a:lnTo>
                          <a:pt x="1041" y="442"/>
                        </a:lnTo>
                        <a:lnTo>
                          <a:pt x="784" y="446"/>
                        </a:lnTo>
                        <a:lnTo>
                          <a:pt x="683" y="442"/>
                        </a:lnTo>
                        <a:lnTo>
                          <a:pt x="626" y="406"/>
                        </a:lnTo>
                        <a:lnTo>
                          <a:pt x="672" y="370"/>
                        </a:lnTo>
                        <a:lnTo>
                          <a:pt x="652" y="348"/>
                        </a:lnTo>
                        <a:lnTo>
                          <a:pt x="615" y="354"/>
                        </a:lnTo>
                        <a:lnTo>
                          <a:pt x="595" y="393"/>
                        </a:lnTo>
                        <a:lnTo>
                          <a:pt x="576" y="402"/>
                        </a:lnTo>
                        <a:lnTo>
                          <a:pt x="537" y="417"/>
                        </a:lnTo>
                        <a:lnTo>
                          <a:pt x="479" y="417"/>
                        </a:lnTo>
                        <a:lnTo>
                          <a:pt x="457" y="488"/>
                        </a:lnTo>
                        <a:lnTo>
                          <a:pt x="576" y="483"/>
                        </a:lnTo>
                        <a:lnTo>
                          <a:pt x="589" y="555"/>
                        </a:lnTo>
                        <a:lnTo>
                          <a:pt x="839" y="479"/>
                        </a:lnTo>
                        <a:lnTo>
                          <a:pt x="768" y="541"/>
                        </a:lnTo>
                        <a:lnTo>
                          <a:pt x="1084" y="548"/>
                        </a:lnTo>
                        <a:lnTo>
                          <a:pt x="1349" y="445"/>
                        </a:lnTo>
                        <a:lnTo>
                          <a:pt x="1254" y="546"/>
                        </a:lnTo>
                        <a:lnTo>
                          <a:pt x="1489" y="552"/>
                        </a:lnTo>
                        <a:lnTo>
                          <a:pt x="1688" y="565"/>
                        </a:lnTo>
                        <a:lnTo>
                          <a:pt x="1700" y="499"/>
                        </a:lnTo>
                        <a:lnTo>
                          <a:pt x="1745" y="455"/>
                        </a:lnTo>
                        <a:lnTo>
                          <a:pt x="1786" y="435"/>
                        </a:lnTo>
                        <a:lnTo>
                          <a:pt x="1924" y="420"/>
                        </a:lnTo>
                        <a:lnTo>
                          <a:pt x="1964" y="355"/>
                        </a:lnTo>
                        <a:lnTo>
                          <a:pt x="2017" y="337"/>
                        </a:lnTo>
                        <a:lnTo>
                          <a:pt x="2098" y="316"/>
                        </a:lnTo>
                        <a:lnTo>
                          <a:pt x="2125" y="289"/>
                        </a:lnTo>
                        <a:lnTo>
                          <a:pt x="2188" y="289"/>
                        </a:lnTo>
                        <a:lnTo>
                          <a:pt x="2251" y="303"/>
                        </a:lnTo>
                        <a:lnTo>
                          <a:pt x="2269" y="364"/>
                        </a:lnTo>
                        <a:lnTo>
                          <a:pt x="2344" y="378"/>
                        </a:lnTo>
                        <a:lnTo>
                          <a:pt x="2441" y="453"/>
                        </a:lnTo>
                        <a:lnTo>
                          <a:pt x="2519" y="572"/>
                        </a:lnTo>
                        <a:lnTo>
                          <a:pt x="2541" y="788"/>
                        </a:lnTo>
                        <a:lnTo>
                          <a:pt x="2507" y="942"/>
                        </a:lnTo>
                        <a:lnTo>
                          <a:pt x="2438" y="1033"/>
                        </a:lnTo>
                        <a:lnTo>
                          <a:pt x="2342" y="1074"/>
                        </a:lnTo>
                        <a:lnTo>
                          <a:pt x="2321" y="1168"/>
                        </a:lnTo>
                        <a:lnTo>
                          <a:pt x="2412" y="1122"/>
                        </a:lnTo>
                        <a:lnTo>
                          <a:pt x="2491" y="1198"/>
                        </a:lnTo>
                        <a:lnTo>
                          <a:pt x="2578" y="1238"/>
                        </a:lnTo>
                        <a:lnTo>
                          <a:pt x="2793" y="1378"/>
                        </a:lnTo>
                        <a:lnTo>
                          <a:pt x="2816" y="1400"/>
                        </a:lnTo>
                        <a:lnTo>
                          <a:pt x="2857" y="1443"/>
                        </a:lnTo>
                        <a:lnTo>
                          <a:pt x="2893" y="1502"/>
                        </a:lnTo>
                        <a:lnTo>
                          <a:pt x="2895" y="1546"/>
                        </a:lnTo>
                        <a:lnTo>
                          <a:pt x="2922" y="1579"/>
                        </a:lnTo>
                        <a:lnTo>
                          <a:pt x="2939" y="1599"/>
                        </a:lnTo>
                        <a:lnTo>
                          <a:pt x="2956" y="1672"/>
                        </a:lnTo>
                        <a:lnTo>
                          <a:pt x="2951" y="1846"/>
                        </a:lnTo>
                        <a:lnTo>
                          <a:pt x="2938" y="1877"/>
                        </a:lnTo>
                        <a:lnTo>
                          <a:pt x="2893" y="1989"/>
                        </a:lnTo>
                        <a:lnTo>
                          <a:pt x="2729" y="2166"/>
                        </a:lnTo>
                        <a:lnTo>
                          <a:pt x="2449" y="2226"/>
                        </a:lnTo>
                        <a:lnTo>
                          <a:pt x="2050" y="2240"/>
                        </a:lnTo>
                        <a:lnTo>
                          <a:pt x="1957" y="2280"/>
                        </a:lnTo>
                        <a:lnTo>
                          <a:pt x="1823" y="2390"/>
                        </a:lnTo>
                        <a:lnTo>
                          <a:pt x="1651" y="2511"/>
                        </a:lnTo>
                        <a:lnTo>
                          <a:pt x="1532" y="2509"/>
                        </a:lnTo>
                        <a:lnTo>
                          <a:pt x="1081" y="2373"/>
                        </a:lnTo>
                        <a:lnTo>
                          <a:pt x="992" y="2326"/>
                        </a:lnTo>
                        <a:lnTo>
                          <a:pt x="803" y="2424"/>
                        </a:lnTo>
                        <a:lnTo>
                          <a:pt x="601" y="2282"/>
                        </a:lnTo>
                        <a:lnTo>
                          <a:pt x="460" y="2168"/>
                        </a:lnTo>
                        <a:lnTo>
                          <a:pt x="362" y="2063"/>
                        </a:lnTo>
                        <a:lnTo>
                          <a:pt x="491" y="2042"/>
                        </a:lnTo>
                        <a:lnTo>
                          <a:pt x="544" y="2005"/>
                        </a:lnTo>
                        <a:lnTo>
                          <a:pt x="612" y="1956"/>
                        </a:lnTo>
                        <a:lnTo>
                          <a:pt x="670" y="1886"/>
                        </a:lnTo>
                        <a:lnTo>
                          <a:pt x="720" y="1864"/>
                        </a:lnTo>
                        <a:lnTo>
                          <a:pt x="803" y="1844"/>
                        </a:lnTo>
                        <a:lnTo>
                          <a:pt x="768" y="1816"/>
                        </a:lnTo>
                        <a:lnTo>
                          <a:pt x="721" y="1754"/>
                        </a:lnTo>
                        <a:lnTo>
                          <a:pt x="582" y="1896"/>
                        </a:lnTo>
                        <a:lnTo>
                          <a:pt x="537" y="1864"/>
                        </a:lnTo>
                        <a:lnTo>
                          <a:pt x="596" y="1756"/>
                        </a:lnTo>
                        <a:lnTo>
                          <a:pt x="586" y="1690"/>
                        </a:lnTo>
                        <a:lnTo>
                          <a:pt x="619" y="1628"/>
                        </a:lnTo>
                        <a:lnTo>
                          <a:pt x="631" y="1573"/>
                        </a:lnTo>
                        <a:lnTo>
                          <a:pt x="665" y="1546"/>
                        </a:lnTo>
                        <a:lnTo>
                          <a:pt x="605" y="1466"/>
                        </a:lnTo>
                        <a:lnTo>
                          <a:pt x="605" y="1411"/>
                        </a:lnTo>
                        <a:lnTo>
                          <a:pt x="619" y="1394"/>
                        </a:lnTo>
                        <a:lnTo>
                          <a:pt x="652" y="1406"/>
                        </a:lnTo>
                        <a:lnTo>
                          <a:pt x="700" y="1442"/>
                        </a:lnTo>
                        <a:lnTo>
                          <a:pt x="727" y="1462"/>
                        </a:lnTo>
                        <a:lnTo>
                          <a:pt x="833" y="1532"/>
                        </a:lnTo>
                        <a:lnTo>
                          <a:pt x="805" y="1441"/>
                        </a:lnTo>
                        <a:lnTo>
                          <a:pt x="828" y="1413"/>
                        </a:lnTo>
                        <a:lnTo>
                          <a:pt x="863" y="1409"/>
                        </a:lnTo>
                        <a:lnTo>
                          <a:pt x="876" y="1461"/>
                        </a:lnTo>
                        <a:lnTo>
                          <a:pt x="945" y="1532"/>
                        </a:lnTo>
                        <a:lnTo>
                          <a:pt x="950" y="1593"/>
                        </a:lnTo>
                        <a:lnTo>
                          <a:pt x="980" y="1723"/>
                        </a:lnTo>
                        <a:lnTo>
                          <a:pt x="1012" y="1823"/>
                        </a:lnTo>
                        <a:lnTo>
                          <a:pt x="1121" y="1811"/>
                        </a:lnTo>
                        <a:lnTo>
                          <a:pt x="1222" y="1868"/>
                        </a:lnTo>
                        <a:lnTo>
                          <a:pt x="1307" y="1862"/>
                        </a:lnTo>
                        <a:lnTo>
                          <a:pt x="1169" y="1719"/>
                        </a:lnTo>
                        <a:lnTo>
                          <a:pt x="1184" y="1616"/>
                        </a:lnTo>
                        <a:lnTo>
                          <a:pt x="1251" y="1608"/>
                        </a:lnTo>
                        <a:lnTo>
                          <a:pt x="1411" y="1625"/>
                        </a:lnTo>
                        <a:lnTo>
                          <a:pt x="1516" y="1611"/>
                        </a:lnTo>
                        <a:lnTo>
                          <a:pt x="1563" y="1584"/>
                        </a:lnTo>
                        <a:lnTo>
                          <a:pt x="1626" y="1569"/>
                        </a:lnTo>
                        <a:lnTo>
                          <a:pt x="1658" y="1576"/>
                        </a:lnTo>
                        <a:lnTo>
                          <a:pt x="1737" y="1472"/>
                        </a:lnTo>
                        <a:lnTo>
                          <a:pt x="1761" y="1422"/>
                        </a:lnTo>
                        <a:lnTo>
                          <a:pt x="1775" y="1372"/>
                        </a:lnTo>
                        <a:lnTo>
                          <a:pt x="1816" y="1346"/>
                        </a:lnTo>
                        <a:lnTo>
                          <a:pt x="2005" y="1297"/>
                        </a:lnTo>
                        <a:lnTo>
                          <a:pt x="1910" y="1245"/>
                        </a:lnTo>
                        <a:lnTo>
                          <a:pt x="1889" y="1143"/>
                        </a:lnTo>
                        <a:lnTo>
                          <a:pt x="1861" y="1074"/>
                        </a:lnTo>
                        <a:lnTo>
                          <a:pt x="1823" y="989"/>
                        </a:lnTo>
                        <a:lnTo>
                          <a:pt x="1816" y="951"/>
                        </a:lnTo>
                        <a:lnTo>
                          <a:pt x="1836" y="852"/>
                        </a:lnTo>
                        <a:lnTo>
                          <a:pt x="1809" y="783"/>
                        </a:lnTo>
                        <a:lnTo>
                          <a:pt x="1832" y="730"/>
                        </a:lnTo>
                        <a:lnTo>
                          <a:pt x="1775" y="618"/>
                        </a:lnTo>
                        <a:lnTo>
                          <a:pt x="1738" y="700"/>
                        </a:lnTo>
                        <a:lnTo>
                          <a:pt x="1695" y="648"/>
                        </a:lnTo>
                        <a:lnTo>
                          <a:pt x="1560" y="664"/>
                        </a:lnTo>
                        <a:lnTo>
                          <a:pt x="867" y="683"/>
                        </a:lnTo>
                        <a:lnTo>
                          <a:pt x="570" y="689"/>
                        </a:lnTo>
                        <a:lnTo>
                          <a:pt x="143" y="751"/>
                        </a:lnTo>
                        <a:lnTo>
                          <a:pt x="54" y="777"/>
                        </a:lnTo>
                        <a:lnTo>
                          <a:pt x="14" y="765"/>
                        </a:lnTo>
                        <a:lnTo>
                          <a:pt x="14" y="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2" name="Freeform 188"/>
                  <p:cNvSpPr>
                    <a:spLocks/>
                  </p:cNvSpPr>
                  <p:nvPr/>
                </p:nvSpPr>
                <p:spPr bwMode="auto">
                  <a:xfrm>
                    <a:off x="2573" y="3773"/>
                    <a:ext cx="109" cy="84"/>
                  </a:xfrm>
                  <a:custGeom>
                    <a:avLst/>
                    <a:gdLst>
                      <a:gd name="T0" fmla="*/ 0 w 543"/>
                      <a:gd name="T1" fmla="*/ 170 h 417"/>
                      <a:gd name="T2" fmla="*/ 60 w 543"/>
                      <a:gd name="T3" fmla="*/ 113 h 417"/>
                      <a:gd name="T4" fmla="*/ 87 w 543"/>
                      <a:gd name="T5" fmla="*/ 133 h 417"/>
                      <a:gd name="T6" fmla="*/ 113 w 543"/>
                      <a:gd name="T7" fmla="*/ 153 h 417"/>
                      <a:gd name="T8" fmla="*/ 144 w 543"/>
                      <a:gd name="T9" fmla="*/ 177 h 417"/>
                      <a:gd name="T10" fmla="*/ 178 w 543"/>
                      <a:gd name="T11" fmla="*/ 200 h 417"/>
                      <a:gd name="T12" fmla="*/ 207 w 543"/>
                      <a:gd name="T13" fmla="*/ 222 h 417"/>
                      <a:gd name="T14" fmla="*/ 243 w 543"/>
                      <a:gd name="T15" fmla="*/ 245 h 417"/>
                      <a:gd name="T16" fmla="*/ 242 w 543"/>
                      <a:gd name="T17" fmla="*/ 234 h 417"/>
                      <a:gd name="T18" fmla="*/ 218 w 543"/>
                      <a:gd name="T19" fmla="*/ 198 h 417"/>
                      <a:gd name="T20" fmla="*/ 191 w 543"/>
                      <a:gd name="T21" fmla="*/ 154 h 417"/>
                      <a:gd name="T22" fmla="*/ 172 w 543"/>
                      <a:gd name="T23" fmla="*/ 115 h 417"/>
                      <a:gd name="T24" fmla="*/ 173 w 543"/>
                      <a:gd name="T25" fmla="*/ 93 h 417"/>
                      <a:gd name="T26" fmla="*/ 190 w 543"/>
                      <a:gd name="T27" fmla="*/ 85 h 417"/>
                      <a:gd name="T28" fmla="*/ 236 w 543"/>
                      <a:gd name="T29" fmla="*/ 76 h 417"/>
                      <a:gd name="T30" fmla="*/ 298 w 543"/>
                      <a:gd name="T31" fmla="*/ 12 h 417"/>
                      <a:gd name="T32" fmla="*/ 378 w 543"/>
                      <a:gd name="T33" fmla="*/ 0 h 417"/>
                      <a:gd name="T34" fmla="*/ 492 w 543"/>
                      <a:gd name="T35" fmla="*/ 140 h 417"/>
                      <a:gd name="T36" fmla="*/ 469 w 543"/>
                      <a:gd name="T37" fmla="*/ 208 h 417"/>
                      <a:gd name="T38" fmla="*/ 525 w 543"/>
                      <a:gd name="T39" fmla="*/ 266 h 417"/>
                      <a:gd name="T40" fmla="*/ 543 w 543"/>
                      <a:gd name="T41" fmla="*/ 308 h 417"/>
                      <a:gd name="T42" fmla="*/ 340 w 543"/>
                      <a:gd name="T43" fmla="*/ 417 h 417"/>
                      <a:gd name="T44" fmla="*/ 58 w 543"/>
                      <a:gd name="T45" fmla="*/ 215 h 417"/>
                      <a:gd name="T46" fmla="*/ 0 w 543"/>
                      <a:gd name="T47" fmla="*/ 170 h 417"/>
                      <a:gd name="T48" fmla="*/ 0 w 543"/>
                      <a:gd name="T49" fmla="*/ 17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417">
                        <a:moveTo>
                          <a:pt x="0" y="170"/>
                        </a:moveTo>
                        <a:lnTo>
                          <a:pt x="60" y="113"/>
                        </a:lnTo>
                        <a:lnTo>
                          <a:pt x="87" y="133"/>
                        </a:lnTo>
                        <a:lnTo>
                          <a:pt x="113" y="153"/>
                        </a:lnTo>
                        <a:lnTo>
                          <a:pt x="144" y="177"/>
                        </a:lnTo>
                        <a:lnTo>
                          <a:pt x="178" y="200"/>
                        </a:lnTo>
                        <a:lnTo>
                          <a:pt x="207" y="222"/>
                        </a:lnTo>
                        <a:lnTo>
                          <a:pt x="243" y="245"/>
                        </a:lnTo>
                        <a:lnTo>
                          <a:pt x="242" y="234"/>
                        </a:lnTo>
                        <a:lnTo>
                          <a:pt x="218" y="198"/>
                        </a:lnTo>
                        <a:lnTo>
                          <a:pt x="191" y="154"/>
                        </a:lnTo>
                        <a:lnTo>
                          <a:pt x="172" y="115"/>
                        </a:lnTo>
                        <a:lnTo>
                          <a:pt x="173" y="93"/>
                        </a:lnTo>
                        <a:lnTo>
                          <a:pt x="190" y="85"/>
                        </a:lnTo>
                        <a:lnTo>
                          <a:pt x="236" y="76"/>
                        </a:lnTo>
                        <a:lnTo>
                          <a:pt x="298" y="12"/>
                        </a:lnTo>
                        <a:lnTo>
                          <a:pt x="378" y="0"/>
                        </a:lnTo>
                        <a:lnTo>
                          <a:pt x="492" y="140"/>
                        </a:lnTo>
                        <a:lnTo>
                          <a:pt x="469" y="208"/>
                        </a:lnTo>
                        <a:lnTo>
                          <a:pt x="525" y="266"/>
                        </a:lnTo>
                        <a:lnTo>
                          <a:pt x="543" y="308"/>
                        </a:lnTo>
                        <a:lnTo>
                          <a:pt x="340" y="417"/>
                        </a:lnTo>
                        <a:lnTo>
                          <a:pt x="58" y="215"/>
                        </a:lnTo>
                        <a:lnTo>
                          <a:pt x="0" y="170"/>
                        </a:lnTo>
                        <a:lnTo>
                          <a:pt x="0" y="170"/>
                        </a:lnTo>
                        <a:close/>
                      </a:path>
                    </a:pathLst>
                  </a:custGeom>
                  <a:solidFill>
                    <a:srgbClr val="EBE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3" name="Freeform 189"/>
                  <p:cNvSpPr>
                    <a:spLocks/>
                  </p:cNvSpPr>
                  <p:nvPr/>
                </p:nvSpPr>
                <p:spPr bwMode="auto">
                  <a:xfrm>
                    <a:off x="2573" y="3805"/>
                    <a:ext cx="116" cy="52"/>
                  </a:xfrm>
                  <a:custGeom>
                    <a:avLst/>
                    <a:gdLst>
                      <a:gd name="T0" fmla="*/ 0 w 580"/>
                      <a:gd name="T1" fmla="*/ 11 h 258"/>
                      <a:gd name="T2" fmla="*/ 74 w 580"/>
                      <a:gd name="T3" fmla="*/ 0 h 258"/>
                      <a:gd name="T4" fmla="*/ 362 w 580"/>
                      <a:gd name="T5" fmla="*/ 149 h 258"/>
                      <a:gd name="T6" fmla="*/ 527 w 580"/>
                      <a:gd name="T7" fmla="*/ 89 h 258"/>
                      <a:gd name="T8" fmla="*/ 580 w 580"/>
                      <a:gd name="T9" fmla="*/ 159 h 258"/>
                      <a:gd name="T10" fmla="*/ 340 w 580"/>
                      <a:gd name="T11" fmla="*/ 258 h 258"/>
                      <a:gd name="T12" fmla="*/ 0 w 580"/>
                      <a:gd name="T13" fmla="*/ 11 h 258"/>
                      <a:gd name="T14" fmla="*/ 0 w 580"/>
                      <a:gd name="T15" fmla="*/ 11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0" h="258">
                        <a:moveTo>
                          <a:pt x="0" y="11"/>
                        </a:moveTo>
                        <a:lnTo>
                          <a:pt x="74" y="0"/>
                        </a:lnTo>
                        <a:lnTo>
                          <a:pt x="362" y="149"/>
                        </a:lnTo>
                        <a:lnTo>
                          <a:pt x="527" y="89"/>
                        </a:lnTo>
                        <a:lnTo>
                          <a:pt x="580" y="159"/>
                        </a:lnTo>
                        <a:lnTo>
                          <a:pt x="340" y="258"/>
                        </a:lnTo>
                        <a:lnTo>
                          <a:pt x="0" y="11"/>
                        </a:lnTo>
                        <a:lnTo>
                          <a:pt x="0" y="11"/>
                        </a:lnTo>
                        <a:close/>
                      </a:path>
                    </a:pathLst>
                  </a:custGeom>
                  <a:solidFill>
                    <a:srgbClr val="948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4" name="Freeform 190"/>
                  <p:cNvSpPr>
                    <a:spLocks/>
                  </p:cNvSpPr>
                  <p:nvPr/>
                </p:nvSpPr>
                <p:spPr bwMode="auto">
                  <a:xfrm>
                    <a:off x="2507" y="3616"/>
                    <a:ext cx="40" cy="27"/>
                  </a:xfrm>
                  <a:custGeom>
                    <a:avLst/>
                    <a:gdLst>
                      <a:gd name="T0" fmla="*/ 0 w 200"/>
                      <a:gd name="T1" fmla="*/ 9 h 135"/>
                      <a:gd name="T2" fmla="*/ 61 w 200"/>
                      <a:gd name="T3" fmla="*/ 0 h 135"/>
                      <a:gd name="T4" fmla="*/ 143 w 200"/>
                      <a:gd name="T5" fmla="*/ 16 h 135"/>
                      <a:gd name="T6" fmla="*/ 177 w 200"/>
                      <a:gd name="T7" fmla="*/ 32 h 135"/>
                      <a:gd name="T8" fmla="*/ 200 w 200"/>
                      <a:gd name="T9" fmla="*/ 135 h 135"/>
                      <a:gd name="T10" fmla="*/ 150 w 200"/>
                      <a:gd name="T11" fmla="*/ 69 h 135"/>
                      <a:gd name="T12" fmla="*/ 102 w 200"/>
                      <a:gd name="T13" fmla="*/ 41 h 135"/>
                      <a:gd name="T14" fmla="*/ 7 w 200"/>
                      <a:gd name="T15" fmla="*/ 51 h 135"/>
                      <a:gd name="T16" fmla="*/ 0 w 200"/>
                      <a:gd name="T17" fmla="*/ 9 h 135"/>
                      <a:gd name="T18" fmla="*/ 0 w 200"/>
                      <a:gd name="T19" fmla="*/ 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35">
                        <a:moveTo>
                          <a:pt x="0" y="9"/>
                        </a:moveTo>
                        <a:lnTo>
                          <a:pt x="61" y="0"/>
                        </a:lnTo>
                        <a:lnTo>
                          <a:pt x="143" y="16"/>
                        </a:lnTo>
                        <a:lnTo>
                          <a:pt x="177" y="32"/>
                        </a:lnTo>
                        <a:lnTo>
                          <a:pt x="200" y="135"/>
                        </a:lnTo>
                        <a:lnTo>
                          <a:pt x="150" y="69"/>
                        </a:lnTo>
                        <a:lnTo>
                          <a:pt x="102" y="41"/>
                        </a:lnTo>
                        <a:lnTo>
                          <a:pt x="7" y="51"/>
                        </a:lnTo>
                        <a:lnTo>
                          <a:pt x="0" y="9"/>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5" name="Freeform 191"/>
                  <p:cNvSpPr>
                    <a:spLocks/>
                  </p:cNvSpPr>
                  <p:nvPr/>
                </p:nvSpPr>
                <p:spPr bwMode="auto">
                  <a:xfrm>
                    <a:off x="2523" y="3673"/>
                    <a:ext cx="44" cy="33"/>
                  </a:xfrm>
                  <a:custGeom>
                    <a:avLst/>
                    <a:gdLst>
                      <a:gd name="T0" fmla="*/ 0 w 218"/>
                      <a:gd name="T1" fmla="*/ 60 h 167"/>
                      <a:gd name="T2" fmla="*/ 92 w 218"/>
                      <a:gd name="T3" fmla="*/ 0 h 167"/>
                      <a:gd name="T4" fmla="*/ 146 w 218"/>
                      <a:gd name="T5" fmla="*/ 12 h 167"/>
                      <a:gd name="T6" fmla="*/ 199 w 218"/>
                      <a:gd name="T7" fmla="*/ 39 h 167"/>
                      <a:gd name="T8" fmla="*/ 218 w 218"/>
                      <a:gd name="T9" fmla="*/ 98 h 167"/>
                      <a:gd name="T10" fmla="*/ 181 w 218"/>
                      <a:gd name="T11" fmla="*/ 167 h 167"/>
                      <a:gd name="T12" fmla="*/ 155 w 218"/>
                      <a:gd name="T13" fmla="*/ 70 h 167"/>
                      <a:gd name="T14" fmla="*/ 108 w 218"/>
                      <a:gd name="T15" fmla="*/ 46 h 167"/>
                      <a:gd name="T16" fmla="*/ 0 w 218"/>
                      <a:gd name="T17" fmla="*/ 60 h 167"/>
                      <a:gd name="T18" fmla="*/ 0 w 218"/>
                      <a:gd name="T19" fmla="*/ 6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167">
                        <a:moveTo>
                          <a:pt x="0" y="60"/>
                        </a:moveTo>
                        <a:lnTo>
                          <a:pt x="92" y="0"/>
                        </a:lnTo>
                        <a:lnTo>
                          <a:pt x="146" y="12"/>
                        </a:lnTo>
                        <a:lnTo>
                          <a:pt x="199" y="39"/>
                        </a:lnTo>
                        <a:lnTo>
                          <a:pt x="218" y="98"/>
                        </a:lnTo>
                        <a:lnTo>
                          <a:pt x="181" y="167"/>
                        </a:lnTo>
                        <a:lnTo>
                          <a:pt x="155" y="70"/>
                        </a:lnTo>
                        <a:lnTo>
                          <a:pt x="108" y="46"/>
                        </a:lnTo>
                        <a:lnTo>
                          <a:pt x="0" y="60"/>
                        </a:lnTo>
                        <a:lnTo>
                          <a:pt x="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6" name="Freeform 192"/>
                  <p:cNvSpPr>
                    <a:spLocks/>
                  </p:cNvSpPr>
                  <p:nvPr/>
                </p:nvSpPr>
                <p:spPr bwMode="auto">
                  <a:xfrm>
                    <a:off x="2571" y="3626"/>
                    <a:ext cx="31" cy="32"/>
                  </a:xfrm>
                  <a:custGeom>
                    <a:avLst/>
                    <a:gdLst>
                      <a:gd name="T0" fmla="*/ 87 w 157"/>
                      <a:gd name="T1" fmla="*/ 0 h 158"/>
                      <a:gd name="T2" fmla="*/ 157 w 157"/>
                      <a:gd name="T3" fmla="*/ 98 h 158"/>
                      <a:gd name="T4" fmla="*/ 15 w 157"/>
                      <a:gd name="T5" fmla="*/ 158 h 158"/>
                      <a:gd name="T6" fmla="*/ 0 w 157"/>
                      <a:gd name="T7" fmla="*/ 72 h 158"/>
                      <a:gd name="T8" fmla="*/ 87 w 157"/>
                      <a:gd name="T9" fmla="*/ 0 h 158"/>
                      <a:gd name="T10" fmla="*/ 87 w 157"/>
                      <a:gd name="T11" fmla="*/ 0 h 158"/>
                    </a:gdLst>
                    <a:ahLst/>
                    <a:cxnLst>
                      <a:cxn ang="0">
                        <a:pos x="T0" y="T1"/>
                      </a:cxn>
                      <a:cxn ang="0">
                        <a:pos x="T2" y="T3"/>
                      </a:cxn>
                      <a:cxn ang="0">
                        <a:pos x="T4" y="T5"/>
                      </a:cxn>
                      <a:cxn ang="0">
                        <a:pos x="T6" y="T7"/>
                      </a:cxn>
                      <a:cxn ang="0">
                        <a:pos x="T8" y="T9"/>
                      </a:cxn>
                      <a:cxn ang="0">
                        <a:pos x="T10" y="T11"/>
                      </a:cxn>
                    </a:cxnLst>
                    <a:rect l="0" t="0" r="r" b="b"/>
                    <a:pathLst>
                      <a:path w="157" h="158">
                        <a:moveTo>
                          <a:pt x="87" y="0"/>
                        </a:moveTo>
                        <a:lnTo>
                          <a:pt x="157" y="98"/>
                        </a:lnTo>
                        <a:lnTo>
                          <a:pt x="15" y="158"/>
                        </a:lnTo>
                        <a:lnTo>
                          <a:pt x="0" y="72"/>
                        </a:lnTo>
                        <a:lnTo>
                          <a:pt x="87" y="0"/>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7" name="Freeform 193"/>
                  <p:cNvSpPr>
                    <a:spLocks/>
                  </p:cNvSpPr>
                  <p:nvPr/>
                </p:nvSpPr>
                <p:spPr bwMode="auto">
                  <a:xfrm>
                    <a:off x="2559" y="3570"/>
                    <a:ext cx="33" cy="24"/>
                  </a:xfrm>
                  <a:custGeom>
                    <a:avLst/>
                    <a:gdLst>
                      <a:gd name="T0" fmla="*/ 81 w 165"/>
                      <a:gd name="T1" fmla="*/ 0 h 119"/>
                      <a:gd name="T2" fmla="*/ 165 w 165"/>
                      <a:gd name="T3" fmla="*/ 89 h 119"/>
                      <a:gd name="T4" fmla="*/ 18 w 165"/>
                      <a:gd name="T5" fmla="*/ 119 h 119"/>
                      <a:gd name="T6" fmla="*/ 0 w 165"/>
                      <a:gd name="T7" fmla="*/ 58 h 119"/>
                      <a:gd name="T8" fmla="*/ 81 w 165"/>
                      <a:gd name="T9" fmla="*/ 0 h 119"/>
                      <a:gd name="T10" fmla="*/ 81 w 165"/>
                      <a:gd name="T11" fmla="*/ 0 h 119"/>
                    </a:gdLst>
                    <a:ahLst/>
                    <a:cxnLst>
                      <a:cxn ang="0">
                        <a:pos x="T0" y="T1"/>
                      </a:cxn>
                      <a:cxn ang="0">
                        <a:pos x="T2" y="T3"/>
                      </a:cxn>
                      <a:cxn ang="0">
                        <a:pos x="T4" y="T5"/>
                      </a:cxn>
                      <a:cxn ang="0">
                        <a:pos x="T6" y="T7"/>
                      </a:cxn>
                      <a:cxn ang="0">
                        <a:pos x="T8" y="T9"/>
                      </a:cxn>
                      <a:cxn ang="0">
                        <a:pos x="T10" y="T11"/>
                      </a:cxn>
                    </a:cxnLst>
                    <a:rect l="0" t="0" r="r" b="b"/>
                    <a:pathLst>
                      <a:path w="165" h="119">
                        <a:moveTo>
                          <a:pt x="81" y="0"/>
                        </a:moveTo>
                        <a:lnTo>
                          <a:pt x="165" y="89"/>
                        </a:lnTo>
                        <a:lnTo>
                          <a:pt x="18" y="119"/>
                        </a:lnTo>
                        <a:lnTo>
                          <a:pt x="0" y="58"/>
                        </a:lnTo>
                        <a:lnTo>
                          <a:pt x="81" y="0"/>
                        </a:lnTo>
                        <a:lnTo>
                          <a:pt x="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8" name="Freeform 194"/>
                  <p:cNvSpPr>
                    <a:spLocks/>
                  </p:cNvSpPr>
                  <p:nvPr/>
                </p:nvSpPr>
                <p:spPr bwMode="auto">
                  <a:xfrm>
                    <a:off x="2603" y="3550"/>
                    <a:ext cx="22" cy="19"/>
                  </a:xfrm>
                  <a:custGeom>
                    <a:avLst/>
                    <a:gdLst>
                      <a:gd name="T0" fmla="*/ 0 w 109"/>
                      <a:gd name="T1" fmla="*/ 7 h 96"/>
                      <a:gd name="T2" fmla="*/ 45 w 109"/>
                      <a:gd name="T3" fmla="*/ 0 h 96"/>
                      <a:gd name="T4" fmla="*/ 85 w 109"/>
                      <a:gd name="T5" fmla="*/ 14 h 96"/>
                      <a:gd name="T6" fmla="*/ 109 w 109"/>
                      <a:gd name="T7" fmla="*/ 44 h 96"/>
                      <a:gd name="T8" fmla="*/ 106 w 109"/>
                      <a:gd name="T9" fmla="*/ 63 h 96"/>
                      <a:gd name="T10" fmla="*/ 87 w 109"/>
                      <a:gd name="T11" fmla="*/ 82 h 96"/>
                      <a:gd name="T12" fmla="*/ 47 w 109"/>
                      <a:gd name="T13" fmla="*/ 96 h 96"/>
                      <a:gd name="T14" fmla="*/ 57 w 109"/>
                      <a:gd name="T15" fmla="*/ 35 h 96"/>
                      <a:gd name="T16" fmla="*/ 0 w 109"/>
                      <a:gd name="T17" fmla="*/ 7 h 96"/>
                      <a:gd name="T18" fmla="*/ 0 w 109"/>
                      <a:gd name="T19"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96">
                        <a:moveTo>
                          <a:pt x="0" y="7"/>
                        </a:moveTo>
                        <a:lnTo>
                          <a:pt x="45" y="0"/>
                        </a:lnTo>
                        <a:lnTo>
                          <a:pt x="85" y="14"/>
                        </a:lnTo>
                        <a:lnTo>
                          <a:pt x="109" y="44"/>
                        </a:lnTo>
                        <a:lnTo>
                          <a:pt x="106" y="63"/>
                        </a:lnTo>
                        <a:lnTo>
                          <a:pt x="87" y="82"/>
                        </a:lnTo>
                        <a:lnTo>
                          <a:pt x="47" y="96"/>
                        </a:lnTo>
                        <a:lnTo>
                          <a:pt x="57" y="35"/>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39" name="Freeform 195"/>
                  <p:cNvSpPr>
                    <a:spLocks/>
                  </p:cNvSpPr>
                  <p:nvPr/>
                </p:nvSpPr>
                <p:spPr bwMode="auto">
                  <a:xfrm>
                    <a:off x="2678" y="3697"/>
                    <a:ext cx="27" cy="18"/>
                  </a:xfrm>
                  <a:custGeom>
                    <a:avLst/>
                    <a:gdLst>
                      <a:gd name="T0" fmla="*/ 0 w 135"/>
                      <a:gd name="T1" fmla="*/ 24 h 93"/>
                      <a:gd name="T2" fmla="*/ 12 w 135"/>
                      <a:gd name="T3" fmla="*/ 15 h 93"/>
                      <a:gd name="T4" fmla="*/ 39 w 135"/>
                      <a:gd name="T5" fmla="*/ 0 h 93"/>
                      <a:gd name="T6" fmla="*/ 97 w 135"/>
                      <a:gd name="T7" fmla="*/ 5 h 93"/>
                      <a:gd name="T8" fmla="*/ 129 w 135"/>
                      <a:gd name="T9" fmla="*/ 35 h 93"/>
                      <a:gd name="T10" fmla="*/ 135 w 135"/>
                      <a:gd name="T11" fmla="*/ 53 h 93"/>
                      <a:gd name="T12" fmla="*/ 120 w 135"/>
                      <a:gd name="T13" fmla="*/ 74 h 93"/>
                      <a:gd name="T14" fmla="*/ 69 w 135"/>
                      <a:gd name="T15" fmla="*/ 93 h 93"/>
                      <a:gd name="T16" fmla="*/ 48 w 135"/>
                      <a:gd name="T17" fmla="*/ 37 h 93"/>
                      <a:gd name="T18" fmla="*/ 0 w 135"/>
                      <a:gd name="T19" fmla="*/ 24 h 93"/>
                      <a:gd name="T20" fmla="*/ 0 w 135"/>
                      <a:gd name="T21" fmla="*/ 2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93">
                        <a:moveTo>
                          <a:pt x="0" y="24"/>
                        </a:moveTo>
                        <a:lnTo>
                          <a:pt x="12" y="15"/>
                        </a:lnTo>
                        <a:lnTo>
                          <a:pt x="39" y="0"/>
                        </a:lnTo>
                        <a:lnTo>
                          <a:pt x="97" y="5"/>
                        </a:lnTo>
                        <a:lnTo>
                          <a:pt x="129" y="35"/>
                        </a:lnTo>
                        <a:lnTo>
                          <a:pt x="135" y="53"/>
                        </a:lnTo>
                        <a:lnTo>
                          <a:pt x="120" y="74"/>
                        </a:lnTo>
                        <a:lnTo>
                          <a:pt x="69" y="93"/>
                        </a:lnTo>
                        <a:lnTo>
                          <a:pt x="48" y="37"/>
                        </a:lnTo>
                        <a:lnTo>
                          <a:pt x="0" y="24"/>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0" name="Freeform 196"/>
                  <p:cNvSpPr>
                    <a:spLocks/>
                  </p:cNvSpPr>
                  <p:nvPr/>
                </p:nvSpPr>
                <p:spPr bwMode="auto">
                  <a:xfrm>
                    <a:off x="2804" y="3546"/>
                    <a:ext cx="22" cy="15"/>
                  </a:xfrm>
                  <a:custGeom>
                    <a:avLst/>
                    <a:gdLst>
                      <a:gd name="T0" fmla="*/ 54 w 110"/>
                      <a:gd name="T1" fmla="*/ 27 h 75"/>
                      <a:gd name="T2" fmla="*/ 0 w 110"/>
                      <a:gd name="T3" fmla="*/ 20 h 75"/>
                      <a:gd name="T4" fmla="*/ 13 w 110"/>
                      <a:gd name="T5" fmla="*/ 11 h 75"/>
                      <a:gd name="T6" fmla="*/ 42 w 110"/>
                      <a:gd name="T7" fmla="*/ 0 h 75"/>
                      <a:gd name="T8" fmla="*/ 99 w 110"/>
                      <a:gd name="T9" fmla="*/ 14 h 75"/>
                      <a:gd name="T10" fmla="*/ 110 w 110"/>
                      <a:gd name="T11" fmla="*/ 41 h 75"/>
                      <a:gd name="T12" fmla="*/ 95 w 110"/>
                      <a:gd name="T13" fmla="*/ 63 h 75"/>
                      <a:gd name="T14" fmla="*/ 85 w 110"/>
                      <a:gd name="T15" fmla="*/ 75 h 75"/>
                      <a:gd name="T16" fmla="*/ 42 w 110"/>
                      <a:gd name="T17" fmla="*/ 69 h 75"/>
                      <a:gd name="T18" fmla="*/ 54 w 110"/>
                      <a:gd name="T19" fmla="*/ 27 h 75"/>
                      <a:gd name="T20" fmla="*/ 54 w 110"/>
                      <a:gd name="T2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5">
                        <a:moveTo>
                          <a:pt x="54" y="27"/>
                        </a:moveTo>
                        <a:lnTo>
                          <a:pt x="0" y="20"/>
                        </a:lnTo>
                        <a:lnTo>
                          <a:pt x="13" y="11"/>
                        </a:lnTo>
                        <a:lnTo>
                          <a:pt x="42" y="0"/>
                        </a:lnTo>
                        <a:lnTo>
                          <a:pt x="99" y="14"/>
                        </a:lnTo>
                        <a:lnTo>
                          <a:pt x="110" y="41"/>
                        </a:lnTo>
                        <a:lnTo>
                          <a:pt x="95" y="63"/>
                        </a:lnTo>
                        <a:lnTo>
                          <a:pt x="85" y="75"/>
                        </a:lnTo>
                        <a:lnTo>
                          <a:pt x="42" y="69"/>
                        </a:lnTo>
                        <a:lnTo>
                          <a:pt x="54" y="27"/>
                        </a:lnTo>
                        <a:lnTo>
                          <a:pt x="5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1" name="Freeform 197"/>
                  <p:cNvSpPr>
                    <a:spLocks/>
                  </p:cNvSpPr>
                  <p:nvPr/>
                </p:nvSpPr>
                <p:spPr bwMode="auto">
                  <a:xfrm>
                    <a:off x="2830" y="3628"/>
                    <a:ext cx="13" cy="13"/>
                  </a:xfrm>
                  <a:custGeom>
                    <a:avLst/>
                    <a:gdLst>
                      <a:gd name="T0" fmla="*/ 2 w 64"/>
                      <a:gd name="T1" fmla="*/ 1 h 62"/>
                      <a:gd name="T2" fmla="*/ 48 w 64"/>
                      <a:gd name="T3" fmla="*/ 0 h 62"/>
                      <a:gd name="T4" fmla="*/ 64 w 64"/>
                      <a:gd name="T5" fmla="*/ 42 h 62"/>
                      <a:gd name="T6" fmla="*/ 41 w 64"/>
                      <a:gd name="T7" fmla="*/ 62 h 62"/>
                      <a:gd name="T8" fmla="*/ 0 w 64"/>
                      <a:gd name="T9" fmla="*/ 44 h 62"/>
                      <a:gd name="T10" fmla="*/ 2 w 64"/>
                      <a:gd name="T11" fmla="*/ 1 h 62"/>
                      <a:gd name="T12" fmla="*/ 2 w 64"/>
                      <a:gd name="T13" fmla="*/ 1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2" y="1"/>
                        </a:moveTo>
                        <a:lnTo>
                          <a:pt x="48" y="0"/>
                        </a:lnTo>
                        <a:lnTo>
                          <a:pt x="64" y="42"/>
                        </a:lnTo>
                        <a:lnTo>
                          <a:pt x="41" y="62"/>
                        </a:lnTo>
                        <a:lnTo>
                          <a:pt x="0" y="44"/>
                        </a:lnTo>
                        <a:lnTo>
                          <a:pt x="2" y="1"/>
                        </a:ln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2" name="Freeform 198"/>
                  <p:cNvSpPr>
                    <a:spLocks/>
                  </p:cNvSpPr>
                  <p:nvPr/>
                </p:nvSpPr>
                <p:spPr bwMode="auto">
                  <a:xfrm>
                    <a:off x="2857" y="3457"/>
                    <a:ext cx="67" cy="145"/>
                  </a:xfrm>
                  <a:custGeom>
                    <a:avLst/>
                    <a:gdLst>
                      <a:gd name="T0" fmla="*/ 264 w 332"/>
                      <a:gd name="T1" fmla="*/ 0 h 727"/>
                      <a:gd name="T2" fmla="*/ 131 w 332"/>
                      <a:gd name="T3" fmla="*/ 58 h 727"/>
                      <a:gd name="T4" fmla="*/ 108 w 332"/>
                      <a:gd name="T5" fmla="*/ 83 h 727"/>
                      <a:gd name="T6" fmla="*/ 78 w 332"/>
                      <a:gd name="T7" fmla="*/ 129 h 727"/>
                      <a:gd name="T8" fmla="*/ 43 w 332"/>
                      <a:gd name="T9" fmla="*/ 239 h 727"/>
                      <a:gd name="T10" fmla="*/ 43 w 332"/>
                      <a:gd name="T11" fmla="*/ 375 h 727"/>
                      <a:gd name="T12" fmla="*/ 0 w 332"/>
                      <a:gd name="T13" fmla="*/ 433 h 727"/>
                      <a:gd name="T14" fmla="*/ 8 w 332"/>
                      <a:gd name="T15" fmla="*/ 500 h 727"/>
                      <a:gd name="T16" fmla="*/ 19 w 332"/>
                      <a:gd name="T17" fmla="*/ 541 h 727"/>
                      <a:gd name="T18" fmla="*/ 35 w 332"/>
                      <a:gd name="T19" fmla="*/ 579 h 727"/>
                      <a:gd name="T20" fmla="*/ 44 w 332"/>
                      <a:gd name="T21" fmla="*/ 659 h 727"/>
                      <a:gd name="T22" fmla="*/ 108 w 332"/>
                      <a:gd name="T23" fmla="*/ 727 h 727"/>
                      <a:gd name="T24" fmla="*/ 192 w 332"/>
                      <a:gd name="T25" fmla="*/ 690 h 727"/>
                      <a:gd name="T26" fmla="*/ 217 w 332"/>
                      <a:gd name="T27" fmla="*/ 629 h 727"/>
                      <a:gd name="T28" fmla="*/ 204 w 332"/>
                      <a:gd name="T29" fmla="*/ 556 h 727"/>
                      <a:gd name="T30" fmla="*/ 194 w 332"/>
                      <a:gd name="T31" fmla="*/ 529 h 727"/>
                      <a:gd name="T32" fmla="*/ 174 w 332"/>
                      <a:gd name="T33" fmla="*/ 495 h 727"/>
                      <a:gd name="T34" fmla="*/ 149 w 332"/>
                      <a:gd name="T35" fmla="*/ 498 h 727"/>
                      <a:gd name="T36" fmla="*/ 124 w 332"/>
                      <a:gd name="T37" fmla="*/ 475 h 727"/>
                      <a:gd name="T38" fmla="*/ 103 w 332"/>
                      <a:gd name="T39" fmla="*/ 377 h 727"/>
                      <a:gd name="T40" fmla="*/ 94 w 332"/>
                      <a:gd name="T41" fmla="*/ 312 h 727"/>
                      <a:gd name="T42" fmla="*/ 135 w 332"/>
                      <a:gd name="T43" fmla="*/ 126 h 727"/>
                      <a:gd name="T44" fmla="*/ 217 w 332"/>
                      <a:gd name="T45" fmla="*/ 51 h 727"/>
                      <a:gd name="T46" fmla="*/ 332 w 332"/>
                      <a:gd name="T47" fmla="*/ 23 h 727"/>
                      <a:gd name="T48" fmla="*/ 264 w 332"/>
                      <a:gd name="T49" fmla="*/ 0 h 727"/>
                      <a:gd name="T50" fmla="*/ 264 w 332"/>
                      <a:gd name="T5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2" h="727">
                        <a:moveTo>
                          <a:pt x="264" y="0"/>
                        </a:moveTo>
                        <a:lnTo>
                          <a:pt x="131" y="58"/>
                        </a:lnTo>
                        <a:lnTo>
                          <a:pt x="108" y="83"/>
                        </a:lnTo>
                        <a:lnTo>
                          <a:pt x="78" y="129"/>
                        </a:lnTo>
                        <a:lnTo>
                          <a:pt x="43" y="239"/>
                        </a:lnTo>
                        <a:lnTo>
                          <a:pt x="43" y="375"/>
                        </a:lnTo>
                        <a:lnTo>
                          <a:pt x="0" y="433"/>
                        </a:lnTo>
                        <a:lnTo>
                          <a:pt x="8" y="500"/>
                        </a:lnTo>
                        <a:lnTo>
                          <a:pt x="19" y="541"/>
                        </a:lnTo>
                        <a:lnTo>
                          <a:pt x="35" y="579"/>
                        </a:lnTo>
                        <a:lnTo>
                          <a:pt x="44" y="659"/>
                        </a:lnTo>
                        <a:lnTo>
                          <a:pt x="108" y="727"/>
                        </a:lnTo>
                        <a:lnTo>
                          <a:pt x="192" y="690"/>
                        </a:lnTo>
                        <a:lnTo>
                          <a:pt x="217" y="629"/>
                        </a:lnTo>
                        <a:lnTo>
                          <a:pt x="204" y="556"/>
                        </a:lnTo>
                        <a:lnTo>
                          <a:pt x="194" y="529"/>
                        </a:lnTo>
                        <a:lnTo>
                          <a:pt x="174" y="495"/>
                        </a:lnTo>
                        <a:lnTo>
                          <a:pt x="149" y="498"/>
                        </a:lnTo>
                        <a:lnTo>
                          <a:pt x="124" y="475"/>
                        </a:lnTo>
                        <a:lnTo>
                          <a:pt x="103" y="377"/>
                        </a:lnTo>
                        <a:lnTo>
                          <a:pt x="94" y="312"/>
                        </a:lnTo>
                        <a:lnTo>
                          <a:pt x="135" y="126"/>
                        </a:lnTo>
                        <a:lnTo>
                          <a:pt x="217" y="51"/>
                        </a:lnTo>
                        <a:lnTo>
                          <a:pt x="332" y="23"/>
                        </a:lnTo>
                        <a:lnTo>
                          <a:pt x="264" y="0"/>
                        </a:lnTo>
                        <a:lnTo>
                          <a:pt x="264" y="0"/>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3" name="Freeform 199"/>
                  <p:cNvSpPr>
                    <a:spLocks/>
                  </p:cNvSpPr>
                  <p:nvPr/>
                </p:nvSpPr>
                <p:spPr bwMode="auto">
                  <a:xfrm>
                    <a:off x="2827" y="3631"/>
                    <a:ext cx="19" cy="14"/>
                  </a:xfrm>
                  <a:custGeom>
                    <a:avLst/>
                    <a:gdLst>
                      <a:gd name="T0" fmla="*/ 16 w 94"/>
                      <a:gd name="T1" fmla="*/ 28 h 67"/>
                      <a:gd name="T2" fmla="*/ 28 w 94"/>
                      <a:gd name="T3" fmla="*/ 0 h 67"/>
                      <a:gd name="T4" fmla="*/ 37 w 94"/>
                      <a:gd name="T5" fmla="*/ 12 h 67"/>
                      <a:gd name="T6" fmla="*/ 55 w 94"/>
                      <a:gd name="T7" fmla="*/ 21 h 67"/>
                      <a:gd name="T8" fmla="*/ 76 w 94"/>
                      <a:gd name="T9" fmla="*/ 8 h 67"/>
                      <a:gd name="T10" fmla="*/ 91 w 94"/>
                      <a:gd name="T11" fmla="*/ 1 h 67"/>
                      <a:gd name="T12" fmla="*/ 94 w 94"/>
                      <a:gd name="T13" fmla="*/ 41 h 67"/>
                      <a:gd name="T14" fmla="*/ 64 w 94"/>
                      <a:gd name="T15" fmla="*/ 67 h 67"/>
                      <a:gd name="T16" fmla="*/ 0 w 94"/>
                      <a:gd name="T17" fmla="*/ 57 h 67"/>
                      <a:gd name="T18" fmla="*/ 16 w 94"/>
                      <a:gd name="T19" fmla="*/ 28 h 67"/>
                      <a:gd name="T20" fmla="*/ 16 w 94"/>
                      <a:gd name="T2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7">
                        <a:moveTo>
                          <a:pt x="16" y="28"/>
                        </a:moveTo>
                        <a:lnTo>
                          <a:pt x="28" y="0"/>
                        </a:lnTo>
                        <a:lnTo>
                          <a:pt x="37" y="12"/>
                        </a:lnTo>
                        <a:lnTo>
                          <a:pt x="55" y="21"/>
                        </a:lnTo>
                        <a:lnTo>
                          <a:pt x="76" y="8"/>
                        </a:lnTo>
                        <a:lnTo>
                          <a:pt x="91" y="1"/>
                        </a:lnTo>
                        <a:lnTo>
                          <a:pt x="94" y="41"/>
                        </a:lnTo>
                        <a:lnTo>
                          <a:pt x="64" y="67"/>
                        </a:lnTo>
                        <a:lnTo>
                          <a:pt x="0" y="57"/>
                        </a:lnTo>
                        <a:lnTo>
                          <a:pt x="16" y="28"/>
                        </a:lnTo>
                        <a:lnTo>
                          <a:pt x="16" y="2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4" name="Freeform 200"/>
                  <p:cNvSpPr>
                    <a:spLocks/>
                  </p:cNvSpPr>
                  <p:nvPr/>
                </p:nvSpPr>
                <p:spPr bwMode="auto">
                  <a:xfrm>
                    <a:off x="2677" y="3839"/>
                    <a:ext cx="135" cy="64"/>
                  </a:xfrm>
                  <a:custGeom>
                    <a:avLst/>
                    <a:gdLst>
                      <a:gd name="T0" fmla="*/ 154 w 672"/>
                      <a:gd name="T1" fmla="*/ 287 h 320"/>
                      <a:gd name="T2" fmla="*/ 113 w 672"/>
                      <a:gd name="T3" fmla="*/ 274 h 320"/>
                      <a:gd name="T4" fmla="*/ 53 w 672"/>
                      <a:gd name="T5" fmla="*/ 242 h 320"/>
                      <a:gd name="T6" fmla="*/ 12 w 672"/>
                      <a:gd name="T7" fmla="*/ 185 h 320"/>
                      <a:gd name="T8" fmla="*/ 0 w 672"/>
                      <a:gd name="T9" fmla="*/ 117 h 320"/>
                      <a:gd name="T10" fmla="*/ 16 w 672"/>
                      <a:gd name="T11" fmla="*/ 88 h 320"/>
                      <a:gd name="T12" fmla="*/ 40 w 672"/>
                      <a:gd name="T13" fmla="*/ 66 h 320"/>
                      <a:gd name="T14" fmla="*/ 70 w 672"/>
                      <a:gd name="T15" fmla="*/ 47 h 320"/>
                      <a:gd name="T16" fmla="*/ 132 w 672"/>
                      <a:gd name="T17" fmla="*/ 0 h 320"/>
                      <a:gd name="T18" fmla="*/ 230 w 672"/>
                      <a:gd name="T19" fmla="*/ 82 h 320"/>
                      <a:gd name="T20" fmla="*/ 496 w 672"/>
                      <a:gd name="T21" fmla="*/ 206 h 320"/>
                      <a:gd name="T22" fmla="*/ 672 w 672"/>
                      <a:gd name="T23" fmla="*/ 253 h 320"/>
                      <a:gd name="T24" fmla="*/ 577 w 672"/>
                      <a:gd name="T25" fmla="*/ 304 h 320"/>
                      <a:gd name="T26" fmla="*/ 542 w 672"/>
                      <a:gd name="T27" fmla="*/ 311 h 320"/>
                      <a:gd name="T28" fmla="*/ 445 w 672"/>
                      <a:gd name="T29" fmla="*/ 320 h 320"/>
                      <a:gd name="T30" fmla="*/ 248 w 672"/>
                      <a:gd name="T31" fmla="*/ 309 h 320"/>
                      <a:gd name="T32" fmla="*/ 154 w 672"/>
                      <a:gd name="T33" fmla="*/ 287 h 320"/>
                      <a:gd name="T34" fmla="*/ 154 w 672"/>
                      <a:gd name="T35" fmla="*/ 28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2" h="320">
                        <a:moveTo>
                          <a:pt x="154" y="287"/>
                        </a:moveTo>
                        <a:lnTo>
                          <a:pt x="113" y="274"/>
                        </a:lnTo>
                        <a:lnTo>
                          <a:pt x="53" y="242"/>
                        </a:lnTo>
                        <a:lnTo>
                          <a:pt x="12" y="185"/>
                        </a:lnTo>
                        <a:lnTo>
                          <a:pt x="0" y="117"/>
                        </a:lnTo>
                        <a:lnTo>
                          <a:pt x="16" y="88"/>
                        </a:lnTo>
                        <a:lnTo>
                          <a:pt x="40" y="66"/>
                        </a:lnTo>
                        <a:lnTo>
                          <a:pt x="70" y="47"/>
                        </a:lnTo>
                        <a:lnTo>
                          <a:pt x="132" y="0"/>
                        </a:lnTo>
                        <a:lnTo>
                          <a:pt x="230" y="82"/>
                        </a:lnTo>
                        <a:lnTo>
                          <a:pt x="496" y="206"/>
                        </a:lnTo>
                        <a:lnTo>
                          <a:pt x="672" y="253"/>
                        </a:lnTo>
                        <a:lnTo>
                          <a:pt x="577" y="304"/>
                        </a:lnTo>
                        <a:lnTo>
                          <a:pt x="542" y="311"/>
                        </a:lnTo>
                        <a:lnTo>
                          <a:pt x="445" y="320"/>
                        </a:lnTo>
                        <a:lnTo>
                          <a:pt x="248" y="309"/>
                        </a:lnTo>
                        <a:lnTo>
                          <a:pt x="154" y="287"/>
                        </a:lnTo>
                        <a:lnTo>
                          <a:pt x="154" y="287"/>
                        </a:lnTo>
                        <a:close/>
                      </a:path>
                    </a:pathLst>
                  </a:custGeom>
                  <a:solidFill>
                    <a:srgbClr val="AE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5" name="Freeform 201"/>
                  <p:cNvSpPr>
                    <a:spLocks/>
                  </p:cNvSpPr>
                  <p:nvPr/>
                </p:nvSpPr>
                <p:spPr bwMode="auto">
                  <a:xfrm>
                    <a:off x="2667" y="3623"/>
                    <a:ext cx="385" cy="277"/>
                  </a:xfrm>
                  <a:custGeom>
                    <a:avLst/>
                    <a:gdLst>
                      <a:gd name="T0" fmla="*/ 0 w 1923"/>
                      <a:gd name="T1" fmla="*/ 962 h 1388"/>
                      <a:gd name="T2" fmla="*/ 51 w 1923"/>
                      <a:gd name="T3" fmla="*/ 909 h 1388"/>
                      <a:gd name="T4" fmla="*/ 120 w 1923"/>
                      <a:gd name="T5" fmla="*/ 833 h 1388"/>
                      <a:gd name="T6" fmla="*/ 291 w 1923"/>
                      <a:gd name="T7" fmla="*/ 853 h 1388"/>
                      <a:gd name="T8" fmla="*/ 325 w 1923"/>
                      <a:gd name="T9" fmla="*/ 882 h 1388"/>
                      <a:gd name="T10" fmla="*/ 332 w 1923"/>
                      <a:gd name="T11" fmla="*/ 900 h 1388"/>
                      <a:gd name="T12" fmla="*/ 485 w 1923"/>
                      <a:gd name="T13" fmla="*/ 909 h 1388"/>
                      <a:gd name="T14" fmla="*/ 619 w 1923"/>
                      <a:gd name="T15" fmla="*/ 921 h 1388"/>
                      <a:gd name="T16" fmla="*/ 619 w 1923"/>
                      <a:gd name="T17" fmla="*/ 736 h 1388"/>
                      <a:gd name="T18" fmla="*/ 663 w 1923"/>
                      <a:gd name="T19" fmla="*/ 599 h 1388"/>
                      <a:gd name="T20" fmla="*/ 729 w 1923"/>
                      <a:gd name="T21" fmla="*/ 485 h 1388"/>
                      <a:gd name="T22" fmla="*/ 812 w 1923"/>
                      <a:gd name="T23" fmla="*/ 395 h 1388"/>
                      <a:gd name="T24" fmla="*/ 800 w 1923"/>
                      <a:gd name="T25" fmla="*/ 332 h 1388"/>
                      <a:gd name="T26" fmla="*/ 824 w 1923"/>
                      <a:gd name="T27" fmla="*/ 242 h 1388"/>
                      <a:gd name="T28" fmla="*/ 916 w 1923"/>
                      <a:gd name="T29" fmla="*/ 281 h 1388"/>
                      <a:gd name="T30" fmla="*/ 1017 w 1923"/>
                      <a:gd name="T31" fmla="*/ 230 h 1388"/>
                      <a:gd name="T32" fmla="*/ 1172 w 1923"/>
                      <a:gd name="T33" fmla="*/ 166 h 1388"/>
                      <a:gd name="T34" fmla="*/ 1132 w 1923"/>
                      <a:gd name="T35" fmla="*/ 141 h 1388"/>
                      <a:gd name="T36" fmla="*/ 1441 w 1923"/>
                      <a:gd name="T37" fmla="*/ 0 h 1388"/>
                      <a:gd name="T38" fmla="*/ 1561 w 1923"/>
                      <a:gd name="T39" fmla="*/ 67 h 1388"/>
                      <a:gd name="T40" fmla="*/ 1391 w 1923"/>
                      <a:gd name="T41" fmla="*/ 110 h 1388"/>
                      <a:gd name="T42" fmla="*/ 1587 w 1923"/>
                      <a:gd name="T43" fmla="*/ 152 h 1388"/>
                      <a:gd name="T44" fmla="*/ 1679 w 1923"/>
                      <a:gd name="T45" fmla="*/ 213 h 1388"/>
                      <a:gd name="T46" fmla="*/ 1803 w 1923"/>
                      <a:gd name="T47" fmla="*/ 280 h 1388"/>
                      <a:gd name="T48" fmla="*/ 1923 w 1923"/>
                      <a:gd name="T49" fmla="*/ 379 h 1388"/>
                      <a:gd name="T50" fmla="*/ 1524 w 1923"/>
                      <a:gd name="T51" fmla="*/ 466 h 1388"/>
                      <a:gd name="T52" fmla="*/ 1168 w 1923"/>
                      <a:gd name="T53" fmla="*/ 772 h 1388"/>
                      <a:gd name="T54" fmla="*/ 1081 w 1923"/>
                      <a:gd name="T55" fmla="*/ 1115 h 1388"/>
                      <a:gd name="T56" fmla="*/ 896 w 1923"/>
                      <a:gd name="T57" fmla="*/ 1375 h 1388"/>
                      <a:gd name="T58" fmla="*/ 653 w 1923"/>
                      <a:gd name="T59" fmla="*/ 1388 h 1388"/>
                      <a:gd name="T60" fmla="*/ 268 w 1923"/>
                      <a:gd name="T61" fmla="*/ 1212 h 1388"/>
                      <a:gd name="T62" fmla="*/ 183 w 1923"/>
                      <a:gd name="T63" fmla="*/ 1128 h 1388"/>
                      <a:gd name="T64" fmla="*/ 168 w 1923"/>
                      <a:gd name="T65" fmla="*/ 1055 h 1388"/>
                      <a:gd name="T66" fmla="*/ 87 w 1923"/>
                      <a:gd name="T67" fmla="*/ 106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3" h="1388">
                        <a:moveTo>
                          <a:pt x="87" y="1069"/>
                        </a:moveTo>
                        <a:lnTo>
                          <a:pt x="0" y="962"/>
                        </a:lnTo>
                        <a:lnTo>
                          <a:pt x="27" y="933"/>
                        </a:lnTo>
                        <a:lnTo>
                          <a:pt x="51" y="909"/>
                        </a:lnTo>
                        <a:lnTo>
                          <a:pt x="75" y="890"/>
                        </a:lnTo>
                        <a:lnTo>
                          <a:pt x="120" y="833"/>
                        </a:lnTo>
                        <a:lnTo>
                          <a:pt x="183" y="825"/>
                        </a:lnTo>
                        <a:lnTo>
                          <a:pt x="291" y="853"/>
                        </a:lnTo>
                        <a:lnTo>
                          <a:pt x="320" y="865"/>
                        </a:lnTo>
                        <a:lnTo>
                          <a:pt x="325" y="882"/>
                        </a:lnTo>
                        <a:lnTo>
                          <a:pt x="309" y="912"/>
                        </a:lnTo>
                        <a:lnTo>
                          <a:pt x="332" y="900"/>
                        </a:lnTo>
                        <a:lnTo>
                          <a:pt x="378" y="887"/>
                        </a:lnTo>
                        <a:lnTo>
                          <a:pt x="485" y="909"/>
                        </a:lnTo>
                        <a:lnTo>
                          <a:pt x="558" y="937"/>
                        </a:lnTo>
                        <a:lnTo>
                          <a:pt x="619" y="921"/>
                        </a:lnTo>
                        <a:lnTo>
                          <a:pt x="609" y="797"/>
                        </a:lnTo>
                        <a:lnTo>
                          <a:pt x="619" y="736"/>
                        </a:lnTo>
                        <a:lnTo>
                          <a:pt x="638" y="668"/>
                        </a:lnTo>
                        <a:lnTo>
                          <a:pt x="663" y="599"/>
                        </a:lnTo>
                        <a:lnTo>
                          <a:pt x="696" y="536"/>
                        </a:lnTo>
                        <a:lnTo>
                          <a:pt x="729" y="485"/>
                        </a:lnTo>
                        <a:lnTo>
                          <a:pt x="764" y="447"/>
                        </a:lnTo>
                        <a:lnTo>
                          <a:pt x="812" y="395"/>
                        </a:lnTo>
                        <a:lnTo>
                          <a:pt x="817" y="363"/>
                        </a:lnTo>
                        <a:lnTo>
                          <a:pt x="800" y="332"/>
                        </a:lnTo>
                        <a:lnTo>
                          <a:pt x="799" y="253"/>
                        </a:lnTo>
                        <a:lnTo>
                          <a:pt x="824" y="242"/>
                        </a:lnTo>
                        <a:lnTo>
                          <a:pt x="858" y="250"/>
                        </a:lnTo>
                        <a:lnTo>
                          <a:pt x="916" y="281"/>
                        </a:lnTo>
                        <a:lnTo>
                          <a:pt x="967" y="275"/>
                        </a:lnTo>
                        <a:lnTo>
                          <a:pt x="1017" y="230"/>
                        </a:lnTo>
                        <a:lnTo>
                          <a:pt x="1121" y="186"/>
                        </a:lnTo>
                        <a:lnTo>
                          <a:pt x="1172" y="166"/>
                        </a:lnTo>
                        <a:lnTo>
                          <a:pt x="1157" y="148"/>
                        </a:lnTo>
                        <a:lnTo>
                          <a:pt x="1132" y="141"/>
                        </a:lnTo>
                        <a:lnTo>
                          <a:pt x="1298" y="53"/>
                        </a:lnTo>
                        <a:lnTo>
                          <a:pt x="1441" y="0"/>
                        </a:lnTo>
                        <a:lnTo>
                          <a:pt x="1514" y="6"/>
                        </a:lnTo>
                        <a:lnTo>
                          <a:pt x="1561" y="67"/>
                        </a:lnTo>
                        <a:lnTo>
                          <a:pt x="1494" y="65"/>
                        </a:lnTo>
                        <a:lnTo>
                          <a:pt x="1391" y="110"/>
                        </a:lnTo>
                        <a:lnTo>
                          <a:pt x="1488" y="110"/>
                        </a:lnTo>
                        <a:lnTo>
                          <a:pt x="1587" y="152"/>
                        </a:lnTo>
                        <a:lnTo>
                          <a:pt x="1639" y="183"/>
                        </a:lnTo>
                        <a:lnTo>
                          <a:pt x="1679" y="213"/>
                        </a:lnTo>
                        <a:lnTo>
                          <a:pt x="1707" y="258"/>
                        </a:lnTo>
                        <a:lnTo>
                          <a:pt x="1803" y="280"/>
                        </a:lnTo>
                        <a:lnTo>
                          <a:pt x="1886" y="332"/>
                        </a:lnTo>
                        <a:lnTo>
                          <a:pt x="1923" y="379"/>
                        </a:lnTo>
                        <a:lnTo>
                          <a:pt x="1758" y="385"/>
                        </a:lnTo>
                        <a:lnTo>
                          <a:pt x="1524" y="466"/>
                        </a:lnTo>
                        <a:lnTo>
                          <a:pt x="1286" y="623"/>
                        </a:lnTo>
                        <a:lnTo>
                          <a:pt x="1168" y="772"/>
                        </a:lnTo>
                        <a:lnTo>
                          <a:pt x="1115" y="954"/>
                        </a:lnTo>
                        <a:lnTo>
                          <a:pt x="1081" y="1115"/>
                        </a:lnTo>
                        <a:lnTo>
                          <a:pt x="1179" y="1319"/>
                        </a:lnTo>
                        <a:lnTo>
                          <a:pt x="896" y="1375"/>
                        </a:lnTo>
                        <a:lnTo>
                          <a:pt x="729" y="1382"/>
                        </a:lnTo>
                        <a:lnTo>
                          <a:pt x="653" y="1388"/>
                        </a:lnTo>
                        <a:lnTo>
                          <a:pt x="435" y="1322"/>
                        </a:lnTo>
                        <a:lnTo>
                          <a:pt x="268" y="1212"/>
                        </a:lnTo>
                        <a:lnTo>
                          <a:pt x="235" y="1184"/>
                        </a:lnTo>
                        <a:lnTo>
                          <a:pt x="183" y="1128"/>
                        </a:lnTo>
                        <a:lnTo>
                          <a:pt x="167" y="1077"/>
                        </a:lnTo>
                        <a:lnTo>
                          <a:pt x="168" y="1055"/>
                        </a:lnTo>
                        <a:lnTo>
                          <a:pt x="87" y="1069"/>
                        </a:lnTo>
                        <a:lnTo>
                          <a:pt x="87" y="1069"/>
                        </a:lnTo>
                        <a:close/>
                      </a:path>
                    </a:pathLst>
                  </a:custGeom>
                  <a:solidFill>
                    <a:srgbClr val="FF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6" name="Freeform 202"/>
                  <p:cNvSpPr>
                    <a:spLocks/>
                  </p:cNvSpPr>
                  <p:nvPr/>
                </p:nvSpPr>
                <p:spPr bwMode="auto">
                  <a:xfrm>
                    <a:off x="2711" y="3715"/>
                    <a:ext cx="96" cy="81"/>
                  </a:xfrm>
                  <a:custGeom>
                    <a:avLst/>
                    <a:gdLst>
                      <a:gd name="T0" fmla="*/ 39 w 478"/>
                      <a:gd name="T1" fmla="*/ 186 h 404"/>
                      <a:gd name="T2" fmla="*/ 0 w 478"/>
                      <a:gd name="T3" fmla="*/ 125 h 404"/>
                      <a:gd name="T4" fmla="*/ 23 w 478"/>
                      <a:gd name="T5" fmla="*/ 60 h 404"/>
                      <a:gd name="T6" fmla="*/ 41 w 478"/>
                      <a:gd name="T7" fmla="*/ 50 h 404"/>
                      <a:gd name="T8" fmla="*/ 74 w 478"/>
                      <a:gd name="T9" fmla="*/ 44 h 404"/>
                      <a:gd name="T10" fmla="*/ 99 w 478"/>
                      <a:gd name="T11" fmla="*/ 60 h 404"/>
                      <a:gd name="T12" fmla="*/ 121 w 478"/>
                      <a:gd name="T13" fmla="*/ 74 h 404"/>
                      <a:gd name="T14" fmla="*/ 186 w 478"/>
                      <a:gd name="T15" fmla="*/ 60 h 404"/>
                      <a:gd name="T16" fmla="*/ 371 w 478"/>
                      <a:gd name="T17" fmla="*/ 37 h 404"/>
                      <a:gd name="T18" fmla="*/ 448 w 478"/>
                      <a:gd name="T19" fmla="*/ 14 h 404"/>
                      <a:gd name="T20" fmla="*/ 478 w 478"/>
                      <a:gd name="T21" fmla="*/ 0 h 404"/>
                      <a:gd name="T22" fmla="*/ 417 w 478"/>
                      <a:gd name="T23" fmla="*/ 123 h 404"/>
                      <a:gd name="T24" fmla="*/ 354 w 478"/>
                      <a:gd name="T25" fmla="*/ 161 h 404"/>
                      <a:gd name="T26" fmla="*/ 320 w 478"/>
                      <a:gd name="T27" fmla="*/ 176 h 404"/>
                      <a:gd name="T28" fmla="*/ 180 w 478"/>
                      <a:gd name="T29" fmla="*/ 194 h 404"/>
                      <a:gd name="T30" fmla="*/ 299 w 478"/>
                      <a:gd name="T31" fmla="*/ 303 h 404"/>
                      <a:gd name="T32" fmla="*/ 401 w 478"/>
                      <a:gd name="T33" fmla="*/ 340 h 404"/>
                      <a:gd name="T34" fmla="*/ 426 w 478"/>
                      <a:gd name="T35" fmla="*/ 394 h 404"/>
                      <a:gd name="T36" fmla="*/ 301 w 478"/>
                      <a:gd name="T37" fmla="*/ 404 h 404"/>
                      <a:gd name="T38" fmla="*/ 151 w 478"/>
                      <a:gd name="T39" fmla="*/ 268 h 404"/>
                      <a:gd name="T40" fmla="*/ 134 w 478"/>
                      <a:gd name="T41" fmla="*/ 253 h 404"/>
                      <a:gd name="T42" fmla="*/ 71 w 478"/>
                      <a:gd name="T43" fmla="*/ 205 h 404"/>
                      <a:gd name="T44" fmla="*/ 39 w 478"/>
                      <a:gd name="T45" fmla="*/ 186 h 404"/>
                      <a:gd name="T46" fmla="*/ 39 w 478"/>
                      <a:gd name="T47" fmla="*/ 186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8" h="404">
                        <a:moveTo>
                          <a:pt x="39" y="186"/>
                        </a:moveTo>
                        <a:lnTo>
                          <a:pt x="0" y="125"/>
                        </a:lnTo>
                        <a:lnTo>
                          <a:pt x="23" y="60"/>
                        </a:lnTo>
                        <a:lnTo>
                          <a:pt x="41" y="50"/>
                        </a:lnTo>
                        <a:lnTo>
                          <a:pt x="74" y="44"/>
                        </a:lnTo>
                        <a:lnTo>
                          <a:pt x="99" y="60"/>
                        </a:lnTo>
                        <a:lnTo>
                          <a:pt x="121" y="74"/>
                        </a:lnTo>
                        <a:lnTo>
                          <a:pt x="186" y="60"/>
                        </a:lnTo>
                        <a:lnTo>
                          <a:pt x="371" y="37"/>
                        </a:lnTo>
                        <a:lnTo>
                          <a:pt x="448" y="14"/>
                        </a:lnTo>
                        <a:lnTo>
                          <a:pt x="478" y="0"/>
                        </a:lnTo>
                        <a:lnTo>
                          <a:pt x="417" y="123"/>
                        </a:lnTo>
                        <a:lnTo>
                          <a:pt x="354" y="161"/>
                        </a:lnTo>
                        <a:lnTo>
                          <a:pt x="320" y="176"/>
                        </a:lnTo>
                        <a:lnTo>
                          <a:pt x="180" y="194"/>
                        </a:lnTo>
                        <a:lnTo>
                          <a:pt x="299" y="303"/>
                        </a:lnTo>
                        <a:lnTo>
                          <a:pt x="401" y="340"/>
                        </a:lnTo>
                        <a:lnTo>
                          <a:pt x="426" y="394"/>
                        </a:lnTo>
                        <a:lnTo>
                          <a:pt x="301" y="404"/>
                        </a:lnTo>
                        <a:lnTo>
                          <a:pt x="151" y="268"/>
                        </a:lnTo>
                        <a:lnTo>
                          <a:pt x="134" y="253"/>
                        </a:lnTo>
                        <a:lnTo>
                          <a:pt x="71" y="205"/>
                        </a:lnTo>
                        <a:lnTo>
                          <a:pt x="39" y="186"/>
                        </a:lnTo>
                        <a:lnTo>
                          <a:pt x="39" y="186"/>
                        </a:lnTo>
                        <a:close/>
                      </a:path>
                    </a:pathLst>
                  </a:custGeom>
                  <a:solidFill>
                    <a:srgbClr val="80C5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7" name="Freeform 203"/>
                  <p:cNvSpPr>
                    <a:spLocks/>
                  </p:cNvSpPr>
                  <p:nvPr/>
                </p:nvSpPr>
                <p:spPr bwMode="auto">
                  <a:xfrm>
                    <a:off x="2545" y="3791"/>
                    <a:ext cx="159" cy="93"/>
                  </a:xfrm>
                  <a:custGeom>
                    <a:avLst/>
                    <a:gdLst>
                      <a:gd name="T0" fmla="*/ 184 w 795"/>
                      <a:gd name="T1" fmla="*/ 0 h 469"/>
                      <a:gd name="T2" fmla="*/ 0 w 795"/>
                      <a:gd name="T3" fmla="*/ 75 h 469"/>
                      <a:gd name="T4" fmla="*/ 446 w 795"/>
                      <a:gd name="T5" fmla="*/ 469 h 469"/>
                      <a:gd name="T6" fmla="*/ 642 w 795"/>
                      <a:gd name="T7" fmla="*/ 378 h 469"/>
                      <a:gd name="T8" fmla="*/ 681 w 795"/>
                      <a:gd name="T9" fmla="*/ 334 h 469"/>
                      <a:gd name="T10" fmla="*/ 750 w 795"/>
                      <a:gd name="T11" fmla="*/ 294 h 469"/>
                      <a:gd name="T12" fmla="*/ 795 w 795"/>
                      <a:gd name="T13" fmla="*/ 242 h 469"/>
                      <a:gd name="T14" fmla="*/ 668 w 795"/>
                      <a:gd name="T15" fmla="*/ 223 h 469"/>
                      <a:gd name="T16" fmla="*/ 483 w 795"/>
                      <a:gd name="T17" fmla="*/ 318 h 469"/>
                      <a:gd name="T18" fmla="*/ 143 w 795"/>
                      <a:gd name="T19" fmla="*/ 84 h 469"/>
                      <a:gd name="T20" fmla="*/ 184 w 795"/>
                      <a:gd name="T21" fmla="*/ 0 h 469"/>
                      <a:gd name="T22" fmla="*/ 184 w 795"/>
                      <a:gd name="T23"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5" h="469">
                        <a:moveTo>
                          <a:pt x="184" y="0"/>
                        </a:moveTo>
                        <a:lnTo>
                          <a:pt x="0" y="75"/>
                        </a:lnTo>
                        <a:lnTo>
                          <a:pt x="446" y="469"/>
                        </a:lnTo>
                        <a:lnTo>
                          <a:pt x="642" y="378"/>
                        </a:lnTo>
                        <a:lnTo>
                          <a:pt x="681" y="334"/>
                        </a:lnTo>
                        <a:lnTo>
                          <a:pt x="750" y="294"/>
                        </a:lnTo>
                        <a:lnTo>
                          <a:pt x="795" y="242"/>
                        </a:lnTo>
                        <a:lnTo>
                          <a:pt x="668" y="223"/>
                        </a:lnTo>
                        <a:lnTo>
                          <a:pt x="483" y="318"/>
                        </a:lnTo>
                        <a:lnTo>
                          <a:pt x="143" y="84"/>
                        </a:lnTo>
                        <a:lnTo>
                          <a:pt x="184" y="0"/>
                        </a:lnTo>
                        <a:lnTo>
                          <a:pt x="18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8" name="Freeform 204"/>
                  <p:cNvSpPr>
                    <a:spLocks/>
                  </p:cNvSpPr>
                  <p:nvPr/>
                </p:nvSpPr>
                <p:spPr bwMode="auto">
                  <a:xfrm>
                    <a:off x="2684" y="3764"/>
                    <a:ext cx="77" cy="27"/>
                  </a:xfrm>
                  <a:custGeom>
                    <a:avLst/>
                    <a:gdLst>
                      <a:gd name="T0" fmla="*/ 0 w 387"/>
                      <a:gd name="T1" fmla="*/ 7 h 132"/>
                      <a:gd name="T2" fmla="*/ 3 w 387"/>
                      <a:gd name="T3" fmla="*/ 0 h 132"/>
                      <a:gd name="T4" fmla="*/ 32 w 387"/>
                      <a:gd name="T5" fmla="*/ 0 h 132"/>
                      <a:gd name="T6" fmla="*/ 101 w 387"/>
                      <a:gd name="T7" fmla="*/ 25 h 132"/>
                      <a:gd name="T8" fmla="*/ 179 w 387"/>
                      <a:gd name="T9" fmla="*/ 52 h 132"/>
                      <a:gd name="T10" fmla="*/ 258 w 387"/>
                      <a:gd name="T11" fmla="*/ 55 h 132"/>
                      <a:gd name="T12" fmla="*/ 275 w 387"/>
                      <a:gd name="T13" fmla="*/ 43 h 132"/>
                      <a:gd name="T14" fmla="*/ 311 w 387"/>
                      <a:gd name="T15" fmla="*/ 89 h 132"/>
                      <a:gd name="T16" fmla="*/ 387 w 387"/>
                      <a:gd name="T17" fmla="*/ 132 h 132"/>
                      <a:gd name="T18" fmla="*/ 232 w 387"/>
                      <a:gd name="T19" fmla="*/ 112 h 132"/>
                      <a:gd name="T20" fmla="*/ 183 w 387"/>
                      <a:gd name="T21" fmla="*/ 87 h 132"/>
                      <a:gd name="T22" fmla="*/ 18 w 387"/>
                      <a:gd name="T23" fmla="*/ 48 h 132"/>
                      <a:gd name="T24" fmla="*/ 0 w 387"/>
                      <a:gd name="T25" fmla="*/ 7 h 132"/>
                      <a:gd name="T26" fmla="*/ 0 w 387"/>
                      <a:gd name="T27"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132">
                        <a:moveTo>
                          <a:pt x="0" y="7"/>
                        </a:moveTo>
                        <a:lnTo>
                          <a:pt x="3" y="0"/>
                        </a:lnTo>
                        <a:lnTo>
                          <a:pt x="32" y="0"/>
                        </a:lnTo>
                        <a:lnTo>
                          <a:pt x="101" y="25"/>
                        </a:lnTo>
                        <a:lnTo>
                          <a:pt x="179" y="52"/>
                        </a:lnTo>
                        <a:lnTo>
                          <a:pt x="258" y="55"/>
                        </a:lnTo>
                        <a:lnTo>
                          <a:pt x="275" y="43"/>
                        </a:lnTo>
                        <a:lnTo>
                          <a:pt x="311" y="89"/>
                        </a:lnTo>
                        <a:lnTo>
                          <a:pt x="387" y="132"/>
                        </a:lnTo>
                        <a:lnTo>
                          <a:pt x="232" y="112"/>
                        </a:lnTo>
                        <a:lnTo>
                          <a:pt x="183" y="87"/>
                        </a:lnTo>
                        <a:lnTo>
                          <a:pt x="18" y="48"/>
                        </a:lnTo>
                        <a:lnTo>
                          <a:pt x="0" y="7"/>
                        </a:lnTo>
                        <a:lnTo>
                          <a:pt x="0" y="7"/>
                        </a:lnTo>
                        <a:close/>
                      </a:path>
                    </a:pathLst>
                  </a:custGeom>
                  <a:solidFill>
                    <a:srgbClr val="EBE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49" name="Freeform 205"/>
                  <p:cNvSpPr>
                    <a:spLocks/>
                  </p:cNvSpPr>
                  <p:nvPr/>
                </p:nvSpPr>
                <p:spPr bwMode="auto">
                  <a:xfrm>
                    <a:off x="2496" y="3620"/>
                    <a:ext cx="44" cy="53"/>
                  </a:xfrm>
                  <a:custGeom>
                    <a:avLst/>
                    <a:gdLst>
                      <a:gd name="T0" fmla="*/ 70 w 222"/>
                      <a:gd name="T1" fmla="*/ 0 h 269"/>
                      <a:gd name="T2" fmla="*/ 123 w 222"/>
                      <a:gd name="T3" fmla="*/ 26 h 269"/>
                      <a:gd name="T4" fmla="*/ 114 w 222"/>
                      <a:gd name="T5" fmla="*/ 127 h 269"/>
                      <a:gd name="T6" fmla="*/ 222 w 222"/>
                      <a:gd name="T7" fmla="*/ 152 h 269"/>
                      <a:gd name="T8" fmla="*/ 187 w 222"/>
                      <a:gd name="T9" fmla="*/ 190 h 269"/>
                      <a:gd name="T10" fmla="*/ 155 w 222"/>
                      <a:gd name="T11" fmla="*/ 222 h 269"/>
                      <a:gd name="T12" fmla="*/ 123 w 222"/>
                      <a:gd name="T13" fmla="*/ 250 h 269"/>
                      <a:gd name="T14" fmla="*/ 80 w 222"/>
                      <a:gd name="T15" fmla="*/ 269 h 269"/>
                      <a:gd name="T16" fmla="*/ 47 w 222"/>
                      <a:gd name="T17" fmla="*/ 261 h 269"/>
                      <a:gd name="T18" fmla="*/ 0 w 222"/>
                      <a:gd name="T19" fmla="*/ 206 h 269"/>
                      <a:gd name="T20" fmla="*/ 16 w 222"/>
                      <a:gd name="T21" fmla="*/ 130 h 269"/>
                      <a:gd name="T22" fmla="*/ 32 w 222"/>
                      <a:gd name="T23" fmla="*/ 85 h 269"/>
                      <a:gd name="T24" fmla="*/ 70 w 222"/>
                      <a:gd name="T25" fmla="*/ 0 h 269"/>
                      <a:gd name="T26" fmla="*/ 70 w 222"/>
                      <a:gd name="T2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269">
                        <a:moveTo>
                          <a:pt x="70" y="0"/>
                        </a:moveTo>
                        <a:lnTo>
                          <a:pt x="123" y="26"/>
                        </a:lnTo>
                        <a:lnTo>
                          <a:pt x="114" y="127"/>
                        </a:lnTo>
                        <a:lnTo>
                          <a:pt x="222" y="152"/>
                        </a:lnTo>
                        <a:lnTo>
                          <a:pt x="187" y="190"/>
                        </a:lnTo>
                        <a:lnTo>
                          <a:pt x="155" y="222"/>
                        </a:lnTo>
                        <a:lnTo>
                          <a:pt x="123" y="250"/>
                        </a:lnTo>
                        <a:lnTo>
                          <a:pt x="80" y="269"/>
                        </a:lnTo>
                        <a:lnTo>
                          <a:pt x="47" y="261"/>
                        </a:lnTo>
                        <a:lnTo>
                          <a:pt x="0" y="206"/>
                        </a:lnTo>
                        <a:lnTo>
                          <a:pt x="16" y="130"/>
                        </a:lnTo>
                        <a:lnTo>
                          <a:pt x="32" y="85"/>
                        </a:lnTo>
                        <a:lnTo>
                          <a:pt x="70" y="0"/>
                        </a:lnTo>
                        <a:lnTo>
                          <a:pt x="70"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0" name="Freeform 206"/>
                  <p:cNvSpPr>
                    <a:spLocks/>
                  </p:cNvSpPr>
                  <p:nvPr/>
                </p:nvSpPr>
                <p:spPr bwMode="auto">
                  <a:xfrm>
                    <a:off x="2512" y="3682"/>
                    <a:ext cx="42" cy="45"/>
                  </a:xfrm>
                  <a:custGeom>
                    <a:avLst/>
                    <a:gdLst>
                      <a:gd name="T0" fmla="*/ 78 w 210"/>
                      <a:gd name="T1" fmla="*/ 8 h 226"/>
                      <a:gd name="T2" fmla="*/ 146 w 210"/>
                      <a:gd name="T3" fmla="*/ 0 h 226"/>
                      <a:gd name="T4" fmla="*/ 152 w 210"/>
                      <a:gd name="T5" fmla="*/ 107 h 226"/>
                      <a:gd name="T6" fmla="*/ 210 w 210"/>
                      <a:gd name="T7" fmla="*/ 130 h 226"/>
                      <a:gd name="T8" fmla="*/ 200 w 210"/>
                      <a:gd name="T9" fmla="*/ 140 h 226"/>
                      <a:gd name="T10" fmla="*/ 173 w 210"/>
                      <a:gd name="T11" fmla="*/ 163 h 226"/>
                      <a:gd name="T12" fmla="*/ 138 w 210"/>
                      <a:gd name="T13" fmla="*/ 189 h 226"/>
                      <a:gd name="T14" fmla="*/ 103 w 210"/>
                      <a:gd name="T15" fmla="*/ 212 h 226"/>
                      <a:gd name="T16" fmla="*/ 52 w 210"/>
                      <a:gd name="T17" fmla="*/ 226 h 226"/>
                      <a:gd name="T18" fmla="*/ 21 w 210"/>
                      <a:gd name="T19" fmla="*/ 210 h 226"/>
                      <a:gd name="T20" fmla="*/ 0 w 210"/>
                      <a:gd name="T21" fmla="*/ 181 h 226"/>
                      <a:gd name="T22" fmla="*/ 7 w 210"/>
                      <a:gd name="T23" fmla="*/ 128 h 226"/>
                      <a:gd name="T24" fmla="*/ 26 w 210"/>
                      <a:gd name="T25" fmla="*/ 90 h 226"/>
                      <a:gd name="T26" fmla="*/ 49 w 210"/>
                      <a:gd name="T27" fmla="*/ 51 h 226"/>
                      <a:gd name="T28" fmla="*/ 78 w 210"/>
                      <a:gd name="T29" fmla="*/ 8 h 226"/>
                      <a:gd name="T30" fmla="*/ 78 w 210"/>
                      <a:gd name="T31" fmla="*/ 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78" y="8"/>
                        </a:moveTo>
                        <a:lnTo>
                          <a:pt x="146" y="0"/>
                        </a:lnTo>
                        <a:lnTo>
                          <a:pt x="152" y="107"/>
                        </a:lnTo>
                        <a:lnTo>
                          <a:pt x="210" y="130"/>
                        </a:lnTo>
                        <a:lnTo>
                          <a:pt x="200" y="140"/>
                        </a:lnTo>
                        <a:lnTo>
                          <a:pt x="173" y="163"/>
                        </a:lnTo>
                        <a:lnTo>
                          <a:pt x="138" y="189"/>
                        </a:lnTo>
                        <a:lnTo>
                          <a:pt x="103" y="212"/>
                        </a:lnTo>
                        <a:lnTo>
                          <a:pt x="52" y="226"/>
                        </a:lnTo>
                        <a:lnTo>
                          <a:pt x="21" y="210"/>
                        </a:lnTo>
                        <a:lnTo>
                          <a:pt x="0" y="181"/>
                        </a:lnTo>
                        <a:lnTo>
                          <a:pt x="7" y="128"/>
                        </a:lnTo>
                        <a:lnTo>
                          <a:pt x="26" y="90"/>
                        </a:lnTo>
                        <a:lnTo>
                          <a:pt x="49" y="51"/>
                        </a:lnTo>
                        <a:lnTo>
                          <a:pt x="78" y="8"/>
                        </a:lnTo>
                        <a:lnTo>
                          <a:pt x="78" y="8"/>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1" name="Freeform 207"/>
                  <p:cNvSpPr>
                    <a:spLocks/>
                  </p:cNvSpPr>
                  <p:nvPr/>
                </p:nvSpPr>
                <p:spPr bwMode="auto">
                  <a:xfrm>
                    <a:off x="2594" y="3551"/>
                    <a:ext cx="23" cy="28"/>
                  </a:xfrm>
                  <a:custGeom>
                    <a:avLst/>
                    <a:gdLst>
                      <a:gd name="T0" fmla="*/ 46 w 115"/>
                      <a:gd name="T1" fmla="*/ 0 h 138"/>
                      <a:gd name="T2" fmla="*/ 25 w 115"/>
                      <a:gd name="T3" fmla="*/ 22 h 138"/>
                      <a:gd name="T4" fmla="*/ 0 w 115"/>
                      <a:gd name="T5" fmla="*/ 71 h 138"/>
                      <a:gd name="T6" fmla="*/ 10 w 115"/>
                      <a:gd name="T7" fmla="*/ 118 h 138"/>
                      <a:gd name="T8" fmla="*/ 27 w 115"/>
                      <a:gd name="T9" fmla="*/ 132 h 138"/>
                      <a:gd name="T10" fmla="*/ 49 w 115"/>
                      <a:gd name="T11" fmla="*/ 138 h 138"/>
                      <a:gd name="T12" fmla="*/ 94 w 115"/>
                      <a:gd name="T13" fmla="*/ 119 h 138"/>
                      <a:gd name="T14" fmla="*/ 115 w 115"/>
                      <a:gd name="T15" fmla="*/ 101 h 138"/>
                      <a:gd name="T16" fmla="*/ 45 w 115"/>
                      <a:gd name="T17" fmla="*/ 68 h 138"/>
                      <a:gd name="T18" fmla="*/ 46 w 115"/>
                      <a:gd name="T19" fmla="*/ 0 h 138"/>
                      <a:gd name="T20" fmla="*/ 46 w 115"/>
                      <a:gd name="T2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38">
                        <a:moveTo>
                          <a:pt x="46" y="0"/>
                        </a:moveTo>
                        <a:lnTo>
                          <a:pt x="25" y="22"/>
                        </a:lnTo>
                        <a:lnTo>
                          <a:pt x="0" y="71"/>
                        </a:lnTo>
                        <a:lnTo>
                          <a:pt x="10" y="118"/>
                        </a:lnTo>
                        <a:lnTo>
                          <a:pt x="27" y="132"/>
                        </a:lnTo>
                        <a:lnTo>
                          <a:pt x="49" y="138"/>
                        </a:lnTo>
                        <a:lnTo>
                          <a:pt x="94" y="119"/>
                        </a:lnTo>
                        <a:lnTo>
                          <a:pt x="115" y="101"/>
                        </a:lnTo>
                        <a:lnTo>
                          <a:pt x="45" y="68"/>
                        </a:lnTo>
                        <a:lnTo>
                          <a:pt x="46" y="0"/>
                        </a:lnTo>
                        <a:lnTo>
                          <a:pt x="46"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2" name="Freeform 208"/>
                  <p:cNvSpPr>
                    <a:spLocks/>
                  </p:cNvSpPr>
                  <p:nvPr/>
                </p:nvSpPr>
                <p:spPr bwMode="auto">
                  <a:xfrm>
                    <a:off x="2796" y="3550"/>
                    <a:ext cx="23" cy="26"/>
                  </a:xfrm>
                  <a:custGeom>
                    <a:avLst/>
                    <a:gdLst>
                      <a:gd name="T0" fmla="*/ 32 w 116"/>
                      <a:gd name="T1" fmla="*/ 0 h 129"/>
                      <a:gd name="T2" fmla="*/ 17 w 116"/>
                      <a:gd name="T3" fmla="*/ 23 h 129"/>
                      <a:gd name="T4" fmla="*/ 0 w 116"/>
                      <a:gd name="T5" fmla="*/ 67 h 129"/>
                      <a:gd name="T6" fmla="*/ 8 w 116"/>
                      <a:gd name="T7" fmla="*/ 102 h 129"/>
                      <a:gd name="T8" fmla="*/ 33 w 116"/>
                      <a:gd name="T9" fmla="*/ 122 h 129"/>
                      <a:gd name="T10" fmla="*/ 60 w 116"/>
                      <a:gd name="T11" fmla="*/ 129 h 129"/>
                      <a:gd name="T12" fmla="*/ 84 w 116"/>
                      <a:gd name="T13" fmla="*/ 115 h 129"/>
                      <a:gd name="T14" fmla="*/ 106 w 116"/>
                      <a:gd name="T15" fmla="*/ 78 h 129"/>
                      <a:gd name="T16" fmla="*/ 116 w 116"/>
                      <a:gd name="T17" fmla="*/ 55 h 129"/>
                      <a:gd name="T18" fmla="*/ 36 w 116"/>
                      <a:gd name="T19" fmla="*/ 55 h 129"/>
                      <a:gd name="T20" fmla="*/ 32 w 116"/>
                      <a:gd name="T21" fmla="*/ 0 h 129"/>
                      <a:gd name="T22" fmla="*/ 32 w 116"/>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29">
                        <a:moveTo>
                          <a:pt x="32" y="0"/>
                        </a:moveTo>
                        <a:lnTo>
                          <a:pt x="17" y="23"/>
                        </a:lnTo>
                        <a:lnTo>
                          <a:pt x="0" y="67"/>
                        </a:lnTo>
                        <a:lnTo>
                          <a:pt x="8" y="102"/>
                        </a:lnTo>
                        <a:lnTo>
                          <a:pt x="33" y="122"/>
                        </a:lnTo>
                        <a:lnTo>
                          <a:pt x="60" y="129"/>
                        </a:lnTo>
                        <a:lnTo>
                          <a:pt x="84" y="115"/>
                        </a:lnTo>
                        <a:lnTo>
                          <a:pt x="106" y="78"/>
                        </a:lnTo>
                        <a:lnTo>
                          <a:pt x="116" y="55"/>
                        </a:lnTo>
                        <a:lnTo>
                          <a:pt x="36" y="55"/>
                        </a:lnTo>
                        <a:lnTo>
                          <a:pt x="32" y="0"/>
                        </a:lnTo>
                        <a:lnTo>
                          <a:pt x="32"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3" name="Freeform 209"/>
                  <p:cNvSpPr>
                    <a:spLocks/>
                  </p:cNvSpPr>
                  <p:nvPr/>
                </p:nvSpPr>
                <p:spPr bwMode="auto">
                  <a:xfrm>
                    <a:off x="2672" y="3704"/>
                    <a:ext cx="27" cy="25"/>
                  </a:xfrm>
                  <a:custGeom>
                    <a:avLst/>
                    <a:gdLst>
                      <a:gd name="T0" fmla="*/ 45 w 137"/>
                      <a:gd name="T1" fmla="*/ 0 h 125"/>
                      <a:gd name="T2" fmla="*/ 43 w 137"/>
                      <a:gd name="T3" fmla="*/ 48 h 125"/>
                      <a:gd name="T4" fmla="*/ 81 w 137"/>
                      <a:gd name="T5" fmla="*/ 68 h 125"/>
                      <a:gd name="T6" fmla="*/ 137 w 137"/>
                      <a:gd name="T7" fmla="*/ 62 h 125"/>
                      <a:gd name="T8" fmla="*/ 118 w 137"/>
                      <a:gd name="T9" fmla="*/ 82 h 125"/>
                      <a:gd name="T10" fmla="*/ 99 w 137"/>
                      <a:gd name="T11" fmla="*/ 99 h 125"/>
                      <a:gd name="T12" fmla="*/ 79 w 137"/>
                      <a:gd name="T13" fmla="*/ 114 h 125"/>
                      <a:gd name="T14" fmla="*/ 44 w 137"/>
                      <a:gd name="T15" fmla="*/ 125 h 125"/>
                      <a:gd name="T16" fmla="*/ 18 w 137"/>
                      <a:gd name="T17" fmla="*/ 114 h 125"/>
                      <a:gd name="T18" fmla="*/ 0 w 137"/>
                      <a:gd name="T19" fmla="*/ 50 h 125"/>
                      <a:gd name="T20" fmla="*/ 27 w 137"/>
                      <a:gd name="T21" fmla="*/ 15 h 125"/>
                      <a:gd name="T22" fmla="*/ 45 w 137"/>
                      <a:gd name="T23" fmla="*/ 0 h 125"/>
                      <a:gd name="T24" fmla="*/ 45 w 137"/>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25">
                        <a:moveTo>
                          <a:pt x="45" y="0"/>
                        </a:moveTo>
                        <a:lnTo>
                          <a:pt x="43" y="48"/>
                        </a:lnTo>
                        <a:lnTo>
                          <a:pt x="81" y="68"/>
                        </a:lnTo>
                        <a:lnTo>
                          <a:pt x="137" y="62"/>
                        </a:lnTo>
                        <a:lnTo>
                          <a:pt x="118" y="82"/>
                        </a:lnTo>
                        <a:lnTo>
                          <a:pt x="99" y="99"/>
                        </a:lnTo>
                        <a:lnTo>
                          <a:pt x="79" y="114"/>
                        </a:lnTo>
                        <a:lnTo>
                          <a:pt x="44" y="125"/>
                        </a:lnTo>
                        <a:lnTo>
                          <a:pt x="18" y="114"/>
                        </a:lnTo>
                        <a:lnTo>
                          <a:pt x="0" y="50"/>
                        </a:lnTo>
                        <a:lnTo>
                          <a:pt x="27" y="15"/>
                        </a:lnTo>
                        <a:lnTo>
                          <a:pt x="45" y="0"/>
                        </a:lnTo>
                        <a:lnTo>
                          <a:pt x="45" y="0"/>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4" name="Freeform 210"/>
                  <p:cNvSpPr>
                    <a:spLocks/>
                  </p:cNvSpPr>
                  <p:nvPr/>
                </p:nvSpPr>
                <p:spPr bwMode="auto">
                  <a:xfrm>
                    <a:off x="2555" y="3625"/>
                    <a:ext cx="47" cy="51"/>
                  </a:xfrm>
                  <a:custGeom>
                    <a:avLst/>
                    <a:gdLst>
                      <a:gd name="T0" fmla="*/ 44 w 231"/>
                      <a:gd name="T1" fmla="*/ 0 h 255"/>
                      <a:gd name="T2" fmla="*/ 0 w 231"/>
                      <a:gd name="T3" fmla="*/ 46 h 255"/>
                      <a:gd name="T4" fmla="*/ 16 w 231"/>
                      <a:gd name="T5" fmla="*/ 162 h 255"/>
                      <a:gd name="T6" fmla="*/ 30 w 231"/>
                      <a:gd name="T7" fmla="*/ 232 h 255"/>
                      <a:gd name="T8" fmla="*/ 87 w 231"/>
                      <a:gd name="T9" fmla="*/ 255 h 255"/>
                      <a:gd name="T10" fmla="*/ 142 w 231"/>
                      <a:gd name="T11" fmla="*/ 238 h 255"/>
                      <a:gd name="T12" fmla="*/ 220 w 231"/>
                      <a:gd name="T13" fmla="*/ 202 h 255"/>
                      <a:gd name="T14" fmla="*/ 231 w 231"/>
                      <a:gd name="T15" fmla="*/ 171 h 255"/>
                      <a:gd name="T16" fmla="*/ 220 w 231"/>
                      <a:gd name="T17" fmla="*/ 159 h 255"/>
                      <a:gd name="T18" fmla="*/ 81 w 231"/>
                      <a:gd name="T19" fmla="*/ 170 h 255"/>
                      <a:gd name="T20" fmla="*/ 44 w 231"/>
                      <a:gd name="T21" fmla="*/ 0 h 255"/>
                      <a:gd name="T22" fmla="*/ 44 w 231"/>
                      <a:gd name="T2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255">
                        <a:moveTo>
                          <a:pt x="44" y="0"/>
                        </a:moveTo>
                        <a:lnTo>
                          <a:pt x="0" y="46"/>
                        </a:lnTo>
                        <a:lnTo>
                          <a:pt x="16" y="162"/>
                        </a:lnTo>
                        <a:lnTo>
                          <a:pt x="30" y="232"/>
                        </a:lnTo>
                        <a:lnTo>
                          <a:pt x="87" y="255"/>
                        </a:lnTo>
                        <a:lnTo>
                          <a:pt x="142" y="238"/>
                        </a:lnTo>
                        <a:lnTo>
                          <a:pt x="220" y="202"/>
                        </a:lnTo>
                        <a:lnTo>
                          <a:pt x="231" y="171"/>
                        </a:lnTo>
                        <a:lnTo>
                          <a:pt x="220" y="159"/>
                        </a:lnTo>
                        <a:lnTo>
                          <a:pt x="81" y="170"/>
                        </a:lnTo>
                        <a:lnTo>
                          <a:pt x="44" y="0"/>
                        </a:lnTo>
                        <a:lnTo>
                          <a:pt x="44"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5" name="Freeform 211"/>
                  <p:cNvSpPr>
                    <a:spLocks/>
                  </p:cNvSpPr>
                  <p:nvPr/>
                </p:nvSpPr>
                <p:spPr bwMode="auto">
                  <a:xfrm>
                    <a:off x="2538" y="3568"/>
                    <a:ext cx="53" cy="45"/>
                  </a:xfrm>
                  <a:custGeom>
                    <a:avLst/>
                    <a:gdLst>
                      <a:gd name="T0" fmla="*/ 54 w 263"/>
                      <a:gd name="T1" fmla="*/ 0 h 223"/>
                      <a:gd name="T2" fmla="*/ 0 w 263"/>
                      <a:gd name="T3" fmla="*/ 48 h 223"/>
                      <a:gd name="T4" fmla="*/ 9 w 263"/>
                      <a:gd name="T5" fmla="*/ 111 h 223"/>
                      <a:gd name="T6" fmla="*/ 22 w 263"/>
                      <a:gd name="T7" fmla="*/ 164 h 223"/>
                      <a:gd name="T8" fmla="*/ 49 w 263"/>
                      <a:gd name="T9" fmla="*/ 206 h 223"/>
                      <a:gd name="T10" fmla="*/ 91 w 263"/>
                      <a:gd name="T11" fmla="*/ 223 h 223"/>
                      <a:gd name="T12" fmla="*/ 145 w 263"/>
                      <a:gd name="T13" fmla="*/ 217 h 223"/>
                      <a:gd name="T14" fmla="*/ 241 w 263"/>
                      <a:gd name="T15" fmla="*/ 172 h 223"/>
                      <a:gd name="T16" fmla="*/ 263 w 263"/>
                      <a:gd name="T17" fmla="*/ 130 h 223"/>
                      <a:gd name="T18" fmla="*/ 255 w 263"/>
                      <a:gd name="T19" fmla="*/ 114 h 223"/>
                      <a:gd name="T20" fmla="*/ 110 w 263"/>
                      <a:gd name="T21" fmla="*/ 144 h 223"/>
                      <a:gd name="T22" fmla="*/ 54 w 263"/>
                      <a:gd name="T23" fmla="*/ 0 h 223"/>
                      <a:gd name="T24" fmla="*/ 54 w 263"/>
                      <a:gd name="T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3" h="223">
                        <a:moveTo>
                          <a:pt x="54" y="0"/>
                        </a:moveTo>
                        <a:lnTo>
                          <a:pt x="0" y="48"/>
                        </a:lnTo>
                        <a:lnTo>
                          <a:pt x="9" y="111"/>
                        </a:lnTo>
                        <a:lnTo>
                          <a:pt x="22" y="164"/>
                        </a:lnTo>
                        <a:lnTo>
                          <a:pt x="49" y="206"/>
                        </a:lnTo>
                        <a:lnTo>
                          <a:pt x="91" y="223"/>
                        </a:lnTo>
                        <a:lnTo>
                          <a:pt x="145" y="217"/>
                        </a:lnTo>
                        <a:lnTo>
                          <a:pt x="241" y="172"/>
                        </a:lnTo>
                        <a:lnTo>
                          <a:pt x="263" y="130"/>
                        </a:lnTo>
                        <a:lnTo>
                          <a:pt x="255" y="114"/>
                        </a:lnTo>
                        <a:lnTo>
                          <a:pt x="110" y="144"/>
                        </a:lnTo>
                        <a:lnTo>
                          <a:pt x="54" y="0"/>
                        </a:lnTo>
                        <a:lnTo>
                          <a:pt x="54"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6" name="Freeform 212"/>
                  <p:cNvSpPr>
                    <a:spLocks/>
                  </p:cNvSpPr>
                  <p:nvPr/>
                </p:nvSpPr>
                <p:spPr bwMode="auto">
                  <a:xfrm>
                    <a:off x="2479" y="3520"/>
                    <a:ext cx="347" cy="40"/>
                  </a:xfrm>
                  <a:custGeom>
                    <a:avLst/>
                    <a:gdLst>
                      <a:gd name="T0" fmla="*/ 0 w 1738"/>
                      <a:gd name="T1" fmla="*/ 93 h 196"/>
                      <a:gd name="T2" fmla="*/ 398 w 1738"/>
                      <a:gd name="T3" fmla="*/ 36 h 196"/>
                      <a:gd name="T4" fmla="*/ 689 w 1738"/>
                      <a:gd name="T5" fmla="*/ 10 h 196"/>
                      <a:gd name="T6" fmla="*/ 1047 w 1738"/>
                      <a:gd name="T7" fmla="*/ 1 h 196"/>
                      <a:gd name="T8" fmla="*/ 1670 w 1738"/>
                      <a:gd name="T9" fmla="*/ 0 h 196"/>
                      <a:gd name="T10" fmla="*/ 1738 w 1738"/>
                      <a:gd name="T11" fmla="*/ 71 h 196"/>
                      <a:gd name="T12" fmla="*/ 1615 w 1738"/>
                      <a:gd name="T13" fmla="*/ 79 h 196"/>
                      <a:gd name="T14" fmla="*/ 1395 w 1738"/>
                      <a:gd name="T15" fmla="*/ 83 h 196"/>
                      <a:gd name="T16" fmla="*/ 812 w 1738"/>
                      <a:gd name="T17" fmla="*/ 81 h 196"/>
                      <a:gd name="T18" fmla="*/ 386 w 1738"/>
                      <a:gd name="T19" fmla="*/ 124 h 196"/>
                      <a:gd name="T20" fmla="*/ 183 w 1738"/>
                      <a:gd name="T21" fmla="*/ 161 h 196"/>
                      <a:gd name="T22" fmla="*/ 93 w 1738"/>
                      <a:gd name="T23" fmla="*/ 187 h 196"/>
                      <a:gd name="T24" fmla="*/ 18 w 1738"/>
                      <a:gd name="T25" fmla="*/ 196 h 196"/>
                      <a:gd name="T26" fmla="*/ 2 w 1738"/>
                      <a:gd name="T27" fmla="*/ 141 h 196"/>
                      <a:gd name="T28" fmla="*/ 0 w 1738"/>
                      <a:gd name="T29" fmla="*/ 93 h 196"/>
                      <a:gd name="T30" fmla="*/ 0 w 1738"/>
                      <a:gd name="T31" fmla="*/ 9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8" h="196">
                        <a:moveTo>
                          <a:pt x="0" y="93"/>
                        </a:moveTo>
                        <a:lnTo>
                          <a:pt x="398" y="36"/>
                        </a:lnTo>
                        <a:lnTo>
                          <a:pt x="689" y="10"/>
                        </a:lnTo>
                        <a:lnTo>
                          <a:pt x="1047" y="1"/>
                        </a:lnTo>
                        <a:lnTo>
                          <a:pt x="1670" y="0"/>
                        </a:lnTo>
                        <a:lnTo>
                          <a:pt x="1738" y="71"/>
                        </a:lnTo>
                        <a:lnTo>
                          <a:pt x="1615" y="79"/>
                        </a:lnTo>
                        <a:lnTo>
                          <a:pt x="1395" y="83"/>
                        </a:lnTo>
                        <a:lnTo>
                          <a:pt x="812" y="81"/>
                        </a:lnTo>
                        <a:lnTo>
                          <a:pt x="386" y="124"/>
                        </a:lnTo>
                        <a:lnTo>
                          <a:pt x="183" y="161"/>
                        </a:lnTo>
                        <a:lnTo>
                          <a:pt x="93" y="187"/>
                        </a:lnTo>
                        <a:lnTo>
                          <a:pt x="18" y="196"/>
                        </a:lnTo>
                        <a:lnTo>
                          <a:pt x="2" y="141"/>
                        </a:lnTo>
                        <a:lnTo>
                          <a:pt x="0" y="93"/>
                        </a:lnTo>
                        <a:lnTo>
                          <a:pt x="0" y="93"/>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7" name="Freeform 213"/>
                  <p:cNvSpPr>
                    <a:spLocks/>
                  </p:cNvSpPr>
                  <p:nvPr/>
                </p:nvSpPr>
                <p:spPr bwMode="auto">
                  <a:xfrm>
                    <a:off x="2546" y="3556"/>
                    <a:ext cx="51" cy="43"/>
                  </a:xfrm>
                  <a:custGeom>
                    <a:avLst/>
                    <a:gdLst>
                      <a:gd name="T0" fmla="*/ 0 w 254"/>
                      <a:gd name="T1" fmla="*/ 65 h 214"/>
                      <a:gd name="T2" fmla="*/ 36 w 254"/>
                      <a:gd name="T3" fmla="*/ 3 h 214"/>
                      <a:gd name="T4" fmla="*/ 173 w 254"/>
                      <a:gd name="T5" fmla="*/ 0 h 214"/>
                      <a:gd name="T6" fmla="*/ 159 w 254"/>
                      <a:gd name="T7" fmla="*/ 80 h 214"/>
                      <a:gd name="T8" fmla="*/ 111 w 254"/>
                      <a:gd name="T9" fmla="*/ 159 h 214"/>
                      <a:gd name="T10" fmla="*/ 254 w 254"/>
                      <a:gd name="T11" fmla="*/ 154 h 214"/>
                      <a:gd name="T12" fmla="*/ 220 w 254"/>
                      <a:gd name="T13" fmla="*/ 193 h 214"/>
                      <a:gd name="T14" fmla="*/ 71 w 254"/>
                      <a:gd name="T15" fmla="*/ 214 h 214"/>
                      <a:gd name="T16" fmla="*/ 0 w 254"/>
                      <a:gd name="T17" fmla="*/ 65 h 214"/>
                      <a:gd name="T18" fmla="*/ 0 w 254"/>
                      <a:gd name="T19" fmla="*/ 6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14">
                        <a:moveTo>
                          <a:pt x="0" y="65"/>
                        </a:moveTo>
                        <a:lnTo>
                          <a:pt x="36" y="3"/>
                        </a:lnTo>
                        <a:lnTo>
                          <a:pt x="173" y="0"/>
                        </a:lnTo>
                        <a:lnTo>
                          <a:pt x="159" y="80"/>
                        </a:lnTo>
                        <a:lnTo>
                          <a:pt x="111" y="159"/>
                        </a:lnTo>
                        <a:lnTo>
                          <a:pt x="254" y="154"/>
                        </a:lnTo>
                        <a:lnTo>
                          <a:pt x="220" y="193"/>
                        </a:lnTo>
                        <a:lnTo>
                          <a:pt x="71" y="214"/>
                        </a:lnTo>
                        <a:lnTo>
                          <a:pt x="0" y="65"/>
                        </a:lnTo>
                        <a:lnTo>
                          <a:pt x="0" y="65"/>
                        </a:lnTo>
                        <a:close/>
                      </a:path>
                    </a:pathLst>
                  </a:custGeom>
                  <a:solidFill>
                    <a:srgbClr val="FF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8" name="Freeform 214"/>
                  <p:cNvSpPr>
                    <a:spLocks/>
                  </p:cNvSpPr>
                  <p:nvPr/>
                </p:nvSpPr>
                <p:spPr bwMode="auto">
                  <a:xfrm>
                    <a:off x="2563" y="3612"/>
                    <a:ext cx="42" cy="51"/>
                  </a:xfrm>
                  <a:custGeom>
                    <a:avLst/>
                    <a:gdLst>
                      <a:gd name="T0" fmla="*/ 0 w 213"/>
                      <a:gd name="T1" fmla="*/ 90 h 256"/>
                      <a:gd name="T2" fmla="*/ 30 w 213"/>
                      <a:gd name="T3" fmla="*/ 25 h 256"/>
                      <a:gd name="T4" fmla="*/ 171 w 213"/>
                      <a:gd name="T5" fmla="*/ 0 h 256"/>
                      <a:gd name="T6" fmla="*/ 161 w 213"/>
                      <a:gd name="T7" fmla="*/ 101 h 256"/>
                      <a:gd name="T8" fmla="*/ 157 w 213"/>
                      <a:gd name="T9" fmla="*/ 131 h 256"/>
                      <a:gd name="T10" fmla="*/ 91 w 213"/>
                      <a:gd name="T11" fmla="*/ 191 h 256"/>
                      <a:gd name="T12" fmla="*/ 213 w 213"/>
                      <a:gd name="T13" fmla="*/ 169 h 256"/>
                      <a:gd name="T14" fmla="*/ 183 w 213"/>
                      <a:gd name="T15" fmla="*/ 225 h 256"/>
                      <a:gd name="T16" fmla="*/ 54 w 213"/>
                      <a:gd name="T17" fmla="*/ 256 h 256"/>
                      <a:gd name="T18" fmla="*/ 0 w 213"/>
                      <a:gd name="T19" fmla="*/ 90 h 256"/>
                      <a:gd name="T20" fmla="*/ 0 w 213"/>
                      <a:gd name="T21" fmla="*/ 9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6">
                        <a:moveTo>
                          <a:pt x="0" y="90"/>
                        </a:moveTo>
                        <a:lnTo>
                          <a:pt x="30" y="25"/>
                        </a:lnTo>
                        <a:lnTo>
                          <a:pt x="171" y="0"/>
                        </a:lnTo>
                        <a:lnTo>
                          <a:pt x="161" y="101"/>
                        </a:lnTo>
                        <a:lnTo>
                          <a:pt x="157" y="131"/>
                        </a:lnTo>
                        <a:lnTo>
                          <a:pt x="91" y="191"/>
                        </a:lnTo>
                        <a:lnTo>
                          <a:pt x="213" y="169"/>
                        </a:lnTo>
                        <a:lnTo>
                          <a:pt x="183" y="225"/>
                        </a:lnTo>
                        <a:lnTo>
                          <a:pt x="54" y="256"/>
                        </a:lnTo>
                        <a:lnTo>
                          <a:pt x="0" y="90"/>
                        </a:lnTo>
                        <a:lnTo>
                          <a:pt x="0" y="90"/>
                        </a:lnTo>
                        <a:close/>
                      </a:path>
                    </a:pathLst>
                  </a:custGeom>
                  <a:solidFill>
                    <a:srgbClr val="FF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59" name="Freeform 215"/>
                  <p:cNvSpPr>
                    <a:spLocks/>
                  </p:cNvSpPr>
                  <p:nvPr/>
                </p:nvSpPr>
                <p:spPr bwMode="auto">
                  <a:xfrm>
                    <a:off x="2588" y="3674"/>
                    <a:ext cx="96" cy="125"/>
                  </a:xfrm>
                  <a:custGeom>
                    <a:avLst/>
                    <a:gdLst>
                      <a:gd name="T0" fmla="*/ 45 w 478"/>
                      <a:gd name="T1" fmla="*/ 47 h 624"/>
                      <a:gd name="T2" fmla="*/ 58 w 478"/>
                      <a:gd name="T3" fmla="*/ 0 h 624"/>
                      <a:gd name="T4" fmla="*/ 75 w 478"/>
                      <a:gd name="T5" fmla="*/ 45 h 624"/>
                      <a:gd name="T6" fmla="*/ 110 w 478"/>
                      <a:gd name="T7" fmla="*/ 47 h 624"/>
                      <a:gd name="T8" fmla="*/ 137 w 478"/>
                      <a:gd name="T9" fmla="*/ 66 h 624"/>
                      <a:gd name="T10" fmla="*/ 149 w 478"/>
                      <a:gd name="T11" fmla="*/ 79 h 624"/>
                      <a:gd name="T12" fmla="*/ 208 w 478"/>
                      <a:gd name="T13" fmla="*/ 120 h 624"/>
                      <a:gd name="T14" fmla="*/ 290 w 478"/>
                      <a:gd name="T15" fmla="*/ 173 h 624"/>
                      <a:gd name="T16" fmla="*/ 297 w 478"/>
                      <a:gd name="T17" fmla="*/ 200 h 624"/>
                      <a:gd name="T18" fmla="*/ 281 w 478"/>
                      <a:gd name="T19" fmla="*/ 214 h 624"/>
                      <a:gd name="T20" fmla="*/ 265 w 478"/>
                      <a:gd name="T21" fmla="*/ 223 h 624"/>
                      <a:gd name="T22" fmla="*/ 245 w 478"/>
                      <a:gd name="T23" fmla="*/ 216 h 624"/>
                      <a:gd name="T24" fmla="*/ 227 w 478"/>
                      <a:gd name="T25" fmla="*/ 234 h 624"/>
                      <a:gd name="T26" fmla="*/ 192 w 478"/>
                      <a:gd name="T27" fmla="*/ 258 h 624"/>
                      <a:gd name="T28" fmla="*/ 183 w 478"/>
                      <a:gd name="T29" fmla="*/ 281 h 624"/>
                      <a:gd name="T30" fmla="*/ 229 w 478"/>
                      <a:gd name="T31" fmla="*/ 260 h 624"/>
                      <a:gd name="T32" fmla="*/ 276 w 478"/>
                      <a:gd name="T33" fmla="*/ 253 h 624"/>
                      <a:gd name="T34" fmla="*/ 309 w 478"/>
                      <a:gd name="T35" fmla="*/ 230 h 624"/>
                      <a:gd name="T36" fmla="*/ 341 w 478"/>
                      <a:gd name="T37" fmla="*/ 225 h 624"/>
                      <a:gd name="T38" fmla="*/ 353 w 478"/>
                      <a:gd name="T39" fmla="*/ 274 h 624"/>
                      <a:gd name="T40" fmla="*/ 370 w 478"/>
                      <a:gd name="T41" fmla="*/ 311 h 624"/>
                      <a:gd name="T42" fmla="*/ 430 w 478"/>
                      <a:gd name="T43" fmla="*/ 377 h 624"/>
                      <a:gd name="T44" fmla="*/ 478 w 478"/>
                      <a:gd name="T45" fmla="*/ 486 h 624"/>
                      <a:gd name="T46" fmla="*/ 432 w 478"/>
                      <a:gd name="T47" fmla="*/ 596 h 624"/>
                      <a:gd name="T48" fmla="*/ 409 w 478"/>
                      <a:gd name="T49" fmla="*/ 624 h 624"/>
                      <a:gd name="T50" fmla="*/ 304 w 478"/>
                      <a:gd name="T51" fmla="*/ 484 h 624"/>
                      <a:gd name="T52" fmla="*/ 243 w 478"/>
                      <a:gd name="T53" fmla="*/ 416 h 624"/>
                      <a:gd name="T54" fmla="*/ 169 w 478"/>
                      <a:gd name="T55" fmla="*/ 397 h 624"/>
                      <a:gd name="T56" fmla="*/ 110 w 478"/>
                      <a:gd name="T57" fmla="*/ 301 h 624"/>
                      <a:gd name="T58" fmla="*/ 66 w 478"/>
                      <a:gd name="T59" fmla="*/ 297 h 624"/>
                      <a:gd name="T60" fmla="*/ 7 w 478"/>
                      <a:gd name="T61" fmla="*/ 372 h 624"/>
                      <a:gd name="T62" fmla="*/ 0 w 478"/>
                      <a:gd name="T63" fmla="*/ 311 h 624"/>
                      <a:gd name="T64" fmla="*/ 0 w 478"/>
                      <a:gd name="T65" fmla="*/ 253 h 624"/>
                      <a:gd name="T66" fmla="*/ 45 w 478"/>
                      <a:gd name="T67" fmla="*/ 216 h 624"/>
                      <a:gd name="T68" fmla="*/ 71 w 478"/>
                      <a:gd name="T69" fmla="*/ 166 h 624"/>
                      <a:gd name="T70" fmla="*/ 105 w 478"/>
                      <a:gd name="T71" fmla="*/ 139 h 624"/>
                      <a:gd name="T72" fmla="*/ 45 w 478"/>
                      <a:gd name="T73" fmla="*/ 47 h 624"/>
                      <a:gd name="T74" fmla="*/ 45 w 478"/>
                      <a:gd name="T75" fmla="*/ 47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8" h="624">
                        <a:moveTo>
                          <a:pt x="45" y="47"/>
                        </a:moveTo>
                        <a:lnTo>
                          <a:pt x="58" y="0"/>
                        </a:lnTo>
                        <a:lnTo>
                          <a:pt x="75" y="45"/>
                        </a:lnTo>
                        <a:lnTo>
                          <a:pt x="110" y="47"/>
                        </a:lnTo>
                        <a:lnTo>
                          <a:pt x="137" y="66"/>
                        </a:lnTo>
                        <a:lnTo>
                          <a:pt x="149" y="79"/>
                        </a:lnTo>
                        <a:lnTo>
                          <a:pt x="208" y="120"/>
                        </a:lnTo>
                        <a:lnTo>
                          <a:pt x="290" y="173"/>
                        </a:lnTo>
                        <a:lnTo>
                          <a:pt x="297" y="200"/>
                        </a:lnTo>
                        <a:lnTo>
                          <a:pt x="281" y="214"/>
                        </a:lnTo>
                        <a:lnTo>
                          <a:pt x="265" y="223"/>
                        </a:lnTo>
                        <a:lnTo>
                          <a:pt x="245" y="216"/>
                        </a:lnTo>
                        <a:lnTo>
                          <a:pt x="227" y="234"/>
                        </a:lnTo>
                        <a:lnTo>
                          <a:pt x="192" y="258"/>
                        </a:lnTo>
                        <a:lnTo>
                          <a:pt x="183" y="281"/>
                        </a:lnTo>
                        <a:lnTo>
                          <a:pt x="229" y="260"/>
                        </a:lnTo>
                        <a:lnTo>
                          <a:pt x="276" y="253"/>
                        </a:lnTo>
                        <a:lnTo>
                          <a:pt x="309" y="230"/>
                        </a:lnTo>
                        <a:lnTo>
                          <a:pt x="341" y="225"/>
                        </a:lnTo>
                        <a:lnTo>
                          <a:pt x="353" y="274"/>
                        </a:lnTo>
                        <a:lnTo>
                          <a:pt x="370" y="311"/>
                        </a:lnTo>
                        <a:lnTo>
                          <a:pt x="430" y="377"/>
                        </a:lnTo>
                        <a:lnTo>
                          <a:pt x="478" y="486"/>
                        </a:lnTo>
                        <a:lnTo>
                          <a:pt x="432" y="596"/>
                        </a:lnTo>
                        <a:lnTo>
                          <a:pt x="409" y="624"/>
                        </a:lnTo>
                        <a:lnTo>
                          <a:pt x="304" y="484"/>
                        </a:lnTo>
                        <a:lnTo>
                          <a:pt x="243" y="416"/>
                        </a:lnTo>
                        <a:lnTo>
                          <a:pt x="169" y="397"/>
                        </a:lnTo>
                        <a:lnTo>
                          <a:pt x="110" y="301"/>
                        </a:lnTo>
                        <a:lnTo>
                          <a:pt x="66" y="297"/>
                        </a:lnTo>
                        <a:lnTo>
                          <a:pt x="7" y="372"/>
                        </a:lnTo>
                        <a:lnTo>
                          <a:pt x="0" y="311"/>
                        </a:lnTo>
                        <a:lnTo>
                          <a:pt x="0" y="253"/>
                        </a:lnTo>
                        <a:lnTo>
                          <a:pt x="45" y="216"/>
                        </a:lnTo>
                        <a:lnTo>
                          <a:pt x="71" y="166"/>
                        </a:lnTo>
                        <a:lnTo>
                          <a:pt x="105" y="139"/>
                        </a:lnTo>
                        <a:lnTo>
                          <a:pt x="45" y="47"/>
                        </a:lnTo>
                        <a:lnTo>
                          <a:pt x="45" y="47"/>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0" name="Freeform 216"/>
                  <p:cNvSpPr>
                    <a:spLocks/>
                  </p:cNvSpPr>
                  <p:nvPr/>
                </p:nvSpPr>
                <p:spPr bwMode="auto">
                  <a:xfrm>
                    <a:off x="2642" y="3680"/>
                    <a:ext cx="20" cy="26"/>
                  </a:xfrm>
                  <a:custGeom>
                    <a:avLst/>
                    <a:gdLst>
                      <a:gd name="T0" fmla="*/ 6 w 103"/>
                      <a:gd name="T1" fmla="*/ 96 h 129"/>
                      <a:gd name="T2" fmla="*/ 0 w 103"/>
                      <a:gd name="T3" fmla="*/ 13 h 129"/>
                      <a:gd name="T4" fmla="*/ 5 w 103"/>
                      <a:gd name="T5" fmla="*/ 3 h 129"/>
                      <a:gd name="T6" fmla="*/ 16 w 103"/>
                      <a:gd name="T7" fmla="*/ 0 h 129"/>
                      <a:gd name="T8" fmla="*/ 33 w 103"/>
                      <a:gd name="T9" fmla="*/ 39 h 129"/>
                      <a:gd name="T10" fmla="*/ 76 w 103"/>
                      <a:gd name="T11" fmla="*/ 93 h 129"/>
                      <a:gd name="T12" fmla="*/ 103 w 103"/>
                      <a:gd name="T13" fmla="*/ 129 h 129"/>
                      <a:gd name="T14" fmla="*/ 6 w 103"/>
                      <a:gd name="T15" fmla="*/ 96 h 129"/>
                      <a:gd name="T16" fmla="*/ 6 w 103"/>
                      <a:gd name="T17" fmla="*/ 9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9">
                        <a:moveTo>
                          <a:pt x="6" y="96"/>
                        </a:moveTo>
                        <a:lnTo>
                          <a:pt x="0" y="13"/>
                        </a:lnTo>
                        <a:lnTo>
                          <a:pt x="5" y="3"/>
                        </a:lnTo>
                        <a:lnTo>
                          <a:pt x="16" y="0"/>
                        </a:lnTo>
                        <a:lnTo>
                          <a:pt x="33" y="39"/>
                        </a:lnTo>
                        <a:lnTo>
                          <a:pt x="76" y="93"/>
                        </a:lnTo>
                        <a:lnTo>
                          <a:pt x="103" y="129"/>
                        </a:lnTo>
                        <a:lnTo>
                          <a:pt x="6" y="96"/>
                        </a:lnTo>
                        <a:lnTo>
                          <a:pt x="6" y="96"/>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1" name="Freeform 217"/>
                  <p:cNvSpPr>
                    <a:spLocks/>
                  </p:cNvSpPr>
                  <p:nvPr/>
                </p:nvSpPr>
                <p:spPr bwMode="auto">
                  <a:xfrm>
                    <a:off x="2840" y="3531"/>
                    <a:ext cx="114" cy="120"/>
                  </a:xfrm>
                  <a:custGeom>
                    <a:avLst/>
                    <a:gdLst>
                      <a:gd name="T0" fmla="*/ 26 w 570"/>
                      <a:gd name="T1" fmla="*/ 7 h 598"/>
                      <a:gd name="T2" fmla="*/ 0 w 570"/>
                      <a:gd name="T3" fmla="*/ 76 h 598"/>
                      <a:gd name="T4" fmla="*/ 45 w 570"/>
                      <a:gd name="T5" fmla="*/ 165 h 598"/>
                      <a:gd name="T6" fmla="*/ 41 w 570"/>
                      <a:gd name="T7" fmla="*/ 223 h 598"/>
                      <a:gd name="T8" fmla="*/ 25 w 570"/>
                      <a:gd name="T9" fmla="*/ 273 h 598"/>
                      <a:gd name="T10" fmla="*/ 41 w 570"/>
                      <a:gd name="T11" fmla="*/ 314 h 598"/>
                      <a:gd name="T12" fmla="*/ 70 w 570"/>
                      <a:gd name="T13" fmla="*/ 367 h 598"/>
                      <a:gd name="T14" fmla="*/ 98 w 570"/>
                      <a:gd name="T15" fmla="*/ 422 h 598"/>
                      <a:gd name="T16" fmla="*/ 105 w 570"/>
                      <a:gd name="T17" fmla="*/ 482 h 598"/>
                      <a:gd name="T18" fmla="*/ 94 w 570"/>
                      <a:gd name="T19" fmla="*/ 554 h 598"/>
                      <a:gd name="T20" fmla="*/ 118 w 570"/>
                      <a:gd name="T21" fmla="*/ 572 h 598"/>
                      <a:gd name="T22" fmla="*/ 149 w 570"/>
                      <a:gd name="T23" fmla="*/ 584 h 598"/>
                      <a:gd name="T24" fmla="*/ 187 w 570"/>
                      <a:gd name="T25" fmla="*/ 596 h 598"/>
                      <a:gd name="T26" fmla="*/ 269 w 570"/>
                      <a:gd name="T27" fmla="*/ 598 h 598"/>
                      <a:gd name="T28" fmla="*/ 369 w 570"/>
                      <a:gd name="T29" fmla="*/ 561 h 598"/>
                      <a:gd name="T30" fmla="*/ 558 w 570"/>
                      <a:gd name="T31" fmla="*/ 440 h 598"/>
                      <a:gd name="T32" fmla="*/ 570 w 570"/>
                      <a:gd name="T33" fmla="*/ 370 h 598"/>
                      <a:gd name="T34" fmla="*/ 474 w 570"/>
                      <a:gd name="T35" fmla="*/ 106 h 598"/>
                      <a:gd name="T36" fmla="*/ 327 w 570"/>
                      <a:gd name="T37" fmla="*/ 0 h 598"/>
                      <a:gd name="T38" fmla="*/ 250 w 570"/>
                      <a:gd name="T39" fmla="*/ 47 h 598"/>
                      <a:gd name="T40" fmla="*/ 309 w 570"/>
                      <a:gd name="T41" fmla="*/ 154 h 598"/>
                      <a:gd name="T42" fmla="*/ 304 w 570"/>
                      <a:gd name="T43" fmla="*/ 314 h 598"/>
                      <a:gd name="T44" fmla="*/ 220 w 570"/>
                      <a:gd name="T45" fmla="*/ 363 h 598"/>
                      <a:gd name="T46" fmla="*/ 133 w 570"/>
                      <a:gd name="T47" fmla="*/ 288 h 598"/>
                      <a:gd name="T48" fmla="*/ 103 w 570"/>
                      <a:gd name="T49" fmla="*/ 136 h 598"/>
                      <a:gd name="T50" fmla="*/ 62 w 570"/>
                      <a:gd name="T51" fmla="*/ 5 h 598"/>
                      <a:gd name="T52" fmla="*/ 26 w 570"/>
                      <a:gd name="T53" fmla="*/ 7 h 598"/>
                      <a:gd name="T54" fmla="*/ 26 w 570"/>
                      <a:gd name="T55" fmla="*/ 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0" h="598">
                        <a:moveTo>
                          <a:pt x="26" y="7"/>
                        </a:moveTo>
                        <a:lnTo>
                          <a:pt x="0" y="76"/>
                        </a:lnTo>
                        <a:lnTo>
                          <a:pt x="45" y="165"/>
                        </a:lnTo>
                        <a:lnTo>
                          <a:pt x="41" y="223"/>
                        </a:lnTo>
                        <a:lnTo>
                          <a:pt x="25" y="273"/>
                        </a:lnTo>
                        <a:lnTo>
                          <a:pt x="41" y="314"/>
                        </a:lnTo>
                        <a:lnTo>
                          <a:pt x="70" y="367"/>
                        </a:lnTo>
                        <a:lnTo>
                          <a:pt x="98" y="422"/>
                        </a:lnTo>
                        <a:lnTo>
                          <a:pt x="105" y="482"/>
                        </a:lnTo>
                        <a:lnTo>
                          <a:pt x="94" y="554"/>
                        </a:lnTo>
                        <a:lnTo>
                          <a:pt x="118" y="572"/>
                        </a:lnTo>
                        <a:lnTo>
                          <a:pt x="149" y="584"/>
                        </a:lnTo>
                        <a:lnTo>
                          <a:pt x="187" y="596"/>
                        </a:lnTo>
                        <a:lnTo>
                          <a:pt x="269" y="598"/>
                        </a:lnTo>
                        <a:lnTo>
                          <a:pt x="369" y="561"/>
                        </a:lnTo>
                        <a:lnTo>
                          <a:pt x="558" y="440"/>
                        </a:lnTo>
                        <a:lnTo>
                          <a:pt x="570" y="370"/>
                        </a:lnTo>
                        <a:lnTo>
                          <a:pt x="474" y="106"/>
                        </a:lnTo>
                        <a:lnTo>
                          <a:pt x="327" y="0"/>
                        </a:lnTo>
                        <a:lnTo>
                          <a:pt x="250" y="47"/>
                        </a:lnTo>
                        <a:lnTo>
                          <a:pt x="309" y="154"/>
                        </a:lnTo>
                        <a:lnTo>
                          <a:pt x="304" y="314"/>
                        </a:lnTo>
                        <a:lnTo>
                          <a:pt x="220" y="363"/>
                        </a:lnTo>
                        <a:lnTo>
                          <a:pt x="133" y="288"/>
                        </a:lnTo>
                        <a:lnTo>
                          <a:pt x="103" y="136"/>
                        </a:lnTo>
                        <a:lnTo>
                          <a:pt x="62" y="5"/>
                        </a:lnTo>
                        <a:lnTo>
                          <a:pt x="26" y="7"/>
                        </a:lnTo>
                        <a:lnTo>
                          <a:pt x="26" y="7"/>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2" name="Freeform 218"/>
                  <p:cNvSpPr>
                    <a:spLocks/>
                  </p:cNvSpPr>
                  <p:nvPr/>
                </p:nvSpPr>
                <p:spPr bwMode="auto">
                  <a:xfrm>
                    <a:off x="2816" y="3489"/>
                    <a:ext cx="38" cy="54"/>
                  </a:xfrm>
                  <a:custGeom>
                    <a:avLst/>
                    <a:gdLst>
                      <a:gd name="T0" fmla="*/ 75 w 192"/>
                      <a:gd name="T1" fmla="*/ 269 h 269"/>
                      <a:gd name="T2" fmla="*/ 0 w 192"/>
                      <a:gd name="T3" fmla="*/ 143 h 269"/>
                      <a:gd name="T4" fmla="*/ 14 w 192"/>
                      <a:gd name="T5" fmla="*/ 104 h 269"/>
                      <a:gd name="T6" fmla="*/ 30 w 192"/>
                      <a:gd name="T7" fmla="*/ 69 h 269"/>
                      <a:gd name="T8" fmla="*/ 50 w 192"/>
                      <a:gd name="T9" fmla="*/ 38 h 269"/>
                      <a:gd name="T10" fmla="*/ 73 w 192"/>
                      <a:gd name="T11" fmla="*/ 16 h 269"/>
                      <a:gd name="T12" fmla="*/ 97 w 192"/>
                      <a:gd name="T13" fmla="*/ 4 h 269"/>
                      <a:gd name="T14" fmla="*/ 137 w 192"/>
                      <a:gd name="T15" fmla="*/ 0 h 269"/>
                      <a:gd name="T16" fmla="*/ 164 w 192"/>
                      <a:gd name="T17" fmla="*/ 15 h 269"/>
                      <a:gd name="T18" fmla="*/ 187 w 192"/>
                      <a:gd name="T19" fmla="*/ 5 h 269"/>
                      <a:gd name="T20" fmla="*/ 192 w 192"/>
                      <a:gd name="T21" fmla="*/ 148 h 269"/>
                      <a:gd name="T22" fmla="*/ 179 w 192"/>
                      <a:gd name="T23" fmla="*/ 262 h 269"/>
                      <a:gd name="T24" fmla="*/ 145 w 192"/>
                      <a:gd name="T25" fmla="*/ 233 h 269"/>
                      <a:gd name="T26" fmla="*/ 64 w 192"/>
                      <a:gd name="T27" fmla="*/ 119 h 269"/>
                      <a:gd name="T28" fmla="*/ 75 w 192"/>
                      <a:gd name="T29" fmla="*/ 269 h 269"/>
                      <a:gd name="T30" fmla="*/ 75 w 192"/>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69">
                        <a:moveTo>
                          <a:pt x="75" y="269"/>
                        </a:moveTo>
                        <a:lnTo>
                          <a:pt x="0" y="143"/>
                        </a:lnTo>
                        <a:lnTo>
                          <a:pt x="14" y="104"/>
                        </a:lnTo>
                        <a:lnTo>
                          <a:pt x="30" y="69"/>
                        </a:lnTo>
                        <a:lnTo>
                          <a:pt x="50" y="38"/>
                        </a:lnTo>
                        <a:lnTo>
                          <a:pt x="73" y="16"/>
                        </a:lnTo>
                        <a:lnTo>
                          <a:pt x="97" y="4"/>
                        </a:lnTo>
                        <a:lnTo>
                          <a:pt x="137" y="0"/>
                        </a:lnTo>
                        <a:lnTo>
                          <a:pt x="164" y="15"/>
                        </a:lnTo>
                        <a:lnTo>
                          <a:pt x="187" y="5"/>
                        </a:lnTo>
                        <a:lnTo>
                          <a:pt x="192" y="148"/>
                        </a:lnTo>
                        <a:lnTo>
                          <a:pt x="179" y="262"/>
                        </a:lnTo>
                        <a:lnTo>
                          <a:pt x="145" y="233"/>
                        </a:lnTo>
                        <a:lnTo>
                          <a:pt x="64" y="119"/>
                        </a:lnTo>
                        <a:lnTo>
                          <a:pt x="75" y="269"/>
                        </a:lnTo>
                        <a:lnTo>
                          <a:pt x="75" y="269"/>
                        </a:lnTo>
                        <a:close/>
                      </a:path>
                    </a:pathLst>
                  </a:custGeom>
                  <a:solidFill>
                    <a:srgbClr val="994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3" name="Freeform 219"/>
                  <p:cNvSpPr>
                    <a:spLocks/>
                  </p:cNvSpPr>
                  <p:nvPr/>
                </p:nvSpPr>
                <p:spPr bwMode="auto">
                  <a:xfrm>
                    <a:off x="2874" y="3478"/>
                    <a:ext cx="105" cy="133"/>
                  </a:xfrm>
                  <a:custGeom>
                    <a:avLst/>
                    <a:gdLst>
                      <a:gd name="T0" fmla="*/ 22 w 524"/>
                      <a:gd name="T1" fmla="*/ 100 h 662"/>
                      <a:gd name="T2" fmla="*/ 41 w 524"/>
                      <a:gd name="T3" fmla="*/ 18 h 662"/>
                      <a:gd name="T4" fmla="*/ 82 w 524"/>
                      <a:gd name="T5" fmla="*/ 7 h 662"/>
                      <a:gd name="T6" fmla="*/ 142 w 524"/>
                      <a:gd name="T7" fmla="*/ 0 h 662"/>
                      <a:gd name="T8" fmla="*/ 157 w 524"/>
                      <a:gd name="T9" fmla="*/ 16 h 662"/>
                      <a:gd name="T10" fmla="*/ 165 w 524"/>
                      <a:gd name="T11" fmla="*/ 31 h 662"/>
                      <a:gd name="T12" fmla="*/ 205 w 524"/>
                      <a:gd name="T13" fmla="*/ 20 h 662"/>
                      <a:gd name="T14" fmla="*/ 233 w 524"/>
                      <a:gd name="T15" fmla="*/ 8 h 662"/>
                      <a:gd name="T16" fmla="*/ 288 w 524"/>
                      <a:gd name="T17" fmla="*/ 8 h 662"/>
                      <a:gd name="T18" fmla="*/ 324 w 524"/>
                      <a:gd name="T19" fmla="*/ 22 h 662"/>
                      <a:gd name="T20" fmla="*/ 384 w 524"/>
                      <a:gd name="T21" fmla="*/ 45 h 662"/>
                      <a:gd name="T22" fmla="*/ 414 w 524"/>
                      <a:gd name="T23" fmla="*/ 64 h 662"/>
                      <a:gd name="T24" fmla="*/ 434 w 524"/>
                      <a:gd name="T25" fmla="*/ 114 h 662"/>
                      <a:gd name="T26" fmla="*/ 502 w 524"/>
                      <a:gd name="T27" fmla="*/ 218 h 662"/>
                      <a:gd name="T28" fmla="*/ 511 w 524"/>
                      <a:gd name="T29" fmla="*/ 317 h 662"/>
                      <a:gd name="T30" fmla="*/ 522 w 524"/>
                      <a:gd name="T31" fmla="*/ 468 h 662"/>
                      <a:gd name="T32" fmla="*/ 524 w 524"/>
                      <a:gd name="T33" fmla="*/ 502 h 662"/>
                      <a:gd name="T34" fmla="*/ 502 w 524"/>
                      <a:gd name="T35" fmla="*/ 544 h 662"/>
                      <a:gd name="T36" fmla="*/ 477 w 524"/>
                      <a:gd name="T37" fmla="*/ 579 h 662"/>
                      <a:gd name="T38" fmla="*/ 464 w 524"/>
                      <a:gd name="T39" fmla="*/ 594 h 662"/>
                      <a:gd name="T40" fmla="*/ 361 w 524"/>
                      <a:gd name="T41" fmla="*/ 658 h 662"/>
                      <a:gd name="T42" fmla="*/ 275 w 524"/>
                      <a:gd name="T43" fmla="*/ 662 h 662"/>
                      <a:gd name="T44" fmla="*/ 198 w 524"/>
                      <a:gd name="T45" fmla="*/ 620 h 662"/>
                      <a:gd name="T46" fmla="*/ 153 w 524"/>
                      <a:gd name="T47" fmla="*/ 569 h 662"/>
                      <a:gd name="T48" fmla="*/ 135 w 524"/>
                      <a:gd name="T49" fmla="*/ 448 h 662"/>
                      <a:gd name="T50" fmla="*/ 195 w 524"/>
                      <a:gd name="T51" fmla="*/ 381 h 662"/>
                      <a:gd name="T52" fmla="*/ 181 w 524"/>
                      <a:gd name="T53" fmla="*/ 313 h 662"/>
                      <a:gd name="T54" fmla="*/ 131 w 524"/>
                      <a:gd name="T55" fmla="*/ 301 h 662"/>
                      <a:gd name="T56" fmla="*/ 76 w 524"/>
                      <a:gd name="T57" fmla="*/ 311 h 662"/>
                      <a:gd name="T58" fmla="*/ 23 w 524"/>
                      <a:gd name="T59" fmla="*/ 272 h 662"/>
                      <a:gd name="T60" fmla="*/ 0 w 524"/>
                      <a:gd name="T61" fmla="*/ 177 h 662"/>
                      <a:gd name="T62" fmla="*/ 22 w 524"/>
                      <a:gd name="T63" fmla="*/ 100 h 662"/>
                      <a:gd name="T64" fmla="*/ 22 w 524"/>
                      <a:gd name="T65" fmla="*/ 10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4" h="662">
                        <a:moveTo>
                          <a:pt x="22" y="100"/>
                        </a:moveTo>
                        <a:lnTo>
                          <a:pt x="41" y="18"/>
                        </a:lnTo>
                        <a:lnTo>
                          <a:pt x="82" y="7"/>
                        </a:lnTo>
                        <a:lnTo>
                          <a:pt x="142" y="0"/>
                        </a:lnTo>
                        <a:lnTo>
                          <a:pt x="157" y="16"/>
                        </a:lnTo>
                        <a:lnTo>
                          <a:pt x="165" y="31"/>
                        </a:lnTo>
                        <a:lnTo>
                          <a:pt x="205" y="20"/>
                        </a:lnTo>
                        <a:lnTo>
                          <a:pt x="233" y="8"/>
                        </a:lnTo>
                        <a:lnTo>
                          <a:pt x="288" y="8"/>
                        </a:lnTo>
                        <a:lnTo>
                          <a:pt x="324" y="22"/>
                        </a:lnTo>
                        <a:lnTo>
                          <a:pt x="384" y="45"/>
                        </a:lnTo>
                        <a:lnTo>
                          <a:pt x="414" y="64"/>
                        </a:lnTo>
                        <a:lnTo>
                          <a:pt x="434" y="114"/>
                        </a:lnTo>
                        <a:lnTo>
                          <a:pt x="502" y="218"/>
                        </a:lnTo>
                        <a:lnTo>
                          <a:pt x="511" y="317"/>
                        </a:lnTo>
                        <a:lnTo>
                          <a:pt x="522" y="468"/>
                        </a:lnTo>
                        <a:lnTo>
                          <a:pt x="524" y="502"/>
                        </a:lnTo>
                        <a:lnTo>
                          <a:pt x="502" y="544"/>
                        </a:lnTo>
                        <a:lnTo>
                          <a:pt x="477" y="579"/>
                        </a:lnTo>
                        <a:lnTo>
                          <a:pt x="464" y="594"/>
                        </a:lnTo>
                        <a:lnTo>
                          <a:pt x="361" y="658"/>
                        </a:lnTo>
                        <a:lnTo>
                          <a:pt x="275" y="662"/>
                        </a:lnTo>
                        <a:lnTo>
                          <a:pt x="198" y="620"/>
                        </a:lnTo>
                        <a:lnTo>
                          <a:pt x="153" y="569"/>
                        </a:lnTo>
                        <a:lnTo>
                          <a:pt x="135" y="448"/>
                        </a:lnTo>
                        <a:lnTo>
                          <a:pt x="195" y="381"/>
                        </a:lnTo>
                        <a:lnTo>
                          <a:pt x="181" y="313"/>
                        </a:lnTo>
                        <a:lnTo>
                          <a:pt x="131" y="301"/>
                        </a:lnTo>
                        <a:lnTo>
                          <a:pt x="76" y="311"/>
                        </a:lnTo>
                        <a:lnTo>
                          <a:pt x="23" y="272"/>
                        </a:lnTo>
                        <a:lnTo>
                          <a:pt x="0" y="177"/>
                        </a:lnTo>
                        <a:lnTo>
                          <a:pt x="22" y="100"/>
                        </a:lnTo>
                        <a:lnTo>
                          <a:pt x="22" y="100"/>
                        </a:lnTo>
                        <a:close/>
                      </a:path>
                    </a:pathLst>
                  </a:custGeom>
                  <a:solidFill>
                    <a:srgbClr val="994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4" name="Freeform 220"/>
                  <p:cNvSpPr>
                    <a:spLocks/>
                  </p:cNvSpPr>
                  <p:nvPr/>
                </p:nvSpPr>
                <p:spPr bwMode="auto">
                  <a:xfrm>
                    <a:off x="2607" y="3428"/>
                    <a:ext cx="205" cy="54"/>
                  </a:xfrm>
                  <a:custGeom>
                    <a:avLst/>
                    <a:gdLst>
                      <a:gd name="T0" fmla="*/ 0 w 1021"/>
                      <a:gd name="T1" fmla="*/ 226 h 268"/>
                      <a:gd name="T2" fmla="*/ 52 w 1021"/>
                      <a:gd name="T3" fmla="*/ 216 h 268"/>
                      <a:gd name="T4" fmla="*/ 90 w 1021"/>
                      <a:gd name="T5" fmla="*/ 225 h 268"/>
                      <a:gd name="T6" fmla="*/ 200 w 1021"/>
                      <a:gd name="T7" fmla="*/ 230 h 268"/>
                      <a:gd name="T8" fmla="*/ 419 w 1021"/>
                      <a:gd name="T9" fmla="*/ 213 h 268"/>
                      <a:gd name="T10" fmla="*/ 489 w 1021"/>
                      <a:gd name="T11" fmla="*/ 183 h 268"/>
                      <a:gd name="T12" fmla="*/ 511 w 1021"/>
                      <a:gd name="T13" fmla="*/ 165 h 268"/>
                      <a:gd name="T14" fmla="*/ 435 w 1021"/>
                      <a:gd name="T15" fmla="*/ 135 h 268"/>
                      <a:gd name="T16" fmla="*/ 166 w 1021"/>
                      <a:gd name="T17" fmla="*/ 76 h 268"/>
                      <a:gd name="T18" fmla="*/ 312 w 1021"/>
                      <a:gd name="T19" fmla="*/ 60 h 268"/>
                      <a:gd name="T20" fmla="*/ 499 w 1021"/>
                      <a:gd name="T21" fmla="*/ 88 h 268"/>
                      <a:gd name="T22" fmla="*/ 597 w 1021"/>
                      <a:gd name="T23" fmla="*/ 115 h 268"/>
                      <a:gd name="T24" fmla="*/ 653 w 1021"/>
                      <a:gd name="T25" fmla="*/ 129 h 268"/>
                      <a:gd name="T26" fmla="*/ 674 w 1021"/>
                      <a:gd name="T27" fmla="*/ 111 h 268"/>
                      <a:gd name="T28" fmla="*/ 676 w 1021"/>
                      <a:gd name="T29" fmla="*/ 93 h 268"/>
                      <a:gd name="T30" fmla="*/ 758 w 1021"/>
                      <a:gd name="T31" fmla="*/ 64 h 268"/>
                      <a:gd name="T32" fmla="*/ 832 w 1021"/>
                      <a:gd name="T33" fmla="*/ 53 h 268"/>
                      <a:gd name="T34" fmla="*/ 902 w 1021"/>
                      <a:gd name="T35" fmla="*/ 48 h 268"/>
                      <a:gd name="T36" fmla="*/ 921 w 1021"/>
                      <a:gd name="T37" fmla="*/ 36 h 268"/>
                      <a:gd name="T38" fmla="*/ 954 w 1021"/>
                      <a:gd name="T39" fmla="*/ 14 h 268"/>
                      <a:gd name="T40" fmla="*/ 994 w 1021"/>
                      <a:gd name="T41" fmla="*/ 0 h 268"/>
                      <a:gd name="T42" fmla="*/ 1021 w 1021"/>
                      <a:gd name="T43" fmla="*/ 2 h 268"/>
                      <a:gd name="T44" fmla="*/ 961 w 1021"/>
                      <a:gd name="T45" fmla="*/ 62 h 268"/>
                      <a:gd name="T46" fmla="*/ 859 w 1021"/>
                      <a:gd name="T47" fmla="*/ 118 h 268"/>
                      <a:gd name="T48" fmla="*/ 818 w 1021"/>
                      <a:gd name="T49" fmla="*/ 151 h 268"/>
                      <a:gd name="T50" fmla="*/ 882 w 1021"/>
                      <a:gd name="T51" fmla="*/ 167 h 268"/>
                      <a:gd name="T52" fmla="*/ 951 w 1021"/>
                      <a:gd name="T53" fmla="*/ 181 h 268"/>
                      <a:gd name="T54" fmla="*/ 929 w 1021"/>
                      <a:gd name="T55" fmla="*/ 192 h 268"/>
                      <a:gd name="T56" fmla="*/ 905 w 1021"/>
                      <a:gd name="T57" fmla="*/ 197 h 268"/>
                      <a:gd name="T58" fmla="*/ 811 w 1021"/>
                      <a:gd name="T59" fmla="*/ 204 h 268"/>
                      <a:gd name="T60" fmla="*/ 691 w 1021"/>
                      <a:gd name="T61" fmla="*/ 192 h 268"/>
                      <a:gd name="T62" fmla="*/ 557 w 1021"/>
                      <a:gd name="T63" fmla="*/ 234 h 268"/>
                      <a:gd name="T64" fmla="*/ 319 w 1021"/>
                      <a:gd name="T65" fmla="*/ 268 h 268"/>
                      <a:gd name="T66" fmla="*/ 62 w 1021"/>
                      <a:gd name="T67" fmla="*/ 268 h 268"/>
                      <a:gd name="T68" fmla="*/ 1 w 1021"/>
                      <a:gd name="T69" fmla="*/ 252 h 268"/>
                      <a:gd name="T70" fmla="*/ 0 w 1021"/>
                      <a:gd name="T71" fmla="*/ 226 h 268"/>
                      <a:gd name="T72" fmla="*/ 0 w 1021"/>
                      <a:gd name="T73" fmla="*/ 22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1" h="268">
                        <a:moveTo>
                          <a:pt x="0" y="226"/>
                        </a:moveTo>
                        <a:lnTo>
                          <a:pt x="52" y="216"/>
                        </a:lnTo>
                        <a:lnTo>
                          <a:pt x="90" y="225"/>
                        </a:lnTo>
                        <a:lnTo>
                          <a:pt x="200" y="230"/>
                        </a:lnTo>
                        <a:lnTo>
                          <a:pt x="419" y="213"/>
                        </a:lnTo>
                        <a:lnTo>
                          <a:pt x="489" y="183"/>
                        </a:lnTo>
                        <a:lnTo>
                          <a:pt x="511" y="165"/>
                        </a:lnTo>
                        <a:lnTo>
                          <a:pt x="435" y="135"/>
                        </a:lnTo>
                        <a:lnTo>
                          <a:pt x="166" y="76"/>
                        </a:lnTo>
                        <a:lnTo>
                          <a:pt x="312" y="60"/>
                        </a:lnTo>
                        <a:lnTo>
                          <a:pt x="499" y="88"/>
                        </a:lnTo>
                        <a:lnTo>
                          <a:pt x="597" y="115"/>
                        </a:lnTo>
                        <a:lnTo>
                          <a:pt x="653" y="129"/>
                        </a:lnTo>
                        <a:lnTo>
                          <a:pt x="674" y="111"/>
                        </a:lnTo>
                        <a:lnTo>
                          <a:pt x="676" y="93"/>
                        </a:lnTo>
                        <a:lnTo>
                          <a:pt x="758" y="64"/>
                        </a:lnTo>
                        <a:lnTo>
                          <a:pt x="832" y="53"/>
                        </a:lnTo>
                        <a:lnTo>
                          <a:pt x="902" y="48"/>
                        </a:lnTo>
                        <a:lnTo>
                          <a:pt x="921" y="36"/>
                        </a:lnTo>
                        <a:lnTo>
                          <a:pt x="954" y="14"/>
                        </a:lnTo>
                        <a:lnTo>
                          <a:pt x="994" y="0"/>
                        </a:lnTo>
                        <a:lnTo>
                          <a:pt x="1021" y="2"/>
                        </a:lnTo>
                        <a:lnTo>
                          <a:pt x="961" y="62"/>
                        </a:lnTo>
                        <a:lnTo>
                          <a:pt x="859" y="118"/>
                        </a:lnTo>
                        <a:lnTo>
                          <a:pt x="818" y="151"/>
                        </a:lnTo>
                        <a:lnTo>
                          <a:pt x="882" y="167"/>
                        </a:lnTo>
                        <a:lnTo>
                          <a:pt x="951" y="181"/>
                        </a:lnTo>
                        <a:lnTo>
                          <a:pt x="929" y="192"/>
                        </a:lnTo>
                        <a:lnTo>
                          <a:pt x="905" y="197"/>
                        </a:lnTo>
                        <a:lnTo>
                          <a:pt x="811" y="204"/>
                        </a:lnTo>
                        <a:lnTo>
                          <a:pt x="691" y="192"/>
                        </a:lnTo>
                        <a:lnTo>
                          <a:pt x="557" y="234"/>
                        </a:lnTo>
                        <a:lnTo>
                          <a:pt x="319" y="268"/>
                        </a:lnTo>
                        <a:lnTo>
                          <a:pt x="62" y="268"/>
                        </a:lnTo>
                        <a:lnTo>
                          <a:pt x="1" y="252"/>
                        </a:lnTo>
                        <a:lnTo>
                          <a:pt x="0" y="226"/>
                        </a:lnTo>
                        <a:lnTo>
                          <a:pt x="0" y="226"/>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5" name="Freeform 221"/>
                  <p:cNvSpPr>
                    <a:spLocks/>
                  </p:cNvSpPr>
                  <p:nvPr/>
                </p:nvSpPr>
                <p:spPr bwMode="auto">
                  <a:xfrm>
                    <a:off x="2478" y="3473"/>
                    <a:ext cx="116" cy="46"/>
                  </a:xfrm>
                  <a:custGeom>
                    <a:avLst/>
                    <a:gdLst>
                      <a:gd name="T0" fmla="*/ 5 w 580"/>
                      <a:gd name="T1" fmla="*/ 52 h 229"/>
                      <a:gd name="T2" fmla="*/ 139 w 580"/>
                      <a:gd name="T3" fmla="*/ 34 h 229"/>
                      <a:gd name="T4" fmla="*/ 150 w 580"/>
                      <a:gd name="T5" fmla="*/ 82 h 229"/>
                      <a:gd name="T6" fmla="*/ 242 w 580"/>
                      <a:gd name="T7" fmla="*/ 103 h 229"/>
                      <a:gd name="T8" fmla="*/ 272 w 580"/>
                      <a:gd name="T9" fmla="*/ 140 h 229"/>
                      <a:gd name="T10" fmla="*/ 341 w 580"/>
                      <a:gd name="T11" fmla="*/ 107 h 229"/>
                      <a:gd name="T12" fmla="*/ 377 w 580"/>
                      <a:gd name="T13" fmla="*/ 42 h 229"/>
                      <a:gd name="T14" fmla="*/ 458 w 580"/>
                      <a:gd name="T15" fmla="*/ 0 h 229"/>
                      <a:gd name="T16" fmla="*/ 460 w 580"/>
                      <a:gd name="T17" fmla="*/ 100 h 229"/>
                      <a:gd name="T18" fmla="*/ 580 w 580"/>
                      <a:gd name="T19" fmla="*/ 94 h 229"/>
                      <a:gd name="T20" fmla="*/ 580 w 580"/>
                      <a:gd name="T21" fmla="*/ 155 h 229"/>
                      <a:gd name="T22" fmla="*/ 368 w 580"/>
                      <a:gd name="T23" fmla="*/ 173 h 229"/>
                      <a:gd name="T24" fmla="*/ 137 w 580"/>
                      <a:gd name="T25" fmla="*/ 206 h 229"/>
                      <a:gd name="T26" fmla="*/ 0 w 580"/>
                      <a:gd name="T27" fmla="*/ 229 h 229"/>
                      <a:gd name="T28" fmla="*/ 5 w 580"/>
                      <a:gd name="T29" fmla="*/ 52 h 229"/>
                      <a:gd name="T30" fmla="*/ 5 w 580"/>
                      <a:gd name="T31" fmla="*/ 5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229">
                        <a:moveTo>
                          <a:pt x="5" y="52"/>
                        </a:moveTo>
                        <a:lnTo>
                          <a:pt x="139" y="34"/>
                        </a:lnTo>
                        <a:lnTo>
                          <a:pt x="150" y="82"/>
                        </a:lnTo>
                        <a:lnTo>
                          <a:pt x="242" y="103"/>
                        </a:lnTo>
                        <a:lnTo>
                          <a:pt x="272" y="140"/>
                        </a:lnTo>
                        <a:lnTo>
                          <a:pt x="341" y="107"/>
                        </a:lnTo>
                        <a:lnTo>
                          <a:pt x="377" y="42"/>
                        </a:lnTo>
                        <a:lnTo>
                          <a:pt x="458" y="0"/>
                        </a:lnTo>
                        <a:lnTo>
                          <a:pt x="460" y="100"/>
                        </a:lnTo>
                        <a:lnTo>
                          <a:pt x="580" y="94"/>
                        </a:lnTo>
                        <a:lnTo>
                          <a:pt x="580" y="155"/>
                        </a:lnTo>
                        <a:lnTo>
                          <a:pt x="368" y="173"/>
                        </a:lnTo>
                        <a:lnTo>
                          <a:pt x="137" y="206"/>
                        </a:lnTo>
                        <a:lnTo>
                          <a:pt x="0" y="229"/>
                        </a:lnTo>
                        <a:lnTo>
                          <a:pt x="5" y="52"/>
                        </a:lnTo>
                        <a:lnTo>
                          <a:pt x="5" y="52"/>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6" name="Freeform 222"/>
                  <p:cNvSpPr>
                    <a:spLocks/>
                  </p:cNvSpPr>
                  <p:nvPr/>
                </p:nvSpPr>
                <p:spPr bwMode="auto">
                  <a:xfrm>
                    <a:off x="2493" y="3394"/>
                    <a:ext cx="216" cy="78"/>
                  </a:xfrm>
                  <a:custGeom>
                    <a:avLst/>
                    <a:gdLst>
                      <a:gd name="T0" fmla="*/ 14 w 1081"/>
                      <a:gd name="T1" fmla="*/ 387 h 390"/>
                      <a:gd name="T2" fmla="*/ 0 w 1081"/>
                      <a:gd name="T3" fmla="*/ 312 h 390"/>
                      <a:gd name="T4" fmla="*/ 87 w 1081"/>
                      <a:gd name="T5" fmla="*/ 206 h 390"/>
                      <a:gd name="T6" fmla="*/ 178 w 1081"/>
                      <a:gd name="T7" fmla="*/ 179 h 390"/>
                      <a:gd name="T8" fmla="*/ 229 w 1081"/>
                      <a:gd name="T9" fmla="*/ 205 h 390"/>
                      <a:gd name="T10" fmla="*/ 312 w 1081"/>
                      <a:gd name="T11" fmla="*/ 190 h 390"/>
                      <a:gd name="T12" fmla="*/ 371 w 1081"/>
                      <a:gd name="T13" fmla="*/ 152 h 390"/>
                      <a:gd name="T14" fmla="*/ 448 w 1081"/>
                      <a:gd name="T15" fmla="*/ 120 h 390"/>
                      <a:gd name="T16" fmla="*/ 508 w 1081"/>
                      <a:gd name="T17" fmla="*/ 126 h 390"/>
                      <a:gd name="T18" fmla="*/ 634 w 1081"/>
                      <a:gd name="T19" fmla="*/ 160 h 390"/>
                      <a:gd name="T20" fmla="*/ 653 w 1081"/>
                      <a:gd name="T21" fmla="*/ 143 h 390"/>
                      <a:gd name="T22" fmla="*/ 682 w 1081"/>
                      <a:gd name="T23" fmla="*/ 106 h 390"/>
                      <a:gd name="T24" fmla="*/ 683 w 1081"/>
                      <a:gd name="T25" fmla="*/ 69 h 390"/>
                      <a:gd name="T26" fmla="*/ 645 w 1081"/>
                      <a:gd name="T27" fmla="*/ 51 h 390"/>
                      <a:gd name="T28" fmla="*/ 540 w 1081"/>
                      <a:gd name="T29" fmla="*/ 73 h 390"/>
                      <a:gd name="T30" fmla="*/ 609 w 1081"/>
                      <a:gd name="T31" fmla="*/ 15 h 390"/>
                      <a:gd name="T32" fmla="*/ 714 w 1081"/>
                      <a:gd name="T33" fmla="*/ 0 h 390"/>
                      <a:gd name="T34" fmla="*/ 794 w 1081"/>
                      <a:gd name="T35" fmla="*/ 57 h 390"/>
                      <a:gd name="T36" fmla="*/ 841 w 1081"/>
                      <a:gd name="T37" fmla="*/ 88 h 390"/>
                      <a:gd name="T38" fmla="*/ 1006 w 1081"/>
                      <a:gd name="T39" fmla="*/ 129 h 390"/>
                      <a:gd name="T40" fmla="*/ 1053 w 1081"/>
                      <a:gd name="T41" fmla="*/ 170 h 390"/>
                      <a:gd name="T42" fmla="*/ 1081 w 1081"/>
                      <a:gd name="T43" fmla="*/ 231 h 390"/>
                      <a:gd name="T44" fmla="*/ 929 w 1081"/>
                      <a:gd name="T45" fmla="*/ 202 h 390"/>
                      <a:gd name="T46" fmla="*/ 855 w 1081"/>
                      <a:gd name="T47" fmla="*/ 216 h 390"/>
                      <a:gd name="T48" fmla="*/ 869 w 1081"/>
                      <a:gd name="T49" fmla="*/ 142 h 390"/>
                      <a:gd name="T50" fmla="*/ 850 w 1081"/>
                      <a:gd name="T51" fmla="*/ 126 h 390"/>
                      <a:gd name="T52" fmla="*/ 818 w 1081"/>
                      <a:gd name="T53" fmla="*/ 119 h 390"/>
                      <a:gd name="T54" fmla="*/ 773 w 1081"/>
                      <a:gd name="T55" fmla="*/ 120 h 390"/>
                      <a:gd name="T56" fmla="*/ 708 w 1081"/>
                      <a:gd name="T57" fmla="*/ 172 h 390"/>
                      <a:gd name="T58" fmla="*/ 693 w 1081"/>
                      <a:gd name="T59" fmla="*/ 212 h 390"/>
                      <a:gd name="T60" fmla="*/ 699 w 1081"/>
                      <a:gd name="T61" fmla="*/ 231 h 390"/>
                      <a:gd name="T62" fmla="*/ 716 w 1081"/>
                      <a:gd name="T63" fmla="*/ 246 h 390"/>
                      <a:gd name="T64" fmla="*/ 950 w 1081"/>
                      <a:gd name="T65" fmla="*/ 332 h 390"/>
                      <a:gd name="T66" fmla="*/ 684 w 1081"/>
                      <a:gd name="T67" fmla="*/ 373 h 390"/>
                      <a:gd name="T68" fmla="*/ 632 w 1081"/>
                      <a:gd name="T69" fmla="*/ 297 h 390"/>
                      <a:gd name="T70" fmla="*/ 575 w 1081"/>
                      <a:gd name="T71" fmla="*/ 306 h 390"/>
                      <a:gd name="T72" fmla="*/ 560 w 1081"/>
                      <a:gd name="T73" fmla="*/ 362 h 390"/>
                      <a:gd name="T74" fmla="*/ 513 w 1081"/>
                      <a:gd name="T75" fmla="*/ 390 h 390"/>
                      <a:gd name="T76" fmla="*/ 494 w 1081"/>
                      <a:gd name="T77" fmla="*/ 307 h 390"/>
                      <a:gd name="T78" fmla="*/ 482 w 1081"/>
                      <a:gd name="T79" fmla="*/ 284 h 390"/>
                      <a:gd name="T80" fmla="*/ 464 w 1081"/>
                      <a:gd name="T81" fmla="*/ 267 h 390"/>
                      <a:gd name="T82" fmla="*/ 421 w 1081"/>
                      <a:gd name="T83" fmla="*/ 248 h 390"/>
                      <a:gd name="T84" fmla="*/ 311 w 1081"/>
                      <a:gd name="T85" fmla="*/ 275 h 390"/>
                      <a:gd name="T86" fmla="*/ 274 w 1081"/>
                      <a:gd name="T87" fmla="*/ 305 h 390"/>
                      <a:gd name="T88" fmla="*/ 261 w 1081"/>
                      <a:gd name="T89" fmla="*/ 321 h 390"/>
                      <a:gd name="T90" fmla="*/ 243 w 1081"/>
                      <a:gd name="T91" fmla="*/ 302 h 390"/>
                      <a:gd name="T92" fmla="*/ 223 w 1081"/>
                      <a:gd name="T93" fmla="*/ 286 h 390"/>
                      <a:gd name="T94" fmla="*/ 201 w 1081"/>
                      <a:gd name="T95" fmla="*/ 271 h 390"/>
                      <a:gd name="T96" fmla="*/ 155 w 1081"/>
                      <a:gd name="T97" fmla="*/ 258 h 390"/>
                      <a:gd name="T98" fmla="*/ 100 w 1081"/>
                      <a:gd name="T99" fmla="*/ 285 h 390"/>
                      <a:gd name="T100" fmla="*/ 70 w 1081"/>
                      <a:gd name="T101" fmla="*/ 315 h 390"/>
                      <a:gd name="T102" fmla="*/ 43 w 1081"/>
                      <a:gd name="T103" fmla="*/ 349 h 390"/>
                      <a:gd name="T104" fmla="*/ 14 w 1081"/>
                      <a:gd name="T105" fmla="*/ 387 h 390"/>
                      <a:gd name="T106" fmla="*/ 14 w 1081"/>
                      <a:gd name="T107" fmla="*/ 38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1" h="390">
                        <a:moveTo>
                          <a:pt x="14" y="387"/>
                        </a:moveTo>
                        <a:lnTo>
                          <a:pt x="0" y="312"/>
                        </a:lnTo>
                        <a:lnTo>
                          <a:pt x="87" y="206"/>
                        </a:lnTo>
                        <a:lnTo>
                          <a:pt x="178" y="179"/>
                        </a:lnTo>
                        <a:lnTo>
                          <a:pt x="229" y="205"/>
                        </a:lnTo>
                        <a:lnTo>
                          <a:pt x="312" y="190"/>
                        </a:lnTo>
                        <a:lnTo>
                          <a:pt x="371" y="152"/>
                        </a:lnTo>
                        <a:lnTo>
                          <a:pt x="448" y="120"/>
                        </a:lnTo>
                        <a:lnTo>
                          <a:pt x="508" y="126"/>
                        </a:lnTo>
                        <a:lnTo>
                          <a:pt x="634" y="160"/>
                        </a:lnTo>
                        <a:lnTo>
                          <a:pt x="653" y="143"/>
                        </a:lnTo>
                        <a:lnTo>
                          <a:pt x="682" y="106"/>
                        </a:lnTo>
                        <a:lnTo>
                          <a:pt x="683" y="69"/>
                        </a:lnTo>
                        <a:lnTo>
                          <a:pt x="645" y="51"/>
                        </a:lnTo>
                        <a:lnTo>
                          <a:pt x="540" y="73"/>
                        </a:lnTo>
                        <a:lnTo>
                          <a:pt x="609" y="15"/>
                        </a:lnTo>
                        <a:lnTo>
                          <a:pt x="714" y="0"/>
                        </a:lnTo>
                        <a:lnTo>
                          <a:pt x="794" y="57"/>
                        </a:lnTo>
                        <a:lnTo>
                          <a:pt x="841" y="88"/>
                        </a:lnTo>
                        <a:lnTo>
                          <a:pt x="1006" y="129"/>
                        </a:lnTo>
                        <a:lnTo>
                          <a:pt x="1053" y="170"/>
                        </a:lnTo>
                        <a:lnTo>
                          <a:pt x="1081" y="231"/>
                        </a:lnTo>
                        <a:lnTo>
                          <a:pt x="929" y="202"/>
                        </a:lnTo>
                        <a:lnTo>
                          <a:pt x="855" y="216"/>
                        </a:lnTo>
                        <a:lnTo>
                          <a:pt x="869" y="142"/>
                        </a:lnTo>
                        <a:lnTo>
                          <a:pt x="850" y="126"/>
                        </a:lnTo>
                        <a:lnTo>
                          <a:pt x="818" y="119"/>
                        </a:lnTo>
                        <a:lnTo>
                          <a:pt x="773" y="120"/>
                        </a:lnTo>
                        <a:lnTo>
                          <a:pt x="708" y="172"/>
                        </a:lnTo>
                        <a:lnTo>
                          <a:pt x="693" y="212"/>
                        </a:lnTo>
                        <a:lnTo>
                          <a:pt x="699" y="231"/>
                        </a:lnTo>
                        <a:lnTo>
                          <a:pt x="716" y="246"/>
                        </a:lnTo>
                        <a:lnTo>
                          <a:pt x="950" y="332"/>
                        </a:lnTo>
                        <a:lnTo>
                          <a:pt x="684" y="373"/>
                        </a:lnTo>
                        <a:lnTo>
                          <a:pt x="632" y="297"/>
                        </a:lnTo>
                        <a:lnTo>
                          <a:pt x="575" y="306"/>
                        </a:lnTo>
                        <a:lnTo>
                          <a:pt x="560" y="362"/>
                        </a:lnTo>
                        <a:lnTo>
                          <a:pt x="513" y="390"/>
                        </a:lnTo>
                        <a:lnTo>
                          <a:pt x="494" y="307"/>
                        </a:lnTo>
                        <a:lnTo>
                          <a:pt x="482" y="284"/>
                        </a:lnTo>
                        <a:lnTo>
                          <a:pt x="464" y="267"/>
                        </a:lnTo>
                        <a:lnTo>
                          <a:pt x="421" y="248"/>
                        </a:lnTo>
                        <a:lnTo>
                          <a:pt x="311" y="275"/>
                        </a:lnTo>
                        <a:lnTo>
                          <a:pt x="274" y="305"/>
                        </a:lnTo>
                        <a:lnTo>
                          <a:pt x="261" y="321"/>
                        </a:lnTo>
                        <a:lnTo>
                          <a:pt x="243" y="302"/>
                        </a:lnTo>
                        <a:lnTo>
                          <a:pt x="223" y="286"/>
                        </a:lnTo>
                        <a:lnTo>
                          <a:pt x="201" y="271"/>
                        </a:lnTo>
                        <a:lnTo>
                          <a:pt x="155" y="258"/>
                        </a:lnTo>
                        <a:lnTo>
                          <a:pt x="100" y="285"/>
                        </a:lnTo>
                        <a:lnTo>
                          <a:pt x="70" y="315"/>
                        </a:lnTo>
                        <a:lnTo>
                          <a:pt x="43" y="349"/>
                        </a:lnTo>
                        <a:lnTo>
                          <a:pt x="14" y="387"/>
                        </a:lnTo>
                        <a:lnTo>
                          <a:pt x="14" y="387"/>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7" name="Freeform 223"/>
                  <p:cNvSpPr>
                    <a:spLocks/>
                  </p:cNvSpPr>
                  <p:nvPr/>
                </p:nvSpPr>
                <p:spPr bwMode="auto">
                  <a:xfrm>
                    <a:off x="2614" y="3548"/>
                    <a:ext cx="195" cy="141"/>
                  </a:xfrm>
                  <a:custGeom>
                    <a:avLst/>
                    <a:gdLst>
                      <a:gd name="T0" fmla="*/ 27 w 973"/>
                      <a:gd name="T1" fmla="*/ 176 h 708"/>
                      <a:gd name="T2" fmla="*/ 142 w 973"/>
                      <a:gd name="T3" fmla="*/ 62 h 708"/>
                      <a:gd name="T4" fmla="*/ 406 w 973"/>
                      <a:gd name="T5" fmla="*/ 0 h 708"/>
                      <a:gd name="T6" fmla="*/ 683 w 973"/>
                      <a:gd name="T7" fmla="*/ 16 h 708"/>
                      <a:gd name="T8" fmla="*/ 859 w 973"/>
                      <a:gd name="T9" fmla="*/ 119 h 708"/>
                      <a:gd name="T10" fmla="*/ 968 w 973"/>
                      <a:gd name="T11" fmla="*/ 268 h 708"/>
                      <a:gd name="T12" fmla="*/ 973 w 973"/>
                      <a:gd name="T13" fmla="*/ 471 h 708"/>
                      <a:gd name="T14" fmla="*/ 829 w 973"/>
                      <a:gd name="T15" fmla="*/ 644 h 708"/>
                      <a:gd name="T16" fmla="*/ 664 w 973"/>
                      <a:gd name="T17" fmla="*/ 708 h 708"/>
                      <a:gd name="T18" fmla="*/ 463 w 973"/>
                      <a:gd name="T19" fmla="*/ 706 h 708"/>
                      <a:gd name="T20" fmla="*/ 261 w 973"/>
                      <a:gd name="T21" fmla="*/ 669 h 708"/>
                      <a:gd name="T22" fmla="*/ 173 w 973"/>
                      <a:gd name="T23" fmla="*/ 636 h 708"/>
                      <a:gd name="T24" fmla="*/ 122 w 973"/>
                      <a:gd name="T25" fmla="*/ 584 h 708"/>
                      <a:gd name="T26" fmla="*/ 19 w 973"/>
                      <a:gd name="T27" fmla="*/ 438 h 708"/>
                      <a:gd name="T28" fmla="*/ 0 w 973"/>
                      <a:gd name="T29" fmla="*/ 276 h 708"/>
                      <a:gd name="T30" fmla="*/ 27 w 973"/>
                      <a:gd name="T31" fmla="*/ 176 h 708"/>
                      <a:gd name="T32" fmla="*/ 27 w 973"/>
                      <a:gd name="T33" fmla="*/ 17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3" h="708">
                        <a:moveTo>
                          <a:pt x="27" y="176"/>
                        </a:moveTo>
                        <a:lnTo>
                          <a:pt x="142" y="62"/>
                        </a:lnTo>
                        <a:lnTo>
                          <a:pt x="406" y="0"/>
                        </a:lnTo>
                        <a:lnTo>
                          <a:pt x="683" y="16"/>
                        </a:lnTo>
                        <a:lnTo>
                          <a:pt x="859" y="119"/>
                        </a:lnTo>
                        <a:lnTo>
                          <a:pt x="968" y="268"/>
                        </a:lnTo>
                        <a:lnTo>
                          <a:pt x="973" y="471"/>
                        </a:lnTo>
                        <a:lnTo>
                          <a:pt x="829" y="644"/>
                        </a:lnTo>
                        <a:lnTo>
                          <a:pt x="664" y="708"/>
                        </a:lnTo>
                        <a:lnTo>
                          <a:pt x="463" y="706"/>
                        </a:lnTo>
                        <a:lnTo>
                          <a:pt x="261" y="669"/>
                        </a:lnTo>
                        <a:lnTo>
                          <a:pt x="173" y="636"/>
                        </a:lnTo>
                        <a:lnTo>
                          <a:pt x="122" y="584"/>
                        </a:lnTo>
                        <a:lnTo>
                          <a:pt x="19" y="438"/>
                        </a:lnTo>
                        <a:lnTo>
                          <a:pt x="0" y="276"/>
                        </a:lnTo>
                        <a:lnTo>
                          <a:pt x="27" y="176"/>
                        </a:lnTo>
                        <a:lnTo>
                          <a:pt x="27" y="176"/>
                        </a:lnTo>
                        <a:close/>
                      </a:path>
                    </a:pathLst>
                  </a:custGeom>
                  <a:solidFill>
                    <a:srgbClr val="ADEE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8" name="Freeform 224"/>
                  <p:cNvSpPr>
                    <a:spLocks/>
                  </p:cNvSpPr>
                  <p:nvPr/>
                </p:nvSpPr>
                <p:spPr bwMode="auto">
                  <a:xfrm>
                    <a:off x="2640" y="3561"/>
                    <a:ext cx="49" cy="39"/>
                  </a:xfrm>
                  <a:custGeom>
                    <a:avLst/>
                    <a:gdLst>
                      <a:gd name="T0" fmla="*/ 208 w 246"/>
                      <a:gd name="T1" fmla="*/ 0 h 194"/>
                      <a:gd name="T2" fmla="*/ 246 w 246"/>
                      <a:gd name="T3" fmla="*/ 186 h 194"/>
                      <a:gd name="T4" fmla="*/ 59 w 246"/>
                      <a:gd name="T5" fmla="*/ 194 h 194"/>
                      <a:gd name="T6" fmla="*/ 21 w 246"/>
                      <a:gd name="T7" fmla="*/ 194 h 194"/>
                      <a:gd name="T8" fmla="*/ 0 w 246"/>
                      <a:gd name="T9" fmla="*/ 57 h 194"/>
                      <a:gd name="T10" fmla="*/ 53 w 246"/>
                      <a:gd name="T11" fmla="*/ 22 h 194"/>
                      <a:gd name="T12" fmla="*/ 156 w 246"/>
                      <a:gd name="T13" fmla="*/ 2 h 194"/>
                      <a:gd name="T14" fmla="*/ 208 w 246"/>
                      <a:gd name="T15" fmla="*/ 0 h 194"/>
                      <a:gd name="T16" fmla="*/ 208 w 246"/>
                      <a:gd name="T1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94">
                        <a:moveTo>
                          <a:pt x="208" y="0"/>
                        </a:moveTo>
                        <a:lnTo>
                          <a:pt x="246" y="186"/>
                        </a:lnTo>
                        <a:lnTo>
                          <a:pt x="59" y="194"/>
                        </a:lnTo>
                        <a:lnTo>
                          <a:pt x="21" y="194"/>
                        </a:lnTo>
                        <a:lnTo>
                          <a:pt x="0" y="57"/>
                        </a:lnTo>
                        <a:lnTo>
                          <a:pt x="53" y="22"/>
                        </a:lnTo>
                        <a:lnTo>
                          <a:pt x="156" y="2"/>
                        </a:lnTo>
                        <a:lnTo>
                          <a:pt x="208" y="0"/>
                        </a:lnTo>
                        <a:lnTo>
                          <a:pt x="208"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69" name="Freeform 225"/>
                  <p:cNvSpPr>
                    <a:spLocks/>
                  </p:cNvSpPr>
                  <p:nvPr/>
                </p:nvSpPr>
                <p:spPr bwMode="auto">
                  <a:xfrm>
                    <a:off x="2690" y="3563"/>
                    <a:ext cx="44" cy="35"/>
                  </a:xfrm>
                  <a:custGeom>
                    <a:avLst/>
                    <a:gdLst>
                      <a:gd name="T0" fmla="*/ 0 w 222"/>
                      <a:gd name="T1" fmla="*/ 0 h 178"/>
                      <a:gd name="T2" fmla="*/ 30 w 222"/>
                      <a:gd name="T3" fmla="*/ 178 h 178"/>
                      <a:gd name="T4" fmla="*/ 222 w 222"/>
                      <a:gd name="T5" fmla="*/ 171 h 178"/>
                      <a:gd name="T6" fmla="*/ 207 w 222"/>
                      <a:gd name="T7" fmla="*/ 41 h 178"/>
                      <a:gd name="T8" fmla="*/ 125 w 222"/>
                      <a:gd name="T9" fmla="*/ 8 h 178"/>
                      <a:gd name="T10" fmla="*/ 0 w 222"/>
                      <a:gd name="T11" fmla="*/ 0 h 178"/>
                      <a:gd name="T12" fmla="*/ 0 w 222"/>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222" h="178">
                        <a:moveTo>
                          <a:pt x="0" y="0"/>
                        </a:moveTo>
                        <a:lnTo>
                          <a:pt x="30" y="178"/>
                        </a:lnTo>
                        <a:lnTo>
                          <a:pt x="222" y="171"/>
                        </a:lnTo>
                        <a:lnTo>
                          <a:pt x="207" y="41"/>
                        </a:lnTo>
                        <a:lnTo>
                          <a:pt x="125" y="8"/>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0" name="Freeform 226"/>
                  <p:cNvSpPr>
                    <a:spLocks/>
                  </p:cNvSpPr>
                  <p:nvPr/>
                </p:nvSpPr>
                <p:spPr bwMode="auto">
                  <a:xfrm>
                    <a:off x="2617" y="3578"/>
                    <a:ext cx="21" cy="22"/>
                  </a:xfrm>
                  <a:custGeom>
                    <a:avLst/>
                    <a:gdLst>
                      <a:gd name="T0" fmla="*/ 21 w 105"/>
                      <a:gd name="T1" fmla="*/ 52 h 111"/>
                      <a:gd name="T2" fmla="*/ 92 w 105"/>
                      <a:gd name="T3" fmla="*/ 0 h 111"/>
                      <a:gd name="T4" fmla="*/ 105 w 105"/>
                      <a:gd name="T5" fmla="*/ 101 h 111"/>
                      <a:gd name="T6" fmla="*/ 0 w 105"/>
                      <a:gd name="T7" fmla="*/ 111 h 111"/>
                      <a:gd name="T8" fmla="*/ 21 w 105"/>
                      <a:gd name="T9" fmla="*/ 52 h 111"/>
                      <a:gd name="T10" fmla="*/ 21 w 105"/>
                      <a:gd name="T11" fmla="*/ 52 h 111"/>
                    </a:gdLst>
                    <a:ahLst/>
                    <a:cxnLst>
                      <a:cxn ang="0">
                        <a:pos x="T0" y="T1"/>
                      </a:cxn>
                      <a:cxn ang="0">
                        <a:pos x="T2" y="T3"/>
                      </a:cxn>
                      <a:cxn ang="0">
                        <a:pos x="T4" y="T5"/>
                      </a:cxn>
                      <a:cxn ang="0">
                        <a:pos x="T6" y="T7"/>
                      </a:cxn>
                      <a:cxn ang="0">
                        <a:pos x="T8" y="T9"/>
                      </a:cxn>
                      <a:cxn ang="0">
                        <a:pos x="T10" y="T11"/>
                      </a:cxn>
                    </a:cxnLst>
                    <a:rect l="0" t="0" r="r" b="b"/>
                    <a:pathLst>
                      <a:path w="105" h="111">
                        <a:moveTo>
                          <a:pt x="21" y="52"/>
                        </a:moveTo>
                        <a:lnTo>
                          <a:pt x="92" y="0"/>
                        </a:lnTo>
                        <a:lnTo>
                          <a:pt x="105" y="101"/>
                        </a:lnTo>
                        <a:lnTo>
                          <a:pt x="0" y="111"/>
                        </a:lnTo>
                        <a:lnTo>
                          <a:pt x="21" y="52"/>
                        </a:lnTo>
                        <a:lnTo>
                          <a:pt x="21" y="52"/>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1" name="Freeform 227"/>
                  <p:cNvSpPr>
                    <a:spLocks/>
                  </p:cNvSpPr>
                  <p:nvPr/>
                </p:nvSpPr>
                <p:spPr bwMode="auto">
                  <a:xfrm>
                    <a:off x="2736" y="3572"/>
                    <a:ext cx="35" cy="29"/>
                  </a:xfrm>
                  <a:custGeom>
                    <a:avLst/>
                    <a:gdLst>
                      <a:gd name="T0" fmla="*/ 0 w 173"/>
                      <a:gd name="T1" fmla="*/ 0 h 144"/>
                      <a:gd name="T2" fmla="*/ 18 w 173"/>
                      <a:gd name="T3" fmla="*/ 143 h 144"/>
                      <a:gd name="T4" fmla="*/ 173 w 173"/>
                      <a:gd name="T5" fmla="*/ 144 h 144"/>
                      <a:gd name="T6" fmla="*/ 103 w 173"/>
                      <a:gd name="T7" fmla="*/ 63 h 144"/>
                      <a:gd name="T8" fmla="*/ 36 w 173"/>
                      <a:gd name="T9" fmla="*/ 19 h 144"/>
                      <a:gd name="T10" fmla="*/ 0 w 173"/>
                      <a:gd name="T11" fmla="*/ 0 h 144"/>
                      <a:gd name="T12" fmla="*/ 0 w 17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73" h="144">
                        <a:moveTo>
                          <a:pt x="0" y="0"/>
                        </a:moveTo>
                        <a:lnTo>
                          <a:pt x="18" y="143"/>
                        </a:lnTo>
                        <a:lnTo>
                          <a:pt x="173" y="144"/>
                        </a:lnTo>
                        <a:lnTo>
                          <a:pt x="103" y="63"/>
                        </a:lnTo>
                        <a:lnTo>
                          <a:pt x="36" y="19"/>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2" name="Freeform 228"/>
                  <p:cNvSpPr>
                    <a:spLocks/>
                  </p:cNvSpPr>
                  <p:nvPr/>
                </p:nvSpPr>
                <p:spPr bwMode="auto">
                  <a:xfrm>
                    <a:off x="2643" y="3604"/>
                    <a:ext cx="51" cy="36"/>
                  </a:xfrm>
                  <a:custGeom>
                    <a:avLst/>
                    <a:gdLst>
                      <a:gd name="T0" fmla="*/ 236 w 254"/>
                      <a:gd name="T1" fmla="*/ 0 h 178"/>
                      <a:gd name="T2" fmla="*/ 254 w 254"/>
                      <a:gd name="T3" fmla="*/ 165 h 178"/>
                      <a:gd name="T4" fmla="*/ 30 w 254"/>
                      <a:gd name="T5" fmla="*/ 178 h 178"/>
                      <a:gd name="T6" fmla="*/ 0 w 254"/>
                      <a:gd name="T7" fmla="*/ 2 h 178"/>
                      <a:gd name="T8" fmla="*/ 236 w 254"/>
                      <a:gd name="T9" fmla="*/ 0 h 178"/>
                      <a:gd name="T10" fmla="*/ 236 w 254"/>
                      <a:gd name="T11" fmla="*/ 0 h 178"/>
                    </a:gdLst>
                    <a:ahLst/>
                    <a:cxnLst>
                      <a:cxn ang="0">
                        <a:pos x="T0" y="T1"/>
                      </a:cxn>
                      <a:cxn ang="0">
                        <a:pos x="T2" y="T3"/>
                      </a:cxn>
                      <a:cxn ang="0">
                        <a:pos x="T4" y="T5"/>
                      </a:cxn>
                      <a:cxn ang="0">
                        <a:pos x="T6" y="T7"/>
                      </a:cxn>
                      <a:cxn ang="0">
                        <a:pos x="T8" y="T9"/>
                      </a:cxn>
                      <a:cxn ang="0">
                        <a:pos x="T10" y="T11"/>
                      </a:cxn>
                    </a:cxnLst>
                    <a:rect l="0" t="0" r="r" b="b"/>
                    <a:pathLst>
                      <a:path w="254" h="178">
                        <a:moveTo>
                          <a:pt x="236" y="0"/>
                        </a:moveTo>
                        <a:lnTo>
                          <a:pt x="254" y="165"/>
                        </a:lnTo>
                        <a:lnTo>
                          <a:pt x="30" y="178"/>
                        </a:lnTo>
                        <a:lnTo>
                          <a:pt x="0" y="2"/>
                        </a:lnTo>
                        <a:lnTo>
                          <a:pt x="236" y="0"/>
                        </a:lnTo>
                        <a:lnTo>
                          <a:pt x="236"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3" name="Freeform 229"/>
                  <p:cNvSpPr>
                    <a:spLocks/>
                  </p:cNvSpPr>
                  <p:nvPr/>
                </p:nvSpPr>
                <p:spPr bwMode="auto">
                  <a:xfrm>
                    <a:off x="2697" y="3603"/>
                    <a:ext cx="43" cy="34"/>
                  </a:xfrm>
                  <a:custGeom>
                    <a:avLst/>
                    <a:gdLst>
                      <a:gd name="T0" fmla="*/ 0 w 213"/>
                      <a:gd name="T1" fmla="*/ 0 h 171"/>
                      <a:gd name="T2" fmla="*/ 24 w 213"/>
                      <a:gd name="T3" fmla="*/ 165 h 171"/>
                      <a:gd name="T4" fmla="*/ 213 w 213"/>
                      <a:gd name="T5" fmla="*/ 171 h 171"/>
                      <a:gd name="T6" fmla="*/ 184 w 213"/>
                      <a:gd name="T7" fmla="*/ 6 h 171"/>
                      <a:gd name="T8" fmla="*/ 0 w 213"/>
                      <a:gd name="T9" fmla="*/ 0 h 171"/>
                      <a:gd name="T10" fmla="*/ 0 w 213"/>
                      <a:gd name="T11" fmla="*/ 0 h 171"/>
                    </a:gdLst>
                    <a:ahLst/>
                    <a:cxnLst>
                      <a:cxn ang="0">
                        <a:pos x="T0" y="T1"/>
                      </a:cxn>
                      <a:cxn ang="0">
                        <a:pos x="T2" y="T3"/>
                      </a:cxn>
                      <a:cxn ang="0">
                        <a:pos x="T4" y="T5"/>
                      </a:cxn>
                      <a:cxn ang="0">
                        <a:pos x="T6" y="T7"/>
                      </a:cxn>
                      <a:cxn ang="0">
                        <a:pos x="T8" y="T9"/>
                      </a:cxn>
                      <a:cxn ang="0">
                        <a:pos x="T10" y="T11"/>
                      </a:cxn>
                    </a:cxnLst>
                    <a:rect l="0" t="0" r="r" b="b"/>
                    <a:pathLst>
                      <a:path w="213" h="171">
                        <a:moveTo>
                          <a:pt x="0" y="0"/>
                        </a:moveTo>
                        <a:lnTo>
                          <a:pt x="24" y="165"/>
                        </a:lnTo>
                        <a:lnTo>
                          <a:pt x="213" y="171"/>
                        </a:lnTo>
                        <a:lnTo>
                          <a:pt x="184" y="6"/>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4" name="Freeform 230"/>
                  <p:cNvSpPr>
                    <a:spLocks/>
                  </p:cNvSpPr>
                  <p:nvPr/>
                </p:nvSpPr>
                <p:spPr bwMode="auto">
                  <a:xfrm>
                    <a:off x="2743" y="3604"/>
                    <a:ext cx="41" cy="32"/>
                  </a:xfrm>
                  <a:custGeom>
                    <a:avLst/>
                    <a:gdLst>
                      <a:gd name="T0" fmla="*/ 0 w 208"/>
                      <a:gd name="T1" fmla="*/ 0 h 160"/>
                      <a:gd name="T2" fmla="*/ 22 w 208"/>
                      <a:gd name="T3" fmla="*/ 160 h 160"/>
                      <a:gd name="T4" fmla="*/ 208 w 208"/>
                      <a:gd name="T5" fmla="*/ 154 h 160"/>
                      <a:gd name="T6" fmla="*/ 201 w 208"/>
                      <a:gd name="T7" fmla="*/ 41 h 160"/>
                      <a:gd name="T8" fmla="*/ 157 w 208"/>
                      <a:gd name="T9" fmla="*/ 2 h 160"/>
                      <a:gd name="T10" fmla="*/ 0 w 208"/>
                      <a:gd name="T11" fmla="*/ 0 h 160"/>
                      <a:gd name="T12" fmla="*/ 0 w 20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208" h="160">
                        <a:moveTo>
                          <a:pt x="0" y="0"/>
                        </a:moveTo>
                        <a:lnTo>
                          <a:pt x="22" y="160"/>
                        </a:lnTo>
                        <a:lnTo>
                          <a:pt x="208" y="154"/>
                        </a:lnTo>
                        <a:lnTo>
                          <a:pt x="201" y="41"/>
                        </a:lnTo>
                        <a:lnTo>
                          <a:pt x="157" y="2"/>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5" name="Freeform 231"/>
                  <p:cNvSpPr>
                    <a:spLocks/>
                  </p:cNvSpPr>
                  <p:nvPr/>
                </p:nvSpPr>
                <p:spPr bwMode="auto">
                  <a:xfrm>
                    <a:off x="2651" y="3646"/>
                    <a:ext cx="48" cy="36"/>
                  </a:xfrm>
                  <a:custGeom>
                    <a:avLst/>
                    <a:gdLst>
                      <a:gd name="T0" fmla="*/ 218 w 242"/>
                      <a:gd name="T1" fmla="*/ 0 h 183"/>
                      <a:gd name="T2" fmla="*/ 0 w 242"/>
                      <a:gd name="T3" fmla="*/ 5 h 183"/>
                      <a:gd name="T4" fmla="*/ 15 w 242"/>
                      <a:gd name="T5" fmla="*/ 154 h 183"/>
                      <a:gd name="T6" fmla="*/ 88 w 242"/>
                      <a:gd name="T7" fmla="*/ 171 h 183"/>
                      <a:gd name="T8" fmla="*/ 242 w 242"/>
                      <a:gd name="T9" fmla="*/ 183 h 183"/>
                      <a:gd name="T10" fmla="*/ 218 w 242"/>
                      <a:gd name="T11" fmla="*/ 0 h 183"/>
                      <a:gd name="T12" fmla="*/ 218 w 242"/>
                      <a:gd name="T13" fmla="*/ 0 h 183"/>
                    </a:gdLst>
                    <a:ahLst/>
                    <a:cxnLst>
                      <a:cxn ang="0">
                        <a:pos x="T0" y="T1"/>
                      </a:cxn>
                      <a:cxn ang="0">
                        <a:pos x="T2" y="T3"/>
                      </a:cxn>
                      <a:cxn ang="0">
                        <a:pos x="T4" y="T5"/>
                      </a:cxn>
                      <a:cxn ang="0">
                        <a:pos x="T6" y="T7"/>
                      </a:cxn>
                      <a:cxn ang="0">
                        <a:pos x="T8" y="T9"/>
                      </a:cxn>
                      <a:cxn ang="0">
                        <a:pos x="T10" y="T11"/>
                      </a:cxn>
                      <a:cxn ang="0">
                        <a:pos x="T12" y="T13"/>
                      </a:cxn>
                    </a:cxnLst>
                    <a:rect l="0" t="0" r="r" b="b"/>
                    <a:pathLst>
                      <a:path w="242" h="183">
                        <a:moveTo>
                          <a:pt x="218" y="0"/>
                        </a:moveTo>
                        <a:lnTo>
                          <a:pt x="0" y="5"/>
                        </a:lnTo>
                        <a:lnTo>
                          <a:pt x="15" y="154"/>
                        </a:lnTo>
                        <a:lnTo>
                          <a:pt x="88" y="171"/>
                        </a:lnTo>
                        <a:lnTo>
                          <a:pt x="242" y="183"/>
                        </a:lnTo>
                        <a:lnTo>
                          <a:pt x="218" y="0"/>
                        </a:lnTo>
                        <a:lnTo>
                          <a:pt x="218"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6" name="Freeform 232"/>
                  <p:cNvSpPr>
                    <a:spLocks/>
                  </p:cNvSpPr>
                  <p:nvPr/>
                </p:nvSpPr>
                <p:spPr bwMode="auto">
                  <a:xfrm>
                    <a:off x="2703" y="3643"/>
                    <a:ext cx="41" cy="38"/>
                  </a:xfrm>
                  <a:custGeom>
                    <a:avLst/>
                    <a:gdLst>
                      <a:gd name="T0" fmla="*/ 0 w 204"/>
                      <a:gd name="T1" fmla="*/ 2 h 191"/>
                      <a:gd name="T2" fmla="*/ 21 w 204"/>
                      <a:gd name="T3" fmla="*/ 191 h 191"/>
                      <a:gd name="T4" fmla="*/ 124 w 204"/>
                      <a:gd name="T5" fmla="*/ 191 h 191"/>
                      <a:gd name="T6" fmla="*/ 204 w 204"/>
                      <a:gd name="T7" fmla="*/ 167 h 191"/>
                      <a:gd name="T8" fmla="*/ 189 w 204"/>
                      <a:gd name="T9" fmla="*/ 0 h 191"/>
                      <a:gd name="T10" fmla="*/ 0 w 204"/>
                      <a:gd name="T11" fmla="*/ 2 h 191"/>
                      <a:gd name="T12" fmla="*/ 0 w 204"/>
                      <a:gd name="T13" fmla="*/ 2 h 191"/>
                    </a:gdLst>
                    <a:ahLst/>
                    <a:cxnLst>
                      <a:cxn ang="0">
                        <a:pos x="T0" y="T1"/>
                      </a:cxn>
                      <a:cxn ang="0">
                        <a:pos x="T2" y="T3"/>
                      </a:cxn>
                      <a:cxn ang="0">
                        <a:pos x="T4" y="T5"/>
                      </a:cxn>
                      <a:cxn ang="0">
                        <a:pos x="T6" y="T7"/>
                      </a:cxn>
                      <a:cxn ang="0">
                        <a:pos x="T8" y="T9"/>
                      </a:cxn>
                      <a:cxn ang="0">
                        <a:pos x="T10" y="T11"/>
                      </a:cxn>
                      <a:cxn ang="0">
                        <a:pos x="T12" y="T13"/>
                      </a:cxn>
                    </a:cxnLst>
                    <a:rect l="0" t="0" r="r" b="b"/>
                    <a:pathLst>
                      <a:path w="204" h="191">
                        <a:moveTo>
                          <a:pt x="0" y="2"/>
                        </a:moveTo>
                        <a:lnTo>
                          <a:pt x="21" y="191"/>
                        </a:lnTo>
                        <a:lnTo>
                          <a:pt x="124" y="191"/>
                        </a:lnTo>
                        <a:lnTo>
                          <a:pt x="204" y="167"/>
                        </a:lnTo>
                        <a:lnTo>
                          <a:pt x="189" y="0"/>
                        </a:lnTo>
                        <a:lnTo>
                          <a:pt x="0" y="2"/>
                        </a:lnTo>
                        <a:lnTo>
                          <a:pt x="0" y="2"/>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7" name="Freeform 233"/>
                  <p:cNvSpPr>
                    <a:spLocks/>
                  </p:cNvSpPr>
                  <p:nvPr/>
                </p:nvSpPr>
                <p:spPr bwMode="auto">
                  <a:xfrm>
                    <a:off x="2748" y="3641"/>
                    <a:ext cx="31" cy="35"/>
                  </a:xfrm>
                  <a:custGeom>
                    <a:avLst/>
                    <a:gdLst>
                      <a:gd name="T0" fmla="*/ 0 w 154"/>
                      <a:gd name="T1" fmla="*/ 11 h 173"/>
                      <a:gd name="T2" fmla="*/ 7 w 154"/>
                      <a:gd name="T3" fmla="*/ 173 h 173"/>
                      <a:gd name="T4" fmla="*/ 62 w 154"/>
                      <a:gd name="T5" fmla="*/ 161 h 173"/>
                      <a:gd name="T6" fmla="*/ 115 w 154"/>
                      <a:gd name="T7" fmla="*/ 120 h 173"/>
                      <a:gd name="T8" fmla="*/ 154 w 154"/>
                      <a:gd name="T9" fmla="*/ 0 h 173"/>
                      <a:gd name="T10" fmla="*/ 0 w 154"/>
                      <a:gd name="T11" fmla="*/ 11 h 173"/>
                      <a:gd name="T12" fmla="*/ 0 w 154"/>
                      <a:gd name="T13" fmla="*/ 11 h 173"/>
                    </a:gdLst>
                    <a:ahLst/>
                    <a:cxnLst>
                      <a:cxn ang="0">
                        <a:pos x="T0" y="T1"/>
                      </a:cxn>
                      <a:cxn ang="0">
                        <a:pos x="T2" y="T3"/>
                      </a:cxn>
                      <a:cxn ang="0">
                        <a:pos x="T4" y="T5"/>
                      </a:cxn>
                      <a:cxn ang="0">
                        <a:pos x="T6" y="T7"/>
                      </a:cxn>
                      <a:cxn ang="0">
                        <a:pos x="T8" y="T9"/>
                      </a:cxn>
                      <a:cxn ang="0">
                        <a:pos x="T10" y="T11"/>
                      </a:cxn>
                      <a:cxn ang="0">
                        <a:pos x="T12" y="T13"/>
                      </a:cxn>
                    </a:cxnLst>
                    <a:rect l="0" t="0" r="r" b="b"/>
                    <a:pathLst>
                      <a:path w="154" h="173">
                        <a:moveTo>
                          <a:pt x="0" y="11"/>
                        </a:moveTo>
                        <a:lnTo>
                          <a:pt x="7" y="173"/>
                        </a:lnTo>
                        <a:lnTo>
                          <a:pt x="62" y="161"/>
                        </a:lnTo>
                        <a:lnTo>
                          <a:pt x="115" y="120"/>
                        </a:lnTo>
                        <a:lnTo>
                          <a:pt x="154" y="0"/>
                        </a:lnTo>
                        <a:lnTo>
                          <a:pt x="0" y="11"/>
                        </a:lnTo>
                        <a:lnTo>
                          <a:pt x="0" y="11"/>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8" name="Freeform 234"/>
                  <p:cNvSpPr>
                    <a:spLocks/>
                  </p:cNvSpPr>
                  <p:nvPr/>
                </p:nvSpPr>
                <p:spPr bwMode="auto">
                  <a:xfrm>
                    <a:off x="2614" y="3605"/>
                    <a:ext cx="28" cy="34"/>
                  </a:xfrm>
                  <a:custGeom>
                    <a:avLst/>
                    <a:gdLst>
                      <a:gd name="T0" fmla="*/ 125 w 141"/>
                      <a:gd name="T1" fmla="*/ 0 h 169"/>
                      <a:gd name="T2" fmla="*/ 141 w 141"/>
                      <a:gd name="T3" fmla="*/ 161 h 169"/>
                      <a:gd name="T4" fmla="*/ 39 w 141"/>
                      <a:gd name="T5" fmla="*/ 169 h 169"/>
                      <a:gd name="T6" fmla="*/ 0 w 141"/>
                      <a:gd name="T7" fmla="*/ 72 h 169"/>
                      <a:gd name="T8" fmla="*/ 6 w 141"/>
                      <a:gd name="T9" fmla="*/ 2 h 169"/>
                      <a:gd name="T10" fmla="*/ 125 w 141"/>
                      <a:gd name="T11" fmla="*/ 0 h 169"/>
                      <a:gd name="T12" fmla="*/ 125 w 14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41" h="169">
                        <a:moveTo>
                          <a:pt x="125" y="0"/>
                        </a:moveTo>
                        <a:lnTo>
                          <a:pt x="141" y="161"/>
                        </a:lnTo>
                        <a:lnTo>
                          <a:pt x="39" y="169"/>
                        </a:lnTo>
                        <a:lnTo>
                          <a:pt x="0" y="72"/>
                        </a:lnTo>
                        <a:lnTo>
                          <a:pt x="6" y="2"/>
                        </a:lnTo>
                        <a:lnTo>
                          <a:pt x="125" y="0"/>
                        </a:lnTo>
                        <a:lnTo>
                          <a:pt x="125"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79" name="Freeform 235"/>
                  <p:cNvSpPr>
                    <a:spLocks/>
                  </p:cNvSpPr>
                  <p:nvPr/>
                </p:nvSpPr>
                <p:spPr bwMode="auto">
                  <a:xfrm>
                    <a:off x="2626" y="3646"/>
                    <a:ext cx="23" cy="27"/>
                  </a:xfrm>
                  <a:custGeom>
                    <a:avLst/>
                    <a:gdLst>
                      <a:gd name="T0" fmla="*/ 0 w 113"/>
                      <a:gd name="T1" fmla="*/ 4 h 131"/>
                      <a:gd name="T2" fmla="*/ 86 w 113"/>
                      <a:gd name="T3" fmla="*/ 0 h 131"/>
                      <a:gd name="T4" fmla="*/ 113 w 113"/>
                      <a:gd name="T5" fmla="*/ 131 h 131"/>
                      <a:gd name="T6" fmla="*/ 42 w 113"/>
                      <a:gd name="T7" fmla="*/ 72 h 131"/>
                      <a:gd name="T8" fmla="*/ 0 w 113"/>
                      <a:gd name="T9" fmla="*/ 4 h 131"/>
                      <a:gd name="T10" fmla="*/ 0 w 113"/>
                      <a:gd name="T11" fmla="*/ 4 h 131"/>
                    </a:gdLst>
                    <a:ahLst/>
                    <a:cxnLst>
                      <a:cxn ang="0">
                        <a:pos x="T0" y="T1"/>
                      </a:cxn>
                      <a:cxn ang="0">
                        <a:pos x="T2" y="T3"/>
                      </a:cxn>
                      <a:cxn ang="0">
                        <a:pos x="T4" y="T5"/>
                      </a:cxn>
                      <a:cxn ang="0">
                        <a:pos x="T6" y="T7"/>
                      </a:cxn>
                      <a:cxn ang="0">
                        <a:pos x="T8" y="T9"/>
                      </a:cxn>
                      <a:cxn ang="0">
                        <a:pos x="T10" y="T11"/>
                      </a:cxn>
                    </a:cxnLst>
                    <a:rect l="0" t="0" r="r" b="b"/>
                    <a:pathLst>
                      <a:path w="113" h="131">
                        <a:moveTo>
                          <a:pt x="0" y="4"/>
                        </a:moveTo>
                        <a:lnTo>
                          <a:pt x="86" y="0"/>
                        </a:lnTo>
                        <a:lnTo>
                          <a:pt x="113" y="131"/>
                        </a:lnTo>
                        <a:lnTo>
                          <a:pt x="42" y="72"/>
                        </a:lnTo>
                        <a:lnTo>
                          <a:pt x="0" y="4"/>
                        </a:lnTo>
                        <a:lnTo>
                          <a:pt x="0" y="4"/>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0" name="Freeform 236"/>
                  <p:cNvSpPr>
                    <a:spLocks/>
                  </p:cNvSpPr>
                  <p:nvPr/>
                </p:nvSpPr>
                <p:spPr bwMode="auto">
                  <a:xfrm>
                    <a:off x="2637" y="3571"/>
                    <a:ext cx="46" cy="45"/>
                  </a:xfrm>
                  <a:custGeom>
                    <a:avLst/>
                    <a:gdLst>
                      <a:gd name="T0" fmla="*/ 114 w 230"/>
                      <a:gd name="T1" fmla="*/ 0 h 224"/>
                      <a:gd name="T2" fmla="*/ 77 w 230"/>
                      <a:gd name="T3" fmla="*/ 76 h 224"/>
                      <a:gd name="T4" fmla="*/ 0 w 230"/>
                      <a:gd name="T5" fmla="*/ 119 h 224"/>
                      <a:gd name="T6" fmla="*/ 68 w 230"/>
                      <a:gd name="T7" fmla="*/ 146 h 224"/>
                      <a:gd name="T8" fmla="*/ 45 w 230"/>
                      <a:gd name="T9" fmla="*/ 224 h 224"/>
                      <a:gd name="T10" fmla="*/ 107 w 230"/>
                      <a:gd name="T11" fmla="*/ 181 h 224"/>
                      <a:gd name="T12" fmla="*/ 148 w 230"/>
                      <a:gd name="T13" fmla="*/ 219 h 224"/>
                      <a:gd name="T14" fmla="*/ 164 w 230"/>
                      <a:gd name="T15" fmla="*/ 149 h 224"/>
                      <a:gd name="T16" fmla="*/ 230 w 230"/>
                      <a:gd name="T17" fmla="*/ 119 h 224"/>
                      <a:gd name="T18" fmla="*/ 136 w 230"/>
                      <a:gd name="T19" fmla="*/ 74 h 224"/>
                      <a:gd name="T20" fmla="*/ 114 w 230"/>
                      <a:gd name="T21" fmla="*/ 0 h 224"/>
                      <a:gd name="T22" fmla="*/ 114 w 230"/>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224">
                        <a:moveTo>
                          <a:pt x="114" y="0"/>
                        </a:moveTo>
                        <a:lnTo>
                          <a:pt x="77" y="76"/>
                        </a:lnTo>
                        <a:lnTo>
                          <a:pt x="0" y="119"/>
                        </a:lnTo>
                        <a:lnTo>
                          <a:pt x="68" y="146"/>
                        </a:lnTo>
                        <a:lnTo>
                          <a:pt x="45" y="224"/>
                        </a:lnTo>
                        <a:lnTo>
                          <a:pt x="107" y="181"/>
                        </a:lnTo>
                        <a:lnTo>
                          <a:pt x="148" y="219"/>
                        </a:lnTo>
                        <a:lnTo>
                          <a:pt x="164" y="149"/>
                        </a:lnTo>
                        <a:lnTo>
                          <a:pt x="230" y="119"/>
                        </a:lnTo>
                        <a:lnTo>
                          <a:pt x="136" y="74"/>
                        </a:lnTo>
                        <a:lnTo>
                          <a:pt x="114" y="0"/>
                        </a:lnTo>
                        <a:lnTo>
                          <a:pt x="114" y="0"/>
                        </a:lnTo>
                        <a:close/>
                      </a:path>
                    </a:pathLst>
                  </a:custGeom>
                  <a:solidFill>
                    <a:srgbClr val="FFFA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1" name="Freeform 237"/>
                  <p:cNvSpPr>
                    <a:spLocks/>
                  </p:cNvSpPr>
                  <p:nvPr/>
                </p:nvSpPr>
                <p:spPr bwMode="auto">
                  <a:xfrm>
                    <a:off x="2586" y="3735"/>
                    <a:ext cx="30" cy="40"/>
                  </a:xfrm>
                  <a:custGeom>
                    <a:avLst/>
                    <a:gdLst>
                      <a:gd name="T0" fmla="*/ 76 w 151"/>
                      <a:gd name="T1" fmla="*/ 13 h 200"/>
                      <a:gd name="T2" fmla="*/ 50 w 151"/>
                      <a:gd name="T3" fmla="*/ 48 h 200"/>
                      <a:gd name="T4" fmla="*/ 69 w 151"/>
                      <a:gd name="T5" fmla="*/ 72 h 200"/>
                      <a:gd name="T6" fmla="*/ 40 w 151"/>
                      <a:gd name="T7" fmla="*/ 119 h 200"/>
                      <a:gd name="T8" fmla="*/ 15 w 151"/>
                      <a:gd name="T9" fmla="*/ 158 h 200"/>
                      <a:gd name="T10" fmla="*/ 0 w 151"/>
                      <a:gd name="T11" fmla="*/ 189 h 200"/>
                      <a:gd name="T12" fmla="*/ 6 w 151"/>
                      <a:gd name="T13" fmla="*/ 200 h 200"/>
                      <a:gd name="T14" fmla="*/ 20 w 151"/>
                      <a:gd name="T15" fmla="*/ 190 h 200"/>
                      <a:gd name="T16" fmla="*/ 140 w 151"/>
                      <a:gd name="T17" fmla="*/ 66 h 200"/>
                      <a:gd name="T18" fmla="*/ 151 w 151"/>
                      <a:gd name="T19" fmla="*/ 29 h 200"/>
                      <a:gd name="T20" fmla="*/ 124 w 151"/>
                      <a:gd name="T21" fmla="*/ 0 h 200"/>
                      <a:gd name="T22" fmla="*/ 76 w 151"/>
                      <a:gd name="T23" fmla="*/ 13 h 200"/>
                      <a:gd name="T24" fmla="*/ 76 w 151"/>
                      <a:gd name="T25" fmla="*/ 1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200">
                        <a:moveTo>
                          <a:pt x="76" y="13"/>
                        </a:moveTo>
                        <a:lnTo>
                          <a:pt x="50" y="48"/>
                        </a:lnTo>
                        <a:lnTo>
                          <a:pt x="69" y="72"/>
                        </a:lnTo>
                        <a:lnTo>
                          <a:pt x="40" y="119"/>
                        </a:lnTo>
                        <a:lnTo>
                          <a:pt x="15" y="158"/>
                        </a:lnTo>
                        <a:lnTo>
                          <a:pt x="0" y="189"/>
                        </a:lnTo>
                        <a:lnTo>
                          <a:pt x="6" y="200"/>
                        </a:lnTo>
                        <a:lnTo>
                          <a:pt x="20" y="190"/>
                        </a:lnTo>
                        <a:lnTo>
                          <a:pt x="140" y="66"/>
                        </a:lnTo>
                        <a:lnTo>
                          <a:pt x="151" y="29"/>
                        </a:lnTo>
                        <a:lnTo>
                          <a:pt x="124" y="0"/>
                        </a:lnTo>
                        <a:lnTo>
                          <a:pt x="76" y="13"/>
                        </a:lnTo>
                        <a:lnTo>
                          <a:pt x="76" y="13"/>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2" name="Freeform 238"/>
                  <p:cNvSpPr>
                    <a:spLocks/>
                  </p:cNvSpPr>
                  <p:nvPr/>
                </p:nvSpPr>
                <p:spPr bwMode="auto">
                  <a:xfrm>
                    <a:off x="2630" y="3681"/>
                    <a:ext cx="13" cy="18"/>
                  </a:xfrm>
                  <a:custGeom>
                    <a:avLst/>
                    <a:gdLst>
                      <a:gd name="T0" fmla="*/ 0 w 67"/>
                      <a:gd name="T1" fmla="*/ 40 h 91"/>
                      <a:gd name="T2" fmla="*/ 39 w 67"/>
                      <a:gd name="T3" fmla="*/ 0 h 91"/>
                      <a:gd name="T4" fmla="*/ 67 w 67"/>
                      <a:gd name="T5" fmla="*/ 91 h 91"/>
                      <a:gd name="T6" fmla="*/ 0 w 67"/>
                      <a:gd name="T7" fmla="*/ 40 h 91"/>
                      <a:gd name="T8" fmla="*/ 0 w 67"/>
                      <a:gd name="T9" fmla="*/ 40 h 91"/>
                    </a:gdLst>
                    <a:ahLst/>
                    <a:cxnLst>
                      <a:cxn ang="0">
                        <a:pos x="T0" y="T1"/>
                      </a:cxn>
                      <a:cxn ang="0">
                        <a:pos x="T2" y="T3"/>
                      </a:cxn>
                      <a:cxn ang="0">
                        <a:pos x="T4" y="T5"/>
                      </a:cxn>
                      <a:cxn ang="0">
                        <a:pos x="T6" y="T7"/>
                      </a:cxn>
                      <a:cxn ang="0">
                        <a:pos x="T8" y="T9"/>
                      </a:cxn>
                    </a:cxnLst>
                    <a:rect l="0" t="0" r="r" b="b"/>
                    <a:pathLst>
                      <a:path w="67" h="91">
                        <a:moveTo>
                          <a:pt x="0" y="40"/>
                        </a:moveTo>
                        <a:lnTo>
                          <a:pt x="39" y="0"/>
                        </a:lnTo>
                        <a:lnTo>
                          <a:pt x="67" y="91"/>
                        </a:lnTo>
                        <a:lnTo>
                          <a:pt x="0" y="40"/>
                        </a:lnTo>
                        <a:lnTo>
                          <a:pt x="0" y="4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3" name="Freeform 239"/>
                  <p:cNvSpPr>
                    <a:spLocks/>
                  </p:cNvSpPr>
                  <p:nvPr/>
                </p:nvSpPr>
                <p:spPr bwMode="auto">
                  <a:xfrm>
                    <a:off x="2670" y="3657"/>
                    <a:ext cx="344" cy="241"/>
                  </a:xfrm>
                  <a:custGeom>
                    <a:avLst/>
                    <a:gdLst>
                      <a:gd name="T0" fmla="*/ 795 w 1721"/>
                      <a:gd name="T1" fmla="*/ 186 h 1205"/>
                      <a:gd name="T2" fmla="*/ 826 w 1721"/>
                      <a:gd name="T3" fmla="*/ 233 h 1205"/>
                      <a:gd name="T4" fmla="*/ 988 w 1721"/>
                      <a:gd name="T5" fmla="*/ 277 h 1205"/>
                      <a:gd name="T6" fmla="*/ 1040 w 1721"/>
                      <a:gd name="T7" fmla="*/ 423 h 1205"/>
                      <a:gd name="T8" fmla="*/ 944 w 1721"/>
                      <a:gd name="T9" fmla="*/ 633 h 1205"/>
                      <a:gd name="T10" fmla="*/ 869 w 1721"/>
                      <a:gd name="T11" fmla="*/ 587 h 1205"/>
                      <a:gd name="T12" fmla="*/ 795 w 1721"/>
                      <a:gd name="T13" fmla="*/ 524 h 1205"/>
                      <a:gd name="T14" fmla="*/ 761 w 1721"/>
                      <a:gd name="T15" fmla="*/ 617 h 1205"/>
                      <a:gd name="T16" fmla="*/ 798 w 1721"/>
                      <a:gd name="T17" fmla="*/ 876 h 1205"/>
                      <a:gd name="T18" fmla="*/ 769 w 1721"/>
                      <a:gd name="T19" fmla="*/ 970 h 1205"/>
                      <a:gd name="T20" fmla="*/ 721 w 1721"/>
                      <a:gd name="T21" fmla="*/ 1013 h 1205"/>
                      <a:gd name="T22" fmla="*/ 647 w 1721"/>
                      <a:gd name="T23" fmla="*/ 1043 h 1205"/>
                      <a:gd name="T24" fmla="*/ 627 w 1721"/>
                      <a:gd name="T25" fmla="*/ 1001 h 1205"/>
                      <a:gd name="T26" fmla="*/ 551 w 1721"/>
                      <a:gd name="T27" fmla="*/ 1093 h 1205"/>
                      <a:gd name="T28" fmla="*/ 496 w 1721"/>
                      <a:gd name="T29" fmla="*/ 1112 h 1205"/>
                      <a:gd name="T30" fmla="*/ 496 w 1721"/>
                      <a:gd name="T31" fmla="*/ 1067 h 1205"/>
                      <a:gd name="T32" fmla="*/ 508 w 1721"/>
                      <a:gd name="T33" fmla="*/ 1018 h 1205"/>
                      <a:gd name="T34" fmla="*/ 459 w 1721"/>
                      <a:gd name="T35" fmla="*/ 976 h 1205"/>
                      <a:gd name="T36" fmla="*/ 256 w 1721"/>
                      <a:gd name="T37" fmla="*/ 941 h 1205"/>
                      <a:gd name="T38" fmla="*/ 238 w 1721"/>
                      <a:gd name="T39" fmla="*/ 902 h 1205"/>
                      <a:gd name="T40" fmla="*/ 274 w 1721"/>
                      <a:gd name="T41" fmla="*/ 806 h 1205"/>
                      <a:gd name="T42" fmla="*/ 171 w 1721"/>
                      <a:gd name="T43" fmla="*/ 864 h 1205"/>
                      <a:gd name="T44" fmla="*/ 100 w 1721"/>
                      <a:gd name="T45" fmla="*/ 884 h 1205"/>
                      <a:gd name="T46" fmla="*/ 100 w 1721"/>
                      <a:gd name="T47" fmla="*/ 849 h 1205"/>
                      <a:gd name="T48" fmla="*/ 115 w 1721"/>
                      <a:gd name="T49" fmla="*/ 746 h 1205"/>
                      <a:gd name="T50" fmla="*/ 26 w 1721"/>
                      <a:gd name="T51" fmla="*/ 767 h 1205"/>
                      <a:gd name="T52" fmla="*/ 14 w 1721"/>
                      <a:gd name="T53" fmla="*/ 840 h 1205"/>
                      <a:gd name="T54" fmla="*/ 71 w 1721"/>
                      <a:gd name="T55" fmla="*/ 899 h 1205"/>
                      <a:gd name="T56" fmla="*/ 141 w 1721"/>
                      <a:gd name="T57" fmla="*/ 918 h 1205"/>
                      <a:gd name="T58" fmla="*/ 288 w 1721"/>
                      <a:gd name="T59" fmla="*/ 1066 h 1205"/>
                      <a:gd name="T60" fmla="*/ 630 w 1721"/>
                      <a:gd name="T61" fmla="*/ 1205 h 1205"/>
                      <a:gd name="T62" fmla="*/ 880 w 1721"/>
                      <a:gd name="T63" fmla="*/ 1205 h 1205"/>
                      <a:gd name="T64" fmla="*/ 1076 w 1721"/>
                      <a:gd name="T65" fmla="*/ 1172 h 1205"/>
                      <a:gd name="T66" fmla="*/ 1085 w 1721"/>
                      <a:gd name="T67" fmla="*/ 990 h 1205"/>
                      <a:gd name="T68" fmla="*/ 1097 w 1721"/>
                      <a:gd name="T69" fmla="*/ 777 h 1205"/>
                      <a:gd name="T70" fmla="*/ 1144 w 1721"/>
                      <a:gd name="T71" fmla="*/ 612 h 1205"/>
                      <a:gd name="T72" fmla="*/ 1224 w 1721"/>
                      <a:gd name="T73" fmla="*/ 492 h 1205"/>
                      <a:gd name="T74" fmla="*/ 1220 w 1721"/>
                      <a:gd name="T75" fmla="*/ 334 h 1205"/>
                      <a:gd name="T76" fmla="*/ 1283 w 1721"/>
                      <a:gd name="T77" fmla="*/ 265 h 1205"/>
                      <a:gd name="T78" fmla="*/ 1359 w 1721"/>
                      <a:gd name="T79" fmla="*/ 208 h 1205"/>
                      <a:gd name="T80" fmla="*/ 1620 w 1721"/>
                      <a:gd name="T81" fmla="*/ 148 h 1205"/>
                      <a:gd name="T82" fmla="*/ 1721 w 1721"/>
                      <a:gd name="T83" fmla="*/ 93 h 1205"/>
                      <a:gd name="T84" fmla="*/ 1447 w 1721"/>
                      <a:gd name="T85" fmla="*/ 119 h 1205"/>
                      <a:gd name="T86" fmla="*/ 1215 w 1721"/>
                      <a:gd name="T87" fmla="*/ 139 h 1205"/>
                      <a:gd name="T88" fmla="*/ 1266 w 1721"/>
                      <a:gd name="T89" fmla="*/ 46 h 1205"/>
                      <a:gd name="T90" fmla="*/ 1279 w 1721"/>
                      <a:gd name="T91" fmla="*/ 0 h 1205"/>
                      <a:gd name="T92" fmla="*/ 1158 w 1721"/>
                      <a:gd name="T93" fmla="*/ 37 h 1205"/>
                      <a:gd name="T94" fmla="*/ 1056 w 1721"/>
                      <a:gd name="T95" fmla="*/ 89 h 1205"/>
                      <a:gd name="T96" fmla="*/ 979 w 1721"/>
                      <a:gd name="T97" fmla="*/ 169 h 1205"/>
                      <a:gd name="T98" fmla="*/ 950 w 1721"/>
                      <a:gd name="T99" fmla="*/ 142 h 1205"/>
                      <a:gd name="T100" fmla="*/ 889 w 1721"/>
                      <a:gd name="T101" fmla="*/ 163 h 1205"/>
                      <a:gd name="T102" fmla="*/ 842 w 1721"/>
                      <a:gd name="T103" fmla="*/ 125 h 1205"/>
                      <a:gd name="T104" fmla="*/ 815 w 1721"/>
                      <a:gd name="T105" fmla="*/ 169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1" h="1205">
                        <a:moveTo>
                          <a:pt x="815" y="169"/>
                        </a:moveTo>
                        <a:lnTo>
                          <a:pt x="795" y="186"/>
                        </a:lnTo>
                        <a:lnTo>
                          <a:pt x="800" y="210"/>
                        </a:lnTo>
                        <a:lnTo>
                          <a:pt x="826" y="233"/>
                        </a:lnTo>
                        <a:lnTo>
                          <a:pt x="921" y="254"/>
                        </a:lnTo>
                        <a:lnTo>
                          <a:pt x="988" y="277"/>
                        </a:lnTo>
                        <a:lnTo>
                          <a:pt x="1032" y="357"/>
                        </a:lnTo>
                        <a:lnTo>
                          <a:pt x="1040" y="423"/>
                        </a:lnTo>
                        <a:lnTo>
                          <a:pt x="1002" y="556"/>
                        </a:lnTo>
                        <a:lnTo>
                          <a:pt x="944" y="633"/>
                        </a:lnTo>
                        <a:lnTo>
                          <a:pt x="915" y="642"/>
                        </a:lnTo>
                        <a:lnTo>
                          <a:pt x="869" y="587"/>
                        </a:lnTo>
                        <a:lnTo>
                          <a:pt x="832" y="519"/>
                        </a:lnTo>
                        <a:lnTo>
                          <a:pt x="795" y="524"/>
                        </a:lnTo>
                        <a:lnTo>
                          <a:pt x="768" y="572"/>
                        </a:lnTo>
                        <a:lnTo>
                          <a:pt x="761" y="617"/>
                        </a:lnTo>
                        <a:lnTo>
                          <a:pt x="771" y="678"/>
                        </a:lnTo>
                        <a:lnTo>
                          <a:pt x="798" y="876"/>
                        </a:lnTo>
                        <a:lnTo>
                          <a:pt x="785" y="946"/>
                        </a:lnTo>
                        <a:lnTo>
                          <a:pt x="769" y="970"/>
                        </a:lnTo>
                        <a:lnTo>
                          <a:pt x="747" y="993"/>
                        </a:lnTo>
                        <a:lnTo>
                          <a:pt x="721" y="1013"/>
                        </a:lnTo>
                        <a:lnTo>
                          <a:pt x="692" y="1030"/>
                        </a:lnTo>
                        <a:lnTo>
                          <a:pt x="647" y="1043"/>
                        </a:lnTo>
                        <a:lnTo>
                          <a:pt x="634" y="1022"/>
                        </a:lnTo>
                        <a:lnTo>
                          <a:pt x="627" y="1001"/>
                        </a:lnTo>
                        <a:lnTo>
                          <a:pt x="571" y="1052"/>
                        </a:lnTo>
                        <a:lnTo>
                          <a:pt x="551" y="1093"/>
                        </a:lnTo>
                        <a:lnTo>
                          <a:pt x="531" y="1118"/>
                        </a:lnTo>
                        <a:lnTo>
                          <a:pt x="496" y="1112"/>
                        </a:lnTo>
                        <a:lnTo>
                          <a:pt x="476" y="1090"/>
                        </a:lnTo>
                        <a:lnTo>
                          <a:pt x="496" y="1067"/>
                        </a:lnTo>
                        <a:lnTo>
                          <a:pt x="515" y="1037"/>
                        </a:lnTo>
                        <a:lnTo>
                          <a:pt x="508" y="1018"/>
                        </a:lnTo>
                        <a:lnTo>
                          <a:pt x="489" y="996"/>
                        </a:lnTo>
                        <a:lnTo>
                          <a:pt x="459" y="976"/>
                        </a:lnTo>
                        <a:lnTo>
                          <a:pt x="421" y="960"/>
                        </a:lnTo>
                        <a:lnTo>
                          <a:pt x="256" y="941"/>
                        </a:lnTo>
                        <a:lnTo>
                          <a:pt x="226" y="933"/>
                        </a:lnTo>
                        <a:lnTo>
                          <a:pt x="238" y="902"/>
                        </a:lnTo>
                        <a:lnTo>
                          <a:pt x="271" y="842"/>
                        </a:lnTo>
                        <a:lnTo>
                          <a:pt x="274" y="806"/>
                        </a:lnTo>
                        <a:lnTo>
                          <a:pt x="212" y="839"/>
                        </a:lnTo>
                        <a:lnTo>
                          <a:pt x="171" y="864"/>
                        </a:lnTo>
                        <a:lnTo>
                          <a:pt x="136" y="884"/>
                        </a:lnTo>
                        <a:lnTo>
                          <a:pt x="100" y="884"/>
                        </a:lnTo>
                        <a:lnTo>
                          <a:pt x="97" y="869"/>
                        </a:lnTo>
                        <a:lnTo>
                          <a:pt x="100" y="849"/>
                        </a:lnTo>
                        <a:lnTo>
                          <a:pt x="124" y="766"/>
                        </a:lnTo>
                        <a:lnTo>
                          <a:pt x="115" y="746"/>
                        </a:lnTo>
                        <a:lnTo>
                          <a:pt x="80" y="745"/>
                        </a:lnTo>
                        <a:lnTo>
                          <a:pt x="26" y="767"/>
                        </a:lnTo>
                        <a:lnTo>
                          <a:pt x="0" y="810"/>
                        </a:lnTo>
                        <a:lnTo>
                          <a:pt x="14" y="840"/>
                        </a:lnTo>
                        <a:lnTo>
                          <a:pt x="37" y="869"/>
                        </a:lnTo>
                        <a:lnTo>
                          <a:pt x="71" y="899"/>
                        </a:lnTo>
                        <a:lnTo>
                          <a:pt x="118" y="925"/>
                        </a:lnTo>
                        <a:lnTo>
                          <a:pt x="141" y="918"/>
                        </a:lnTo>
                        <a:lnTo>
                          <a:pt x="171" y="993"/>
                        </a:lnTo>
                        <a:lnTo>
                          <a:pt x="288" y="1066"/>
                        </a:lnTo>
                        <a:lnTo>
                          <a:pt x="419" y="1152"/>
                        </a:lnTo>
                        <a:lnTo>
                          <a:pt x="630" y="1205"/>
                        </a:lnTo>
                        <a:lnTo>
                          <a:pt x="727" y="1205"/>
                        </a:lnTo>
                        <a:lnTo>
                          <a:pt x="880" y="1205"/>
                        </a:lnTo>
                        <a:lnTo>
                          <a:pt x="1010" y="1186"/>
                        </a:lnTo>
                        <a:lnTo>
                          <a:pt x="1076" y="1172"/>
                        </a:lnTo>
                        <a:lnTo>
                          <a:pt x="1149" y="1138"/>
                        </a:lnTo>
                        <a:lnTo>
                          <a:pt x="1085" y="990"/>
                        </a:lnTo>
                        <a:lnTo>
                          <a:pt x="1091" y="817"/>
                        </a:lnTo>
                        <a:lnTo>
                          <a:pt x="1097" y="777"/>
                        </a:lnTo>
                        <a:lnTo>
                          <a:pt x="1120" y="694"/>
                        </a:lnTo>
                        <a:lnTo>
                          <a:pt x="1144" y="612"/>
                        </a:lnTo>
                        <a:lnTo>
                          <a:pt x="1156" y="575"/>
                        </a:lnTo>
                        <a:lnTo>
                          <a:pt x="1224" y="492"/>
                        </a:lnTo>
                        <a:lnTo>
                          <a:pt x="1226" y="395"/>
                        </a:lnTo>
                        <a:lnTo>
                          <a:pt x="1220" y="334"/>
                        </a:lnTo>
                        <a:lnTo>
                          <a:pt x="1257" y="289"/>
                        </a:lnTo>
                        <a:lnTo>
                          <a:pt x="1283" y="265"/>
                        </a:lnTo>
                        <a:lnTo>
                          <a:pt x="1309" y="243"/>
                        </a:lnTo>
                        <a:lnTo>
                          <a:pt x="1359" y="208"/>
                        </a:lnTo>
                        <a:lnTo>
                          <a:pt x="1424" y="186"/>
                        </a:lnTo>
                        <a:lnTo>
                          <a:pt x="1620" y="148"/>
                        </a:lnTo>
                        <a:lnTo>
                          <a:pt x="1707" y="117"/>
                        </a:lnTo>
                        <a:lnTo>
                          <a:pt x="1721" y="93"/>
                        </a:lnTo>
                        <a:lnTo>
                          <a:pt x="1576" y="89"/>
                        </a:lnTo>
                        <a:lnTo>
                          <a:pt x="1447" y="119"/>
                        </a:lnTo>
                        <a:lnTo>
                          <a:pt x="1236" y="190"/>
                        </a:lnTo>
                        <a:lnTo>
                          <a:pt x="1215" y="139"/>
                        </a:lnTo>
                        <a:lnTo>
                          <a:pt x="1245" y="68"/>
                        </a:lnTo>
                        <a:lnTo>
                          <a:pt x="1266" y="46"/>
                        </a:lnTo>
                        <a:lnTo>
                          <a:pt x="1291" y="11"/>
                        </a:lnTo>
                        <a:lnTo>
                          <a:pt x="1279" y="0"/>
                        </a:lnTo>
                        <a:lnTo>
                          <a:pt x="1230" y="13"/>
                        </a:lnTo>
                        <a:lnTo>
                          <a:pt x="1158" y="37"/>
                        </a:lnTo>
                        <a:lnTo>
                          <a:pt x="1121" y="51"/>
                        </a:lnTo>
                        <a:lnTo>
                          <a:pt x="1056" y="89"/>
                        </a:lnTo>
                        <a:lnTo>
                          <a:pt x="1030" y="169"/>
                        </a:lnTo>
                        <a:lnTo>
                          <a:pt x="979" y="169"/>
                        </a:lnTo>
                        <a:lnTo>
                          <a:pt x="972" y="156"/>
                        </a:lnTo>
                        <a:lnTo>
                          <a:pt x="950" y="142"/>
                        </a:lnTo>
                        <a:lnTo>
                          <a:pt x="920" y="155"/>
                        </a:lnTo>
                        <a:lnTo>
                          <a:pt x="889" y="163"/>
                        </a:lnTo>
                        <a:lnTo>
                          <a:pt x="862" y="141"/>
                        </a:lnTo>
                        <a:lnTo>
                          <a:pt x="842" y="125"/>
                        </a:lnTo>
                        <a:lnTo>
                          <a:pt x="815" y="169"/>
                        </a:lnTo>
                        <a:lnTo>
                          <a:pt x="815" y="169"/>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4" name="Freeform 240"/>
                  <p:cNvSpPr>
                    <a:spLocks/>
                  </p:cNvSpPr>
                  <p:nvPr/>
                </p:nvSpPr>
                <p:spPr bwMode="auto">
                  <a:xfrm>
                    <a:off x="2548" y="3413"/>
                    <a:ext cx="73" cy="38"/>
                  </a:xfrm>
                  <a:custGeom>
                    <a:avLst/>
                    <a:gdLst>
                      <a:gd name="T0" fmla="*/ 0 w 364"/>
                      <a:gd name="T1" fmla="*/ 166 h 190"/>
                      <a:gd name="T2" fmla="*/ 15 w 364"/>
                      <a:gd name="T3" fmla="*/ 119 h 190"/>
                      <a:gd name="T4" fmla="*/ 44 w 364"/>
                      <a:gd name="T5" fmla="*/ 78 h 190"/>
                      <a:gd name="T6" fmla="*/ 82 w 364"/>
                      <a:gd name="T7" fmla="*/ 45 h 190"/>
                      <a:gd name="T8" fmla="*/ 126 w 364"/>
                      <a:gd name="T9" fmla="*/ 19 h 190"/>
                      <a:gd name="T10" fmla="*/ 226 w 364"/>
                      <a:gd name="T11" fmla="*/ 0 h 190"/>
                      <a:gd name="T12" fmla="*/ 319 w 364"/>
                      <a:gd name="T13" fmla="*/ 28 h 190"/>
                      <a:gd name="T14" fmla="*/ 343 w 364"/>
                      <a:gd name="T15" fmla="*/ 50 h 190"/>
                      <a:gd name="T16" fmla="*/ 364 w 364"/>
                      <a:gd name="T17" fmla="*/ 76 h 190"/>
                      <a:gd name="T18" fmla="*/ 356 w 364"/>
                      <a:gd name="T19" fmla="*/ 94 h 190"/>
                      <a:gd name="T20" fmla="*/ 332 w 364"/>
                      <a:gd name="T21" fmla="*/ 95 h 190"/>
                      <a:gd name="T22" fmla="*/ 280 w 364"/>
                      <a:gd name="T23" fmla="*/ 71 h 190"/>
                      <a:gd name="T24" fmla="*/ 238 w 364"/>
                      <a:gd name="T25" fmla="*/ 53 h 190"/>
                      <a:gd name="T26" fmla="*/ 133 w 364"/>
                      <a:gd name="T27" fmla="*/ 55 h 190"/>
                      <a:gd name="T28" fmla="*/ 78 w 364"/>
                      <a:gd name="T29" fmla="*/ 77 h 190"/>
                      <a:gd name="T30" fmla="*/ 58 w 364"/>
                      <a:gd name="T31" fmla="*/ 101 h 190"/>
                      <a:gd name="T32" fmla="*/ 34 w 364"/>
                      <a:gd name="T33" fmla="*/ 179 h 190"/>
                      <a:gd name="T34" fmla="*/ 11 w 364"/>
                      <a:gd name="T35" fmla="*/ 190 h 190"/>
                      <a:gd name="T36" fmla="*/ 0 w 364"/>
                      <a:gd name="T37" fmla="*/ 166 h 190"/>
                      <a:gd name="T38" fmla="*/ 0 w 364"/>
                      <a:gd name="T39" fmla="*/ 16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4" h="190">
                        <a:moveTo>
                          <a:pt x="0" y="166"/>
                        </a:moveTo>
                        <a:lnTo>
                          <a:pt x="15" y="119"/>
                        </a:lnTo>
                        <a:lnTo>
                          <a:pt x="44" y="78"/>
                        </a:lnTo>
                        <a:lnTo>
                          <a:pt x="82" y="45"/>
                        </a:lnTo>
                        <a:lnTo>
                          <a:pt x="126" y="19"/>
                        </a:lnTo>
                        <a:lnTo>
                          <a:pt x="226" y="0"/>
                        </a:lnTo>
                        <a:lnTo>
                          <a:pt x="319" y="28"/>
                        </a:lnTo>
                        <a:lnTo>
                          <a:pt x="343" y="50"/>
                        </a:lnTo>
                        <a:lnTo>
                          <a:pt x="364" y="76"/>
                        </a:lnTo>
                        <a:lnTo>
                          <a:pt x="356" y="94"/>
                        </a:lnTo>
                        <a:lnTo>
                          <a:pt x="332" y="95"/>
                        </a:lnTo>
                        <a:lnTo>
                          <a:pt x="280" y="71"/>
                        </a:lnTo>
                        <a:lnTo>
                          <a:pt x="238" y="53"/>
                        </a:lnTo>
                        <a:lnTo>
                          <a:pt x="133" y="55"/>
                        </a:lnTo>
                        <a:lnTo>
                          <a:pt x="78" y="77"/>
                        </a:lnTo>
                        <a:lnTo>
                          <a:pt x="58" y="101"/>
                        </a:lnTo>
                        <a:lnTo>
                          <a:pt x="34" y="179"/>
                        </a:lnTo>
                        <a:lnTo>
                          <a:pt x="11" y="190"/>
                        </a:lnTo>
                        <a:lnTo>
                          <a:pt x="0" y="166"/>
                        </a:lnTo>
                        <a:lnTo>
                          <a:pt x="0"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5" name="Freeform 241"/>
                  <p:cNvSpPr>
                    <a:spLocks/>
                  </p:cNvSpPr>
                  <p:nvPr/>
                </p:nvSpPr>
                <p:spPr bwMode="auto">
                  <a:xfrm>
                    <a:off x="2602" y="3390"/>
                    <a:ext cx="58" cy="22"/>
                  </a:xfrm>
                  <a:custGeom>
                    <a:avLst/>
                    <a:gdLst>
                      <a:gd name="T0" fmla="*/ 270 w 288"/>
                      <a:gd name="T1" fmla="*/ 50 h 112"/>
                      <a:gd name="T2" fmla="*/ 288 w 288"/>
                      <a:gd name="T3" fmla="*/ 91 h 112"/>
                      <a:gd name="T4" fmla="*/ 274 w 288"/>
                      <a:gd name="T5" fmla="*/ 112 h 112"/>
                      <a:gd name="T6" fmla="*/ 243 w 288"/>
                      <a:gd name="T7" fmla="*/ 108 h 112"/>
                      <a:gd name="T8" fmla="*/ 210 w 288"/>
                      <a:gd name="T9" fmla="*/ 70 h 112"/>
                      <a:gd name="T10" fmla="*/ 175 w 288"/>
                      <a:gd name="T11" fmla="*/ 40 h 112"/>
                      <a:gd name="T12" fmla="*/ 136 w 288"/>
                      <a:gd name="T13" fmla="*/ 28 h 112"/>
                      <a:gd name="T14" fmla="*/ 55 w 288"/>
                      <a:gd name="T15" fmla="*/ 54 h 112"/>
                      <a:gd name="T16" fmla="*/ 21 w 288"/>
                      <a:gd name="T17" fmla="*/ 88 h 112"/>
                      <a:gd name="T18" fmla="*/ 4 w 288"/>
                      <a:gd name="T19" fmla="*/ 92 h 112"/>
                      <a:gd name="T20" fmla="*/ 0 w 288"/>
                      <a:gd name="T21" fmla="*/ 75 h 112"/>
                      <a:gd name="T22" fmla="*/ 22 w 288"/>
                      <a:gd name="T23" fmla="*/ 45 h 112"/>
                      <a:gd name="T24" fmla="*/ 52 w 288"/>
                      <a:gd name="T25" fmla="*/ 24 h 112"/>
                      <a:gd name="T26" fmla="*/ 129 w 288"/>
                      <a:gd name="T27" fmla="*/ 0 h 112"/>
                      <a:gd name="T28" fmla="*/ 207 w 288"/>
                      <a:gd name="T29" fmla="*/ 10 h 112"/>
                      <a:gd name="T30" fmla="*/ 270 w 288"/>
                      <a:gd name="T31" fmla="*/ 50 h 112"/>
                      <a:gd name="T32" fmla="*/ 270 w 288"/>
                      <a:gd name="T33"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12">
                        <a:moveTo>
                          <a:pt x="270" y="50"/>
                        </a:moveTo>
                        <a:lnTo>
                          <a:pt x="288" y="91"/>
                        </a:lnTo>
                        <a:lnTo>
                          <a:pt x="274" y="112"/>
                        </a:lnTo>
                        <a:lnTo>
                          <a:pt x="243" y="108"/>
                        </a:lnTo>
                        <a:lnTo>
                          <a:pt x="210" y="70"/>
                        </a:lnTo>
                        <a:lnTo>
                          <a:pt x="175" y="40"/>
                        </a:lnTo>
                        <a:lnTo>
                          <a:pt x="136" y="28"/>
                        </a:lnTo>
                        <a:lnTo>
                          <a:pt x="55" y="54"/>
                        </a:lnTo>
                        <a:lnTo>
                          <a:pt x="21" y="88"/>
                        </a:lnTo>
                        <a:lnTo>
                          <a:pt x="4" y="92"/>
                        </a:lnTo>
                        <a:lnTo>
                          <a:pt x="0" y="75"/>
                        </a:lnTo>
                        <a:lnTo>
                          <a:pt x="22" y="45"/>
                        </a:lnTo>
                        <a:lnTo>
                          <a:pt x="52" y="24"/>
                        </a:lnTo>
                        <a:lnTo>
                          <a:pt x="129" y="0"/>
                        </a:lnTo>
                        <a:lnTo>
                          <a:pt x="207" y="10"/>
                        </a:lnTo>
                        <a:lnTo>
                          <a:pt x="270" y="50"/>
                        </a:lnTo>
                        <a:lnTo>
                          <a:pt x="27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6" name="Freeform 242"/>
                  <p:cNvSpPr>
                    <a:spLocks/>
                  </p:cNvSpPr>
                  <p:nvPr/>
                </p:nvSpPr>
                <p:spPr bwMode="auto">
                  <a:xfrm>
                    <a:off x="2646" y="3408"/>
                    <a:ext cx="62" cy="26"/>
                  </a:xfrm>
                  <a:custGeom>
                    <a:avLst/>
                    <a:gdLst>
                      <a:gd name="T0" fmla="*/ 0 w 311"/>
                      <a:gd name="T1" fmla="*/ 41 h 127"/>
                      <a:gd name="T2" fmla="*/ 14 w 311"/>
                      <a:gd name="T3" fmla="*/ 23 h 127"/>
                      <a:gd name="T4" fmla="*/ 32 w 311"/>
                      <a:gd name="T5" fmla="*/ 11 h 127"/>
                      <a:gd name="T6" fmla="*/ 79 w 311"/>
                      <a:gd name="T7" fmla="*/ 0 h 127"/>
                      <a:gd name="T8" fmla="*/ 176 w 311"/>
                      <a:gd name="T9" fmla="*/ 4 h 127"/>
                      <a:gd name="T10" fmla="*/ 237 w 311"/>
                      <a:gd name="T11" fmla="*/ 25 h 127"/>
                      <a:gd name="T12" fmla="*/ 291 w 311"/>
                      <a:gd name="T13" fmla="*/ 58 h 127"/>
                      <a:gd name="T14" fmla="*/ 311 w 311"/>
                      <a:gd name="T15" fmla="*/ 110 h 127"/>
                      <a:gd name="T16" fmla="*/ 301 w 311"/>
                      <a:gd name="T17" fmla="*/ 127 h 127"/>
                      <a:gd name="T18" fmla="*/ 277 w 311"/>
                      <a:gd name="T19" fmla="*/ 116 h 127"/>
                      <a:gd name="T20" fmla="*/ 257 w 311"/>
                      <a:gd name="T21" fmla="*/ 100 h 127"/>
                      <a:gd name="T22" fmla="*/ 231 w 311"/>
                      <a:gd name="T23" fmla="*/ 79 h 127"/>
                      <a:gd name="T24" fmla="*/ 204 w 311"/>
                      <a:gd name="T25" fmla="*/ 58 h 127"/>
                      <a:gd name="T26" fmla="*/ 183 w 311"/>
                      <a:gd name="T27" fmla="*/ 47 h 127"/>
                      <a:gd name="T28" fmla="*/ 98 w 311"/>
                      <a:gd name="T29" fmla="*/ 26 h 127"/>
                      <a:gd name="T30" fmla="*/ 19 w 311"/>
                      <a:gd name="T31" fmla="*/ 54 h 127"/>
                      <a:gd name="T32" fmla="*/ 3 w 311"/>
                      <a:gd name="T33" fmla="*/ 57 h 127"/>
                      <a:gd name="T34" fmla="*/ 0 w 311"/>
                      <a:gd name="T35" fmla="*/ 41 h 127"/>
                      <a:gd name="T36" fmla="*/ 0 w 311"/>
                      <a:gd name="T37" fmla="*/ 4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127">
                        <a:moveTo>
                          <a:pt x="0" y="41"/>
                        </a:moveTo>
                        <a:lnTo>
                          <a:pt x="14" y="23"/>
                        </a:lnTo>
                        <a:lnTo>
                          <a:pt x="32" y="11"/>
                        </a:lnTo>
                        <a:lnTo>
                          <a:pt x="79" y="0"/>
                        </a:lnTo>
                        <a:lnTo>
                          <a:pt x="176" y="4"/>
                        </a:lnTo>
                        <a:lnTo>
                          <a:pt x="237" y="25"/>
                        </a:lnTo>
                        <a:lnTo>
                          <a:pt x="291" y="58"/>
                        </a:lnTo>
                        <a:lnTo>
                          <a:pt x="311" y="110"/>
                        </a:lnTo>
                        <a:lnTo>
                          <a:pt x="301" y="127"/>
                        </a:lnTo>
                        <a:lnTo>
                          <a:pt x="277" y="116"/>
                        </a:lnTo>
                        <a:lnTo>
                          <a:pt x="257" y="100"/>
                        </a:lnTo>
                        <a:lnTo>
                          <a:pt x="231" y="79"/>
                        </a:lnTo>
                        <a:lnTo>
                          <a:pt x="204" y="58"/>
                        </a:lnTo>
                        <a:lnTo>
                          <a:pt x="183" y="47"/>
                        </a:lnTo>
                        <a:lnTo>
                          <a:pt x="98" y="26"/>
                        </a:lnTo>
                        <a:lnTo>
                          <a:pt x="19" y="54"/>
                        </a:lnTo>
                        <a:lnTo>
                          <a:pt x="3" y="57"/>
                        </a:lnTo>
                        <a:lnTo>
                          <a:pt x="0" y="41"/>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7" name="Freeform 243"/>
                  <p:cNvSpPr>
                    <a:spLocks/>
                  </p:cNvSpPr>
                  <p:nvPr/>
                </p:nvSpPr>
                <p:spPr bwMode="auto">
                  <a:xfrm>
                    <a:off x="2632" y="3432"/>
                    <a:ext cx="115" cy="18"/>
                  </a:xfrm>
                  <a:custGeom>
                    <a:avLst/>
                    <a:gdLst>
                      <a:gd name="T0" fmla="*/ 8 w 578"/>
                      <a:gd name="T1" fmla="*/ 52 h 94"/>
                      <a:gd name="T2" fmla="*/ 35 w 578"/>
                      <a:gd name="T3" fmla="*/ 40 h 94"/>
                      <a:gd name="T4" fmla="*/ 78 w 578"/>
                      <a:gd name="T5" fmla="*/ 22 h 94"/>
                      <a:gd name="T6" fmla="*/ 151 w 578"/>
                      <a:gd name="T7" fmla="*/ 0 h 94"/>
                      <a:gd name="T8" fmla="*/ 364 w 578"/>
                      <a:gd name="T9" fmla="*/ 21 h 94"/>
                      <a:gd name="T10" fmla="*/ 569 w 578"/>
                      <a:gd name="T11" fmla="*/ 70 h 94"/>
                      <a:gd name="T12" fmla="*/ 578 w 578"/>
                      <a:gd name="T13" fmla="*/ 85 h 94"/>
                      <a:gd name="T14" fmla="*/ 563 w 578"/>
                      <a:gd name="T15" fmla="*/ 94 h 94"/>
                      <a:gd name="T16" fmla="*/ 466 w 578"/>
                      <a:gd name="T17" fmla="*/ 71 h 94"/>
                      <a:gd name="T18" fmla="*/ 311 w 578"/>
                      <a:gd name="T19" fmla="*/ 44 h 94"/>
                      <a:gd name="T20" fmla="*/ 154 w 578"/>
                      <a:gd name="T21" fmla="*/ 40 h 94"/>
                      <a:gd name="T22" fmla="*/ 85 w 578"/>
                      <a:gd name="T23" fmla="*/ 57 h 94"/>
                      <a:gd name="T24" fmla="*/ 17 w 578"/>
                      <a:gd name="T25" fmla="*/ 75 h 94"/>
                      <a:gd name="T26" fmla="*/ 0 w 578"/>
                      <a:gd name="T27" fmla="*/ 68 h 94"/>
                      <a:gd name="T28" fmla="*/ 8 w 578"/>
                      <a:gd name="T29" fmla="*/ 52 h 94"/>
                      <a:gd name="T30" fmla="*/ 8 w 578"/>
                      <a:gd name="T31"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94">
                        <a:moveTo>
                          <a:pt x="8" y="52"/>
                        </a:moveTo>
                        <a:lnTo>
                          <a:pt x="35" y="40"/>
                        </a:lnTo>
                        <a:lnTo>
                          <a:pt x="78" y="22"/>
                        </a:lnTo>
                        <a:lnTo>
                          <a:pt x="151" y="0"/>
                        </a:lnTo>
                        <a:lnTo>
                          <a:pt x="364" y="21"/>
                        </a:lnTo>
                        <a:lnTo>
                          <a:pt x="569" y="70"/>
                        </a:lnTo>
                        <a:lnTo>
                          <a:pt x="578" y="85"/>
                        </a:lnTo>
                        <a:lnTo>
                          <a:pt x="563" y="94"/>
                        </a:lnTo>
                        <a:lnTo>
                          <a:pt x="466" y="71"/>
                        </a:lnTo>
                        <a:lnTo>
                          <a:pt x="311" y="44"/>
                        </a:lnTo>
                        <a:lnTo>
                          <a:pt x="154" y="40"/>
                        </a:lnTo>
                        <a:lnTo>
                          <a:pt x="85" y="57"/>
                        </a:lnTo>
                        <a:lnTo>
                          <a:pt x="17" y="75"/>
                        </a:lnTo>
                        <a:lnTo>
                          <a:pt x="0" y="68"/>
                        </a:lnTo>
                        <a:lnTo>
                          <a:pt x="8" y="52"/>
                        </a:lnTo>
                        <a:lnTo>
                          <a:pt x="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8" name="Freeform 244"/>
                  <p:cNvSpPr>
                    <a:spLocks/>
                  </p:cNvSpPr>
                  <p:nvPr/>
                </p:nvSpPr>
                <p:spPr bwMode="auto">
                  <a:xfrm>
                    <a:off x="2616" y="3428"/>
                    <a:ext cx="197" cy="57"/>
                  </a:xfrm>
                  <a:custGeom>
                    <a:avLst/>
                    <a:gdLst>
                      <a:gd name="T0" fmla="*/ 13 w 987"/>
                      <a:gd name="T1" fmla="*/ 254 h 282"/>
                      <a:gd name="T2" fmla="*/ 298 w 987"/>
                      <a:gd name="T3" fmla="*/ 246 h 282"/>
                      <a:gd name="T4" fmla="*/ 580 w 987"/>
                      <a:gd name="T5" fmla="*/ 201 h 282"/>
                      <a:gd name="T6" fmla="*/ 685 w 987"/>
                      <a:gd name="T7" fmla="*/ 164 h 282"/>
                      <a:gd name="T8" fmla="*/ 780 w 987"/>
                      <a:gd name="T9" fmla="*/ 115 h 282"/>
                      <a:gd name="T10" fmla="*/ 826 w 987"/>
                      <a:gd name="T11" fmla="*/ 88 h 282"/>
                      <a:gd name="T12" fmla="*/ 871 w 987"/>
                      <a:gd name="T13" fmla="*/ 60 h 282"/>
                      <a:gd name="T14" fmla="*/ 917 w 987"/>
                      <a:gd name="T15" fmla="*/ 31 h 282"/>
                      <a:gd name="T16" fmla="*/ 966 w 987"/>
                      <a:gd name="T17" fmla="*/ 3 h 282"/>
                      <a:gd name="T18" fmla="*/ 987 w 987"/>
                      <a:gd name="T19" fmla="*/ 0 h 282"/>
                      <a:gd name="T20" fmla="*/ 982 w 987"/>
                      <a:gd name="T21" fmla="*/ 20 h 282"/>
                      <a:gd name="T22" fmla="*/ 965 w 987"/>
                      <a:gd name="T23" fmla="*/ 47 h 282"/>
                      <a:gd name="T24" fmla="*/ 948 w 987"/>
                      <a:gd name="T25" fmla="*/ 68 h 282"/>
                      <a:gd name="T26" fmla="*/ 924 w 987"/>
                      <a:gd name="T27" fmla="*/ 89 h 282"/>
                      <a:gd name="T28" fmla="*/ 896 w 987"/>
                      <a:gd name="T29" fmla="*/ 110 h 282"/>
                      <a:gd name="T30" fmla="*/ 833 w 987"/>
                      <a:gd name="T31" fmla="*/ 145 h 282"/>
                      <a:gd name="T32" fmla="*/ 760 w 987"/>
                      <a:gd name="T33" fmla="*/ 178 h 282"/>
                      <a:gd name="T34" fmla="*/ 684 w 987"/>
                      <a:gd name="T35" fmla="*/ 206 h 282"/>
                      <a:gd name="T36" fmla="*/ 604 w 987"/>
                      <a:gd name="T37" fmla="*/ 229 h 282"/>
                      <a:gd name="T38" fmla="*/ 527 w 987"/>
                      <a:gd name="T39" fmla="*/ 247 h 282"/>
                      <a:gd name="T40" fmla="*/ 388 w 987"/>
                      <a:gd name="T41" fmla="*/ 271 h 282"/>
                      <a:gd name="T42" fmla="*/ 200 w 987"/>
                      <a:gd name="T43" fmla="*/ 282 h 282"/>
                      <a:gd name="T44" fmla="*/ 13 w 987"/>
                      <a:gd name="T45" fmla="*/ 278 h 282"/>
                      <a:gd name="T46" fmla="*/ 0 w 987"/>
                      <a:gd name="T47" fmla="*/ 267 h 282"/>
                      <a:gd name="T48" fmla="*/ 13 w 987"/>
                      <a:gd name="T49" fmla="*/ 254 h 282"/>
                      <a:gd name="T50" fmla="*/ 13 w 987"/>
                      <a:gd name="T51" fmla="*/ 25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7" h="282">
                        <a:moveTo>
                          <a:pt x="13" y="254"/>
                        </a:moveTo>
                        <a:lnTo>
                          <a:pt x="298" y="246"/>
                        </a:lnTo>
                        <a:lnTo>
                          <a:pt x="580" y="201"/>
                        </a:lnTo>
                        <a:lnTo>
                          <a:pt x="685" y="164"/>
                        </a:lnTo>
                        <a:lnTo>
                          <a:pt x="780" y="115"/>
                        </a:lnTo>
                        <a:lnTo>
                          <a:pt x="826" y="88"/>
                        </a:lnTo>
                        <a:lnTo>
                          <a:pt x="871" y="60"/>
                        </a:lnTo>
                        <a:lnTo>
                          <a:pt x="917" y="31"/>
                        </a:lnTo>
                        <a:lnTo>
                          <a:pt x="966" y="3"/>
                        </a:lnTo>
                        <a:lnTo>
                          <a:pt x="987" y="0"/>
                        </a:lnTo>
                        <a:lnTo>
                          <a:pt x="982" y="20"/>
                        </a:lnTo>
                        <a:lnTo>
                          <a:pt x="965" y="47"/>
                        </a:lnTo>
                        <a:lnTo>
                          <a:pt x="948" y="68"/>
                        </a:lnTo>
                        <a:lnTo>
                          <a:pt x="924" y="89"/>
                        </a:lnTo>
                        <a:lnTo>
                          <a:pt x="896" y="110"/>
                        </a:lnTo>
                        <a:lnTo>
                          <a:pt x="833" y="145"/>
                        </a:lnTo>
                        <a:lnTo>
                          <a:pt x="760" y="178"/>
                        </a:lnTo>
                        <a:lnTo>
                          <a:pt x="684" y="206"/>
                        </a:lnTo>
                        <a:lnTo>
                          <a:pt x="604" y="229"/>
                        </a:lnTo>
                        <a:lnTo>
                          <a:pt x="527" y="247"/>
                        </a:lnTo>
                        <a:lnTo>
                          <a:pt x="388" y="271"/>
                        </a:lnTo>
                        <a:lnTo>
                          <a:pt x="200" y="282"/>
                        </a:lnTo>
                        <a:lnTo>
                          <a:pt x="13" y="278"/>
                        </a:lnTo>
                        <a:lnTo>
                          <a:pt x="0" y="267"/>
                        </a:lnTo>
                        <a:lnTo>
                          <a:pt x="13" y="254"/>
                        </a:lnTo>
                        <a:lnTo>
                          <a:pt x="13"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89" name="Freeform 245"/>
                  <p:cNvSpPr>
                    <a:spLocks/>
                  </p:cNvSpPr>
                  <p:nvPr/>
                </p:nvSpPr>
                <p:spPr bwMode="auto">
                  <a:xfrm>
                    <a:off x="2709" y="3416"/>
                    <a:ext cx="92" cy="25"/>
                  </a:xfrm>
                  <a:custGeom>
                    <a:avLst/>
                    <a:gdLst>
                      <a:gd name="T0" fmla="*/ 0 w 460"/>
                      <a:gd name="T1" fmla="*/ 120 h 128"/>
                      <a:gd name="T2" fmla="*/ 34 w 460"/>
                      <a:gd name="T3" fmla="*/ 99 h 128"/>
                      <a:gd name="T4" fmla="*/ 69 w 460"/>
                      <a:gd name="T5" fmla="*/ 80 h 128"/>
                      <a:gd name="T6" fmla="*/ 143 w 460"/>
                      <a:gd name="T7" fmla="*/ 45 h 128"/>
                      <a:gd name="T8" fmla="*/ 220 w 460"/>
                      <a:gd name="T9" fmla="*/ 17 h 128"/>
                      <a:gd name="T10" fmla="*/ 296 w 460"/>
                      <a:gd name="T11" fmla="*/ 0 h 128"/>
                      <a:gd name="T12" fmla="*/ 452 w 460"/>
                      <a:gd name="T13" fmla="*/ 16 h 128"/>
                      <a:gd name="T14" fmla="*/ 460 w 460"/>
                      <a:gd name="T15" fmla="*/ 31 h 128"/>
                      <a:gd name="T16" fmla="*/ 445 w 460"/>
                      <a:gd name="T17" fmla="*/ 39 h 128"/>
                      <a:gd name="T18" fmla="*/ 286 w 460"/>
                      <a:gd name="T19" fmla="*/ 34 h 128"/>
                      <a:gd name="T20" fmla="*/ 132 w 460"/>
                      <a:gd name="T21" fmla="*/ 83 h 128"/>
                      <a:gd name="T22" fmla="*/ 81 w 460"/>
                      <a:gd name="T23" fmla="*/ 106 h 128"/>
                      <a:gd name="T24" fmla="*/ 31 w 460"/>
                      <a:gd name="T25" fmla="*/ 128 h 128"/>
                      <a:gd name="T26" fmla="*/ 0 w 460"/>
                      <a:gd name="T27" fmla="*/ 120 h 128"/>
                      <a:gd name="T28" fmla="*/ 0 w 460"/>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128">
                        <a:moveTo>
                          <a:pt x="0" y="120"/>
                        </a:moveTo>
                        <a:lnTo>
                          <a:pt x="34" y="99"/>
                        </a:lnTo>
                        <a:lnTo>
                          <a:pt x="69" y="80"/>
                        </a:lnTo>
                        <a:lnTo>
                          <a:pt x="143" y="45"/>
                        </a:lnTo>
                        <a:lnTo>
                          <a:pt x="220" y="17"/>
                        </a:lnTo>
                        <a:lnTo>
                          <a:pt x="296" y="0"/>
                        </a:lnTo>
                        <a:lnTo>
                          <a:pt x="452" y="16"/>
                        </a:lnTo>
                        <a:lnTo>
                          <a:pt x="460" y="31"/>
                        </a:lnTo>
                        <a:lnTo>
                          <a:pt x="445" y="39"/>
                        </a:lnTo>
                        <a:lnTo>
                          <a:pt x="286" y="34"/>
                        </a:lnTo>
                        <a:lnTo>
                          <a:pt x="132" y="83"/>
                        </a:lnTo>
                        <a:lnTo>
                          <a:pt x="81" y="106"/>
                        </a:lnTo>
                        <a:lnTo>
                          <a:pt x="31" y="128"/>
                        </a:lnTo>
                        <a:lnTo>
                          <a:pt x="0" y="120"/>
                        </a:lnTo>
                        <a:lnTo>
                          <a:pt x="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0" name="Freeform 246"/>
                  <p:cNvSpPr>
                    <a:spLocks/>
                  </p:cNvSpPr>
                  <p:nvPr/>
                </p:nvSpPr>
                <p:spPr bwMode="auto">
                  <a:xfrm>
                    <a:off x="2780" y="3420"/>
                    <a:ext cx="27" cy="14"/>
                  </a:xfrm>
                  <a:custGeom>
                    <a:avLst/>
                    <a:gdLst>
                      <a:gd name="T0" fmla="*/ 7 w 139"/>
                      <a:gd name="T1" fmla="*/ 28 h 67"/>
                      <a:gd name="T2" fmla="*/ 24 w 139"/>
                      <a:gd name="T3" fmla="*/ 12 h 67"/>
                      <a:gd name="T4" fmla="*/ 41 w 139"/>
                      <a:gd name="T5" fmla="*/ 0 h 67"/>
                      <a:gd name="T6" fmla="*/ 127 w 139"/>
                      <a:gd name="T7" fmla="*/ 1 h 67"/>
                      <a:gd name="T8" fmla="*/ 139 w 139"/>
                      <a:gd name="T9" fmla="*/ 12 h 67"/>
                      <a:gd name="T10" fmla="*/ 127 w 139"/>
                      <a:gd name="T11" fmla="*/ 25 h 67"/>
                      <a:gd name="T12" fmla="*/ 80 w 139"/>
                      <a:gd name="T13" fmla="*/ 42 h 67"/>
                      <a:gd name="T14" fmla="*/ 32 w 139"/>
                      <a:gd name="T15" fmla="*/ 67 h 67"/>
                      <a:gd name="T16" fmla="*/ 0 w 139"/>
                      <a:gd name="T17" fmla="*/ 61 h 67"/>
                      <a:gd name="T18" fmla="*/ 7 w 139"/>
                      <a:gd name="T19" fmla="*/ 28 h 67"/>
                      <a:gd name="T20" fmla="*/ 7 w 139"/>
                      <a:gd name="T2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67">
                        <a:moveTo>
                          <a:pt x="7" y="28"/>
                        </a:moveTo>
                        <a:lnTo>
                          <a:pt x="24" y="12"/>
                        </a:lnTo>
                        <a:lnTo>
                          <a:pt x="41" y="0"/>
                        </a:lnTo>
                        <a:lnTo>
                          <a:pt x="127" y="1"/>
                        </a:lnTo>
                        <a:lnTo>
                          <a:pt x="139" y="12"/>
                        </a:lnTo>
                        <a:lnTo>
                          <a:pt x="127" y="25"/>
                        </a:lnTo>
                        <a:lnTo>
                          <a:pt x="80" y="42"/>
                        </a:lnTo>
                        <a:lnTo>
                          <a:pt x="32" y="67"/>
                        </a:lnTo>
                        <a:lnTo>
                          <a:pt x="0" y="61"/>
                        </a:lnTo>
                        <a:lnTo>
                          <a:pt x="7" y="28"/>
                        </a:lnTo>
                        <a:lnTo>
                          <a:pt x="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1" name="Freeform 247"/>
                  <p:cNvSpPr>
                    <a:spLocks/>
                  </p:cNvSpPr>
                  <p:nvPr/>
                </p:nvSpPr>
                <p:spPr bwMode="auto">
                  <a:xfrm>
                    <a:off x="2776" y="3452"/>
                    <a:ext cx="23" cy="9"/>
                  </a:xfrm>
                  <a:custGeom>
                    <a:avLst/>
                    <a:gdLst>
                      <a:gd name="T0" fmla="*/ 17 w 118"/>
                      <a:gd name="T1" fmla="*/ 0 h 47"/>
                      <a:gd name="T2" fmla="*/ 62 w 118"/>
                      <a:gd name="T3" fmla="*/ 15 h 47"/>
                      <a:gd name="T4" fmla="*/ 109 w 118"/>
                      <a:gd name="T5" fmla="*/ 24 h 47"/>
                      <a:gd name="T6" fmla="*/ 118 w 118"/>
                      <a:gd name="T7" fmla="*/ 38 h 47"/>
                      <a:gd name="T8" fmla="*/ 104 w 118"/>
                      <a:gd name="T9" fmla="*/ 47 h 47"/>
                      <a:gd name="T10" fmla="*/ 6 w 118"/>
                      <a:gd name="T11" fmla="*/ 22 h 47"/>
                      <a:gd name="T12" fmla="*/ 0 w 118"/>
                      <a:gd name="T13" fmla="*/ 5 h 47"/>
                      <a:gd name="T14" fmla="*/ 17 w 118"/>
                      <a:gd name="T15" fmla="*/ 0 h 47"/>
                      <a:gd name="T16" fmla="*/ 17 w 118"/>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7">
                        <a:moveTo>
                          <a:pt x="17" y="0"/>
                        </a:moveTo>
                        <a:lnTo>
                          <a:pt x="62" y="15"/>
                        </a:lnTo>
                        <a:lnTo>
                          <a:pt x="109" y="24"/>
                        </a:lnTo>
                        <a:lnTo>
                          <a:pt x="118" y="38"/>
                        </a:lnTo>
                        <a:lnTo>
                          <a:pt x="104" y="47"/>
                        </a:lnTo>
                        <a:lnTo>
                          <a:pt x="6" y="22"/>
                        </a:lnTo>
                        <a:lnTo>
                          <a:pt x="0" y="5"/>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2" name="Freeform 248"/>
                  <p:cNvSpPr>
                    <a:spLocks/>
                  </p:cNvSpPr>
                  <p:nvPr/>
                </p:nvSpPr>
                <p:spPr bwMode="auto">
                  <a:xfrm>
                    <a:off x="2743" y="3465"/>
                    <a:ext cx="49" cy="8"/>
                  </a:xfrm>
                  <a:custGeom>
                    <a:avLst/>
                    <a:gdLst>
                      <a:gd name="T0" fmla="*/ 13 w 243"/>
                      <a:gd name="T1" fmla="*/ 9 h 44"/>
                      <a:gd name="T2" fmla="*/ 115 w 243"/>
                      <a:gd name="T3" fmla="*/ 2 h 44"/>
                      <a:gd name="T4" fmla="*/ 229 w 243"/>
                      <a:gd name="T5" fmla="*/ 0 h 44"/>
                      <a:gd name="T6" fmla="*/ 243 w 243"/>
                      <a:gd name="T7" fmla="*/ 10 h 44"/>
                      <a:gd name="T8" fmla="*/ 234 w 243"/>
                      <a:gd name="T9" fmla="*/ 24 h 44"/>
                      <a:gd name="T10" fmla="*/ 115 w 243"/>
                      <a:gd name="T11" fmla="*/ 44 h 44"/>
                      <a:gd name="T12" fmla="*/ 13 w 243"/>
                      <a:gd name="T13" fmla="*/ 33 h 44"/>
                      <a:gd name="T14" fmla="*/ 0 w 243"/>
                      <a:gd name="T15" fmla="*/ 20 h 44"/>
                      <a:gd name="T16" fmla="*/ 13 w 243"/>
                      <a:gd name="T17" fmla="*/ 9 h 44"/>
                      <a:gd name="T18" fmla="*/ 13 w 243"/>
                      <a:gd name="T19"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4">
                        <a:moveTo>
                          <a:pt x="13" y="9"/>
                        </a:moveTo>
                        <a:lnTo>
                          <a:pt x="115" y="2"/>
                        </a:lnTo>
                        <a:lnTo>
                          <a:pt x="229" y="0"/>
                        </a:lnTo>
                        <a:lnTo>
                          <a:pt x="243" y="10"/>
                        </a:lnTo>
                        <a:lnTo>
                          <a:pt x="234" y="24"/>
                        </a:lnTo>
                        <a:lnTo>
                          <a:pt x="115" y="44"/>
                        </a:lnTo>
                        <a:lnTo>
                          <a:pt x="13" y="33"/>
                        </a:lnTo>
                        <a:lnTo>
                          <a:pt x="0" y="20"/>
                        </a:lnTo>
                        <a:lnTo>
                          <a:pt x="13" y="9"/>
                        </a:lnTo>
                        <a:lnTo>
                          <a:pt x="1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3" name="Freeform 249"/>
                  <p:cNvSpPr>
                    <a:spLocks/>
                  </p:cNvSpPr>
                  <p:nvPr/>
                </p:nvSpPr>
                <p:spPr bwMode="auto">
                  <a:xfrm>
                    <a:off x="2633" y="3443"/>
                    <a:ext cx="69" cy="15"/>
                  </a:xfrm>
                  <a:custGeom>
                    <a:avLst/>
                    <a:gdLst>
                      <a:gd name="T0" fmla="*/ 15 w 347"/>
                      <a:gd name="T1" fmla="*/ 0 h 75"/>
                      <a:gd name="T2" fmla="*/ 87 w 347"/>
                      <a:gd name="T3" fmla="*/ 14 h 75"/>
                      <a:gd name="T4" fmla="*/ 213 w 347"/>
                      <a:gd name="T5" fmla="*/ 26 h 75"/>
                      <a:gd name="T6" fmla="*/ 335 w 347"/>
                      <a:gd name="T7" fmla="*/ 51 h 75"/>
                      <a:gd name="T8" fmla="*/ 347 w 347"/>
                      <a:gd name="T9" fmla="*/ 64 h 75"/>
                      <a:gd name="T10" fmla="*/ 333 w 347"/>
                      <a:gd name="T11" fmla="*/ 75 h 75"/>
                      <a:gd name="T12" fmla="*/ 169 w 347"/>
                      <a:gd name="T13" fmla="*/ 61 h 75"/>
                      <a:gd name="T14" fmla="*/ 8 w 347"/>
                      <a:gd name="T15" fmla="*/ 23 h 75"/>
                      <a:gd name="T16" fmla="*/ 0 w 347"/>
                      <a:gd name="T17" fmla="*/ 8 h 75"/>
                      <a:gd name="T18" fmla="*/ 15 w 347"/>
                      <a:gd name="T19" fmla="*/ 0 h 75"/>
                      <a:gd name="T20" fmla="*/ 15 w 347"/>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75">
                        <a:moveTo>
                          <a:pt x="15" y="0"/>
                        </a:moveTo>
                        <a:lnTo>
                          <a:pt x="87" y="14"/>
                        </a:lnTo>
                        <a:lnTo>
                          <a:pt x="213" y="26"/>
                        </a:lnTo>
                        <a:lnTo>
                          <a:pt x="335" y="51"/>
                        </a:lnTo>
                        <a:lnTo>
                          <a:pt x="347" y="64"/>
                        </a:lnTo>
                        <a:lnTo>
                          <a:pt x="333" y="75"/>
                        </a:lnTo>
                        <a:lnTo>
                          <a:pt x="169" y="61"/>
                        </a:lnTo>
                        <a:lnTo>
                          <a:pt x="8" y="23"/>
                        </a:lnTo>
                        <a:lnTo>
                          <a:pt x="0" y="8"/>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4" name="Freeform 250"/>
                  <p:cNvSpPr>
                    <a:spLocks/>
                  </p:cNvSpPr>
                  <p:nvPr/>
                </p:nvSpPr>
                <p:spPr bwMode="auto">
                  <a:xfrm>
                    <a:off x="2636" y="3452"/>
                    <a:ext cx="57" cy="16"/>
                  </a:xfrm>
                  <a:custGeom>
                    <a:avLst/>
                    <a:gdLst>
                      <a:gd name="T0" fmla="*/ 275 w 284"/>
                      <a:gd name="T1" fmla="*/ 24 h 82"/>
                      <a:gd name="T2" fmla="*/ 216 w 284"/>
                      <a:gd name="T3" fmla="*/ 49 h 82"/>
                      <a:gd name="T4" fmla="*/ 154 w 284"/>
                      <a:gd name="T5" fmla="*/ 65 h 82"/>
                      <a:gd name="T6" fmla="*/ 14 w 284"/>
                      <a:gd name="T7" fmla="*/ 82 h 82"/>
                      <a:gd name="T8" fmla="*/ 0 w 284"/>
                      <a:gd name="T9" fmla="*/ 71 h 82"/>
                      <a:gd name="T10" fmla="*/ 9 w 284"/>
                      <a:gd name="T11" fmla="*/ 57 h 82"/>
                      <a:gd name="T12" fmla="*/ 148 w 284"/>
                      <a:gd name="T13" fmla="*/ 33 h 82"/>
                      <a:gd name="T14" fmla="*/ 267 w 284"/>
                      <a:gd name="T15" fmla="*/ 0 h 82"/>
                      <a:gd name="T16" fmla="*/ 284 w 284"/>
                      <a:gd name="T17" fmla="*/ 8 h 82"/>
                      <a:gd name="T18" fmla="*/ 275 w 284"/>
                      <a:gd name="T19" fmla="*/ 24 h 82"/>
                      <a:gd name="T20" fmla="*/ 275 w 284"/>
                      <a:gd name="T21" fmla="*/ 2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82">
                        <a:moveTo>
                          <a:pt x="275" y="24"/>
                        </a:moveTo>
                        <a:lnTo>
                          <a:pt x="216" y="49"/>
                        </a:lnTo>
                        <a:lnTo>
                          <a:pt x="154" y="65"/>
                        </a:lnTo>
                        <a:lnTo>
                          <a:pt x="14" y="82"/>
                        </a:lnTo>
                        <a:lnTo>
                          <a:pt x="0" y="71"/>
                        </a:lnTo>
                        <a:lnTo>
                          <a:pt x="9" y="57"/>
                        </a:lnTo>
                        <a:lnTo>
                          <a:pt x="148" y="33"/>
                        </a:lnTo>
                        <a:lnTo>
                          <a:pt x="267" y="0"/>
                        </a:lnTo>
                        <a:lnTo>
                          <a:pt x="284" y="8"/>
                        </a:lnTo>
                        <a:lnTo>
                          <a:pt x="275" y="24"/>
                        </a:lnTo>
                        <a:lnTo>
                          <a:pt x="27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5" name="Freeform 251"/>
                  <p:cNvSpPr>
                    <a:spLocks/>
                  </p:cNvSpPr>
                  <p:nvPr/>
                </p:nvSpPr>
                <p:spPr bwMode="auto">
                  <a:xfrm>
                    <a:off x="2605" y="3453"/>
                    <a:ext cx="28" cy="17"/>
                  </a:xfrm>
                  <a:custGeom>
                    <a:avLst/>
                    <a:gdLst>
                      <a:gd name="T0" fmla="*/ 124 w 142"/>
                      <a:gd name="T1" fmla="*/ 76 h 83"/>
                      <a:gd name="T2" fmla="*/ 102 w 142"/>
                      <a:gd name="T3" fmla="*/ 54 h 83"/>
                      <a:gd name="T4" fmla="*/ 74 w 142"/>
                      <a:gd name="T5" fmla="*/ 40 h 83"/>
                      <a:gd name="T6" fmla="*/ 34 w 142"/>
                      <a:gd name="T7" fmla="*/ 40 h 83"/>
                      <a:gd name="T8" fmla="*/ 30 w 142"/>
                      <a:gd name="T9" fmla="*/ 70 h 83"/>
                      <a:gd name="T10" fmla="*/ 14 w 142"/>
                      <a:gd name="T11" fmla="*/ 83 h 83"/>
                      <a:gd name="T12" fmla="*/ 0 w 142"/>
                      <a:gd name="T13" fmla="*/ 65 h 83"/>
                      <a:gd name="T14" fmla="*/ 15 w 142"/>
                      <a:gd name="T15" fmla="*/ 9 h 83"/>
                      <a:gd name="T16" fmla="*/ 72 w 142"/>
                      <a:gd name="T17" fmla="*/ 0 h 83"/>
                      <a:gd name="T18" fmla="*/ 114 w 142"/>
                      <a:gd name="T19" fmla="*/ 20 h 83"/>
                      <a:gd name="T20" fmla="*/ 142 w 142"/>
                      <a:gd name="T21" fmla="*/ 60 h 83"/>
                      <a:gd name="T22" fmla="*/ 141 w 142"/>
                      <a:gd name="T23" fmla="*/ 77 h 83"/>
                      <a:gd name="T24" fmla="*/ 124 w 142"/>
                      <a:gd name="T25" fmla="*/ 76 h 83"/>
                      <a:gd name="T26" fmla="*/ 124 w 142"/>
                      <a:gd name="T27"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83">
                        <a:moveTo>
                          <a:pt x="124" y="76"/>
                        </a:moveTo>
                        <a:lnTo>
                          <a:pt x="102" y="54"/>
                        </a:lnTo>
                        <a:lnTo>
                          <a:pt x="74" y="40"/>
                        </a:lnTo>
                        <a:lnTo>
                          <a:pt x="34" y="40"/>
                        </a:lnTo>
                        <a:lnTo>
                          <a:pt x="30" y="70"/>
                        </a:lnTo>
                        <a:lnTo>
                          <a:pt x="14" y="83"/>
                        </a:lnTo>
                        <a:lnTo>
                          <a:pt x="0" y="65"/>
                        </a:lnTo>
                        <a:lnTo>
                          <a:pt x="15" y="9"/>
                        </a:lnTo>
                        <a:lnTo>
                          <a:pt x="72" y="0"/>
                        </a:lnTo>
                        <a:lnTo>
                          <a:pt x="114" y="20"/>
                        </a:lnTo>
                        <a:lnTo>
                          <a:pt x="142" y="60"/>
                        </a:lnTo>
                        <a:lnTo>
                          <a:pt x="141" y="77"/>
                        </a:lnTo>
                        <a:lnTo>
                          <a:pt x="124" y="76"/>
                        </a:lnTo>
                        <a:lnTo>
                          <a:pt x="124"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6" name="Freeform 252"/>
                  <p:cNvSpPr>
                    <a:spLocks/>
                  </p:cNvSpPr>
                  <p:nvPr/>
                </p:nvSpPr>
                <p:spPr bwMode="auto">
                  <a:xfrm>
                    <a:off x="2600" y="3464"/>
                    <a:ext cx="25" cy="17"/>
                  </a:xfrm>
                  <a:custGeom>
                    <a:avLst/>
                    <a:gdLst>
                      <a:gd name="T0" fmla="*/ 39 w 125"/>
                      <a:gd name="T1" fmla="*/ 44 h 85"/>
                      <a:gd name="T2" fmla="*/ 69 w 125"/>
                      <a:gd name="T3" fmla="*/ 60 h 85"/>
                      <a:gd name="T4" fmla="*/ 81 w 125"/>
                      <a:gd name="T5" fmla="*/ 73 h 85"/>
                      <a:gd name="T6" fmla="*/ 67 w 125"/>
                      <a:gd name="T7" fmla="*/ 85 h 85"/>
                      <a:gd name="T8" fmla="*/ 0 w 125"/>
                      <a:gd name="T9" fmla="*/ 52 h 85"/>
                      <a:gd name="T10" fmla="*/ 4 w 125"/>
                      <a:gd name="T11" fmla="*/ 26 h 85"/>
                      <a:gd name="T12" fmla="*/ 38 w 125"/>
                      <a:gd name="T13" fmla="*/ 11 h 85"/>
                      <a:gd name="T14" fmla="*/ 110 w 125"/>
                      <a:gd name="T15" fmla="*/ 0 h 85"/>
                      <a:gd name="T16" fmla="*/ 125 w 125"/>
                      <a:gd name="T17" fmla="*/ 8 h 85"/>
                      <a:gd name="T18" fmla="*/ 115 w 125"/>
                      <a:gd name="T19" fmla="*/ 23 h 85"/>
                      <a:gd name="T20" fmla="*/ 39 w 125"/>
                      <a:gd name="T21" fmla="*/ 44 h 85"/>
                      <a:gd name="T22" fmla="*/ 39 w 125"/>
                      <a:gd name="T23" fmla="*/ 4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85">
                        <a:moveTo>
                          <a:pt x="39" y="44"/>
                        </a:moveTo>
                        <a:lnTo>
                          <a:pt x="69" y="60"/>
                        </a:lnTo>
                        <a:lnTo>
                          <a:pt x="81" y="73"/>
                        </a:lnTo>
                        <a:lnTo>
                          <a:pt x="67" y="85"/>
                        </a:lnTo>
                        <a:lnTo>
                          <a:pt x="0" y="52"/>
                        </a:lnTo>
                        <a:lnTo>
                          <a:pt x="4" y="26"/>
                        </a:lnTo>
                        <a:lnTo>
                          <a:pt x="38" y="11"/>
                        </a:lnTo>
                        <a:lnTo>
                          <a:pt x="110" y="0"/>
                        </a:lnTo>
                        <a:lnTo>
                          <a:pt x="125" y="8"/>
                        </a:lnTo>
                        <a:lnTo>
                          <a:pt x="115" y="23"/>
                        </a:lnTo>
                        <a:lnTo>
                          <a:pt x="39" y="44"/>
                        </a:lnTo>
                        <a:lnTo>
                          <a:pt x="3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7" name="Freeform 253"/>
                  <p:cNvSpPr>
                    <a:spLocks/>
                  </p:cNvSpPr>
                  <p:nvPr/>
                </p:nvSpPr>
                <p:spPr bwMode="auto">
                  <a:xfrm>
                    <a:off x="2481" y="3509"/>
                    <a:ext cx="334" cy="22"/>
                  </a:xfrm>
                  <a:custGeom>
                    <a:avLst/>
                    <a:gdLst>
                      <a:gd name="T0" fmla="*/ 0 w 1673"/>
                      <a:gd name="T1" fmla="*/ 85 h 109"/>
                      <a:gd name="T2" fmla="*/ 122 w 1673"/>
                      <a:gd name="T3" fmla="*/ 55 h 109"/>
                      <a:gd name="T4" fmla="*/ 247 w 1673"/>
                      <a:gd name="T5" fmla="*/ 33 h 109"/>
                      <a:gd name="T6" fmla="*/ 374 w 1673"/>
                      <a:gd name="T7" fmla="*/ 17 h 109"/>
                      <a:gd name="T8" fmla="*/ 630 w 1673"/>
                      <a:gd name="T9" fmla="*/ 0 h 109"/>
                      <a:gd name="T10" fmla="*/ 1648 w 1673"/>
                      <a:gd name="T11" fmla="*/ 11 h 109"/>
                      <a:gd name="T12" fmla="*/ 1673 w 1673"/>
                      <a:gd name="T13" fmla="*/ 24 h 109"/>
                      <a:gd name="T14" fmla="*/ 1666 w 1673"/>
                      <a:gd name="T15" fmla="*/ 36 h 109"/>
                      <a:gd name="T16" fmla="*/ 597 w 1673"/>
                      <a:gd name="T17" fmla="*/ 41 h 109"/>
                      <a:gd name="T18" fmla="*/ 299 w 1673"/>
                      <a:gd name="T19" fmla="*/ 77 h 109"/>
                      <a:gd name="T20" fmla="*/ 152 w 1673"/>
                      <a:gd name="T21" fmla="*/ 99 h 109"/>
                      <a:gd name="T22" fmla="*/ 0 w 1673"/>
                      <a:gd name="T23" fmla="*/ 109 h 109"/>
                      <a:gd name="T24" fmla="*/ 0 w 1673"/>
                      <a:gd name="T25" fmla="*/ 85 h 109"/>
                      <a:gd name="T26" fmla="*/ 0 w 1673"/>
                      <a:gd name="T27"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3" h="109">
                        <a:moveTo>
                          <a:pt x="0" y="85"/>
                        </a:moveTo>
                        <a:lnTo>
                          <a:pt x="122" y="55"/>
                        </a:lnTo>
                        <a:lnTo>
                          <a:pt x="247" y="33"/>
                        </a:lnTo>
                        <a:lnTo>
                          <a:pt x="374" y="17"/>
                        </a:lnTo>
                        <a:lnTo>
                          <a:pt x="630" y="0"/>
                        </a:lnTo>
                        <a:lnTo>
                          <a:pt x="1648" y="11"/>
                        </a:lnTo>
                        <a:lnTo>
                          <a:pt x="1673" y="24"/>
                        </a:lnTo>
                        <a:lnTo>
                          <a:pt x="1666" y="36"/>
                        </a:lnTo>
                        <a:lnTo>
                          <a:pt x="597" y="41"/>
                        </a:lnTo>
                        <a:lnTo>
                          <a:pt x="299" y="77"/>
                        </a:lnTo>
                        <a:lnTo>
                          <a:pt x="152" y="99"/>
                        </a:lnTo>
                        <a:lnTo>
                          <a:pt x="0" y="109"/>
                        </a:lnTo>
                        <a:lnTo>
                          <a:pt x="0" y="85"/>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8" name="Freeform 254"/>
                  <p:cNvSpPr>
                    <a:spLocks/>
                  </p:cNvSpPr>
                  <p:nvPr/>
                </p:nvSpPr>
                <p:spPr bwMode="auto">
                  <a:xfrm>
                    <a:off x="2479" y="3523"/>
                    <a:ext cx="339" cy="29"/>
                  </a:xfrm>
                  <a:custGeom>
                    <a:avLst/>
                    <a:gdLst>
                      <a:gd name="T0" fmla="*/ 0 w 1693"/>
                      <a:gd name="T1" fmla="*/ 117 h 146"/>
                      <a:gd name="T2" fmla="*/ 97 w 1693"/>
                      <a:gd name="T3" fmla="*/ 90 h 146"/>
                      <a:gd name="T4" fmla="*/ 197 w 1693"/>
                      <a:gd name="T5" fmla="*/ 68 h 146"/>
                      <a:gd name="T6" fmla="*/ 404 w 1693"/>
                      <a:gd name="T7" fmla="*/ 37 h 146"/>
                      <a:gd name="T8" fmla="*/ 831 w 1693"/>
                      <a:gd name="T9" fmla="*/ 13 h 146"/>
                      <a:gd name="T10" fmla="*/ 1667 w 1693"/>
                      <a:gd name="T11" fmla="*/ 0 h 146"/>
                      <a:gd name="T12" fmla="*/ 1693 w 1693"/>
                      <a:gd name="T13" fmla="*/ 19 h 146"/>
                      <a:gd name="T14" fmla="*/ 1693 w 1693"/>
                      <a:gd name="T15" fmla="*/ 40 h 146"/>
                      <a:gd name="T16" fmla="*/ 861 w 1693"/>
                      <a:gd name="T17" fmla="*/ 52 h 146"/>
                      <a:gd name="T18" fmla="*/ 426 w 1693"/>
                      <a:gd name="T19" fmla="*/ 83 h 146"/>
                      <a:gd name="T20" fmla="*/ 39 w 1693"/>
                      <a:gd name="T21" fmla="*/ 146 h 146"/>
                      <a:gd name="T22" fmla="*/ 7 w 1693"/>
                      <a:gd name="T23" fmla="*/ 134 h 146"/>
                      <a:gd name="T24" fmla="*/ 0 w 1693"/>
                      <a:gd name="T25" fmla="*/ 117 h 146"/>
                      <a:gd name="T26" fmla="*/ 0 w 1693"/>
                      <a:gd name="T27"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3" h="146">
                        <a:moveTo>
                          <a:pt x="0" y="117"/>
                        </a:moveTo>
                        <a:lnTo>
                          <a:pt x="97" y="90"/>
                        </a:lnTo>
                        <a:lnTo>
                          <a:pt x="197" y="68"/>
                        </a:lnTo>
                        <a:lnTo>
                          <a:pt x="404" y="37"/>
                        </a:lnTo>
                        <a:lnTo>
                          <a:pt x="831" y="13"/>
                        </a:lnTo>
                        <a:lnTo>
                          <a:pt x="1667" y="0"/>
                        </a:lnTo>
                        <a:lnTo>
                          <a:pt x="1693" y="19"/>
                        </a:lnTo>
                        <a:lnTo>
                          <a:pt x="1693" y="40"/>
                        </a:lnTo>
                        <a:lnTo>
                          <a:pt x="861" y="52"/>
                        </a:lnTo>
                        <a:lnTo>
                          <a:pt x="426" y="83"/>
                        </a:lnTo>
                        <a:lnTo>
                          <a:pt x="39" y="146"/>
                        </a:lnTo>
                        <a:lnTo>
                          <a:pt x="7" y="134"/>
                        </a:lnTo>
                        <a:lnTo>
                          <a:pt x="0" y="117"/>
                        </a:lnTo>
                        <a:lnTo>
                          <a:pt x="0"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599" name="Freeform 255"/>
                  <p:cNvSpPr>
                    <a:spLocks/>
                  </p:cNvSpPr>
                  <p:nvPr/>
                </p:nvSpPr>
                <p:spPr bwMode="auto">
                  <a:xfrm>
                    <a:off x="2699" y="3574"/>
                    <a:ext cx="16" cy="69"/>
                  </a:xfrm>
                  <a:custGeom>
                    <a:avLst/>
                    <a:gdLst>
                      <a:gd name="T0" fmla="*/ 0 w 81"/>
                      <a:gd name="T1" fmla="*/ 300 h 341"/>
                      <a:gd name="T2" fmla="*/ 11 w 81"/>
                      <a:gd name="T3" fmla="*/ 209 h 341"/>
                      <a:gd name="T4" fmla="*/ 39 w 81"/>
                      <a:gd name="T5" fmla="*/ 122 h 341"/>
                      <a:gd name="T6" fmla="*/ 59 w 81"/>
                      <a:gd name="T7" fmla="*/ 13 h 341"/>
                      <a:gd name="T8" fmla="*/ 71 w 81"/>
                      <a:gd name="T9" fmla="*/ 0 h 341"/>
                      <a:gd name="T10" fmla="*/ 81 w 81"/>
                      <a:gd name="T11" fmla="*/ 10 h 341"/>
                      <a:gd name="T12" fmla="*/ 69 w 81"/>
                      <a:gd name="T13" fmla="*/ 157 h 341"/>
                      <a:gd name="T14" fmla="*/ 64 w 81"/>
                      <a:gd name="T15" fmla="*/ 304 h 341"/>
                      <a:gd name="T16" fmla="*/ 55 w 81"/>
                      <a:gd name="T17" fmla="*/ 331 h 341"/>
                      <a:gd name="T18" fmla="*/ 33 w 81"/>
                      <a:gd name="T19" fmla="*/ 341 h 341"/>
                      <a:gd name="T20" fmla="*/ 0 w 81"/>
                      <a:gd name="T21" fmla="*/ 300 h 341"/>
                      <a:gd name="T22" fmla="*/ 0 w 81"/>
                      <a:gd name="T23" fmla="*/ 30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341">
                        <a:moveTo>
                          <a:pt x="0" y="300"/>
                        </a:moveTo>
                        <a:lnTo>
                          <a:pt x="11" y="209"/>
                        </a:lnTo>
                        <a:lnTo>
                          <a:pt x="39" y="122"/>
                        </a:lnTo>
                        <a:lnTo>
                          <a:pt x="59" y="13"/>
                        </a:lnTo>
                        <a:lnTo>
                          <a:pt x="71" y="0"/>
                        </a:lnTo>
                        <a:lnTo>
                          <a:pt x="81" y="10"/>
                        </a:lnTo>
                        <a:lnTo>
                          <a:pt x="69" y="157"/>
                        </a:lnTo>
                        <a:lnTo>
                          <a:pt x="64" y="304"/>
                        </a:lnTo>
                        <a:lnTo>
                          <a:pt x="55" y="331"/>
                        </a:lnTo>
                        <a:lnTo>
                          <a:pt x="33" y="341"/>
                        </a:lnTo>
                        <a:lnTo>
                          <a:pt x="0" y="300"/>
                        </a:lnTo>
                        <a:lnTo>
                          <a:pt x="0" y="3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0" name="Freeform 256"/>
                  <p:cNvSpPr>
                    <a:spLocks/>
                  </p:cNvSpPr>
                  <p:nvPr/>
                </p:nvSpPr>
                <p:spPr bwMode="auto">
                  <a:xfrm>
                    <a:off x="2596" y="3699"/>
                    <a:ext cx="52" cy="21"/>
                  </a:xfrm>
                  <a:custGeom>
                    <a:avLst/>
                    <a:gdLst>
                      <a:gd name="T0" fmla="*/ 0 w 261"/>
                      <a:gd name="T1" fmla="*/ 90 h 105"/>
                      <a:gd name="T2" fmla="*/ 13 w 261"/>
                      <a:gd name="T3" fmla="*/ 46 h 105"/>
                      <a:gd name="T4" fmla="*/ 39 w 261"/>
                      <a:gd name="T5" fmla="*/ 15 h 105"/>
                      <a:gd name="T6" fmla="*/ 75 w 261"/>
                      <a:gd name="T7" fmla="*/ 0 h 105"/>
                      <a:gd name="T8" fmla="*/ 119 w 261"/>
                      <a:gd name="T9" fmla="*/ 4 h 105"/>
                      <a:gd name="T10" fmla="*/ 254 w 261"/>
                      <a:gd name="T11" fmla="*/ 48 h 105"/>
                      <a:gd name="T12" fmla="*/ 261 w 261"/>
                      <a:gd name="T13" fmla="*/ 64 h 105"/>
                      <a:gd name="T14" fmla="*/ 244 w 261"/>
                      <a:gd name="T15" fmla="*/ 70 h 105"/>
                      <a:gd name="T16" fmla="*/ 210 w 261"/>
                      <a:gd name="T17" fmla="*/ 60 h 105"/>
                      <a:gd name="T18" fmla="*/ 133 w 261"/>
                      <a:gd name="T19" fmla="*/ 51 h 105"/>
                      <a:gd name="T20" fmla="*/ 68 w 261"/>
                      <a:gd name="T21" fmla="*/ 49 h 105"/>
                      <a:gd name="T22" fmla="*/ 23 w 261"/>
                      <a:gd name="T23" fmla="*/ 96 h 105"/>
                      <a:gd name="T24" fmla="*/ 8 w 261"/>
                      <a:gd name="T25" fmla="*/ 105 h 105"/>
                      <a:gd name="T26" fmla="*/ 0 w 261"/>
                      <a:gd name="T27" fmla="*/ 90 h 105"/>
                      <a:gd name="T28" fmla="*/ 0 w 261"/>
                      <a:gd name="T29"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105">
                        <a:moveTo>
                          <a:pt x="0" y="90"/>
                        </a:moveTo>
                        <a:lnTo>
                          <a:pt x="13" y="46"/>
                        </a:lnTo>
                        <a:lnTo>
                          <a:pt x="39" y="15"/>
                        </a:lnTo>
                        <a:lnTo>
                          <a:pt x="75" y="0"/>
                        </a:lnTo>
                        <a:lnTo>
                          <a:pt x="119" y="4"/>
                        </a:lnTo>
                        <a:lnTo>
                          <a:pt x="254" y="48"/>
                        </a:lnTo>
                        <a:lnTo>
                          <a:pt x="261" y="64"/>
                        </a:lnTo>
                        <a:lnTo>
                          <a:pt x="244" y="70"/>
                        </a:lnTo>
                        <a:lnTo>
                          <a:pt x="210" y="60"/>
                        </a:lnTo>
                        <a:lnTo>
                          <a:pt x="133" y="51"/>
                        </a:lnTo>
                        <a:lnTo>
                          <a:pt x="68" y="49"/>
                        </a:lnTo>
                        <a:lnTo>
                          <a:pt x="23" y="96"/>
                        </a:lnTo>
                        <a:lnTo>
                          <a:pt x="8" y="105"/>
                        </a:lnTo>
                        <a:lnTo>
                          <a:pt x="0" y="90"/>
                        </a:lnTo>
                        <a:lnTo>
                          <a:pt x="0"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1" name="Freeform 257"/>
                  <p:cNvSpPr>
                    <a:spLocks/>
                  </p:cNvSpPr>
                  <p:nvPr/>
                </p:nvSpPr>
                <p:spPr bwMode="auto">
                  <a:xfrm>
                    <a:off x="2596" y="3673"/>
                    <a:ext cx="20" cy="34"/>
                  </a:xfrm>
                  <a:custGeom>
                    <a:avLst/>
                    <a:gdLst>
                      <a:gd name="T0" fmla="*/ 67 w 100"/>
                      <a:gd name="T1" fmla="*/ 170 h 173"/>
                      <a:gd name="T2" fmla="*/ 35 w 100"/>
                      <a:gd name="T3" fmla="*/ 130 h 173"/>
                      <a:gd name="T4" fmla="*/ 0 w 100"/>
                      <a:gd name="T5" fmla="*/ 16 h 173"/>
                      <a:gd name="T6" fmla="*/ 13 w 100"/>
                      <a:gd name="T7" fmla="*/ 0 h 173"/>
                      <a:gd name="T8" fmla="*/ 22 w 100"/>
                      <a:gd name="T9" fmla="*/ 9 h 173"/>
                      <a:gd name="T10" fmla="*/ 30 w 100"/>
                      <a:gd name="T11" fmla="*/ 54 h 173"/>
                      <a:gd name="T12" fmla="*/ 50 w 100"/>
                      <a:gd name="T13" fmla="*/ 88 h 173"/>
                      <a:gd name="T14" fmla="*/ 100 w 100"/>
                      <a:gd name="T15" fmla="*/ 145 h 173"/>
                      <a:gd name="T16" fmla="*/ 96 w 100"/>
                      <a:gd name="T17" fmla="*/ 173 h 173"/>
                      <a:gd name="T18" fmla="*/ 67 w 100"/>
                      <a:gd name="T19" fmla="*/ 170 h 173"/>
                      <a:gd name="T20" fmla="*/ 67 w 100"/>
                      <a:gd name="T21" fmla="*/ 17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73">
                        <a:moveTo>
                          <a:pt x="67" y="170"/>
                        </a:moveTo>
                        <a:lnTo>
                          <a:pt x="35" y="130"/>
                        </a:lnTo>
                        <a:lnTo>
                          <a:pt x="0" y="16"/>
                        </a:lnTo>
                        <a:lnTo>
                          <a:pt x="13" y="0"/>
                        </a:lnTo>
                        <a:lnTo>
                          <a:pt x="22" y="9"/>
                        </a:lnTo>
                        <a:lnTo>
                          <a:pt x="30" y="54"/>
                        </a:lnTo>
                        <a:lnTo>
                          <a:pt x="50" y="88"/>
                        </a:lnTo>
                        <a:lnTo>
                          <a:pt x="100" y="145"/>
                        </a:lnTo>
                        <a:lnTo>
                          <a:pt x="96" y="173"/>
                        </a:lnTo>
                        <a:lnTo>
                          <a:pt x="67" y="170"/>
                        </a:lnTo>
                        <a:lnTo>
                          <a:pt x="67"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2" name="Freeform 258"/>
                  <p:cNvSpPr>
                    <a:spLocks/>
                  </p:cNvSpPr>
                  <p:nvPr/>
                </p:nvSpPr>
                <p:spPr bwMode="auto">
                  <a:xfrm>
                    <a:off x="2603" y="3672"/>
                    <a:ext cx="61" cy="39"/>
                  </a:xfrm>
                  <a:custGeom>
                    <a:avLst/>
                    <a:gdLst>
                      <a:gd name="T0" fmla="*/ 18 w 303"/>
                      <a:gd name="T1" fmla="*/ 0 h 194"/>
                      <a:gd name="T2" fmla="*/ 58 w 303"/>
                      <a:gd name="T3" fmla="*/ 26 h 194"/>
                      <a:gd name="T4" fmla="*/ 99 w 303"/>
                      <a:gd name="T5" fmla="*/ 57 h 194"/>
                      <a:gd name="T6" fmla="*/ 137 w 303"/>
                      <a:gd name="T7" fmla="*/ 80 h 194"/>
                      <a:gd name="T8" fmla="*/ 176 w 303"/>
                      <a:gd name="T9" fmla="*/ 102 h 194"/>
                      <a:gd name="T10" fmla="*/ 255 w 303"/>
                      <a:gd name="T11" fmla="*/ 146 h 194"/>
                      <a:gd name="T12" fmla="*/ 278 w 303"/>
                      <a:gd name="T13" fmla="*/ 160 h 194"/>
                      <a:gd name="T14" fmla="*/ 299 w 303"/>
                      <a:gd name="T15" fmla="*/ 173 h 194"/>
                      <a:gd name="T16" fmla="*/ 303 w 303"/>
                      <a:gd name="T17" fmla="*/ 190 h 194"/>
                      <a:gd name="T18" fmla="*/ 286 w 303"/>
                      <a:gd name="T19" fmla="*/ 194 h 194"/>
                      <a:gd name="T20" fmla="*/ 234 w 303"/>
                      <a:gd name="T21" fmla="*/ 165 h 194"/>
                      <a:gd name="T22" fmla="*/ 189 w 303"/>
                      <a:gd name="T23" fmla="*/ 139 h 194"/>
                      <a:gd name="T24" fmla="*/ 140 w 303"/>
                      <a:gd name="T25" fmla="*/ 109 h 194"/>
                      <a:gd name="T26" fmla="*/ 92 w 303"/>
                      <a:gd name="T27" fmla="*/ 79 h 194"/>
                      <a:gd name="T28" fmla="*/ 49 w 303"/>
                      <a:gd name="T29" fmla="*/ 51 h 194"/>
                      <a:gd name="T30" fmla="*/ 3 w 303"/>
                      <a:gd name="T31" fmla="*/ 18 h 194"/>
                      <a:gd name="T32" fmla="*/ 0 w 303"/>
                      <a:gd name="T33" fmla="*/ 1 h 194"/>
                      <a:gd name="T34" fmla="*/ 18 w 303"/>
                      <a:gd name="T35" fmla="*/ 0 h 194"/>
                      <a:gd name="T36" fmla="*/ 18 w 303"/>
                      <a:gd name="T3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3" h="194">
                        <a:moveTo>
                          <a:pt x="18" y="0"/>
                        </a:moveTo>
                        <a:lnTo>
                          <a:pt x="58" y="26"/>
                        </a:lnTo>
                        <a:lnTo>
                          <a:pt x="99" y="57"/>
                        </a:lnTo>
                        <a:lnTo>
                          <a:pt x="137" y="80"/>
                        </a:lnTo>
                        <a:lnTo>
                          <a:pt x="176" y="102"/>
                        </a:lnTo>
                        <a:lnTo>
                          <a:pt x="255" y="146"/>
                        </a:lnTo>
                        <a:lnTo>
                          <a:pt x="278" y="160"/>
                        </a:lnTo>
                        <a:lnTo>
                          <a:pt x="299" y="173"/>
                        </a:lnTo>
                        <a:lnTo>
                          <a:pt x="303" y="190"/>
                        </a:lnTo>
                        <a:lnTo>
                          <a:pt x="286" y="194"/>
                        </a:lnTo>
                        <a:lnTo>
                          <a:pt x="234" y="165"/>
                        </a:lnTo>
                        <a:lnTo>
                          <a:pt x="189" y="139"/>
                        </a:lnTo>
                        <a:lnTo>
                          <a:pt x="140" y="109"/>
                        </a:lnTo>
                        <a:lnTo>
                          <a:pt x="92" y="79"/>
                        </a:lnTo>
                        <a:lnTo>
                          <a:pt x="49" y="51"/>
                        </a:lnTo>
                        <a:lnTo>
                          <a:pt x="3" y="18"/>
                        </a:lnTo>
                        <a:lnTo>
                          <a:pt x="0" y="1"/>
                        </a:lnTo>
                        <a:lnTo>
                          <a:pt x="18"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3" name="Freeform 259"/>
                  <p:cNvSpPr>
                    <a:spLocks/>
                  </p:cNvSpPr>
                  <p:nvPr/>
                </p:nvSpPr>
                <p:spPr bwMode="auto">
                  <a:xfrm>
                    <a:off x="2663" y="3708"/>
                    <a:ext cx="29" cy="71"/>
                  </a:xfrm>
                  <a:custGeom>
                    <a:avLst/>
                    <a:gdLst>
                      <a:gd name="T0" fmla="*/ 23 w 142"/>
                      <a:gd name="T1" fmla="*/ 10 h 352"/>
                      <a:gd name="T2" fmla="*/ 40 w 142"/>
                      <a:gd name="T3" fmla="*/ 86 h 352"/>
                      <a:gd name="T4" fmla="*/ 63 w 142"/>
                      <a:gd name="T5" fmla="*/ 160 h 352"/>
                      <a:gd name="T6" fmla="*/ 90 w 142"/>
                      <a:gd name="T7" fmla="*/ 234 h 352"/>
                      <a:gd name="T8" fmla="*/ 114 w 142"/>
                      <a:gd name="T9" fmla="*/ 286 h 352"/>
                      <a:gd name="T10" fmla="*/ 142 w 142"/>
                      <a:gd name="T11" fmla="*/ 335 h 352"/>
                      <a:gd name="T12" fmla="*/ 139 w 142"/>
                      <a:gd name="T13" fmla="*/ 352 h 352"/>
                      <a:gd name="T14" fmla="*/ 123 w 142"/>
                      <a:gd name="T15" fmla="*/ 350 h 352"/>
                      <a:gd name="T16" fmla="*/ 81 w 142"/>
                      <a:gd name="T17" fmla="*/ 289 h 352"/>
                      <a:gd name="T18" fmla="*/ 41 w 142"/>
                      <a:gd name="T19" fmla="*/ 192 h 352"/>
                      <a:gd name="T20" fmla="*/ 0 w 142"/>
                      <a:gd name="T21" fmla="*/ 15 h 352"/>
                      <a:gd name="T22" fmla="*/ 9 w 142"/>
                      <a:gd name="T23" fmla="*/ 0 h 352"/>
                      <a:gd name="T24" fmla="*/ 23 w 142"/>
                      <a:gd name="T25" fmla="*/ 10 h 352"/>
                      <a:gd name="T26" fmla="*/ 23 w 142"/>
                      <a:gd name="T27"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352">
                        <a:moveTo>
                          <a:pt x="23" y="10"/>
                        </a:moveTo>
                        <a:lnTo>
                          <a:pt x="40" y="86"/>
                        </a:lnTo>
                        <a:lnTo>
                          <a:pt x="63" y="160"/>
                        </a:lnTo>
                        <a:lnTo>
                          <a:pt x="90" y="234"/>
                        </a:lnTo>
                        <a:lnTo>
                          <a:pt x="114" y="286"/>
                        </a:lnTo>
                        <a:lnTo>
                          <a:pt x="142" y="335"/>
                        </a:lnTo>
                        <a:lnTo>
                          <a:pt x="139" y="352"/>
                        </a:lnTo>
                        <a:lnTo>
                          <a:pt x="123" y="350"/>
                        </a:lnTo>
                        <a:lnTo>
                          <a:pt x="81" y="289"/>
                        </a:lnTo>
                        <a:lnTo>
                          <a:pt x="41" y="192"/>
                        </a:lnTo>
                        <a:lnTo>
                          <a:pt x="0" y="15"/>
                        </a:lnTo>
                        <a:lnTo>
                          <a:pt x="9" y="0"/>
                        </a:lnTo>
                        <a:lnTo>
                          <a:pt x="23" y="10"/>
                        </a:lnTo>
                        <a:lnTo>
                          <a:pt x="2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4" name="Freeform 260"/>
                  <p:cNvSpPr>
                    <a:spLocks/>
                  </p:cNvSpPr>
                  <p:nvPr/>
                </p:nvSpPr>
                <p:spPr bwMode="auto">
                  <a:xfrm>
                    <a:off x="2584" y="3716"/>
                    <a:ext cx="41" cy="34"/>
                  </a:xfrm>
                  <a:custGeom>
                    <a:avLst/>
                    <a:gdLst>
                      <a:gd name="T0" fmla="*/ 194 w 209"/>
                      <a:gd name="T1" fmla="*/ 26 h 171"/>
                      <a:gd name="T2" fmla="*/ 98 w 209"/>
                      <a:gd name="T3" fmla="*/ 21 h 171"/>
                      <a:gd name="T4" fmla="*/ 53 w 209"/>
                      <a:gd name="T5" fmla="*/ 34 h 171"/>
                      <a:gd name="T6" fmla="*/ 36 w 209"/>
                      <a:gd name="T7" fmla="*/ 76 h 171"/>
                      <a:gd name="T8" fmla="*/ 53 w 209"/>
                      <a:gd name="T9" fmla="*/ 155 h 171"/>
                      <a:gd name="T10" fmla="*/ 47 w 209"/>
                      <a:gd name="T11" fmla="*/ 171 h 171"/>
                      <a:gd name="T12" fmla="*/ 31 w 209"/>
                      <a:gd name="T13" fmla="*/ 165 h 171"/>
                      <a:gd name="T14" fmla="*/ 0 w 209"/>
                      <a:gd name="T15" fmla="*/ 78 h 171"/>
                      <a:gd name="T16" fmla="*/ 6 w 209"/>
                      <a:gd name="T17" fmla="*/ 49 h 171"/>
                      <a:gd name="T18" fmla="*/ 22 w 209"/>
                      <a:gd name="T19" fmla="*/ 27 h 171"/>
                      <a:gd name="T20" fmla="*/ 47 w 209"/>
                      <a:gd name="T21" fmla="*/ 11 h 171"/>
                      <a:gd name="T22" fmla="*/ 77 w 209"/>
                      <a:gd name="T23" fmla="*/ 0 h 171"/>
                      <a:gd name="T24" fmla="*/ 200 w 209"/>
                      <a:gd name="T25" fmla="*/ 3 h 171"/>
                      <a:gd name="T26" fmla="*/ 209 w 209"/>
                      <a:gd name="T27" fmla="*/ 17 h 171"/>
                      <a:gd name="T28" fmla="*/ 194 w 209"/>
                      <a:gd name="T29" fmla="*/ 26 h 171"/>
                      <a:gd name="T30" fmla="*/ 194 w 209"/>
                      <a:gd name="T31" fmla="*/ 2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171">
                        <a:moveTo>
                          <a:pt x="194" y="26"/>
                        </a:moveTo>
                        <a:lnTo>
                          <a:pt x="98" y="21"/>
                        </a:lnTo>
                        <a:lnTo>
                          <a:pt x="53" y="34"/>
                        </a:lnTo>
                        <a:lnTo>
                          <a:pt x="36" y="76"/>
                        </a:lnTo>
                        <a:lnTo>
                          <a:pt x="53" y="155"/>
                        </a:lnTo>
                        <a:lnTo>
                          <a:pt x="47" y="171"/>
                        </a:lnTo>
                        <a:lnTo>
                          <a:pt x="31" y="165"/>
                        </a:lnTo>
                        <a:lnTo>
                          <a:pt x="0" y="78"/>
                        </a:lnTo>
                        <a:lnTo>
                          <a:pt x="6" y="49"/>
                        </a:lnTo>
                        <a:lnTo>
                          <a:pt x="22" y="27"/>
                        </a:lnTo>
                        <a:lnTo>
                          <a:pt x="47" y="11"/>
                        </a:lnTo>
                        <a:lnTo>
                          <a:pt x="77" y="0"/>
                        </a:lnTo>
                        <a:lnTo>
                          <a:pt x="200" y="3"/>
                        </a:lnTo>
                        <a:lnTo>
                          <a:pt x="209" y="17"/>
                        </a:lnTo>
                        <a:lnTo>
                          <a:pt x="194" y="26"/>
                        </a:lnTo>
                        <a:lnTo>
                          <a:pt x="19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5" name="Freeform 261"/>
                  <p:cNvSpPr>
                    <a:spLocks/>
                  </p:cNvSpPr>
                  <p:nvPr/>
                </p:nvSpPr>
                <p:spPr bwMode="auto">
                  <a:xfrm>
                    <a:off x="2584" y="3733"/>
                    <a:ext cx="20" cy="34"/>
                  </a:xfrm>
                  <a:custGeom>
                    <a:avLst/>
                    <a:gdLst>
                      <a:gd name="T0" fmla="*/ 103 w 103"/>
                      <a:gd name="T1" fmla="*/ 26 h 168"/>
                      <a:gd name="T2" fmla="*/ 81 w 103"/>
                      <a:gd name="T3" fmla="*/ 58 h 168"/>
                      <a:gd name="T4" fmla="*/ 58 w 103"/>
                      <a:gd name="T5" fmla="*/ 89 h 168"/>
                      <a:gd name="T6" fmla="*/ 18 w 103"/>
                      <a:gd name="T7" fmla="*/ 157 h 168"/>
                      <a:gd name="T8" fmla="*/ 0 w 103"/>
                      <a:gd name="T9" fmla="*/ 168 h 168"/>
                      <a:gd name="T10" fmla="*/ 0 w 103"/>
                      <a:gd name="T11" fmla="*/ 140 h 168"/>
                      <a:gd name="T12" fmla="*/ 33 w 103"/>
                      <a:gd name="T13" fmla="*/ 69 h 168"/>
                      <a:gd name="T14" fmla="*/ 53 w 103"/>
                      <a:gd name="T15" fmla="*/ 30 h 168"/>
                      <a:gd name="T16" fmla="*/ 74 w 103"/>
                      <a:gd name="T17" fmla="*/ 0 h 168"/>
                      <a:gd name="T18" fmla="*/ 97 w 103"/>
                      <a:gd name="T19" fmla="*/ 0 h 168"/>
                      <a:gd name="T20" fmla="*/ 103 w 103"/>
                      <a:gd name="T21" fmla="*/ 26 h 168"/>
                      <a:gd name="T22" fmla="*/ 103 w 103"/>
                      <a:gd name="T23" fmla="*/ 2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68">
                        <a:moveTo>
                          <a:pt x="103" y="26"/>
                        </a:moveTo>
                        <a:lnTo>
                          <a:pt x="81" y="58"/>
                        </a:lnTo>
                        <a:lnTo>
                          <a:pt x="58" y="89"/>
                        </a:lnTo>
                        <a:lnTo>
                          <a:pt x="18" y="157"/>
                        </a:lnTo>
                        <a:lnTo>
                          <a:pt x="0" y="168"/>
                        </a:lnTo>
                        <a:lnTo>
                          <a:pt x="0" y="140"/>
                        </a:lnTo>
                        <a:lnTo>
                          <a:pt x="33" y="69"/>
                        </a:lnTo>
                        <a:lnTo>
                          <a:pt x="53" y="30"/>
                        </a:lnTo>
                        <a:lnTo>
                          <a:pt x="74" y="0"/>
                        </a:lnTo>
                        <a:lnTo>
                          <a:pt x="97" y="0"/>
                        </a:lnTo>
                        <a:lnTo>
                          <a:pt x="103" y="26"/>
                        </a:lnTo>
                        <a:lnTo>
                          <a:pt x="10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6" name="Freeform 262"/>
                  <p:cNvSpPr>
                    <a:spLocks/>
                  </p:cNvSpPr>
                  <p:nvPr/>
                </p:nvSpPr>
                <p:spPr bwMode="auto">
                  <a:xfrm>
                    <a:off x="2591" y="3740"/>
                    <a:ext cx="28" cy="30"/>
                  </a:xfrm>
                  <a:custGeom>
                    <a:avLst/>
                    <a:gdLst>
                      <a:gd name="T0" fmla="*/ 0 w 141"/>
                      <a:gd name="T1" fmla="*/ 135 h 152"/>
                      <a:gd name="T2" fmla="*/ 26 w 141"/>
                      <a:gd name="T3" fmla="*/ 96 h 152"/>
                      <a:gd name="T4" fmla="*/ 52 w 141"/>
                      <a:gd name="T5" fmla="*/ 67 h 152"/>
                      <a:gd name="T6" fmla="*/ 102 w 141"/>
                      <a:gd name="T7" fmla="*/ 0 h 152"/>
                      <a:gd name="T8" fmla="*/ 127 w 141"/>
                      <a:gd name="T9" fmla="*/ 6 h 152"/>
                      <a:gd name="T10" fmla="*/ 141 w 141"/>
                      <a:gd name="T11" fmla="*/ 33 h 152"/>
                      <a:gd name="T12" fmla="*/ 115 w 141"/>
                      <a:gd name="T13" fmla="*/ 66 h 152"/>
                      <a:gd name="T14" fmla="*/ 83 w 141"/>
                      <a:gd name="T15" fmla="*/ 93 h 152"/>
                      <a:gd name="T16" fmla="*/ 50 w 141"/>
                      <a:gd name="T17" fmla="*/ 120 h 152"/>
                      <a:gd name="T18" fmla="*/ 21 w 141"/>
                      <a:gd name="T19" fmla="*/ 149 h 152"/>
                      <a:gd name="T20" fmla="*/ 3 w 141"/>
                      <a:gd name="T21" fmla="*/ 152 h 152"/>
                      <a:gd name="T22" fmla="*/ 0 w 141"/>
                      <a:gd name="T23" fmla="*/ 135 h 152"/>
                      <a:gd name="T24" fmla="*/ 0 w 141"/>
                      <a:gd name="T25" fmla="*/ 13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52">
                        <a:moveTo>
                          <a:pt x="0" y="135"/>
                        </a:moveTo>
                        <a:lnTo>
                          <a:pt x="26" y="96"/>
                        </a:lnTo>
                        <a:lnTo>
                          <a:pt x="52" y="67"/>
                        </a:lnTo>
                        <a:lnTo>
                          <a:pt x="102" y="0"/>
                        </a:lnTo>
                        <a:lnTo>
                          <a:pt x="127" y="6"/>
                        </a:lnTo>
                        <a:lnTo>
                          <a:pt x="141" y="33"/>
                        </a:lnTo>
                        <a:lnTo>
                          <a:pt x="115" y="66"/>
                        </a:lnTo>
                        <a:lnTo>
                          <a:pt x="83" y="93"/>
                        </a:lnTo>
                        <a:lnTo>
                          <a:pt x="50" y="120"/>
                        </a:lnTo>
                        <a:lnTo>
                          <a:pt x="21" y="149"/>
                        </a:lnTo>
                        <a:lnTo>
                          <a:pt x="3" y="152"/>
                        </a:lnTo>
                        <a:lnTo>
                          <a:pt x="0" y="135"/>
                        </a:lnTo>
                        <a:lnTo>
                          <a:pt x="0"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7" name="Freeform 263"/>
                  <p:cNvSpPr>
                    <a:spLocks/>
                  </p:cNvSpPr>
                  <p:nvPr/>
                </p:nvSpPr>
                <p:spPr bwMode="auto">
                  <a:xfrm>
                    <a:off x="2595" y="3730"/>
                    <a:ext cx="43" cy="32"/>
                  </a:xfrm>
                  <a:custGeom>
                    <a:avLst/>
                    <a:gdLst>
                      <a:gd name="T0" fmla="*/ 19 w 217"/>
                      <a:gd name="T1" fmla="*/ 0 h 162"/>
                      <a:gd name="T2" fmla="*/ 66 w 217"/>
                      <a:gd name="T3" fmla="*/ 2 h 162"/>
                      <a:gd name="T4" fmla="*/ 99 w 217"/>
                      <a:gd name="T5" fmla="*/ 16 h 162"/>
                      <a:gd name="T6" fmla="*/ 119 w 217"/>
                      <a:gd name="T7" fmla="*/ 43 h 162"/>
                      <a:gd name="T8" fmla="*/ 152 w 217"/>
                      <a:gd name="T9" fmla="*/ 102 h 162"/>
                      <a:gd name="T10" fmla="*/ 180 w 217"/>
                      <a:gd name="T11" fmla="*/ 122 h 162"/>
                      <a:gd name="T12" fmla="*/ 210 w 217"/>
                      <a:gd name="T13" fmla="*/ 140 h 162"/>
                      <a:gd name="T14" fmla="*/ 217 w 217"/>
                      <a:gd name="T15" fmla="*/ 156 h 162"/>
                      <a:gd name="T16" fmla="*/ 201 w 217"/>
                      <a:gd name="T17" fmla="*/ 162 h 162"/>
                      <a:gd name="T18" fmla="*/ 158 w 217"/>
                      <a:gd name="T19" fmla="*/ 149 h 162"/>
                      <a:gd name="T20" fmla="*/ 120 w 217"/>
                      <a:gd name="T21" fmla="*/ 133 h 162"/>
                      <a:gd name="T22" fmla="*/ 99 w 217"/>
                      <a:gd name="T23" fmla="*/ 84 h 162"/>
                      <a:gd name="T24" fmla="*/ 85 w 217"/>
                      <a:gd name="T25" fmla="*/ 60 h 162"/>
                      <a:gd name="T26" fmla="*/ 62 w 217"/>
                      <a:gd name="T27" fmla="*/ 49 h 162"/>
                      <a:gd name="T28" fmla="*/ 11 w 217"/>
                      <a:gd name="T29" fmla="*/ 31 h 162"/>
                      <a:gd name="T30" fmla="*/ 0 w 217"/>
                      <a:gd name="T31" fmla="*/ 12 h 162"/>
                      <a:gd name="T32" fmla="*/ 19 w 217"/>
                      <a:gd name="T33" fmla="*/ 0 h 162"/>
                      <a:gd name="T34" fmla="*/ 19 w 217"/>
                      <a:gd name="T3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162">
                        <a:moveTo>
                          <a:pt x="19" y="0"/>
                        </a:moveTo>
                        <a:lnTo>
                          <a:pt x="66" y="2"/>
                        </a:lnTo>
                        <a:lnTo>
                          <a:pt x="99" y="16"/>
                        </a:lnTo>
                        <a:lnTo>
                          <a:pt x="119" y="43"/>
                        </a:lnTo>
                        <a:lnTo>
                          <a:pt x="152" y="102"/>
                        </a:lnTo>
                        <a:lnTo>
                          <a:pt x="180" y="122"/>
                        </a:lnTo>
                        <a:lnTo>
                          <a:pt x="210" y="140"/>
                        </a:lnTo>
                        <a:lnTo>
                          <a:pt x="217" y="156"/>
                        </a:lnTo>
                        <a:lnTo>
                          <a:pt x="201" y="162"/>
                        </a:lnTo>
                        <a:lnTo>
                          <a:pt x="158" y="149"/>
                        </a:lnTo>
                        <a:lnTo>
                          <a:pt x="120" y="133"/>
                        </a:lnTo>
                        <a:lnTo>
                          <a:pt x="99" y="84"/>
                        </a:lnTo>
                        <a:lnTo>
                          <a:pt x="85" y="60"/>
                        </a:lnTo>
                        <a:lnTo>
                          <a:pt x="62" y="49"/>
                        </a:lnTo>
                        <a:lnTo>
                          <a:pt x="11" y="31"/>
                        </a:lnTo>
                        <a:lnTo>
                          <a:pt x="0" y="12"/>
                        </a:lnTo>
                        <a:lnTo>
                          <a:pt x="19" y="0"/>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8" name="Freeform 264"/>
                  <p:cNvSpPr>
                    <a:spLocks/>
                  </p:cNvSpPr>
                  <p:nvPr/>
                </p:nvSpPr>
                <p:spPr bwMode="auto">
                  <a:xfrm>
                    <a:off x="2638" y="3763"/>
                    <a:ext cx="33" cy="41"/>
                  </a:xfrm>
                  <a:custGeom>
                    <a:avLst/>
                    <a:gdLst>
                      <a:gd name="T0" fmla="*/ 26 w 169"/>
                      <a:gd name="T1" fmla="*/ 0 h 205"/>
                      <a:gd name="T2" fmla="*/ 79 w 169"/>
                      <a:gd name="T3" fmla="*/ 41 h 205"/>
                      <a:gd name="T4" fmla="*/ 144 w 169"/>
                      <a:gd name="T5" fmla="*/ 141 h 205"/>
                      <a:gd name="T6" fmla="*/ 166 w 169"/>
                      <a:gd name="T7" fmla="*/ 167 h 205"/>
                      <a:gd name="T8" fmla="*/ 169 w 169"/>
                      <a:gd name="T9" fmla="*/ 192 h 205"/>
                      <a:gd name="T10" fmla="*/ 151 w 169"/>
                      <a:gd name="T11" fmla="*/ 205 h 205"/>
                      <a:gd name="T12" fmla="*/ 96 w 169"/>
                      <a:gd name="T13" fmla="*/ 143 h 205"/>
                      <a:gd name="T14" fmla="*/ 47 w 169"/>
                      <a:gd name="T15" fmla="*/ 76 h 205"/>
                      <a:gd name="T16" fmla="*/ 3 w 169"/>
                      <a:gd name="T17" fmla="*/ 29 h 205"/>
                      <a:gd name="T18" fmla="*/ 0 w 169"/>
                      <a:gd name="T19" fmla="*/ 4 h 205"/>
                      <a:gd name="T20" fmla="*/ 26 w 169"/>
                      <a:gd name="T21" fmla="*/ 0 h 205"/>
                      <a:gd name="T22" fmla="*/ 26 w 169"/>
                      <a:gd name="T2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5">
                        <a:moveTo>
                          <a:pt x="26" y="0"/>
                        </a:moveTo>
                        <a:lnTo>
                          <a:pt x="79" y="41"/>
                        </a:lnTo>
                        <a:lnTo>
                          <a:pt x="144" y="141"/>
                        </a:lnTo>
                        <a:lnTo>
                          <a:pt x="166" y="167"/>
                        </a:lnTo>
                        <a:lnTo>
                          <a:pt x="169" y="192"/>
                        </a:lnTo>
                        <a:lnTo>
                          <a:pt x="151" y="205"/>
                        </a:lnTo>
                        <a:lnTo>
                          <a:pt x="96" y="143"/>
                        </a:lnTo>
                        <a:lnTo>
                          <a:pt x="47" y="76"/>
                        </a:lnTo>
                        <a:lnTo>
                          <a:pt x="3" y="29"/>
                        </a:lnTo>
                        <a:lnTo>
                          <a:pt x="0" y="4"/>
                        </a:lnTo>
                        <a:lnTo>
                          <a:pt x="26" y="0"/>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09" name="Freeform 265"/>
                  <p:cNvSpPr>
                    <a:spLocks/>
                  </p:cNvSpPr>
                  <p:nvPr/>
                </p:nvSpPr>
                <p:spPr bwMode="auto">
                  <a:xfrm>
                    <a:off x="2665" y="3769"/>
                    <a:ext cx="60" cy="52"/>
                  </a:xfrm>
                  <a:custGeom>
                    <a:avLst/>
                    <a:gdLst>
                      <a:gd name="T0" fmla="*/ 288 w 299"/>
                      <a:gd name="T1" fmla="*/ 70 h 258"/>
                      <a:gd name="T2" fmla="*/ 212 w 299"/>
                      <a:gd name="T3" fmla="*/ 55 h 258"/>
                      <a:gd name="T4" fmla="*/ 134 w 299"/>
                      <a:gd name="T5" fmla="*/ 50 h 258"/>
                      <a:gd name="T6" fmla="*/ 97 w 299"/>
                      <a:gd name="T7" fmla="*/ 86 h 258"/>
                      <a:gd name="T8" fmla="*/ 74 w 299"/>
                      <a:gd name="T9" fmla="*/ 136 h 258"/>
                      <a:gd name="T10" fmla="*/ 24 w 299"/>
                      <a:gd name="T11" fmla="*/ 247 h 258"/>
                      <a:gd name="T12" fmla="*/ 13 w 299"/>
                      <a:gd name="T13" fmla="*/ 258 h 258"/>
                      <a:gd name="T14" fmla="*/ 0 w 299"/>
                      <a:gd name="T15" fmla="*/ 247 h 258"/>
                      <a:gd name="T16" fmla="*/ 5 w 299"/>
                      <a:gd name="T17" fmla="*/ 174 h 258"/>
                      <a:gd name="T18" fmla="*/ 28 w 299"/>
                      <a:gd name="T19" fmla="*/ 106 h 258"/>
                      <a:gd name="T20" fmla="*/ 66 w 299"/>
                      <a:gd name="T21" fmla="*/ 42 h 258"/>
                      <a:gd name="T22" fmla="*/ 90 w 299"/>
                      <a:gd name="T23" fmla="*/ 16 h 258"/>
                      <a:gd name="T24" fmla="*/ 123 w 299"/>
                      <a:gd name="T25" fmla="*/ 0 h 258"/>
                      <a:gd name="T26" fmla="*/ 206 w 299"/>
                      <a:gd name="T27" fmla="*/ 17 h 258"/>
                      <a:gd name="T28" fmla="*/ 245 w 299"/>
                      <a:gd name="T29" fmla="*/ 36 h 258"/>
                      <a:gd name="T30" fmla="*/ 288 w 299"/>
                      <a:gd name="T31" fmla="*/ 46 h 258"/>
                      <a:gd name="T32" fmla="*/ 299 w 299"/>
                      <a:gd name="T33" fmla="*/ 58 h 258"/>
                      <a:gd name="T34" fmla="*/ 288 w 299"/>
                      <a:gd name="T35" fmla="*/ 70 h 258"/>
                      <a:gd name="T36" fmla="*/ 288 w 299"/>
                      <a:gd name="T37" fmla="*/ 7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9" h="258">
                        <a:moveTo>
                          <a:pt x="288" y="70"/>
                        </a:moveTo>
                        <a:lnTo>
                          <a:pt x="212" y="55"/>
                        </a:lnTo>
                        <a:lnTo>
                          <a:pt x="134" y="50"/>
                        </a:lnTo>
                        <a:lnTo>
                          <a:pt x="97" y="86"/>
                        </a:lnTo>
                        <a:lnTo>
                          <a:pt x="74" y="136"/>
                        </a:lnTo>
                        <a:lnTo>
                          <a:pt x="24" y="247"/>
                        </a:lnTo>
                        <a:lnTo>
                          <a:pt x="13" y="258"/>
                        </a:lnTo>
                        <a:lnTo>
                          <a:pt x="0" y="247"/>
                        </a:lnTo>
                        <a:lnTo>
                          <a:pt x="5" y="174"/>
                        </a:lnTo>
                        <a:lnTo>
                          <a:pt x="28" y="106"/>
                        </a:lnTo>
                        <a:lnTo>
                          <a:pt x="66" y="42"/>
                        </a:lnTo>
                        <a:lnTo>
                          <a:pt x="90" y="16"/>
                        </a:lnTo>
                        <a:lnTo>
                          <a:pt x="123" y="0"/>
                        </a:lnTo>
                        <a:lnTo>
                          <a:pt x="206" y="17"/>
                        </a:lnTo>
                        <a:lnTo>
                          <a:pt x="245" y="36"/>
                        </a:lnTo>
                        <a:lnTo>
                          <a:pt x="288" y="46"/>
                        </a:lnTo>
                        <a:lnTo>
                          <a:pt x="299" y="58"/>
                        </a:lnTo>
                        <a:lnTo>
                          <a:pt x="288" y="70"/>
                        </a:lnTo>
                        <a:lnTo>
                          <a:pt x="288"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0" name="Freeform 266"/>
                  <p:cNvSpPr>
                    <a:spLocks/>
                  </p:cNvSpPr>
                  <p:nvPr/>
                </p:nvSpPr>
                <p:spPr bwMode="auto">
                  <a:xfrm>
                    <a:off x="2671" y="3814"/>
                    <a:ext cx="55" cy="29"/>
                  </a:xfrm>
                  <a:custGeom>
                    <a:avLst/>
                    <a:gdLst>
                      <a:gd name="T0" fmla="*/ 23 w 275"/>
                      <a:gd name="T1" fmla="*/ 19 h 147"/>
                      <a:gd name="T2" fmla="*/ 55 w 275"/>
                      <a:gd name="T3" fmla="*/ 72 h 147"/>
                      <a:gd name="T4" fmla="*/ 81 w 275"/>
                      <a:gd name="T5" fmla="*/ 91 h 147"/>
                      <a:gd name="T6" fmla="*/ 111 w 275"/>
                      <a:gd name="T7" fmla="*/ 87 h 147"/>
                      <a:gd name="T8" fmla="*/ 145 w 275"/>
                      <a:gd name="T9" fmla="*/ 60 h 147"/>
                      <a:gd name="T10" fmla="*/ 200 w 275"/>
                      <a:gd name="T11" fmla="*/ 27 h 147"/>
                      <a:gd name="T12" fmla="*/ 257 w 275"/>
                      <a:gd name="T13" fmla="*/ 0 h 147"/>
                      <a:gd name="T14" fmla="*/ 275 w 275"/>
                      <a:gd name="T15" fmla="*/ 3 h 147"/>
                      <a:gd name="T16" fmla="*/ 270 w 275"/>
                      <a:gd name="T17" fmla="*/ 19 h 147"/>
                      <a:gd name="T18" fmla="*/ 231 w 275"/>
                      <a:gd name="T19" fmla="*/ 50 h 147"/>
                      <a:gd name="T20" fmla="*/ 196 w 275"/>
                      <a:gd name="T21" fmla="*/ 87 h 147"/>
                      <a:gd name="T22" fmla="*/ 163 w 275"/>
                      <a:gd name="T23" fmla="*/ 125 h 147"/>
                      <a:gd name="T24" fmla="*/ 144 w 275"/>
                      <a:gd name="T25" fmla="*/ 144 h 147"/>
                      <a:gd name="T26" fmla="*/ 99 w 275"/>
                      <a:gd name="T27" fmla="*/ 147 h 147"/>
                      <a:gd name="T28" fmla="*/ 55 w 275"/>
                      <a:gd name="T29" fmla="*/ 116 h 147"/>
                      <a:gd name="T30" fmla="*/ 0 w 275"/>
                      <a:gd name="T31" fmla="*/ 28 h 147"/>
                      <a:gd name="T32" fmla="*/ 7 w 275"/>
                      <a:gd name="T33" fmla="*/ 12 h 147"/>
                      <a:gd name="T34" fmla="*/ 23 w 275"/>
                      <a:gd name="T35" fmla="*/ 19 h 147"/>
                      <a:gd name="T36" fmla="*/ 23 w 275"/>
                      <a:gd name="T37"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 h="147">
                        <a:moveTo>
                          <a:pt x="23" y="19"/>
                        </a:moveTo>
                        <a:lnTo>
                          <a:pt x="55" y="72"/>
                        </a:lnTo>
                        <a:lnTo>
                          <a:pt x="81" y="91"/>
                        </a:lnTo>
                        <a:lnTo>
                          <a:pt x="111" y="87"/>
                        </a:lnTo>
                        <a:lnTo>
                          <a:pt x="145" y="60"/>
                        </a:lnTo>
                        <a:lnTo>
                          <a:pt x="200" y="27"/>
                        </a:lnTo>
                        <a:lnTo>
                          <a:pt x="257" y="0"/>
                        </a:lnTo>
                        <a:lnTo>
                          <a:pt x="275" y="3"/>
                        </a:lnTo>
                        <a:lnTo>
                          <a:pt x="270" y="19"/>
                        </a:lnTo>
                        <a:lnTo>
                          <a:pt x="231" y="50"/>
                        </a:lnTo>
                        <a:lnTo>
                          <a:pt x="196" y="87"/>
                        </a:lnTo>
                        <a:lnTo>
                          <a:pt x="163" y="125"/>
                        </a:lnTo>
                        <a:lnTo>
                          <a:pt x="144" y="144"/>
                        </a:lnTo>
                        <a:lnTo>
                          <a:pt x="99" y="147"/>
                        </a:lnTo>
                        <a:lnTo>
                          <a:pt x="55" y="116"/>
                        </a:lnTo>
                        <a:lnTo>
                          <a:pt x="0" y="28"/>
                        </a:lnTo>
                        <a:lnTo>
                          <a:pt x="7" y="12"/>
                        </a:lnTo>
                        <a:lnTo>
                          <a:pt x="23" y="19"/>
                        </a:lnTo>
                        <a:lnTo>
                          <a:pt x="2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1" name="Freeform 267"/>
                  <p:cNvSpPr>
                    <a:spLocks/>
                  </p:cNvSpPr>
                  <p:nvPr/>
                </p:nvSpPr>
                <p:spPr bwMode="auto">
                  <a:xfrm>
                    <a:off x="2731" y="3786"/>
                    <a:ext cx="58" cy="15"/>
                  </a:xfrm>
                  <a:custGeom>
                    <a:avLst/>
                    <a:gdLst>
                      <a:gd name="T0" fmla="*/ 14 w 291"/>
                      <a:gd name="T1" fmla="*/ 0 h 72"/>
                      <a:gd name="T2" fmla="*/ 137 w 291"/>
                      <a:gd name="T3" fmla="*/ 9 h 72"/>
                      <a:gd name="T4" fmla="*/ 268 w 291"/>
                      <a:gd name="T5" fmla="*/ 20 h 72"/>
                      <a:gd name="T6" fmla="*/ 291 w 291"/>
                      <a:gd name="T7" fmla="*/ 49 h 72"/>
                      <a:gd name="T8" fmla="*/ 283 w 291"/>
                      <a:gd name="T9" fmla="*/ 65 h 72"/>
                      <a:gd name="T10" fmla="*/ 264 w 291"/>
                      <a:gd name="T11" fmla="*/ 72 h 72"/>
                      <a:gd name="T12" fmla="*/ 154 w 291"/>
                      <a:gd name="T13" fmla="*/ 53 h 72"/>
                      <a:gd name="T14" fmla="*/ 45 w 291"/>
                      <a:gd name="T15" fmla="*/ 28 h 72"/>
                      <a:gd name="T16" fmla="*/ 13 w 291"/>
                      <a:gd name="T17" fmla="*/ 24 h 72"/>
                      <a:gd name="T18" fmla="*/ 0 w 291"/>
                      <a:gd name="T19" fmla="*/ 12 h 72"/>
                      <a:gd name="T20" fmla="*/ 14 w 291"/>
                      <a:gd name="T21" fmla="*/ 0 h 72"/>
                      <a:gd name="T22" fmla="*/ 14 w 291"/>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1" h="72">
                        <a:moveTo>
                          <a:pt x="14" y="0"/>
                        </a:moveTo>
                        <a:lnTo>
                          <a:pt x="137" y="9"/>
                        </a:lnTo>
                        <a:lnTo>
                          <a:pt x="268" y="20"/>
                        </a:lnTo>
                        <a:lnTo>
                          <a:pt x="291" y="49"/>
                        </a:lnTo>
                        <a:lnTo>
                          <a:pt x="283" y="65"/>
                        </a:lnTo>
                        <a:lnTo>
                          <a:pt x="264" y="72"/>
                        </a:lnTo>
                        <a:lnTo>
                          <a:pt x="154" y="53"/>
                        </a:lnTo>
                        <a:lnTo>
                          <a:pt x="45" y="28"/>
                        </a:lnTo>
                        <a:lnTo>
                          <a:pt x="13" y="24"/>
                        </a:lnTo>
                        <a:lnTo>
                          <a:pt x="0" y="12"/>
                        </a:lnTo>
                        <a:lnTo>
                          <a:pt x="14"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2" name="Freeform 268"/>
                  <p:cNvSpPr>
                    <a:spLocks/>
                  </p:cNvSpPr>
                  <p:nvPr/>
                </p:nvSpPr>
                <p:spPr bwMode="auto">
                  <a:xfrm>
                    <a:off x="2787" y="3685"/>
                    <a:ext cx="40" cy="144"/>
                  </a:xfrm>
                  <a:custGeom>
                    <a:avLst/>
                    <a:gdLst>
                      <a:gd name="T0" fmla="*/ 198 w 198"/>
                      <a:gd name="T1" fmla="*/ 18 h 718"/>
                      <a:gd name="T2" fmla="*/ 177 w 198"/>
                      <a:gd name="T3" fmla="*/ 54 h 718"/>
                      <a:gd name="T4" fmla="*/ 141 w 198"/>
                      <a:gd name="T5" fmla="*/ 100 h 718"/>
                      <a:gd name="T6" fmla="*/ 102 w 198"/>
                      <a:gd name="T7" fmla="*/ 154 h 718"/>
                      <a:gd name="T8" fmla="*/ 74 w 198"/>
                      <a:gd name="T9" fmla="*/ 213 h 718"/>
                      <a:gd name="T10" fmla="*/ 42 w 198"/>
                      <a:gd name="T11" fmla="*/ 408 h 718"/>
                      <a:gd name="T12" fmla="*/ 52 w 198"/>
                      <a:gd name="T13" fmla="*/ 606 h 718"/>
                      <a:gd name="T14" fmla="*/ 50 w 198"/>
                      <a:gd name="T15" fmla="*/ 704 h 718"/>
                      <a:gd name="T16" fmla="*/ 38 w 198"/>
                      <a:gd name="T17" fmla="*/ 718 h 718"/>
                      <a:gd name="T18" fmla="*/ 26 w 198"/>
                      <a:gd name="T19" fmla="*/ 705 h 718"/>
                      <a:gd name="T20" fmla="*/ 0 w 198"/>
                      <a:gd name="T21" fmla="*/ 585 h 718"/>
                      <a:gd name="T22" fmla="*/ 0 w 198"/>
                      <a:gd name="T23" fmla="*/ 455 h 718"/>
                      <a:gd name="T24" fmla="*/ 19 w 198"/>
                      <a:gd name="T25" fmla="*/ 325 h 718"/>
                      <a:gd name="T26" fmla="*/ 50 w 198"/>
                      <a:gd name="T27" fmla="*/ 205 h 718"/>
                      <a:gd name="T28" fmla="*/ 72 w 198"/>
                      <a:gd name="T29" fmla="*/ 158 h 718"/>
                      <a:gd name="T30" fmla="*/ 106 w 198"/>
                      <a:gd name="T31" fmla="*/ 100 h 718"/>
                      <a:gd name="T32" fmla="*/ 143 w 198"/>
                      <a:gd name="T33" fmla="*/ 44 h 718"/>
                      <a:gd name="T34" fmla="*/ 177 w 198"/>
                      <a:gd name="T35" fmla="*/ 5 h 718"/>
                      <a:gd name="T36" fmla="*/ 194 w 198"/>
                      <a:gd name="T37" fmla="*/ 0 h 718"/>
                      <a:gd name="T38" fmla="*/ 198 w 198"/>
                      <a:gd name="T39" fmla="*/ 18 h 718"/>
                      <a:gd name="T40" fmla="*/ 198 w 198"/>
                      <a:gd name="T41" fmla="*/ 18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718">
                        <a:moveTo>
                          <a:pt x="198" y="18"/>
                        </a:moveTo>
                        <a:lnTo>
                          <a:pt x="177" y="54"/>
                        </a:lnTo>
                        <a:lnTo>
                          <a:pt x="141" y="100"/>
                        </a:lnTo>
                        <a:lnTo>
                          <a:pt x="102" y="154"/>
                        </a:lnTo>
                        <a:lnTo>
                          <a:pt x="74" y="213"/>
                        </a:lnTo>
                        <a:lnTo>
                          <a:pt x="42" y="408"/>
                        </a:lnTo>
                        <a:lnTo>
                          <a:pt x="52" y="606"/>
                        </a:lnTo>
                        <a:lnTo>
                          <a:pt x="50" y="704"/>
                        </a:lnTo>
                        <a:lnTo>
                          <a:pt x="38" y="718"/>
                        </a:lnTo>
                        <a:lnTo>
                          <a:pt x="26" y="705"/>
                        </a:lnTo>
                        <a:lnTo>
                          <a:pt x="0" y="585"/>
                        </a:lnTo>
                        <a:lnTo>
                          <a:pt x="0" y="455"/>
                        </a:lnTo>
                        <a:lnTo>
                          <a:pt x="19" y="325"/>
                        </a:lnTo>
                        <a:lnTo>
                          <a:pt x="50" y="205"/>
                        </a:lnTo>
                        <a:lnTo>
                          <a:pt x="72" y="158"/>
                        </a:lnTo>
                        <a:lnTo>
                          <a:pt x="106" y="100"/>
                        </a:lnTo>
                        <a:lnTo>
                          <a:pt x="143" y="44"/>
                        </a:lnTo>
                        <a:lnTo>
                          <a:pt x="177" y="5"/>
                        </a:lnTo>
                        <a:lnTo>
                          <a:pt x="194" y="0"/>
                        </a:lnTo>
                        <a:lnTo>
                          <a:pt x="198" y="18"/>
                        </a:lnTo>
                        <a:lnTo>
                          <a:pt x="19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3" name="Freeform 269"/>
                  <p:cNvSpPr>
                    <a:spLocks/>
                  </p:cNvSpPr>
                  <p:nvPr/>
                </p:nvSpPr>
                <p:spPr bwMode="auto">
                  <a:xfrm>
                    <a:off x="2719" y="3845"/>
                    <a:ext cx="60" cy="33"/>
                  </a:xfrm>
                  <a:custGeom>
                    <a:avLst/>
                    <a:gdLst>
                      <a:gd name="T0" fmla="*/ 247 w 299"/>
                      <a:gd name="T1" fmla="*/ 101 h 168"/>
                      <a:gd name="T2" fmla="*/ 251 w 299"/>
                      <a:gd name="T3" fmla="*/ 89 h 168"/>
                      <a:gd name="T4" fmla="*/ 235 w 299"/>
                      <a:gd name="T5" fmla="*/ 79 h 168"/>
                      <a:gd name="T6" fmla="*/ 201 w 299"/>
                      <a:gd name="T7" fmla="*/ 67 h 168"/>
                      <a:gd name="T8" fmla="*/ 153 w 299"/>
                      <a:gd name="T9" fmla="*/ 46 h 168"/>
                      <a:gd name="T10" fmla="*/ 110 w 299"/>
                      <a:gd name="T11" fmla="*/ 34 h 168"/>
                      <a:gd name="T12" fmla="*/ 13 w 299"/>
                      <a:gd name="T13" fmla="*/ 26 h 168"/>
                      <a:gd name="T14" fmla="*/ 0 w 299"/>
                      <a:gd name="T15" fmla="*/ 13 h 168"/>
                      <a:gd name="T16" fmla="*/ 13 w 299"/>
                      <a:gd name="T17" fmla="*/ 1 h 168"/>
                      <a:gd name="T18" fmla="*/ 119 w 299"/>
                      <a:gd name="T19" fmla="*/ 0 h 168"/>
                      <a:gd name="T20" fmla="*/ 223 w 299"/>
                      <a:gd name="T21" fmla="*/ 27 h 168"/>
                      <a:gd name="T22" fmla="*/ 281 w 299"/>
                      <a:gd name="T23" fmla="*/ 64 h 168"/>
                      <a:gd name="T24" fmla="*/ 299 w 299"/>
                      <a:gd name="T25" fmla="*/ 121 h 168"/>
                      <a:gd name="T26" fmla="*/ 284 w 299"/>
                      <a:gd name="T27" fmla="*/ 146 h 168"/>
                      <a:gd name="T28" fmla="*/ 263 w 299"/>
                      <a:gd name="T29" fmla="*/ 163 h 168"/>
                      <a:gd name="T30" fmla="*/ 240 w 299"/>
                      <a:gd name="T31" fmla="*/ 168 h 168"/>
                      <a:gd name="T32" fmla="*/ 153 w 299"/>
                      <a:gd name="T33" fmla="*/ 151 h 168"/>
                      <a:gd name="T34" fmla="*/ 131 w 299"/>
                      <a:gd name="T35" fmla="*/ 138 h 168"/>
                      <a:gd name="T36" fmla="*/ 126 w 299"/>
                      <a:gd name="T37" fmla="*/ 115 h 168"/>
                      <a:gd name="T38" fmla="*/ 137 w 299"/>
                      <a:gd name="T39" fmla="*/ 94 h 168"/>
                      <a:gd name="T40" fmla="*/ 163 w 299"/>
                      <a:gd name="T41" fmla="*/ 88 h 168"/>
                      <a:gd name="T42" fmla="*/ 247 w 299"/>
                      <a:gd name="T43" fmla="*/ 101 h 168"/>
                      <a:gd name="T44" fmla="*/ 247 w 299"/>
                      <a:gd name="T45"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9" h="168">
                        <a:moveTo>
                          <a:pt x="247" y="101"/>
                        </a:moveTo>
                        <a:lnTo>
                          <a:pt x="251" y="89"/>
                        </a:lnTo>
                        <a:lnTo>
                          <a:pt x="235" y="79"/>
                        </a:lnTo>
                        <a:lnTo>
                          <a:pt x="201" y="67"/>
                        </a:lnTo>
                        <a:lnTo>
                          <a:pt x="153" y="46"/>
                        </a:lnTo>
                        <a:lnTo>
                          <a:pt x="110" y="34"/>
                        </a:lnTo>
                        <a:lnTo>
                          <a:pt x="13" y="26"/>
                        </a:lnTo>
                        <a:lnTo>
                          <a:pt x="0" y="13"/>
                        </a:lnTo>
                        <a:lnTo>
                          <a:pt x="13" y="1"/>
                        </a:lnTo>
                        <a:lnTo>
                          <a:pt x="119" y="0"/>
                        </a:lnTo>
                        <a:lnTo>
                          <a:pt x="223" y="27"/>
                        </a:lnTo>
                        <a:lnTo>
                          <a:pt x="281" y="64"/>
                        </a:lnTo>
                        <a:lnTo>
                          <a:pt x="299" y="121"/>
                        </a:lnTo>
                        <a:lnTo>
                          <a:pt x="284" y="146"/>
                        </a:lnTo>
                        <a:lnTo>
                          <a:pt x="263" y="163"/>
                        </a:lnTo>
                        <a:lnTo>
                          <a:pt x="240" y="168"/>
                        </a:lnTo>
                        <a:lnTo>
                          <a:pt x="153" y="151"/>
                        </a:lnTo>
                        <a:lnTo>
                          <a:pt x="131" y="138"/>
                        </a:lnTo>
                        <a:lnTo>
                          <a:pt x="126" y="115"/>
                        </a:lnTo>
                        <a:lnTo>
                          <a:pt x="137" y="94"/>
                        </a:lnTo>
                        <a:lnTo>
                          <a:pt x="163" y="88"/>
                        </a:lnTo>
                        <a:lnTo>
                          <a:pt x="247" y="101"/>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4" name="Freeform 270"/>
                  <p:cNvSpPr>
                    <a:spLocks/>
                  </p:cNvSpPr>
                  <p:nvPr/>
                </p:nvSpPr>
                <p:spPr bwMode="auto">
                  <a:xfrm>
                    <a:off x="2722" y="3842"/>
                    <a:ext cx="159" cy="60"/>
                  </a:xfrm>
                  <a:custGeom>
                    <a:avLst/>
                    <a:gdLst>
                      <a:gd name="T0" fmla="*/ 18 w 793"/>
                      <a:gd name="T1" fmla="*/ 109 h 300"/>
                      <a:gd name="T2" fmla="*/ 67 w 793"/>
                      <a:gd name="T3" fmla="*/ 138 h 300"/>
                      <a:gd name="T4" fmla="*/ 114 w 793"/>
                      <a:gd name="T5" fmla="*/ 168 h 300"/>
                      <a:gd name="T6" fmla="*/ 161 w 793"/>
                      <a:gd name="T7" fmla="*/ 196 h 300"/>
                      <a:gd name="T8" fmla="*/ 216 w 793"/>
                      <a:gd name="T9" fmla="*/ 221 h 300"/>
                      <a:gd name="T10" fmla="*/ 267 w 793"/>
                      <a:gd name="T11" fmla="*/ 237 h 300"/>
                      <a:gd name="T12" fmla="*/ 322 w 793"/>
                      <a:gd name="T13" fmla="*/ 248 h 300"/>
                      <a:gd name="T14" fmla="*/ 428 w 793"/>
                      <a:gd name="T15" fmla="*/ 233 h 300"/>
                      <a:gd name="T16" fmla="*/ 471 w 793"/>
                      <a:gd name="T17" fmla="*/ 208 h 300"/>
                      <a:gd name="T18" fmla="*/ 513 w 793"/>
                      <a:gd name="T19" fmla="*/ 178 h 300"/>
                      <a:gd name="T20" fmla="*/ 554 w 793"/>
                      <a:gd name="T21" fmla="*/ 145 h 300"/>
                      <a:gd name="T22" fmla="*/ 595 w 793"/>
                      <a:gd name="T23" fmla="*/ 110 h 300"/>
                      <a:gd name="T24" fmla="*/ 637 w 793"/>
                      <a:gd name="T25" fmla="*/ 77 h 300"/>
                      <a:gd name="T26" fmla="*/ 679 w 793"/>
                      <a:gd name="T27" fmla="*/ 46 h 300"/>
                      <a:gd name="T28" fmla="*/ 722 w 793"/>
                      <a:gd name="T29" fmla="*/ 20 h 300"/>
                      <a:gd name="T30" fmla="*/ 769 w 793"/>
                      <a:gd name="T31" fmla="*/ 0 h 300"/>
                      <a:gd name="T32" fmla="*/ 793 w 793"/>
                      <a:gd name="T33" fmla="*/ 9 h 300"/>
                      <a:gd name="T34" fmla="*/ 785 w 793"/>
                      <a:gd name="T35" fmla="*/ 33 h 300"/>
                      <a:gd name="T36" fmla="*/ 734 w 793"/>
                      <a:gd name="T37" fmla="*/ 66 h 300"/>
                      <a:gd name="T38" fmla="*/ 680 w 793"/>
                      <a:gd name="T39" fmla="*/ 100 h 300"/>
                      <a:gd name="T40" fmla="*/ 633 w 793"/>
                      <a:gd name="T41" fmla="*/ 138 h 300"/>
                      <a:gd name="T42" fmla="*/ 587 w 793"/>
                      <a:gd name="T43" fmla="*/ 178 h 300"/>
                      <a:gd name="T44" fmla="*/ 542 w 793"/>
                      <a:gd name="T45" fmla="*/ 218 h 300"/>
                      <a:gd name="T46" fmla="*/ 495 w 793"/>
                      <a:gd name="T47" fmla="*/ 256 h 300"/>
                      <a:gd name="T48" fmla="*/ 453 w 793"/>
                      <a:gd name="T49" fmla="*/ 285 h 300"/>
                      <a:gd name="T50" fmla="*/ 393 w 793"/>
                      <a:gd name="T51" fmla="*/ 300 h 300"/>
                      <a:gd name="T52" fmla="*/ 327 w 793"/>
                      <a:gd name="T53" fmla="*/ 295 h 300"/>
                      <a:gd name="T54" fmla="*/ 203 w 793"/>
                      <a:gd name="T55" fmla="*/ 258 h 300"/>
                      <a:gd name="T56" fmla="*/ 153 w 793"/>
                      <a:gd name="T57" fmla="*/ 236 h 300"/>
                      <a:gd name="T58" fmla="*/ 95 w 793"/>
                      <a:gd name="T59" fmla="*/ 203 h 300"/>
                      <a:gd name="T60" fmla="*/ 41 w 793"/>
                      <a:gd name="T61" fmla="*/ 164 h 300"/>
                      <a:gd name="T62" fmla="*/ 3 w 793"/>
                      <a:gd name="T63" fmla="*/ 128 h 300"/>
                      <a:gd name="T64" fmla="*/ 0 w 793"/>
                      <a:gd name="T65" fmla="*/ 110 h 300"/>
                      <a:gd name="T66" fmla="*/ 18 w 793"/>
                      <a:gd name="T67" fmla="*/ 109 h 300"/>
                      <a:gd name="T68" fmla="*/ 18 w 793"/>
                      <a:gd name="T69" fmla="*/ 10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3" h="300">
                        <a:moveTo>
                          <a:pt x="18" y="109"/>
                        </a:moveTo>
                        <a:lnTo>
                          <a:pt x="67" y="138"/>
                        </a:lnTo>
                        <a:lnTo>
                          <a:pt x="114" y="168"/>
                        </a:lnTo>
                        <a:lnTo>
                          <a:pt x="161" y="196"/>
                        </a:lnTo>
                        <a:lnTo>
                          <a:pt x="216" y="221"/>
                        </a:lnTo>
                        <a:lnTo>
                          <a:pt x="267" y="237"/>
                        </a:lnTo>
                        <a:lnTo>
                          <a:pt x="322" y="248"/>
                        </a:lnTo>
                        <a:lnTo>
                          <a:pt x="428" y="233"/>
                        </a:lnTo>
                        <a:lnTo>
                          <a:pt x="471" y="208"/>
                        </a:lnTo>
                        <a:lnTo>
                          <a:pt x="513" y="178"/>
                        </a:lnTo>
                        <a:lnTo>
                          <a:pt x="554" y="145"/>
                        </a:lnTo>
                        <a:lnTo>
                          <a:pt x="595" y="110"/>
                        </a:lnTo>
                        <a:lnTo>
                          <a:pt x="637" y="77"/>
                        </a:lnTo>
                        <a:lnTo>
                          <a:pt x="679" y="46"/>
                        </a:lnTo>
                        <a:lnTo>
                          <a:pt x="722" y="20"/>
                        </a:lnTo>
                        <a:lnTo>
                          <a:pt x="769" y="0"/>
                        </a:lnTo>
                        <a:lnTo>
                          <a:pt x="793" y="9"/>
                        </a:lnTo>
                        <a:lnTo>
                          <a:pt x="785" y="33"/>
                        </a:lnTo>
                        <a:lnTo>
                          <a:pt x="734" y="66"/>
                        </a:lnTo>
                        <a:lnTo>
                          <a:pt x="680" y="100"/>
                        </a:lnTo>
                        <a:lnTo>
                          <a:pt x="633" y="138"/>
                        </a:lnTo>
                        <a:lnTo>
                          <a:pt x="587" y="178"/>
                        </a:lnTo>
                        <a:lnTo>
                          <a:pt x="542" y="218"/>
                        </a:lnTo>
                        <a:lnTo>
                          <a:pt x="495" y="256"/>
                        </a:lnTo>
                        <a:lnTo>
                          <a:pt x="453" y="285"/>
                        </a:lnTo>
                        <a:lnTo>
                          <a:pt x="393" y="300"/>
                        </a:lnTo>
                        <a:lnTo>
                          <a:pt x="327" y="295"/>
                        </a:lnTo>
                        <a:lnTo>
                          <a:pt x="203" y="258"/>
                        </a:lnTo>
                        <a:lnTo>
                          <a:pt x="153" y="236"/>
                        </a:lnTo>
                        <a:lnTo>
                          <a:pt x="95" y="203"/>
                        </a:lnTo>
                        <a:lnTo>
                          <a:pt x="41" y="164"/>
                        </a:lnTo>
                        <a:lnTo>
                          <a:pt x="3" y="128"/>
                        </a:lnTo>
                        <a:lnTo>
                          <a:pt x="0" y="110"/>
                        </a:lnTo>
                        <a:lnTo>
                          <a:pt x="18" y="109"/>
                        </a:lnTo>
                        <a:lnTo>
                          <a:pt x="18"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5" name="Freeform 271"/>
                  <p:cNvSpPr>
                    <a:spLocks/>
                  </p:cNvSpPr>
                  <p:nvPr/>
                </p:nvSpPr>
                <p:spPr bwMode="auto">
                  <a:xfrm>
                    <a:off x="2887" y="3716"/>
                    <a:ext cx="24" cy="42"/>
                  </a:xfrm>
                  <a:custGeom>
                    <a:avLst/>
                    <a:gdLst>
                      <a:gd name="T0" fmla="*/ 25 w 118"/>
                      <a:gd name="T1" fmla="*/ 32 h 210"/>
                      <a:gd name="T2" fmla="*/ 0 w 118"/>
                      <a:gd name="T3" fmla="*/ 22 h 210"/>
                      <a:gd name="T4" fmla="*/ 1 w 118"/>
                      <a:gd name="T5" fmla="*/ 8 h 210"/>
                      <a:gd name="T6" fmla="*/ 29 w 118"/>
                      <a:gd name="T7" fmla="*/ 0 h 210"/>
                      <a:gd name="T8" fmla="*/ 42 w 118"/>
                      <a:gd name="T9" fmla="*/ 16 h 210"/>
                      <a:gd name="T10" fmla="*/ 100 w 118"/>
                      <a:gd name="T11" fmla="*/ 97 h 210"/>
                      <a:gd name="T12" fmla="*/ 118 w 118"/>
                      <a:gd name="T13" fmla="*/ 196 h 210"/>
                      <a:gd name="T14" fmla="*/ 107 w 118"/>
                      <a:gd name="T15" fmla="*/ 210 h 210"/>
                      <a:gd name="T16" fmla="*/ 94 w 118"/>
                      <a:gd name="T17" fmla="*/ 200 h 210"/>
                      <a:gd name="T18" fmla="*/ 73 w 118"/>
                      <a:gd name="T19" fmla="*/ 160 h 210"/>
                      <a:gd name="T20" fmla="*/ 50 w 118"/>
                      <a:gd name="T21" fmla="*/ 122 h 210"/>
                      <a:gd name="T22" fmla="*/ 25 w 118"/>
                      <a:gd name="T23" fmla="*/ 32 h 210"/>
                      <a:gd name="T24" fmla="*/ 25 w 118"/>
                      <a:gd name="T25" fmla="*/ 3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10">
                        <a:moveTo>
                          <a:pt x="25" y="32"/>
                        </a:moveTo>
                        <a:lnTo>
                          <a:pt x="0" y="22"/>
                        </a:lnTo>
                        <a:lnTo>
                          <a:pt x="1" y="8"/>
                        </a:lnTo>
                        <a:lnTo>
                          <a:pt x="29" y="0"/>
                        </a:lnTo>
                        <a:lnTo>
                          <a:pt x="42" y="16"/>
                        </a:lnTo>
                        <a:lnTo>
                          <a:pt x="100" y="97"/>
                        </a:lnTo>
                        <a:lnTo>
                          <a:pt x="118" y="196"/>
                        </a:lnTo>
                        <a:lnTo>
                          <a:pt x="107" y="210"/>
                        </a:lnTo>
                        <a:lnTo>
                          <a:pt x="94" y="200"/>
                        </a:lnTo>
                        <a:lnTo>
                          <a:pt x="73" y="160"/>
                        </a:lnTo>
                        <a:lnTo>
                          <a:pt x="50" y="122"/>
                        </a:lnTo>
                        <a:lnTo>
                          <a:pt x="25" y="32"/>
                        </a:lnTo>
                        <a:lnTo>
                          <a:pt x="2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6" name="Freeform 272"/>
                  <p:cNvSpPr>
                    <a:spLocks/>
                  </p:cNvSpPr>
                  <p:nvPr/>
                </p:nvSpPr>
                <p:spPr bwMode="auto">
                  <a:xfrm>
                    <a:off x="2916" y="3672"/>
                    <a:ext cx="114" cy="35"/>
                  </a:xfrm>
                  <a:custGeom>
                    <a:avLst/>
                    <a:gdLst>
                      <a:gd name="T0" fmla="*/ 2 w 571"/>
                      <a:gd name="T1" fmla="*/ 156 h 176"/>
                      <a:gd name="T2" fmla="*/ 18 w 571"/>
                      <a:gd name="T3" fmla="*/ 141 h 176"/>
                      <a:gd name="T4" fmla="*/ 76 w 571"/>
                      <a:gd name="T5" fmla="*/ 100 h 176"/>
                      <a:gd name="T6" fmla="*/ 146 w 571"/>
                      <a:gd name="T7" fmla="*/ 56 h 176"/>
                      <a:gd name="T8" fmla="*/ 231 w 571"/>
                      <a:gd name="T9" fmla="*/ 15 h 176"/>
                      <a:gd name="T10" fmla="*/ 397 w 571"/>
                      <a:gd name="T11" fmla="*/ 0 h 176"/>
                      <a:gd name="T12" fmla="*/ 559 w 571"/>
                      <a:gd name="T13" fmla="*/ 10 h 176"/>
                      <a:gd name="T14" fmla="*/ 571 w 571"/>
                      <a:gd name="T15" fmla="*/ 22 h 176"/>
                      <a:gd name="T16" fmla="*/ 557 w 571"/>
                      <a:gd name="T17" fmla="*/ 34 h 176"/>
                      <a:gd name="T18" fmla="*/ 470 w 571"/>
                      <a:gd name="T19" fmla="*/ 30 h 176"/>
                      <a:gd name="T20" fmla="*/ 245 w 571"/>
                      <a:gd name="T21" fmla="*/ 66 h 176"/>
                      <a:gd name="T22" fmla="*/ 156 w 571"/>
                      <a:gd name="T23" fmla="*/ 97 h 176"/>
                      <a:gd name="T24" fmla="*/ 73 w 571"/>
                      <a:gd name="T25" fmla="*/ 139 h 176"/>
                      <a:gd name="T26" fmla="*/ 17 w 571"/>
                      <a:gd name="T27" fmla="*/ 176 h 176"/>
                      <a:gd name="T28" fmla="*/ 0 w 571"/>
                      <a:gd name="T29" fmla="*/ 174 h 176"/>
                      <a:gd name="T30" fmla="*/ 2 w 571"/>
                      <a:gd name="T31" fmla="*/ 156 h 176"/>
                      <a:gd name="T32" fmla="*/ 2 w 571"/>
                      <a:gd name="T33"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1" h="176">
                        <a:moveTo>
                          <a:pt x="2" y="156"/>
                        </a:moveTo>
                        <a:lnTo>
                          <a:pt x="18" y="141"/>
                        </a:lnTo>
                        <a:lnTo>
                          <a:pt x="76" y="100"/>
                        </a:lnTo>
                        <a:lnTo>
                          <a:pt x="146" y="56"/>
                        </a:lnTo>
                        <a:lnTo>
                          <a:pt x="231" y="15"/>
                        </a:lnTo>
                        <a:lnTo>
                          <a:pt x="397" y="0"/>
                        </a:lnTo>
                        <a:lnTo>
                          <a:pt x="559" y="10"/>
                        </a:lnTo>
                        <a:lnTo>
                          <a:pt x="571" y="22"/>
                        </a:lnTo>
                        <a:lnTo>
                          <a:pt x="557" y="34"/>
                        </a:lnTo>
                        <a:lnTo>
                          <a:pt x="470" y="30"/>
                        </a:lnTo>
                        <a:lnTo>
                          <a:pt x="245" y="66"/>
                        </a:lnTo>
                        <a:lnTo>
                          <a:pt x="156" y="97"/>
                        </a:lnTo>
                        <a:lnTo>
                          <a:pt x="73" y="139"/>
                        </a:lnTo>
                        <a:lnTo>
                          <a:pt x="17" y="176"/>
                        </a:lnTo>
                        <a:lnTo>
                          <a:pt x="0" y="174"/>
                        </a:lnTo>
                        <a:lnTo>
                          <a:pt x="2" y="156"/>
                        </a:lnTo>
                        <a:lnTo>
                          <a:pt x="2"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7" name="Freeform 273"/>
                  <p:cNvSpPr>
                    <a:spLocks/>
                  </p:cNvSpPr>
                  <p:nvPr/>
                </p:nvSpPr>
                <p:spPr bwMode="auto">
                  <a:xfrm>
                    <a:off x="2873" y="3655"/>
                    <a:ext cx="54" cy="41"/>
                  </a:xfrm>
                  <a:custGeom>
                    <a:avLst/>
                    <a:gdLst>
                      <a:gd name="T0" fmla="*/ 46 w 272"/>
                      <a:gd name="T1" fmla="*/ 149 h 204"/>
                      <a:gd name="T2" fmla="*/ 71 w 272"/>
                      <a:gd name="T3" fmla="*/ 158 h 204"/>
                      <a:gd name="T4" fmla="*/ 62 w 272"/>
                      <a:gd name="T5" fmla="*/ 185 h 204"/>
                      <a:gd name="T6" fmla="*/ 34 w 272"/>
                      <a:gd name="T7" fmla="*/ 203 h 204"/>
                      <a:gd name="T8" fmla="*/ 6 w 272"/>
                      <a:gd name="T9" fmla="*/ 204 h 204"/>
                      <a:gd name="T10" fmla="*/ 0 w 272"/>
                      <a:gd name="T11" fmla="*/ 171 h 204"/>
                      <a:gd name="T12" fmla="*/ 6 w 272"/>
                      <a:gd name="T13" fmla="*/ 126 h 204"/>
                      <a:gd name="T14" fmla="*/ 20 w 272"/>
                      <a:gd name="T15" fmla="*/ 95 h 204"/>
                      <a:gd name="T16" fmla="*/ 39 w 272"/>
                      <a:gd name="T17" fmla="*/ 77 h 204"/>
                      <a:gd name="T18" fmla="*/ 64 w 272"/>
                      <a:gd name="T19" fmla="*/ 61 h 204"/>
                      <a:gd name="T20" fmla="*/ 131 w 272"/>
                      <a:gd name="T21" fmla="*/ 31 h 204"/>
                      <a:gd name="T22" fmla="*/ 203 w 272"/>
                      <a:gd name="T23" fmla="*/ 9 h 204"/>
                      <a:gd name="T24" fmla="*/ 258 w 272"/>
                      <a:gd name="T25" fmla="*/ 0 h 204"/>
                      <a:gd name="T26" fmla="*/ 272 w 272"/>
                      <a:gd name="T27" fmla="*/ 10 h 204"/>
                      <a:gd name="T28" fmla="*/ 263 w 272"/>
                      <a:gd name="T29" fmla="*/ 24 h 204"/>
                      <a:gd name="T30" fmla="*/ 216 w 272"/>
                      <a:gd name="T31" fmla="*/ 35 h 204"/>
                      <a:gd name="T32" fmla="*/ 90 w 272"/>
                      <a:gd name="T33" fmla="*/ 98 h 204"/>
                      <a:gd name="T34" fmla="*/ 56 w 272"/>
                      <a:gd name="T35" fmla="*/ 124 h 204"/>
                      <a:gd name="T36" fmla="*/ 46 w 272"/>
                      <a:gd name="T37" fmla="*/ 149 h 204"/>
                      <a:gd name="T38" fmla="*/ 46 w 272"/>
                      <a:gd name="T39" fmla="*/ 14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204">
                        <a:moveTo>
                          <a:pt x="46" y="149"/>
                        </a:moveTo>
                        <a:lnTo>
                          <a:pt x="71" y="158"/>
                        </a:lnTo>
                        <a:lnTo>
                          <a:pt x="62" y="185"/>
                        </a:lnTo>
                        <a:lnTo>
                          <a:pt x="34" y="203"/>
                        </a:lnTo>
                        <a:lnTo>
                          <a:pt x="6" y="204"/>
                        </a:lnTo>
                        <a:lnTo>
                          <a:pt x="0" y="171"/>
                        </a:lnTo>
                        <a:lnTo>
                          <a:pt x="6" y="126"/>
                        </a:lnTo>
                        <a:lnTo>
                          <a:pt x="20" y="95"/>
                        </a:lnTo>
                        <a:lnTo>
                          <a:pt x="39" y="77"/>
                        </a:lnTo>
                        <a:lnTo>
                          <a:pt x="64" y="61"/>
                        </a:lnTo>
                        <a:lnTo>
                          <a:pt x="131" y="31"/>
                        </a:lnTo>
                        <a:lnTo>
                          <a:pt x="203" y="9"/>
                        </a:lnTo>
                        <a:lnTo>
                          <a:pt x="258" y="0"/>
                        </a:lnTo>
                        <a:lnTo>
                          <a:pt x="272" y="10"/>
                        </a:lnTo>
                        <a:lnTo>
                          <a:pt x="263" y="24"/>
                        </a:lnTo>
                        <a:lnTo>
                          <a:pt x="216" y="35"/>
                        </a:lnTo>
                        <a:lnTo>
                          <a:pt x="90" y="98"/>
                        </a:lnTo>
                        <a:lnTo>
                          <a:pt x="56" y="124"/>
                        </a:lnTo>
                        <a:lnTo>
                          <a:pt x="46" y="149"/>
                        </a:lnTo>
                        <a:lnTo>
                          <a:pt x="4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8" name="Freeform 274"/>
                  <p:cNvSpPr>
                    <a:spLocks/>
                  </p:cNvSpPr>
                  <p:nvPr/>
                </p:nvSpPr>
                <p:spPr bwMode="auto">
                  <a:xfrm>
                    <a:off x="2822" y="3649"/>
                    <a:ext cx="76" cy="48"/>
                  </a:xfrm>
                  <a:custGeom>
                    <a:avLst/>
                    <a:gdLst>
                      <a:gd name="T0" fmla="*/ 48 w 380"/>
                      <a:gd name="T1" fmla="*/ 172 h 237"/>
                      <a:gd name="T2" fmla="*/ 71 w 380"/>
                      <a:gd name="T3" fmla="*/ 193 h 237"/>
                      <a:gd name="T4" fmla="*/ 97 w 380"/>
                      <a:gd name="T5" fmla="*/ 206 h 237"/>
                      <a:gd name="T6" fmla="*/ 154 w 380"/>
                      <a:gd name="T7" fmla="*/ 213 h 237"/>
                      <a:gd name="T8" fmla="*/ 166 w 380"/>
                      <a:gd name="T9" fmla="*/ 225 h 237"/>
                      <a:gd name="T10" fmla="*/ 154 w 380"/>
                      <a:gd name="T11" fmla="*/ 237 h 237"/>
                      <a:gd name="T12" fmla="*/ 75 w 380"/>
                      <a:gd name="T13" fmla="*/ 231 h 237"/>
                      <a:gd name="T14" fmla="*/ 7 w 380"/>
                      <a:gd name="T15" fmla="*/ 191 h 237"/>
                      <a:gd name="T16" fmla="*/ 0 w 380"/>
                      <a:gd name="T17" fmla="*/ 148 h 237"/>
                      <a:gd name="T18" fmla="*/ 7 w 380"/>
                      <a:gd name="T19" fmla="*/ 106 h 237"/>
                      <a:gd name="T20" fmla="*/ 33 w 380"/>
                      <a:gd name="T21" fmla="*/ 74 h 237"/>
                      <a:gd name="T22" fmla="*/ 71 w 380"/>
                      <a:gd name="T23" fmla="*/ 56 h 237"/>
                      <a:gd name="T24" fmla="*/ 156 w 380"/>
                      <a:gd name="T25" fmla="*/ 35 h 237"/>
                      <a:gd name="T26" fmla="*/ 260 w 380"/>
                      <a:gd name="T27" fmla="*/ 8 h 237"/>
                      <a:gd name="T28" fmla="*/ 366 w 380"/>
                      <a:gd name="T29" fmla="*/ 0 h 237"/>
                      <a:gd name="T30" fmla="*/ 380 w 380"/>
                      <a:gd name="T31" fmla="*/ 12 h 237"/>
                      <a:gd name="T32" fmla="*/ 368 w 380"/>
                      <a:gd name="T33" fmla="*/ 24 h 237"/>
                      <a:gd name="T34" fmla="*/ 163 w 380"/>
                      <a:gd name="T35" fmla="*/ 58 h 237"/>
                      <a:gd name="T36" fmla="*/ 39 w 380"/>
                      <a:gd name="T37" fmla="*/ 121 h 237"/>
                      <a:gd name="T38" fmla="*/ 40 w 380"/>
                      <a:gd name="T39" fmla="*/ 147 h 237"/>
                      <a:gd name="T40" fmla="*/ 48 w 380"/>
                      <a:gd name="T41" fmla="*/ 172 h 237"/>
                      <a:gd name="T42" fmla="*/ 48 w 380"/>
                      <a:gd name="T43" fmla="*/ 17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0" h="237">
                        <a:moveTo>
                          <a:pt x="48" y="172"/>
                        </a:moveTo>
                        <a:lnTo>
                          <a:pt x="71" y="193"/>
                        </a:lnTo>
                        <a:lnTo>
                          <a:pt x="97" y="206"/>
                        </a:lnTo>
                        <a:lnTo>
                          <a:pt x="154" y="213"/>
                        </a:lnTo>
                        <a:lnTo>
                          <a:pt x="166" y="225"/>
                        </a:lnTo>
                        <a:lnTo>
                          <a:pt x="154" y="237"/>
                        </a:lnTo>
                        <a:lnTo>
                          <a:pt x="75" y="231"/>
                        </a:lnTo>
                        <a:lnTo>
                          <a:pt x="7" y="191"/>
                        </a:lnTo>
                        <a:lnTo>
                          <a:pt x="0" y="148"/>
                        </a:lnTo>
                        <a:lnTo>
                          <a:pt x="7" y="106"/>
                        </a:lnTo>
                        <a:lnTo>
                          <a:pt x="33" y="74"/>
                        </a:lnTo>
                        <a:lnTo>
                          <a:pt x="71" y="56"/>
                        </a:lnTo>
                        <a:lnTo>
                          <a:pt x="156" y="35"/>
                        </a:lnTo>
                        <a:lnTo>
                          <a:pt x="260" y="8"/>
                        </a:lnTo>
                        <a:lnTo>
                          <a:pt x="366" y="0"/>
                        </a:lnTo>
                        <a:lnTo>
                          <a:pt x="380" y="12"/>
                        </a:lnTo>
                        <a:lnTo>
                          <a:pt x="368" y="24"/>
                        </a:lnTo>
                        <a:lnTo>
                          <a:pt x="163" y="58"/>
                        </a:lnTo>
                        <a:lnTo>
                          <a:pt x="39" y="121"/>
                        </a:lnTo>
                        <a:lnTo>
                          <a:pt x="40" y="147"/>
                        </a:lnTo>
                        <a:lnTo>
                          <a:pt x="48" y="172"/>
                        </a:lnTo>
                        <a:lnTo>
                          <a:pt x="48"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19" name="Freeform 275"/>
                  <p:cNvSpPr>
                    <a:spLocks/>
                  </p:cNvSpPr>
                  <p:nvPr/>
                </p:nvSpPr>
                <p:spPr bwMode="auto">
                  <a:xfrm>
                    <a:off x="2908" y="3613"/>
                    <a:ext cx="74" cy="33"/>
                  </a:xfrm>
                  <a:custGeom>
                    <a:avLst/>
                    <a:gdLst>
                      <a:gd name="T0" fmla="*/ 262 w 368"/>
                      <a:gd name="T1" fmla="*/ 63 h 166"/>
                      <a:gd name="T2" fmla="*/ 232 w 368"/>
                      <a:gd name="T3" fmla="*/ 72 h 166"/>
                      <a:gd name="T4" fmla="*/ 152 w 368"/>
                      <a:gd name="T5" fmla="*/ 101 h 166"/>
                      <a:gd name="T6" fmla="*/ 73 w 368"/>
                      <a:gd name="T7" fmla="*/ 135 h 166"/>
                      <a:gd name="T8" fmla="*/ 18 w 368"/>
                      <a:gd name="T9" fmla="*/ 166 h 166"/>
                      <a:gd name="T10" fmla="*/ 0 w 368"/>
                      <a:gd name="T11" fmla="*/ 161 h 166"/>
                      <a:gd name="T12" fmla="*/ 5 w 368"/>
                      <a:gd name="T13" fmla="*/ 145 h 166"/>
                      <a:gd name="T14" fmla="*/ 25 w 368"/>
                      <a:gd name="T15" fmla="*/ 129 h 166"/>
                      <a:gd name="T16" fmla="*/ 87 w 368"/>
                      <a:gd name="T17" fmla="*/ 85 h 166"/>
                      <a:gd name="T18" fmla="*/ 163 w 368"/>
                      <a:gd name="T19" fmla="*/ 40 h 166"/>
                      <a:gd name="T20" fmla="*/ 253 w 368"/>
                      <a:gd name="T21" fmla="*/ 0 h 166"/>
                      <a:gd name="T22" fmla="*/ 286 w 368"/>
                      <a:gd name="T23" fmla="*/ 4 h 166"/>
                      <a:gd name="T24" fmla="*/ 319 w 368"/>
                      <a:gd name="T25" fmla="*/ 29 h 166"/>
                      <a:gd name="T26" fmla="*/ 368 w 368"/>
                      <a:gd name="T27" fmla="*/ 90 h 166"/>
                      <a:gd name="T28" fmla="*/ 363 w 368"/>
                      <a:gd name="T29" fmla="*/ 119 h 166"/>
                      <a:gd name="T30" fmla="*/ 333 w 368"/>
                      <a:gd name="T31" fmla="*/ 115 h 166"/>
                      <a:gd name="T32" fmla="*/ 301 w 368"/>
                      <a:gd name="T33" fmla="*/ 84 h 166"/>
                      <a:gd name="T34" fmla="*/ 262 w 368"/>
                      <a:gd name="T35" fmla="*/ 63 h 166"/>
                      <a:gd name="T36" fmla="*/ 262 w 368"/>
                      <a:gd name="T37" fmla="*/ 6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8" h="166">
                        <a:moveTo>
                          <a:pt x="262" y="63"/>
                        </a:moveTo>
                        <a:lnTo>
                          <a:pt x="232" y="72"/>
                        </a:lnTo>
                        <a:lnTo>
                          <a:pt x="152" y="101"/>
                        </a:lnTo>
                        <a:lnTo>
                          <a:pt x="73" y="135"/>
                        </a:lnTo>
                        <a:lnTo>
                          <a:pt x="18" y="166"/>
                        </a:lnTo>
                        <a:lnTo>
                          <a:pt x="0" y="161"/>
                        </a:lnTo>
                        <a:lnTo>
                          <a:pt x="5" y="145"/>
                        </a:lnTo>
                        <a:lnTo>
                          <a:pt x="25" y="129"/>
                        </a:lnTo>
                        <a:lnTo>
                          <a:pt x="87" y="85"/>
                        </a:lnTo>
                        <a:lnTo>
                          <a:pt x="163" y="40"/>
                        </a:lnTo>
                        <a:lnTo>
                          <a:pt x="253" y="0"/>
                        </a:lnTo>
                        <a:lnTo>
                          <a:pt x="286" y="4"/>
                        </a:lnTo>
                        <a:lnTo>
                          <a:pt x="319" y="29"/>
                        </a:lnTo>
                        <a:lnTo>
                          <a:pt x="368" y="90"/>
                        </a:lnTo>
                        <a:lnTo>
                          <a:pt x="363" y="119"/>
                        </a:lnTo>
                        <a:lnTo>
                          <a:pt x="333" y="115"/>
                        </a:lnTo>
                        <a:lnTo>
                          <a:pt x="301" y="84"/>
                        </a:lnTo>
                        <a:lnTo>
                          <a:pt x="262" y="63"/>
                        </a:lnTo>
                        <a:lnTo>
                          <a:pt x="262"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0" name="Freeform 276"/>
                  <p:cNvSpPr>
                    <a:spLocks/>
                  </p:cNvSpPr>
                  <p:nvPr/>
                </p:nvSpPr>
                <p:spPr bwMode="auto">
                  <a:xfrm>
                    <a:off x="2932" y="3634"/>
                    <a:ext cx="117" cy="48"/>
                  </a:xfrm>
                  <a:custGeom>
                    <a:avLst/>
                    <a:gdLst>
                      <a:gd name="T0" fmla="*/ 5 w 583"/>
                      <a:gd name="T1" fmla="*/ 53 h 242"/>
                      <a:gd name="T2" fmla="*/ 38 w 583"/>
                      <a:gd name="T3" fmla="*/ 37 h 242"/>
                      <a:gd name="T4" fmla="*/ 74 w 583"/>
                      <a:gd name="T5" fmla="*/ 23 h 242"/>
                      <a:gd name="T6" fmla="*/ 165 w 583"/>
                      <a:gd name="T7" fmla="*/ 0 h 242"/>
                      <a:gd name="T8" fmla="*/ 248 w 583"/>
                      <a:gd name="T9" fmla="*/ 1 h 242"/>
                      <a:gd name="T10" fmla="*/ 330 w 583"/>
                      <a:gd name="T11" fmla="*/ 24 h 242"/>
                      <a:gd name="T12" fmla="*/ 411 w 583"/>
                      <a:gd name="T13" fmla="*/ 69 h 242"/>
                      <a:gd name="T14" fmla="*/ 457 w 583"/>
                      <a:gd name="T15" fmla="*/ 102 h 242"/>
                      <a:gd name="T16" fmla="*/ 505 w 583"/>
                      <a:gd name="T17" fmla="*/ 137 h 242"/>
                      <a:gd name="T18" fmla="*/ 547 w 583"/>
                      <a:gd name="T19" fmla="*/ 179 h 242"/>
                      <a:gd name="T20" fmla="*/ 582 w 583"/>
                      <a:gd name="T21" fmla="*/ 225 h 242"/>
                      <a:gd name="T22" fmla="*/ 583 w 583"/>
                      <a:gd name="T23" fmla="*/ 242 h 242"/>
                      <a:gd name="T24" fmla="*/ 566 w 583"/>
                      <a:gd name="T25" fmla="*/ 241 h 242"/>
                      <a:gd name="T26" fmla="*/ 517 w 583"/>
                      <a:gd name="T27" fmla="*/ 212 h 242"/>
                      <a:gd name="T28" fmla="*/ 470 w 583"/>
                      <a:gd name="T29" fmla="*/ 181 h 242"/>
                      <a:gd name="T30" fmla="*/ 423 w 583"/>
                      <a:gd name="T31" fmla="*/ 149 h 242"/>
                      <a:gd name="T32" fmla="*/ 377 w 583"/>
                      <a:gd name="T33" fmla="*/ 117 h 242"/>
                      <a:gd name="T34" fmla="*/ 344 w 583"/>
                      <a:gd name="T35" fmla="*/ 95 h 242"/>
                      <a:gd name="T36" fmla="*/ 309 w 583"/>
                      <a:gd name="T37" fmla="*/ 75 h 242"/>
                      <a:gd name="T38" fmla="*/ 241 w 583"/>
                      <a:gd name="T39" fmla="*/ 47 h 242"/>
                      <a:gd name="T40" fmla="*/ 168 w 583"/>
                      <a:gd name="T41" fmla="*/ 36 h 242"/>
                      <a:gd name="T42" fmla="*/ 90 w 583"/>
                      <a:gd name="T43" fmla="*/ 46 h 242"/>
                      <a:gd name="T44" fmla="*/ 17 w 583"/>
                      <a:gd name="T45" fmla="*/ 75 h 242"/>
                      <a:gd name="T46" fmla="*/ 0 w 583"/>
                      <a:gd name="T47" fmla="*/ 69 h 242"/>
                      <a:gd name="T48" fmla="*/ 5 w 583"/>
                      <a:gd name="T49" fmla="*/ 53 h 242"/>
                      <a:gd name="T50" fmla="*/ 5 w 583"/>
                      <a:gd name="T51" fmla="*/ 5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3" h="242">
                        <a:moveTo>
                          <a:pt x="5" y="53"/>
                        </a:moveTo>
                        <a:lnTo>
                          <a:pt x="38" y="37"/>
                        </a:lnTo>
                        <a:lnTo>
                          <a:pt x="74" y="23"/>
                        </a:lnTo>
                        <a:lnTo>
                          <a:pt x="165" y="0"/>
                        </a:lnTo>
                        <a:lnTo>
                          <a:pt x="248" y="1"/>
                        </a:lnTo>
                        <a:lnTo>
                          <a:pt x="330" y="24"/>
                        </a:lnTo>
                        <a:lnTo>
                          <a:pt x="411" y="69"/>
                        </a:lnTo>
                        <a:lnTo>
                          <a:pt x="457" y="102"/>
                        </a:lnTo>
                        <a:lnTo>
                          <a:pt x="505" y="137"/>
                        </a:lnTo>
                        <a:lnTo>
                          <a:pt x="547" y="179"/>
                        </a:lnTo>
                        <a:lnTo>
                          <a:pt x="582" y="225"/>
                        </a:lnTo>
                        <a:lnTo>
                          <a:pt x="583" y="242"/>
                        </a:lnTo>
                        <a:lnTo>
                          <a:pt x="566" y="241"/>
                        </a:lnTo>
                        <a:lnTo>
                          <a:pt x="517" y="212"/>
                        </a:lnTo>
                        <a:lnTo>
                          <a:pt x="470" y="181"/>
                        </a:lnTo>
                        <a:lnTo>
                          <a:pt x="423" y="149"/>
                        </a:lnTo>
                        <a:lnTo>
                          <a:pt x="377" y="117"/>
                        </a:lnTo>
                        <a:lnTo>
                          <a:pt x="344" y="95"/>
                        </a:lnTo>
                        <a:lnTo>
                          <a:pt x="309" y="75"/>
                        </a:lnTo>
                        <a:lnTo>
                          <a:pt x="241" y="47"/>
                        </a:lnTo>
                        <a:lnTo>
                          <a:pt x="168" y="36"/>
                        </a:lnTo>
                        <a:lnTo>
                          <a:pt x="90" y="46"/>
                        </a:lnTo>
                        <a:lnTo>
                          <a:pt x="17" y="75"/>
                        </a:lnTo>
                        <a:lnTo>
                          <a:pt x="0" y="69"/>
                        </a:lnTo>
                        <a:lnTo>
                          <a:pt x="5" y="53"/>
                        </a:lnTo>
                        <a:lnTo>
                          <a:pt x="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1" name="Freeform 277"/>
                  <p:cNvSpPr>
                    <a:spLocks/>
                  </p:cNvSpPr>
                  <p:nvPr/>
                </p:nvSpPr>
                <p:spPr bwMode="auto">
                  <a:xfrm>
                    <a:off x="2671" y="3848"/>
                    <a:ext cx="100" cy="57"/>
                  </a:xfrm>
                  <a:custGeom>
                    <a:avLst/>
                    <a:gdLst>
                      <a:gd name="T0" fmla="*/ 74 w 500"/>
                      <a:gd name="T1" fmla="*/ 137 h 285"/>
                      <a:gd name="T2" fmla="*/ 111 w 500"/>
                      <a:gd name="T3" fmla="*/ 159 h 285"/>
                      <a:gd name="T4" fmla="*/ 151 w 500"/>
                      <a:gd name="T5" fmla="*/ 178 h 285"/>
                      <a:gd name="T6" fmla="*/ 235 w 500"/>
                      <a:gd name="T7" fmla="*/ 203 h 285"/>
                      <a:gd name="T8" fmla="*/ 326 w 500"/>
                      <a:gd name="T9" fmla="*/ 226 h 285"/>
                      <a:gd name="T10" fmla="*/ 416 w 500"/>
                      <a:gd name="T11" fmla="*/ 248 h 285"/>
                      <a:gd name="T12" fmla="*/ 490 w 500"/>
                      <a:gd name="T13" fmla="*/ 261 h 285"/>
                      <a:gd name="T14" fmla="*/ 500 w 500"/>
                      <a:gd name="T15" fmla="*/ 273 h 285"/>
                      <a:gd name="T16" fmla="*/ 488 w 500"/>
                      <a:gd name="T17" fmla="*/ 285 h 285"/>
                      <a:gd name="T18" fmla="*/ 243 w 500"/>
                      <a:gd name="T19" fmla="*/ 271 h 285"/>
                      <a:gd name="T20" fmla="*/ 110 w 500"/>
                      <a:gd name="T21" fmla="*/ 240 h 285"/>
                      <a:gd name="T22" fmla="*/ 23 w 500"/>
                      <a:gd name="T23" fmla="*/ 189 h 285"/>
                      <a:gd name="T24" fmla="*/ 0 w 500"/>
                      <a:gd name="T25" fmla="*/ 121 h 285"/>
                      <a:gd name="T26" fmla="*/ 9 w 500"/>
                      <a:gd name="T27" fmla="*/ 48 h 285"/>
                      <a:gd name="T28" fmla="*/ 26 w 500"/>
                      <a:gd name="T29" fmla="*/ 30 h 285"/>
                      <a:gd name="T30" fmla="*/ 49 w 500"/>
                      <a:gd name="T31" fmla="*/ 17 h 285"/>
                      <a:gd name="T32" fmla="*/ 99 w 500"/>
                      <a:gd name="T33" fmla="*/ 0 h 285"/>
                      <a:gd name="T34" fmla="*/ 118 w 500"/>
                      <a:gd name="T35" fmla="*/ 2 h 285"/>
                      <a:gd name="T36" fmla="*/ 101 w 500"/>
                      <a:gd name="T37" fmla="*/ 25 h 285"/>
                      <a:gd name="T38" fmla="*/ 74 w 500"/>
                      <a:gd name="T39" fmla="*/ 52 h 285"/>
                      <a:gd name="T40" fmla="*/ 57 w 500"/>
                      <a:gd name="T41" fmla="*/ 69 h 285"/>
                      <a:gd name="T42" fmla="*/ 58 w 500"/>
                      <a:gd name="T43" fmla="*/ 105 h 285"/>
                      <a:gd name="T44" fmla="*/ 74 w 500"/>
                      <a:gd name="T45" fmla="*/ 137 h 285"/>
                      <a:gd name="T46" fmla="*/ 74 w 500"/>
                      <a:gd name="T47" fmla="*/ 1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0" h="285">
                        <a:moveTo>
                          <a:pt x="74" y="137"/>
                        </a:moveTo>
                        <a:lnTo>
                          <a:pt x="111" y="159"/>
                        </a:lnTo>
                        <a:lnTo>
                          <a:pt x="151" y="178"/>
                        </a:lnTo>
                        <a:lnTo>
                          <a:pt x="235" y="203"/>
                        </a:lnTo>
                        <a:lnTo>
                          <a:pt x="326" y="226"/>
                        </a:lnTo>
                        <a:lnTo>
                          <a:pt x="416" y="248"/>
                        </a:lnTo>
                        <a:lnTo>
                          <a:pt x="490" y="261"/>
                        </a:lnTo>
                        <a:lnTo>
                          <a:pt x="500" y="273"/>
                        </a:lnTo>
                        <a:lnTo>
                          <a:pt x="488" y="285"/>
                        </a:lnTo>
                        <a:lnTo>
                          <a:pt x="243" y="271"/>
                        </a:lnTo>
                        <a:lnTo>
                          <a:pt x="110" y="240"/>
                        </a:lnTo>
                        <a:lnTo>
                          <a:pt x="23" y="189"/>
                        </a:lnTo>
                        <a:lnTo>
                          <a:pt x="0" y="121"/>
                        </a:lnTo>
                        <a:lnTo>
                          <a:pt x="9" y="48"/>
                        </a:lnTo>
                        <a:lnTo>
                          <a:pt x="26" y="30"/>
                        </a:lnTo>
                        <a:lnTo>
                          <a:pt x="49" y="17"/>
                        </a:lnTo>
                        <a:lnTo>
                          <a:pt x="99" y="0"/>
                        </a:lnTo>
                        <a:lnTo>
                          <a:pt x="118" y="2"/>
                        </a:lnTo>
                        <a:lnTo>
                          <a:pt x="101" y="25"/>
                        </a:lnTo>
                        <a:lnTo>
                          <a:pt x="74" y="52"/>
                        </a:lnTo>
                        <a:lnTo>
                          <a:pt x="57" y="69"/>
                        </a:lnTo>
                        <a:lnTo>
                          <a:pt x="58" y="105"/>
                        </a:lnTo>
                        <a:lnTo>
                          <a:pt x="74" y="137"/>
                        </a:lnTo>
                        <a:lnTo>
                          <a:pt x="74"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2" name="Freeform 278"/>
                  <p:cNvSpPr>
                    <a:spLocks/>
                  </p:cNvSpPr>
                  <p:nvPr/>
                </p:nvSpPr>
                <p:spPr bwMode="auto">
                  <a:xfrm>
                    <a:off x="2582" y="3761"/>
                    <a:ext cx="51" cy="33"/>
                  </a:xfrm>
                  <a:custGeom>
                    <a:avLst/>
                    <a:gdLst>
                      <a:gd name="T0" fmla="*/ 238 w 252"/>
                      <a:gd name="T1" fmla="*/ 28 h 163"/>
                      <a:gd name="T2" fmla="*/ 167 w 252"/>
                      <a:gd name="T3" fmla="*/ 55 h 163"/>
                      <a:gd name="T4" fmla="*/ 120 w 252"/>
                      <a:gd name="T5" fmla="*/ 119 h 163"/>
                      <a:gd name="T6" fmla="*/ 104 w 252"/>
                      <a:gd name="T7" fmla="*/ 144 h 163"/>
                      <a:gd name="T8" fmla="*/ 61 w 252"/>
                      <a:gd name="T9" fmla="*/ 157 h 163"/>
                      <a:gd name="T10" fmla="*/ 15 w 252"/>
                      <a:gd name="T11" fmla="*/ 163 h 163"/>
                      <a:gd name="T12" fmla="*/ 0 w 252"/>
                      <a:gd name="T13" fmla="*/ 154 h 163"/>
                      <a:gd name="T14" fmla="*/ 11 w 252"/>
                      <a:gd name="T15" fmla="*/ 139 h 163"/>
                      <a:gd name="T16" fmla="*/ 67 w 252"/>
                      <a:gd name="T17" fmla="*/ 101 h 163"/>
                      <a:gd name="T18" fmla="*/ 94 w 252"/>
                      <a:gd name="T19" fmla="*/ 66 h 163"/>
                      <a:gd name="T20" fmla="*/ 124 w 252"/>
                      <a:gd name="T21" fmla="*/ 37 h 163"/>
                      <a:gd name="T22" fmla="*/ 161 w 252"/>
                      <a:gd name="T23" fmla="*/ 14 h 163"/>
                      <a:gd name="T24" fmla="*/ 200 w 252"/>
                      <a:gd name="T25" fmla="*/ 0 h 163"/>
                      <a:gd name="T26" fmla="*/ 242 w 252"/>
                      <a:gd name="T27" fmla="*/ 4 h 163"/>
                      <a:gd name="T28" fmla="*/ 252 w 252"/>
                      <a:gd name="T29" fmla="*/ 18 h 163"/>
                      <a:gd name="T30" fmla="*/ 238 w 252"/>
                      <a:gd name="T31" fmla="*/ 28 h 163"/>
                      <a:gd name="T32" fmla="*/ 238 w 252"/>
                      <a:gd name="T33" fmla="*/ 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163">
                        <a:moveTo>
                          <a:pt x="238" y="28"/>
                        </a:moveTo>
                        <a:lnTo>
                          <a:pt x="167" y="55"/>
                        </a:lnTo>
                        <a:lnTo>
                          <a:pt x="120" y="119"/>
                        </a:lnTo>
                        <a:lnTo>
                          <a:pt x="104" y="144"/>
                        </a:lnTo>
                        <a:lnTo>
                          <a:pt x="61" y="157"/>
                        </a:lnTo>
                        <a:lnTo>
                          <a:pt x="15" y="163"/>
                        </a:lnTo>
                        <a:lnTo>
                          <a:pt x="0" y="154"/>
                        </a:lnTo>
                        <a:lnTo>
                          <a:pt x="11" y="139"/>
                        </a:lnTo>
                        <a:lnTo>
                          <a:pt x="67" y="101"/>
                        </a:lnTo>
                        <a:lnTo>
                          <a:pt x="94" y="66"/>
                        </a:lnTo>
                        <a:lnTo>
                          <a:pt x="124" y="37"/>
                        </a:lnTo>
                        <a:lnTo>
                          <a:pt x="161" y="14"/>
                        </a:lnTo>
                        <a:lnTo>
                          <a:pt x="200" y="0"/>
                        </a:lnTo>
                        <a:lnTo>
                          <a:pt x="242" y="4"/>
                        </a:lnTo>
                        <a:lnTo>
                          <a:pt x="252" y="18"/>
                        </a:lnTo>
                        <a:lnTo>
                          <a:pt x="238" y="28"/>
                        </a:lnTo>
                        <a:lnTo>
                          <a:pt x="238"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3" name="Freeform 279"/>
                  <p:cNvSpPr>
                    <a:spLocks/>
                  </p:cNvSpPr>
                  <p:nvPr/>
                </p:nvSpPr>
                <p:spPr bwMode="auto">
                  <a:xfrm>
                    <a:off x="2593" y="3796"/>
                    <a:ext cx="50" cy="40"/>
                  </a:xfrm>
                  <a:custGeom>
                    <a:avLst/>
                    <a:gdLst>
                      <a:gd name="T0" fmla="*/ 17 w 253"/>
                      <a:gd name="T1" fmla="*/ 0 h 198"/>
                      <a:gd name="T2" fmla="*/ 50 w 253"/>
                      <a:gd name="T3" fmla="*/ 19 h 198"/>
                      <a:gd name="T4" fmla="*/ 86 w 253"/>
                      <a:gd name="T5" fmla="*/ 45 h 198"/>
                      <a:gd name="T6" fmla="*/ 120 w 253"/>
                      <a:gd name="T7" fmla="*/ 69 h 198"/>
                      <a:gd name="T8" fmla="*/ 151 w 253"/>
                      <a:gd name="T9" fmla="*/ 92 h 198"/>
                      <a:gd name="T10" fmla="*/ 201 w 253"/>
                      <a:gd name="T11" fmla="*/ 134 h 198"/>
                      <a:gd name="T12" fmla="*/ 225 w 253"/>
                      <a:gd name="T13" fmla="*/ 156 h 198"/>
                      <a:gd name="T14" fmla="*/ 249 w 253"/>
                      <a:gd name="T15" fmla="*/ 178 h 198"/>
                      <a:gd name="T16" fmla="*/ 253 w 253"/>
                      <a:gd name="T17" fmla="*/ 194 h 198"/>
                      <a:gd name="T18" fmla="*/ 236 w 253"/>
                      <a:gd name="T19" fmla="*/ 198 h 198"/>
                      <a:gd name="T20" fmla="*/ 176 w 253"/>
                      <a:gd name="T21" fmla="*/ 171 h 198"/>
                      <a:gd name="T22" fmla="*/ 119 w 253"/>
                      <a:gd name="T23" fmla="*/ 137 h 198"/>
                      <a:gd name="T24" fmla="*/ 94 w 253"/>
                      <a:gd name="T25" fmla="*/ 115 h 198"/>
                      <a:gd name="T26" fmla="*/ 59 w 253"/>
                      <a:gd name="T27" fmla="*/ 81 h 198"/>
                      <a:gd name="T28" fmla="*/ 26 w 253"/>
                      <a:gd name="T29" fmla="*/ 45 h 198"/>
                      <a:gd name="T30" fmla="*/ 2 w 253"/>
                      <a:gd name="T31" fmla="*/ 18 h 198"/>
                      <a:gd name="T32" fmla="*/ 0 w 253"/>
                      <a:gd name="T33" fmla="*/ 1 h 198"/>
                      <a:gd name="T34" fmla="*/ 17 w 253"/>
                      <a:gd name="T35" fmla="*/ 0 h 198"/>
                      <a:gd name="T36" fmla="*/ 17 w 253"/>
                      <a:gd name="T37"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3" h="198">
                        <a:moveTo>
                          <a:pt x="17" y="0"/>
                        </a:moveTo>
                        <a:lnTo>
                          <a:pt x="50" y="19"/>
                        </a:lnTo>
                        <a:lnTo>
                          <a:pt x="86" y="45"/>
                        </a:lnTo>
                        <a:lnTo>
                          <a:pt x="120" y="69"/>
                        </a:lnTo>
                        <a:lnTo>
                          <a:pt x="151" y="92"/>
                        </a:lnTo>
                        <a:lnTo>
                          <a:pt x="201" y="134"/>
                        </a:lnTo>
                        <a:lnTo>
                          <a:pt x="225" y="156"/>
                        </a:lnTo>
                        <a:lnTo>
                          <a:pt x="249" y="178"/>
                        </a:lnTo>
                        <a:lnTo>
                          <a:pt x="253" y="194"/>
                        </a:lnTo>
                        <a:lnTo>
                          <a:pt x="236" y="198"/>
                        </a:lnTo>
                        <a:lnTo>
                          <a:pt x="176" y="171"/>
                        </a:lnTo>
                        <a:lnTo>
                          <a:pt x="119" y="137"/>
                        </a:lnTo>
                        <a:lnTo>
                          <a:pt x="94" y="115"/>
                        </a:lnTo>
                        <a:lnTo>
                          <a:pt x="59" y="81"/>
                        </a:lnTo>
                        <a:lnTo>
                          <a:pt x="26" y="45"/>
                        </a:lnTo>
                        <a:lnTo>
                          <a:pt x="2" y="18"/>
                        </a:lnTo>
                        <a:lnTo>
                          <a:pt x="0" y="1"/>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4" name="Freeform 280"/>
                  <p:cNvSpPr>
                    <a:spLocks/>
                  </p:cNvSpPr>
                  <p:nvPr/>
                </p:nvSpPr>
                <p:spPr bwMode="auto">
                  <a:xfrm>
                    <a:off x="2570" y="3789"/>
                    <a:ext cx="17" cy="18"/>
                  </a:xfrm>
                  <a:custGeom>
                    <a:avLst/>
                    <a:gdLst>
                      <a:gd name="T0" fmla="*/ 86 w 86"/>
                      <a:gd name="T1" fmla="*/ 18 h 92"/>
                      <a:gd name="T2" fmla="*/ 17 w 86"/>
                      <a:gd name="T3" fmla="*/ 92 h 92"/>
                      <a:gd name="T4" fmla="*/ 0 w 86"/>
                      <a:gd name="T5" fmla="*/ 91 h 92"/>
                      <a:gd name="T6" fmla="*/ 1 w 86"/>
                      <a:gd name="T7" fmla="*/ 75 h 92"/>
                      <a:gd name="T8" fmla="*/ 37 w 86"/>
                      <a:gd name="T9" fmla="*/ 39 h 92"/>
                      <a:gd name="T10" fmla="*/ 64 w 86"/>
                      <a:gd name="T11" fmla="*/ 3 h 92"/>
                      <a:gd name="T12" fmla="*/ 83 w 86"/>
                      <a:gd name="T13" fmla="*/ 0 h 92"/>
                      <a:gd name="T14" fmla="*/ 86 w 86"/>
                      <a:gd name="T15" fmla="*/ 18 h 92"/>
                      <a:gd name="T16" fmla="*/ 86 w 86"/>
                      <a:gd name="T17"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92">
                        <a:moveTo>
                          <a:pt x="86" y="18"/>
                        </a:moveTo>
                        <a:lnTo>
                          <a:pt x="17" y="92"/>
                        </a:lnTo>
                        <a:lnTo>
                          <a:pt x="0" y="91"/>
                        </a:lnTo>
                        <a:lnTo>
                          <a:pt x="1" y="75"/>
                        </a:lnTo>
                        <a:lnTo>
                          <a:pt x="37" y="39"/>
                        </a:lnTo>
                        <a:lnTo>
                          <a:pt x="64" y="3"/>
                        </a:lnTo>
                        <a:lnTo>
                          <a:pt x="83" y="0"/>
                        </a:lnTo>
                        <a:lnTo>
                          <a:pt x="86" y="18"/>
                        </a:lnTo>
                        <a:lnTo>
                          <a:pt x="8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5" name="Freeform 281"/>
                  <p:cNvSpPr>
                    <a:spLocks/>
                  </p:cNvSpPr>
                  <p:nvPr/>
                </p:nvSpPr>
                <p:spPr bwMode="auto">
                  <a:xfrm>
                    <a:off x="2536" y="3792"/>
                    <a:ext cx="75" cy="68"/>
                  </a:xfrm>
                  <a:custGeom>
                    <a:avLst/>
                    <a:gdLst>
                      <a:gd name="T0" fmla="*/ 81 w 375"/>
                      <a:gd name="T1" fmla="*/ 71 h 340"/>
                      <a:gd name="T2" fmla="*/ 116 w 375"/>
                      <a:gd name="T3" fmla="*/ 98 h 340"/>
                      <a:gd name="T4" fmla="*/ 149 w 375"/>
                      <a:gd name="T5" fmla="*/ 126 h 340"/>
                      <a:gd name="T6" fmla="*/ 181 w 375"/>
                      <a:gd name="T7" fmla="*/ 154 h 340"/>
                      <a:gd name="T8" fmla="*/ 212 w 375"/>
                      <a:gd name="T9" fmla="*/ 184 h 340"/>
                      <a:gd name="T10" fmla="*/ 264 w 375"/>
                      <a:gd name="T11" fmla="*/ 234 h 340"/>
                      <a:gd name="T12" fmla="*/ 291 w 375"/>
                      <a:gd name="T13" fmla="*/ 260 h 340"/>
                      <a:gd name="T14" fmla="*/ 317 w 375"/>
                      <a:gd name="T15" fmla="*/ 283 h 340"/>
                      <a:gd name="T16" fmla="*/ 369 w 375"/>
                      <a:gd name="T17" fmla="*/ 320 h 340"/>
                      <a:gd name="T18" fmla="*/ 375 w 375"/>
                      <a:gd name="T19" fmla="*/ 336 h 340"/>
                      <a:gd name="T20" fmla="*/ 358 w 375"/>
                      <a:gd name="T21" fmla="*/ 340 h 340"/>
                      <a:gd name="T22" fmla="*/ 320 w 375"/>
                      <a:gd name="T23" fmla="*/ 321 h 340"/>
                      <a:gd name="T24" fmla="*/ 265 w 375"/>
                      <a:gd name="T25" fmla="*/ 286 h 340"/>
                      <a:gd name="T26" fmla="*/ 212 w 375"/>
                      <a:gd name="T27" fmla="*/ 249 h 340"/>
                      <a:gd name="T28" fmla="*/ 178 w 375"/>
                      <a:gd name="T29" fmla="*/ 223 h 340"/>
                      <a:gd name="T30" fmla="*/ 136 w 375"/>
                      <a:gd name="T31" fmla="*/ 184 h 340"/>
                      <a:gd name="T32" fmla="*/ 96 w 375"/>
                      <a:gd name="T33" fmla="*/ 148 h 340"/>
                      <a:gd name="T34" fmla="*/ 55 w 375"/>
                      <a:gd name="T35" fmla="*/ 112 h 340"/>
                      <a:gd name="T36" fmla="*/ 11 w 375"/>
                      <a:gd name="T37" fmla="*/ 76 h 340"/>
                      <a:gd name="T38" fmla="*/ 0 w 375"/>
                      <a:gd name="T39" fmla="*/ 52 h 340"/>
                      <a:gd name="T40" fmla="*/ 22 w 375"/>
                      <a:gd name="T41" fmla="*/ 37 h 340"/>
                      <a:gd name="T42" fmla="*/ 103 w 375"/>
                      <a:gd name="T43" fmla="*/ 27 h 340"/>
                      <a:gd name="T44" fmla="*/ 182 w 375"/>
                      <a:gd name="T45" fmla="*/ 0 h 340"/>
                      <a:gd name="T46" fmla="*/ 200 w 375"/>
                      <a:gd name="T47" fmla="*/ 3 h 340"/>
                      <a:gd name="T48" fmla="*/ 197 w 375"/>
                      <a:gd name="T49" fmla="*/ 19 h 340"/>
                      <a:gd name="T50" fmla="*/ 174 w 375"/>
                      <a:gd name="T51" fmla="*/ 37 h 340"/>
                      <a:gd name="T52" fmla="*/ 143 w 375"/>
                      <a:gd name="T53" fmla="*/ 53 h 340"/>
                      <a:gd name="T54" fmla="*/ 81 w 375"/>
                      <a:gd name="T55" fmla="*/ 71 h 340"/>
                      <a:gd name="T56" fmla="*/ 81 w 375"/>
                      <a:gd name="T57" fmla="*/ 7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 h="340">
                        <a:moveTo>
                          <a:pt x="81" y="71"/>
                        </a:moveTo>
                        <a:lnTo>
                          <a:pt x="116" y="98"/>
                        </a:lnTo>
                        <a:lnTo>
                          <a:pt x="149" y="126"/>
                        </a:lnTo>
                        <a:lnTo>
                          <a:pt x="181" y="154"/>
                        </a:lnTo>
                        <a:lnTo>
                          <a:pt x="212" y="184"/>
                        </a:lnTo>
                        <a:lnTo>
                          <a:pt x="264" y="234"/>
                        </a:lnTo>
                        <a:lnTo>
                          <a:pt x="291" y="260"/>
                        </a:lnTo>
                        <a:lnTo>
                          <a:pt x="317" y="283"/>
                        </a:lnTo>
                        <a:lnTo>
                          <a:pt x="369" y="320"/>
                        </a:lnTo>
                        <a:lnTo>
                          <a:pt x="375" y="336"/>
                        </a:lnTo>
                        <a:lnTo>
                          <a:pt x="358" y="340"/>
                        </a:lnTo>
                        <a:lnTo>
                          <a:pt x="320" y="321"/>
                        </a:lnTo>
                        <a:lnTo>
                          <a:pt x="265" y="286"/>
                        </a:lnTo>
                        <a:lnTo>
                          <a:pt x="212" y="249"/>
                        </a:lnTo>
                        <a:lnTo>
                          <a:pt x="178" y="223"/>
                        </a:lnTo>
                        <a:lnTo>
                          <a:pt x="136" y="184"/>
                        </a:lnTo>
                        <a:lnTo>
                          <a:pt x="96" y="148"/>
                        </a:lnTo>
                        <a:lnTo>
                          <a:pt x="55" y="112"/>
                        </a:lnTo>
                        <a:lnTo>
                          <a:pt x="11" y="76"/>
                        </a:lnTo>
                        <a:lnTo>
                          <a:pt x="0" y="52"/>
                        </a:lnTo>
                        <a:lnTo>
                          <a:pt x="22" y="37"/>
                        </a:lnTo>
                        <a:lnTo>
                          <a:pt x="103" y="27"/>
                        </a:lnTo>
                        <a:lnTo>
                          <a:pt x="182" y="0"/>
                        </a:lnTo>
                        <a:lnTo>
                          <a:pt x="200" y="3"/>
                        </a:lnTo>
                        <a:lnTo>
                          <a:pt x="197" y="19"/>
                        </a:lnTo>
                        <a:lnTo>
                          <a:pt x="174" y="37"/>
                        </a:lnTo>
                        <a:lnTo>
                          <a:pt x="143" y="53"/>
                        </a:lnTo>
                        <a:lnTo>
                          <a:pt x="81" y="71"/>
                        </a:lnTo>
                        <a:lnTo>
                          <a:pt x="81"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6" name="Freeform 282"/>
                  <p:cNvSpPr>
                    <a:spLocks/>
                  </p:cNvSpPr>
                  <p:nvPr/>
                </p:nvSpPr>
                <p:spPr bwMode="auto">
                  <a:xfrm>
                    <a:off x="2573" y="3808"/>
                    <a:ext cx="72" cy="49"/>
                  </a:xfrm>
                  <a:custGeom>
                    <a:avLst/>
                    <a:gdLst>
                      <a:gd name="T0" fmla="*/ 22 w 359"/>
                      <a:gd name="T1" fmla="*/ 0 h 247"/>
                      <a:gd name="T2" fmla="*/ 59 w 359"/>
                      <a:gd name="T3" fmla="*/ 25 h 247"/>
                      <a:gd name="T4" fmla="*/ 95 w 359"/>
                      <a:gd name="T5" fmla="*/ 52 h 247"/>
                      <a:gd name="T6" fmla="*/ 133 w 359"/>
                      <a:gd name="T7" fmla="*/ 75 h 247"/>
                      <a:gd name="T8" fmla="*/ 171 w 359"/>
                      <a:gd name="T9" fmla="*/ 97 h 247"/>
                      <a:gd name="T10" fmla="*/ 246 w 359"/>
                      <a:gd name="T11" fmla="*/ 142 h 247"/>
                      <a:gd name="T12" fmla="*/ 273 w 359"/>
                      <a:gd name="T13" fmla="*/ 161 h 247"/>
                      <a:gd name="T14" fmla="*/ 322 w 359"/>
                      <a:gd name="T15" fmla="*/ 202 h 247"/>
                      <a:gd name="T16" fmla="*/ 358 w 359"/>
                      <a:gd name="T17" fmla="*/ 237 h 247"/>
                      <a:gd name="T18" fmla="*/ 359 w 359"/>
                      <a:gd name="T19" fmla="*/ 247 h 247"/>
                      <a:gd name="T20" fmla="*/ 341 w 359"/>
                      <a:gd name="T21" fmla="*/ 244 h 247"/>
                      <a:gd name="T22" fmla="*/ 256 w 359"/>
                      <a:gd name="T23" fmla="*/ 209 h 247"/>
                      <a:gd name="T24" fmla="*/ 209 w 359"/>
                      <a:gd name="T25" fmla="*/ 182 h 247"/>
                      <a:gd name="T26" fmla="*/ 161 w 359"/>
                      <a:gd name="T27" fmla="*/ 152 h 247"/>
                      <a:gd name="T28" fmla="*/ 114 w 359"/>
                      <a:gd name="T29" fmla="*/ 120 h 247"/>
                      <a:gd name="T30" fmla="*/ 72 w 359"/>
                      <a:gd name="T31" fmla="*/ 86 h 247"/>
                      <a:gd name="T32" fmla="*/ 33 w 359"/>
                      <a:gd name="T33" fmla="*/ 54 h 247"/>
                      <a:gd name="T34" fmla="*/ 3 w 359"/>
                      <a:gd name="T35" fmla="*/ 24 h 247"/>
                      <a:gd name="T36" fmla="*/ 0 w 359"/>
                      <a:gd name="T37" fmla="*/ 2 h 247"/>
                      <a:gd name="T38" fmla="*/ 22 w 359"/>
                      <a:gd name="T39" fmla="*/ 0 h 247"/>
                      <a:gd name="T40" fmla="*/ 22 w 359"/>
                      <a:gd name="T4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 h="247">
                        <a:moveTo>
                          <a:pt x="22" y="0"/>
                        </a:moveTo>
                        <a:lnTo>
                          <a:pt x="59" y="25"/>
                        </a:lnTo>
                        <a:lnTo>
                          <a:pt x="95" y="52"/>
                        </a:lnTo>
                        <a:lnTo>
                          <a:pt x="133" y="75"/>
                        </a:lnTo>
                        <a:lnTo>
                          <a:pt x="171" y="97"/>
                        </a:lnTo>
                        <a:lnTo>
                          <a:pt x="246" y="142"/>
                        </a:lnTo>
                        <a:lnTo>
                          <a:pt x="273" y="161"/>
                        </a:lnTo>
                        <a:lnTo>
                          <a:pt x="322" y="202"/>
                        </a:lnTo>
                        <a:lnTo>
                          <a:pt x="358" y="237"/>
                        </a:lnTo>
                        <a:lnTo>
                          <a:pt x="359" y="247"/>
                        </a:lnTo>
                        <a:lnTo>
                          <a:pt x="341" y="244"/>
                        </a:lnTo>
                        <a:lnTo>
                          <a:pt x="256" y="209"/>
                        </a:lnTo>
                        <a:lnTo>
                          <a:pt x="209" y="182"/>
                        </a:lnTo>
                        <a:lnTo>
                          <a:pt x="161" y="152"/>
                        </a:lnTo>
                        <a:lnTo>
                          <a:pt x="114" y="120"/>
                        </a:lnTo>
                        <a:lnTo>
                          <a:pt x="72" y="86"/>
                        </a:lnTo>
                        <a:lnTo>
                          <a:pt x="33" y="54"/>
                        </a:lnTo>
                        <a:lnTo>
                          <a:pt x="3" y="24"/>
                        </a:lnTo>
                        <a:lnTo>
                          <a:pt x="0" y="2"/>
                        </a:lnTo>
                        <a:lnTo>
                          <a:pt x="22" y="0"/>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7" name="Freeform 283"/>
                  <p:cNvSpPr>
                    <a:spLocks/>
                  </p:cNvSpPr>
                  <p:nvPr/>
                </p:nvSpPr>
                <p:spPr bwMode="auto">
                  <a:xfrm>
                    <a:off x="2677" y="3751"/>
                    <a:ext cx="59" cy="21"/>
                  </a:xfrm>
                  <a:custGeom>
                    <a:avLst/>
                    <a:gdLst>
                      <a:gd name="T0" fmla="*/ 5 w 295"/>
                      <a:gd name="T1" fmla="*/ 24 h 103"/>
                      <a:gd name="T2" fmla="*/ 67 w 295"/>
                      <a:gd name="T3" fmla="*/ 0 h 103"/>
                      <a:gd name="T4" fmla="*/ 119 w 295"/>
                      <a:gd name="T5" fmla="*/ 11 h 103"/>
                      <a:gd name="T6" fmla="*/ 164 w 295"/>
                      <a:gd name="T7" fmla="*/ 34 h 103"/>
                      <a:gd name="T8" fmla="*/ 201 w 295"/>
                      <a:gd name="T9" fmla="*/ 51 h 103"/>
                      <a:gd name="T10" fmla="*/ 279 w 295"/>
                      <a:gd name="T11" fmla="*/ 57 h 103"/>
                      <a:gd name="T12" fmla="*/ 295 w 295"/>
                      <a:gd name="T13" fmla="*/ 64 h 103"/>
                      <a:gd name="T14" fmla="*/ 287 w 295"/>
                      <a:gd name="T15" fmla="*/ 79 h 103"/>
                      <a:gd name="T16" fmla="*/ 238 w 295"/>
                      <a:gd name="T17" fmla="*/ 100 h 103"/>
                      <a:gd name="T18" fmla="*/ 200 w 295"/>
                      <a:gd name="T19" fmla="*/ 103 h 103"/>
                      <a:gd name="T20" fmla="*/ 119 w 295"/>
                      <a:gd name="T21" fmla="*/ 69 h 103"/>
                      <a:gd name="T22" fmla="*/ 69 w 295"/>
                      <a:gd name="T23" fmla="*/ 43 h 103"/>
                      <a:gd name="T24" fmla="*/ 17 w 295"/>
                      <a:gd name="T25" fmla="*/ 44 h 103"/>
                      <a:gd name="T26" fmla="*/ 0 w 295"/>
                      <a:gd name="T27" fmla="*/ 40 h 103"/>
                      <a:gd name="T28" fmla="*/ 5 w 295"/>
                      <a:gd name="T29" fmla="*/ 24 h 103"/>
                      <a:gd name="T30" fmla="*/ 5 w 295"/>
                      <a:gd name="T31" fmla="*/ 2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5" h="103">
                        <a:moveTo>
                          <a:pt x="5" y="24"/>
                        </a:moveTo>
                        <a:lnTo>
                          <a:pt x="67" y="0"/>
                        </a:lnTo>
                        <a:lnTo>
                          <a:pt x="119" y="11"/>
                        </a:lnTo>
                        <a:lnTo>
                          <a:pt x="164" y="34"/>
                        </a:lnTo>
                        <a:lnTo>
                          <a:pt x="201" y="51"/>
                        </a:lnTo>
                        <a:lnTo>
                          <a:pt x="279" y="57"/>
                        </a:lnTo>
                        <a:lnTo>
                          <a:pt x="295" y="64"/>
                        </a:lnTo>
                        <a:lnTo>
                          <a:pt x="287" y="79"/>
                        </a:lnTo>
                        <a:lnTo>
                          <a:pt x="238" y="100"/>
                        </a:lnTo>
                        <a:lnTo>
                          <a:pt x="200" y="103"/>
                        </a:lnTo>
                        <a:lnTo>
                          <a:pt x="119" y="69"/>
                        </a:lnTo>
                        <a:lnTo>
                          <a:pt x="69" y="43"/>
                        </a:lnTo>
                        <a:lnTo>
                          <a:pt x="17" y="44"/>
                        </a:lnTo>
                        <a:lnTo>
                          <a:pt x="0" y="40"/>
                        </a:lnTo>
                        <a:lnTo>
                          <a:pt x="5" y="24"/>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8" name="Freeform 284"/>
                  <p:cNvSpPr>
                    <a:spLocks/>
                  </p:cNvSpPr>
                  <p:nvPr/>
                </p:nvSpPr>
                <p:spPr bwMode="auto">
                  <a:xfrm>
                    <a:off x="2738" y="3766"/>
                    <a:ext cx="44" cy="31"/>
                  </a:xfrm>
                  <a:custGeom>
                    <a:avLst/>
                    <a:gdLst>
                      <a:gd name="T0" fmla="*/ 18 w 220"/>
                      <a:gd name="T1" fmla="*/ 1 h 157"/>
                      <a:gd name="T2" fmla="*/ 33 w 220"/>
                      <a:gd name="T3" fmla="*/ 15 h 157"/>
                      <a:gd name="T4" fmla="*/ 58 w 220"/>
                      <a:gd name="T5" fmla="*/ 36 h 157"/>
                      <a:gd name="T6" fmla="*/ 81 w 220"/>
                      <a:gd name="T7" fmla="*/ 57 h 157"/>
                      <a:gd name="T8" fmla="*/ 93 w 220"/>
                      <a:gd name="T9" fmla="*/ 67 h 157"/>
                      <a:gd name="T10" fmla="*/ 119 w 220"/>
                      <a:gd name="T11" fmla="*/ 85 h 157"/>
                      <a:gd name="T12" fmla="*/ 153 w 220"/>
                      <a:gd name="T13" fmla="*/ 106 h 157"/>
                      <a:gd name="T14" fmla="*/ 188 w 220"/>
                      <a:gd name="T15" fmla="*/ 128 h 157"/>
                      <a:gd name="T16" fmla="*/ 215 w 220"/>
                      <a:gd name="T17" fmla="*/ 145 h 157"/>
                      <a:gd name="T18" fmla="*/ 220 w 220"/>
                      <a:gd name="T19" fmla="*/ 154 h 157"/>
                      <a:gd name="T20" fmla="*/ 210 w 220"/>
                      <a:gd name="T21" fmla="*/ 157 h 157"/>
                      <a:gd name="T22" fmla="*/ 167 w 220"/>
                      <a:gd name="T23" fmla="*/ 150 h 157"/>
                      <a:gd name="T24" fmla="*/ 115 w 220"/>
                      <a:gd name="T25" fmla="*/ 118 h 157"/>
                      <a:gd name="T26" fmla="*/ 64 w 220"/>
                      <a:gd name="T27" fmla="*/ 87 h 157"/>
                      <a:gd name="T28" fmla="*/ 0 w 220"/>
                      <a:gd name="T29" fmla="*/ 18 h 157"/>
                      <a:gd name="T30" fmla="*/ 1 w 220"/>
                      <a:gd name="T31" fmla="*/ 0 h 157"/>
                      <a:gd name="T32" fmla="*/ 18 w 220"/>
                      <a:gd name="T33" fmla="*/ 1 h 157"/>
                      <a:gd name="T34" fmla="*/ 18 w 220"/>
                      <a:gd name="T35"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157">
                        <a:moveTo>
                          <a:pt x="18" y="1"/>
                        </a:moveTo>
                        <a:lnTo>
                          <a:pt x="33" y="15"/>
                        </a:lnTo>
                        <a:lnTo>
                          <a:pt x="58" y="36"/>
                        </a:lnTo>
                        <a:lnTo>
                          <a:pt x="81" y="57"/>
                        </a:lnTo>
                        <a:lnTo>
                          <a:pt x="93" y="67"/>
                        </a:lnTo>
                        <a:lnTo>
                          <a:pt x="119" y="85"/>
                        </a:lnTo>
                        <a:lnTo>
                          <a:pt x="153" y="106"/>
                        </a:lnTo>
                        <a:lnTo>
                          <a:pt x="188" y="128"/>
                        </a:lnTo>
                        <a:lnTo>
                          <a:pt x="215" y="145"/>
                        </a:lnTo>
                        <a:lnTo>
                          <a:pt x="220" y="154"/>
                        </a:lnTo>
                        <a:lnTo>
                          <a:pt x="210" y="157"/>
                        </a:lnTo>
                        <a:lnTo>
                          <a:pt x="167" y="150"/>
                        </a:lnTo>
                        <a:lnTo>
                          <a:pt x="115" y="118"/>
                        </a:lnTo>
                        <a:lnTo>
                          <a:pt x="64" y="87"/>
                        </a:lnTo>
                        <a:lnTo>
                          <a:pt x="0" y="18"/>
                        </a:lnTo>
                        <a:lnTo>
                          <a:pt x="1" y="0"/>
                        </a:lnTo>
                        <a:lnTo>
                          <a:pt x="18" y="1"/>
                        </a:lnTo>
                        <a:lnTo>
                          <a:pt x="1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29" name="Freeform 285"/>
                  <p:cNvSpPr>
                    <a:spLocks/>
                  </p:cNvSpPr>
                  <p:nvPr/>
                </p:nvSpPr>
                <p:spPr bwMode="auto">
                  <a:xfrm>
                    <a:off x="2645" y="3828"/>
                    <a:ext cx="26" cy="13"/>
                  </a:xfrm>
                  <a:custGeom>
                    <a:avLst/>
                    <a:gdLst>
                      <a:gd name="T0" fmla="*/ 53 w 129"/>
                      <a:gd name="T1" fmla="*/ 66 h 66"/>
                      <a:gd name="T2" fmla="*/ 4 w 129"/>
                      <a:gd name="T3" fmla="*/ 37 h 66"/>
                      <a:gd name="T4" fmla="*/ 0 w 129"/>
                      <a:gd name="T5" fmla="*/ 25 h 66"/>
                      <a:gd name="T6" fmla="*/ 23 w 129"/>
                      <a:gd name="T7" fmla="*/ 17 h 66"/>
                      <a:gd name="T8" fmla="*/ 59 w 129"/>
                      <a:gd name="T9" fmla="*/ 9 h 66"/>
                      <a:gd name="T10" fmla="*/ 112 w 129"/>
                      <a:gd name="T11" fmla="*/ 0 h 66"/>
                      <a:gd name="T12" fmla="*/ 129 w 129"/>
                      <a:gd name="T13" fmla="*/ 7 h 66"/>
                      <a:gd name="T14" fmla="*/ 123 w 129"/>
                      <a:gd name="T15" fmla="*/ 22 h 66"/>
                      <a:gd name="T16" fmla="*/ 53 w 129"/>
                      <a:gd name="T17" fmla="*/ 66 h 66"/>
                      <a:gd name="T18" fmla="*/ 53 w 129"/>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66">
                        <a:moveTo>
                          <a:pt x="53" y="66"/>
                        </a:moveTo>
                        <a:lnTo>
                          <a:pt x="4" y="37"/>
                        </a:lnTo>
                        <a:lnTo>
                          <a:pt x="0" y="25"/>
                        </a:lnTo>
                        <a:lnTo>
                          <a:pt x="23" y="17"/>
                        </a:lnTo>
                        <a:lnTo>
                          <a:pt x="59" y="9"/>
                        </a:lnTo>
                        <a:lnTo>
                          <a:pt x="112" y="0"/>
                        </a:lnTo>
                        <a:lnTo>
                          <a:pt x="129" y="7"/>
                        </a:lnTo>
                        <a:lnTo>
                          <a:pt x="123" y="22"/>
                        </a:lnTo>
                        <a:lnTo>
                          <a:pt x="53" y="66"/>
                        </a:lnTo>
                        <a:lnTo>
                          <a:pt x="53"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0" name="Freeform 286"/>
                  <p:cNvSpPr>
                    <a:spLocks/>
                  </p:cNvSpPr>
                  <p:nvPr/>
                </p:nvSpPr>
                <p:spPr bwMode="auto">
                  <a:xfrm>
                    <a:off x="2643" y="3836"/>
                    <a:ext cx="35" cy="21"/>
                  </a:xfrm>
                  <a:custGeom>
                    <a:avLst/>
                    <a:gdLst>
                      <a:gd name="T0" fmla="*/ 16 w 179"/>
                      <a:gd name="T1" fmla="*/ 75 h 101"/>
                      <a:gd name="T2" fmla="*/ 163 w 179"/>
                      <a:gd name="T3" fmla="*/ 0 h 101"/>
                      <a:gd name="T4" fmla="*/ 179 w 179"/>
                      <a:gd name="T5" fmla="*/ 4 h 101"/>
                      <a:gd name="T6" fmla="*/ 174 w 179"/>
                      <a:gd name="T7" fmla="*/ 22 h 101"/>
                      <a:gd name="T8" fmla="*/ 153 w 179"/>
                      <a:gd name="T9" fmla="*/ 37 h 101"/>
                      <a:gd name="T10" fmla="*/ 123 w 179"/>
                      <a:gd name="T11" fmla="*/ 59 h 101"/>
                      <a:gd name="T12" fmla="*/ 93 w 179"/>
                      <a:gd name="T13" fmla="*/ 78 h 101"/>
                      <a:gd name="T14" fmla="*/ 74 w 179"/>
                      <a:gd name="T15" fmla="*/ 90 h 101"/>
                      <a:gd name="T16" fmla="*/ 20 w 179"/>
                      <a:gd name="T17" fmla="*/ 101 h 101"/>
                      <a:gd name="T18" fmla="*/ 0 w 179"/>
                      <a:gd name="T19" fmla="*/ 95 h 101"/>
                      <a:gd name="T20" fmla="*/ 16 w 179"/>
                      <a:gd name="T21" fmla="*/ 75 h 101"/>
                      <a:gd name="T22" fmla="*/ 16 w 179"/>
                      <a:gd name="T2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101">
                        <a:moveTo>
                          <a:pt x="16" y="75"/>
                        </a:moveTo>
                        <a:lnTo>
                          <a:pt x="163" y="0"/>
                        </a:lnTo>
                        <a:lnTo>
                          <a:pt x="179" y="4"/>
                        </a:lnTo>
                        <a:lnTo>
                          <a:pt x="174" y="22"/>
                        </a:lnTo>
                        <a:lnTo>
                          <a:pt x="153" y="37"/>
                        </a:lnTo>
                        <a:lnTo>
                          <a:pt x="123" y="59"/>
                        </a:lnTo>
                        <a:lnTo>
                          <a:pt x="93" y="78"/>
                        </a:lnTo>
                        <a:lnTo>
                          <a:pt x="74" y="90"/>
                        </a:lnTo>
                        <a:lnTo>
                          <a:pt x="20" y="101"/>
                        </a:lnTo>
                        <a:lnTo>
                          <a:pt x="0" y="95"/>
                        </a:lnTo>
                        <a:lnTo>
                          <a:pt x="16" y="75"/>
                        </a:lnTo>
                        <a:lnTo>
                          <a:pt x="16"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1" name="Freeform 287"/>
                  <p:cNvSpPr>
                    <a:spLocks/>
                  </p:cNvSpPr>
                  <p:nvPr/>
                </p:nvSpPr>
                <p:spPr bwMode="auto">
                  <a:xfrm>
                    <a:off x="2632" y="3858"/>
                    <a:ext cx="46" cy="27"/>
                  </a:xfrm>
                  <a:custGeom>
                    <a:avLst/>
                    <a:gdLst>
                      <a:gd name="T0" fmla="*/ 11 w 231"/>
                      <a:gd name="T1" fmla="*/ 92 h 133"/>
                      <a:gd name="T2" fmla="*/ 104 w 231"/>
                      <a:gd name="T3" fmla="*/ 43 h 133"/>
                      <a:gd name="T4" fmla="*/ 213 w 231"/>
                      <a:gd name="T5" fmla="*/ 0 h 133"/>
                      <a:gd name="T6" fmla="*/ 231 w 231"/>
                      <a:gd name="T7" fmla="*/ 5 h 133"/>
                      <a:gd name="T8" fmla="*/ 225 w 231"/>
                      <a:gd name="T9" fmla="*/ 21 h 133"/>
                      <a:gd name="T10" fmla="*/ 174 w 231"/>
                      <a:gd name="T11" fmla="*/ 62 h 133"/>
                      <a:gd name="T12" fmla="*/ 142 w 231"/>
                      <a:gd name="T13" fmla="*/ 85 h 133"/>
                      <a:gd name="T14" fmla="*/ 103 w 231"/>
                      <a:gd name="T15" fmla="*/ 104 h 133"/>
                      <a:gd name="T16" fmla="*/ 30 w 231"/>
                      <a:gd name="T17" fmla="*/ 133 h 133"/>
                      <a:gd name="T18" fmla="*/ 0 w 231"/>
                      <a:gd name="T19" fmla="*/ 122 h 133"/>
                      <a:gd name="T20" fmla="*/ 11 w 231"/>
                      <a:gd name="T21" fmla="*/ 92 h 133"/>
                      <a:gd name="T22" fmla="*/ 11 w 231"/>
                      <a:gd name="T2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33">
                        <a:moveTo>
                          <a:pt x="11" y="92"/>
                        </a:moveTo>
                        <a:lnTo>
                          <a:pt x="104" y="43"/>
                        </a:lnTo>
                        <a:lnTo>
                          <a:pt x="213" y="0"/>
                        </a:lnTo>
                        <a:lnTo>
                          <a:pt x="231" y="5"/>
                        </a:lnTo>
                        <a:lnTo>
                          <a:pt x="225" y="21"/>
                        </a:lnTo>
                        <a:lnTo>
                          <a:pt x="174" y="62"/>
                        </a:lnTo>
                        <a:lnTo>
                          <a:pt x="142" y="85"/>
                        </a:lnTo>
                        <a:lnTo>
                          <a:pt x="103" y="104"/>
                        </a:lnTo>
                        <a:lnTo>
                          <a:pt x="30" y="133"/>
                        </a:lnTo>
                        <a:lnTo>
                          <a:pt x="0" y="122"/>
                        </a:lnTo>
                        <a:lnTo>
                          <a:pt x="11" y="92"/>
                        </a:lnTo>
                        <a:lnTo>
                          <a:pt x="11"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2" name="Freeform 288"/>
                  <p:cNvSpPr>
                    <a:spLocks/>
                  </p:cNvSpPr>
                  <p:nvPr/>
                </p:nvSpPr>
                <p:spPr bwMode="auto">
                  <a:xfrm>
                    <a:off x="2705" y="3710"/>
                    <a:ext cx="87" cy="49"/>
                  </a:xfrm>
                  <a:custGeom>
                    <a:avLst/>
                    <a:gdLst>
                      <a:gd name="T0" fmla="*/ 6 w 434"/>
                      <a:gd name="T1" fmla="*/ 37 h 245"/>
                      <a:gd name="T2" fmla="*/ 53 w 434"/>
                      <a:gd name="T3" fmla="*/ 12 h 245"/>
                      <a:gd name="T4" fmla="*/ 105 w 434"/>
                      <a:gd name="T5" fmla="*/ 9 h 245"/>
                      <a:gd name="T6" fmla="*/ 210 w 434"/>
                      <a:gd name="T7" fmla="*/ 22 h 245"/>
                      <a:gd name="T8" fmla="*/ 361 w 434"/>
                      <a:gd name="T9" fmla="*/ 14 h 245"/>
                      <a:gd name="T10" fmla="*/ 419 w 434"/>
                      <a:gd name="T11" fmla="*/ 0 h 245"/>
                      <a:gd name="T12" fmla="*/ 434 w 434"/>
                      <a:gd name="T13" fmla="*/ 7 h 245"/>
                      <a:gd name="T14" fmla="*/ 426 w 434"/>
                      <a:gd name="T15" fmla="*/ 23 h 245"/>
                      <a:gd name="T16" fmla="*/ 381 w 434"/>
                      <a:gd name="T17" fmla="*/ 40 h 245"/>
                      <a:gd name="T18" fmla="*/ 320 w 434"/>
                      <a:gd name="T19" fmla="*/ 55 h 245"/>
                      <a:gd name="T20" fmla="*/ 208 w 434"/>
                      <a:gd name="T21" fmla="*/ 68 h 245"/>
                      <a:gd name="T22" fmla="*/ 123 w 434"/>
                      <a:gd name="T23" fmla="*/ 48 h 245"/>
                      <a:gd name="T24" fmla="*/ 45 w 434"/>
                      <a:gd name="T25" fmla="*/ 62 h 245"/>
                      <a:gd name="T26" fmla="*/ 34 w 434"/>
                      <a:gd name="T27" fmla="*/ 120 h 245"/>
                      <a:gd name="T28" fmla="*/ 47 w 434"/>
                      <a:gd name="T29" fmla="*/ 159 h 245"/>
                      <a:gd name="T30" fmla="*/ 75 w 434"/>
                      <a:gd name="T31" fmla="*/ 190 h 245"/>
                      <a:gd name="T32" fmla="*/ 112 w 434"/>
                      <a:gd name="T33" fmla="*/ 223 h 245"/>
                      <a:gd name="T34" fmla="*/ 119 w 434"/>
                      <a:gd name="T35" fmla="*/ 239 h 245"/>
                      <a:gd name="T36" fmla="*/ 103 w 434"/>
                      <a:gd name="T37" fmla="*/ 245 h 245"/>
                      <a:gd name="T38" fmla="*/ 51 w 434"/>
                      <a:gd name="T39" fmla="*/ 217 h 245"/>
                      <a:gd name="T40" fmla="*/ 16 w 434"/>
                      <a:gd name="T41" fmla="*/ 161 h 245"/>
                      <a:gd name="T42" fmla="*/ 0 w 434"/>
                      <a:gd name="T43" fmla="*/ 96 h 245"/>
                      <a:gd name="T44" fmla="*/ 6 w 434"/>
                      <a:gd name="T45" fmla="*/ 37 h 245"/>
                      <a:gd name="T46" fmla="*/ 6 w 434"/>
                      <a:gd name="T47" fmla="*/ 3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4" h="245">
                        <a:moveTo>
                          <a:pt x="6" y="37"/>
                        </a:moveTo>
                        <a:lnTo>
                          <a:pt x="53" y="12"/>
                        </a:lnTo>
                        <a:lnTo>
                          <a:pt x="105" y="9"/>
                        </a:lnTo>
                        <a:lnTo>
                          <a:pt x="210" y="22"/>
                        </a:lnTo>
                        <a:lnTo>
                          <a:pt x="361" y="14"/>
                        </a:lnTo>
                        <a:lnTo>
                          <a:pt x="419" y="0"/>
                        </a:lnTo>
                        <a:lnTo>
                          <a:pt x="434" y="7"/>
                        </a:lnTo>
                        <a:lnTo>
                          <a:pt x="426" y="23"/>
                        </a:lnTo>
                        <a:lnTo>
                          <a:pt x="381" y="40"/>
                        </a:lnTo>
                        <a:lnTo>
                          <a:pt x="320" y="55"/>
                        </a:lnTo>
                        <a:lnTo>
                          <a:pt x="208" y="68"/>
                        </a:lnTo>
                        <a:lnTo>
                          <a:pt x="123" y="48"/>
                        </a:lnTo>
                        <a:lnTo>
                          <a:pt x="45" y="62"/>
                        </a:lnTo>
                        <a:lnTo>
                          <a:pt x="34" y="120"/>
                        </a:lnTo>
                        <a:lnTo>
                          <a:pt x="47" y="159"/>
                        </a:lnTo>
                        <a:lnTo>
                          <a:pt x="75" y="190"/>
                        </a:lnTo>
                        <a:lnTo>
                          <a:pt x="112" y="223"/>
                        </a:lnTo>
                        <a:lnTo>
                          <a:pt x="119" y="239"/>
                        </a:lnTo>
                        <a:lnTo>
                          <a:pt x="103" y="245"/>
                        </a:lnTo>
                        <a:lnTo>
                          <a:pt x="51" y="217"/>
                        </a:lnTo>
                        <a:lnTo>
                          <a:pt x="16" y="161"/>
                        </a:lnTo>
                        <a:lnTo>
                          <a:pt x="0" y="96"/>
                        </a:lnTo>
                        <a:lnTo>
                          <a:pt x="6" y="37"/>
                        </a:lnTo>
                        <a:lnTo>
                          <a:pt x="6"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3" name="Freeform 289"/>
                  <p:cNvSpPr>
                    <a:spLocks/>
                  </p:cNvSpPr>
                  <p:nvPr/>
                </p:nvSpPr>
                <p:spPr bwMode="auto">
                  <a:xfrm>
                    <a:off x="2723" y="3722"/>
                    <a:ext cx="66" cy="58"/>
                  </a:xfrm>
                  <a:custGeom>
                    <a:avLst/>
                    <a:gdLst>
                      <a:gd name="T0" fmla="*/ 84 w 332"/>
                      <a:gd name="T1" fmla="*/ 69 h 294"/>
                      <a:gd name="T2" fmla="*/ 124 w 332"/>
                      <a:gd name="T3" fmla="*/ 82 h 294"/>
                      <a:gd name="T4" fmla="*/ 160 w 332"/>
                      <a:gd name="T5" fmla="*/ 109 h 294"/>
                      <a:gd name="T6" fmla="*/ 195 w 332"/>
                      <a:gd name="T7" fmla="*/ 146 h 294"/>
                      <a:gd name="T8" fmla="*/ 230 w 332"/>
                      <a:gd name="T9" fmla="*/ 187 h 294"/>
                      <a:gd name="T10" fmla="*/ 294 w 332"/>
                      <a:gd name="T11" fmla="*/ 249 h 294"/>
                      <a:gd name="T12" fmla="*/ 328 w 332"/>
                      <a:gd name="T13" fmla="*/ 274 h 294"/>
                      <a:gd name="T14" fmla="*/ 332 w 332"/>
                      <a:gd name="T15" fmla="*/ 291 h 294"/>
                      <a:gd name="T16" fmla="*/ 316 w 332"/>
                      <a:gd name="T17" fmla="*/ 294 h 294"/>
                      <a:gd name="T18" fmla="*/ 258 w 332"/>
                      <a:gd name="T19" fmla="*/ 258 h 294"/>
                      <a:gd name="T20" fmla="*/ 206 w 332"/>
                      <a:gd name="T21" fmla="*/ 213 h 294"/>
                      <a:gd name="T22" fmla="*/ 154 w 332"/>
                      <a:gd name="T23" fmla="*/ 166 h 294"/>
                      <a:gd name="T24" fmla="*/ 129 w 332"/>
                      <a:gd name="T25" fmla="*/ 145 h 294"/>
                      <a:gd name="T26" fmla="*/ 101 w 332"/>
                      <a:gd name="T27" fmla="*/ 127 h 294"/>
                      <a:gd name="T28" fmla="*/ 52 w 332"/>
                      <a:gd name="T29" fmla="*/ 106 h 294"/>
                      <a:gd name="T30" fmla="*/ 38 w 332"/>
                      <a:gd name="T31" fmla="*/ 78 h 294"/>
                      <a:gd name="T32" fmla="*/ 35 w 332"/>
                      <a:gd name="T33" fmla="*/ 45 h 294"/>
                      <a:gd name="T34" fmla="*/ 10 w 332"/>
                      <a:gd name="T35" fmla="*/ 24 h 294"/>
                      <a:gd name="T36" fmla="*/ 0 w 332"/>
                      <a:gd name="T37" fmla="*/ 10 h 294"/>
                      <a:gd name="T38" fmla="*/ 13 w 332"/>
                      <a:gd name="T39" fmla="*/ 0 h 294"/>
                      <a:gd name="T40" fmla="*/ 60 w 332"/>
                      <a:gd name="T41" fmla="*/ 23 h 294"/>
                      <a:gd name="T42" fmla="*/ 84 w 332"/>
                      <a:gd name="T43" fmla="*/ 69 h 294"/>
                      <a:gd name="T44" fmla="*/ 84 w 332"/>
                      <a:gd name="T45" fmla="*/ 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294">
                        <a:moveTo>
                          <a:pt x="84" y="69"/>
                        </a:moveTo>
                        <a:lnTo>
                          <a:pt x="124" y="82"/>
                        </a:lnTo>
                        <a:lnTo>
                          <a:pt x="160" y="109"/>
                        </a:lnTo>
                        <a:lnTo>
                          <a:pt x="195" y="146"/>
                        </a:lnTo>
                        <a:lnTo>
                          <a:pt x="230" y="187"/>
                        </a:lnTo>
                        <a:lnTo>
                          <a:pt x="294" y="249"/>
                        </a:lnTo>
                        <a:lnTo>
                          <a:pt x="328" y="274"/>
                        </a:lnTo>
                        <a:lnTo>
                          <a:pt x="332" y="291"/>
                        </a:lnTo>
                        <a:lnTo>
                          <a:pt x="316" y="294"/>
                        </a:lnTo>
                        <a:lnTo>
                          <a:pt x="258" y="258"/>
                        </a:lnTo>
                        <a:lnTo>
                          <a:pt x="206" y="213"/>
                        </a:lnTo>
                        <a:lnTo>
                          <a:pt x="154" y="166"/>
                        </a:lnTo>
                        <a:lnTo>
                          <a:pt x="129" y="145"/>
                        </a:lnTo>
                        <a:lnTo>
                          <a:pt x="101" y="127"/>
                        </a:lnTo>
                        <a:lnTo>
                          <a:pt x="52" y="106"/>
                        </a:lnTo>
                        <a:lnTo>
                          <a:pt x="38" y="78"/>
                        </a:lnTo>
                        <a:lnTo>
                          <a:pt x="35" y="45"/>
                        </a:lnTo>
                        <a:lnTo>
                          <a:pt x="10" y="24"/>
                        </a:lnTo>
                        <a:lnTo>
                          <a:pt x="0" y="10"/>
                        </a:lnTo>
                        <a:lnTo>
                          <a:pt x="13" y="0"/>
                        </a:lnTo>
                        <a:lnTo>
                          <a:pt x="60" y="23"/>
                        </a:lnTo>
                        <a:lnTo>
                          <a:pt x="84" y="69"/>
                        </a:lnTo>
                        <a:lnTo>
                          <a:pt x="8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4" name="Freeform 290"/>
                  <p:cNvSpPr>
                    <a:spLocks/>
                  </p:cNvSpPr>
                  <p:nvPr/>
                </p:nvSpPr>
                <p:spPr bwMode="auto">
                  <a:xfrm>
                    <a:off x="2737" y="3725"/>
                    <a:ext cx="63" cy="15"/>
                  </a:xfrm>
                  <a:custGeom>
                    <a:avLst/>
                    <a:gdLst>
                      <a:gd name="T0" fmla="*/ 8 w 315"/>
                      <a:gd name="T1" fmla="*/ 53 h 76"/>
                      <a:gd name="T2" fmla="*/ 88 w 315"/>
                      <a:gd name="T3" fmla="*/ 28 h 76"/>
                      <a:gd name="T4" fmla="*/ 174 w 315"/>
                      <a:gd name="T5" fmla="*/ 17 h 76"/>
                      <a:gd name="T6" fmla="*/ 298 w 315"/>
                      <a:gd name="T7" fmla="*/ 0 h 76"/>
                      <a:gd name="T8" fmla="*/ 315 w 315"/>
                      <a:gd name="T9" fmla="*/ 7 h 76"/>
                      <a:gd name="T10" fmla="*/ 308 w 315"/>
                      <a:gd name="T11" fmla="*/ 22 h 76"/>
                      <a:gd name="T12" fmla="*/ 245 w 315"/>
                      <a:gd name="T13" fmla="*/ 53 h 76"/>
                      <a:gd name="T14" fmla="*/ 179 w 315"/>
                      <a:gd name="T15" fmla="*/ 73 h 76"/>
                      <a:gd name="T16" fmla="*/ 16 w 315"/>
                      <a:gd name="T17" fmla="*/ 76 h 76"/>
                      <a:gd name="T18" fmla="*/ 0 w 315"/>
                      <a:gd name="T19" fmla="*/ 68 h 76"/>
                      <a:gd name="T20" fmla="*/ 8 w 315"/>
                      <a:gd name="T21" fmla="*/ 53 h 76"/>
                      <a:gd name="T22" fmla="*/ 8 w 315"/>
                      <a:gd name="T23"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 h="76">
                        <a:moveTo>
                          <a:pt x="8" y="53"/>
                        </a:moveTo>
                        <a:lnTo>
                          <a:pt x="88" y="28"/>
                        </a:lnTo>
                        <a:lnTo>
                          <a:pt x="174" y="17"/>
                        </a:lnTo>
                        <a:lnTo>
                          <a:pt x="298" y="0"/>
                        </a:lnTo>
                        <a:lnTo>
                          <a:pt x="315" y="7"/>
                        </a:lnTo>
                        <a:lnTo>
                          <a:pt x="308" y="22"/>
                        </a:lnTo>
                        <a:lnTo>
                          <a:pt x="245" y="53"/>
                        </a:lnTo>
                        <a:lnTo>
                          <a:pt x="179" y="73"/>
                        </a:lnTo>
                        <a:lnTo>
                          <a:pt x="16" y="76"/>
                        </a:lnTo>
                        <a:lnTo>
                          <a:pt x="0" y="68"/>
                        </a:lnTo>
                        <a:lnTo>
                          <a:pt x="8" y="53"/>
                        </a:lnTo>
                        <a:lnTo>
                          <a:pt x="8"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5" name="Freeform 291"/>
                  <p:cNvSpPr>
                    <a:spLocks/>
                  </p:cNvSpPr>
                  <p:nvPr/>
                </p:nvSpPr>
                <p:spPr bwMode="auto">
                  <a:xfrm>
                    <a:off x="2869" y="3456"/>
                    <a:ext cx="61" cy="96"/>
                  </a:xfrm>
                  <a:custGeom>
                    <a:avLst/>
                    <a:gdLst>
                      <a:gd name="T0" fmla="*/ 256 w 302"/>
                      <a:gd name="T1" fmla="*/ 90 h 477"/>
                      <a:gd name="T2" fmla="*/ 122 w 302"/>
                      <a:gd name="T3" fmla="*/ 105 h 477"/>
                      <a:gd name="T4" fmla="*/ 92 w 302"/>
                      <a:gd name="T5" fmla="*/ 151 h 477"/>
                      <a:gd name="T6" fmla="*/ 67 w 302"/>
                      <a:gd name="T7" fmla="*/ 238 h 477"/>
                      <a:gd name="T8" fmla="*/ 34 w 302"/>
                      <a:gd name="T9" fmla="*/ 388 h 477"/>
                      <a:gd name="T10" fmla="*/ 34 w 302"/>
                      <a:gd name="T11" fmla="*/ 426 h 477"/>
                      <a:gd name="T12" fmla="*/ 33 w 302"/>
                      <a:gd name="T13" fmla="*/ 463 h 477"/>
                      <a:gd name="T14" fmla="*/ 22 w 302"/>
                      <a:gd name="T15" fmla="*/ 477 h 477"/>
                      <a:gd name="T16" fmla="*/ 10 w 302"/>
                      <a:gd name="T17" fmla="*/ 465 h 477"/>
                      <a:gd name="T18" fmla="*/ 0 w 302"/>
                      <a:gd name="T19" fmla="*/ 346 h 477"/>
                      <a:gd name="T20" fmla="*/ 13 w 302"/>
                      <a:gd name="T21" fmla="*/ 225 h 477"/>
                      <a:gd name="T22" fmla="*/ 26 w 302"/>
                      <a:gd name="T23" fmla="*/ 187 h 477"/>
                      <a:gd name="T24" fmla="*/ 43 w 302"/>
                      <a:gd name="T25" fmla="*/ 149 h 477"/>
                      <a:gd name="T26" fmla="*/ 67 w 302"/>
                      <a:gd name="T27" fmla="*/ 112 h 477"/>
                      <a:gd name="T28" fmla="*/ 96 w 302"/>
                      <a:gd name="T29" fmla="*/ 76 h 477"/>
                      <a:gd name="T30" fmla="*/ 130 w 302"/>
                      <a:gd name="T31" fmla="*/ 46 h 477"/>
                      <a:gd name="T32" fmla="*/ 168 w 302"/>
                      <a:gd name="T33" fmla="*/ 22 h 477"/>
                      <a:gd name="T34" fmla="*/ 208 w 302"/>
                      <a:gd name="T35" fmla="*/ 5 h 477"/>
                      <a:gd name="T36" fmla="*/ 251 w 302"/>
                      <a:gd name="T37" fmla="*/ 0 h 477"/>
                      <a:gd name="T38" fmla="*/ 296 w 302"/>
                      <a:gd name="T39" fmla="*/ 21 h 477"/>
                      <a:gd name="T40" fmla="*/ 302 w 302"/>
                      <a:gd name="T41" fmla="*/ 70 h 477"/>
                      <a:gd name="T42" fmla="*/ 283 w 302"/>
                      <a:gd name="T43" fmla="*/ 85 h 477"/>
                      <a:gd name="T44" fmla="*/ 256 w 302"/>
                      <a:gd name="T45" fmla="*/ 90 h 477"/>
                      <a:gd name="T46" fmla="*/ 256 w 302"/>
                      <a:gd name="T47" fmla="*/ 9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2" h="477">
                        <a:moveTo>
                          <a:pt x="256" y="90"/>
                        </a:moveTo>
                        <a:lnTo>
                          <a:pt x="122" y="105"/>
                        </a:lnTo>
                        <a:lnTo>
                          <a:pt x="92" y="151"/>
                        </a:lnTo>
                        <a:lnTo>
                          <a:pt x="67" y="238"/>
                        </a:lnTo>
                        <a:lnTo>
                          <a:pt x="34" y="388"/>
                        </a:lnTo>
                        <a:lnTo>
                          <a:pt x="34" y="426"/>
                        </a:lnTo>
                        <a:lnTo>
                          <a:pt x="33" y="463"/>
                        </a:lnTo>
                        <a:lnTo>
                          <a:pt x="22" y="477"/>
                        </a:lnTo>
                        <a:lnTo>
                          <a:pt x="10" y="465"/>
                        </a:lnTo>
                        <a:lnTo>
                          <a:pt x="0" y="346"/>
                        </a:lnTo>
                        <a:lnTo>
                          <a:pt x="13" y="225"/>
                        </a:lnTo>
                        <a:lnTo>
                          <a:pt x="26" y="187"/>
                        </a:lnTo>
                        <a:lnTo>
                          <a:pt x="43" y="149"/>
                        </a:lnTo>
                        <a:lnTo>
                          <a:pt x="67" y="112"/>
                        </a:lnTo>
                        <a:lnTo>
                          <a:pt x="96" y="76"/>
                        </a:lnTo>
                        <a:lnTo>
                          <a:pt x="130" y="46"/>
                        </a:lnTo>
                        <a:lnTo>
                          <a:pt x="168" y="22"/>
                        </a:lnTo>
                        <a:lnTo>
                          <a:pt x="208" y="5"/>
                        </a:lnTo>
                        <a:lnTo>
                          <a:pt x="251" y="0"/>
                        </a:lnTo>
                        <a:lnTo>
                          <a:pt x="296" y="21"/>
                        </a:lnTo>
                        <a:lnTo>
                          <a:pt x="302" y="70"/>
                        </a:lnTo>
                        <a:lnTo>
                          <a:pt x="283" y="85"/>
                        </a:lnTo>
                        <a:lnTo>
                          <a:pt x="256" y="90"/>
                        </a:lnTo>
                        <a:lnTo>
                          <a:pt x="256"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6" name="Freeform 292"/>
                  <p:cNvSpPr>
                    <a:spLocks/>
                  </p:cNvSpPr>
                  <p:nvPr/>
                </p:nvSpPr>
                <p:spPr bwMode="auto">
                  <a:xfrm>
                    <a:off x="2914" y="3465"/>
                    <a:ext cx="78" cy="146"/>
                  </a:xfrm>
                  <a:custGeom>
                    <a:avLst/>
                    <a:gdLst>
                      <a:gd name="T0" fmla="*/ 7 w 391"/>
                      <a:gd name="T1" fmla="*/ 33 h 730"/>
                      <a:gd name="T2" fmla="*/ 45 w 391"/>
                      <a:gd name="T3" fmla="*/ 13 h 730"/>
                      <a:gd name="T4" fmla="*/ 96 w 391"/>
                      <a:gd name="T5" fmla="*/ 0 h 730"/>
                      <a:gd name="T6" fmla="*/ 190 w 391"/>
                      <a:gd name="T7" fmla="*/ 7 h 730"/>
                      <a:gd name="T8" fmla="*/ 286 w 391"/>
                      <a:gd name="T9" fmla="*/ 80 h 730"/>
                      <a:gd name="T10" fmla="*/ 351 w 391"/>
                      <a:gd name="T11" fmla="*/ 182 h 730"/>
                      <a:gd name="T12" fmla="*/ 386 w 391"/>
                      <a:gd name="T13" fmla="*/ 304 h 730"/>
                      <a:gd name="T14" fmla="*/ 391 w 391"/>
                      <a:gd name="T15" fmla="*/ 431 h 730"/>
                      <a:gd name="T16" fmla="*/ 383 w 391"/>
                      <a:gd name="T17" fmla="*/ 492 h 730"/>
                      <a:gd name="T18" fmla="*/ 366 w 391"/>
                      <a:gd name="T19" fmla="*/ 550 h 730"/>
                      <a:gd name="T20" fmla="*/ 344 w 391"/>
                      <a:gd name="T21" fmla="*/ 602 h 730"/>
                      <a:gd name="T22" fmla="*/ 316 w 391"/>
                      <a:gd name="T23" fmla="*/ 648 h 730"/>
                      <a:gd name="T24" fmla="*/ 279 w 391"/>
                      <a:gd name="T25" fmla="*/ 685 h 730"/>
                      <a:gd name="T26" fmla="*/ 236 w 391"/>
                      <a:gd name="T27" fmla="*/ 712 h 730"/>
                      <a:gd name="T28" fmla="*/ 186 w 391"/>
                      <a:gd name="T29" fmla="*/ 727 h 730"/>
                      <a:gd name="T30" fmla="*/ 131 w 391"/>
                      <a:gd name="T31" fmla="*/ 730 h 730"/>
                      <a:gd name="T32" fmla="*/ 116 w 391"/>
                      <a:gd name="T33" fmla="*/ 719 h 730"/>
                      <a:gd name="T34" fmla="*/ 126 w 391"/>
                      <a:gd name="T35" fmla="*/ 706 h 730"/>
                      <a:gd name="T36" fmla="*/ 254 w 391"/>
                      <a:gd name="T37" fmla="*/ 637 h 730"/>
                      <a:gd name="T38" fmla="*/ 301 w 391"/>
                      <a:gd name="T39" fmla="*/ 559 h 730"/>
                      <a:gd name="T40" fmla="*/ 324 w 391"/>
                      <a:gd name="T41" fmla="*/ 458 h 730"/>
                      <a:gd name="T42" fmla="*/ 319 w 391"/>
                      <a:gd name="T43" fmla="*/ 262 h 730"/>
                      <a:gd name="T44" fmla="*/ 301 w 391"/>
                      <a:gd name="T45" fmla="*/ 195 h 730"/>
                      <a:gd name="T46" fmla="*/ 269 w 391"/>
                      <a:gd name="T47" fmla="*/ 137 h 730"/>
                      <a:gd name="T48" fmla="*/ 250 w 391"/>
                      <a:gd name="T49" fmla="*/ 111 h 730"/>
                      <a:gd name="T50" fmla="*/ 227 w 391"/>
                      <a:gd name="T51" fmla="*/ 88 h 730"/>
                      <a:gd name="T52" fmla="*/ 199 w 391"/>
                      <a:gd name="T53" fmla="*/ 67 h 730"/>
                      <a:gd name="T54" fmla="*/ 169 w 391"/>
                      <a:gd name="T55" fmla="*/ 51 h 730"/>
                      <a:gd name="T56" fmla="*/ 90 w 391"/>
                      <a:gd name="T57" fmla="*/ 38 h 730"/>
                      <a:gd name="T58" fmla="*/ 16 w 391"/>
                      <a:gd name="T59" fmla="*/ 55 h 730"/>
                      <a:gd name="T60" fmla="*/ 0 w 391"/>
                      <a:gd name="T61" fmla="*/ 50 h 730"/>
                      <a:gd name="T62" fmla="*/ 7 w 391"/>
                      <a:gd name="T63" fmla="*/ 33 h 730"/>
                      <a:gd name="T64" fmla="*/ 7 w 391"/>
                      <a:gd name="T65" fmla="*/ 3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1" h="730">
                        <a:moveTo>
                          <a:pt x="7" y="33"/>
                        </a:moveTo>
                        <a:lnTo>
                          <a:pt x="45" y="13"/>
                        </a:lnTo>
                        <a:lnTo>
                          <a:pt x="96" y="0"/>
                        </a:lnTo>
                        <a:lnTo>
                          <a:pt x="190" y="7"/>
                        </a:lnTo>
                        <a:lnTo>
                          <a:pt x="286" y="80"/>
                        </a:lnTo>
                        <a:lnTo>
                          <a:pt x="351" y="182"/>
                        </a:lnTo>
                        <a:lnTo>
                          <a:pt x="386" y="304"/>
                        </a:lnTo>
                        <a:lnTo>
                          <a:pt x="391" y="431"/>
                        </a:lnTo>
                        <a:lnTo>
                          <a:pt x="383" y="492"/>
                        </a:lnTo>
                        <a:lnTo>
                          <a:pt x="366" y="550"/>
                        </a:lnTo>
                        <a:lnTo>
                          <a:pt x="344" y="602"/>
                        </a:lnTo>
                        <a:lnTo>
                          <a:pt x="316" y="648"/>
                        </a:lnTo>
                        <a:lnTo>
                          <a:pt x="279" y="685"/>
                        </a:lnTo>
                        <a:lnTo>
                          <a:pt x="236" y="712"/>
                        </a:lnTo>
                        <a:lnTo>
                          <a:pt x="186" y="727"/>
                        </a:lnTo>
                        <a:lnTo>
                          <a:pt x="131" y="730"/>
                        </a:lnTo>
                        <a:lnTo>
                          <a:pt x="116" y="719"/>
                        </a:lnTo>
                        <a:lnTo>
                          <a:pt x="126" y="706"/>
                        </a:lnTo>
                        <a:lnTo>
                          <a:pt x="254" y="637"/>
                        </a:lnTo>
                        <a:lnTo>
                          <a:pt x="301" y="559"/>
                        </a:lnTo>
                        <a:lnTo>
                          <a:pt x="324" y="458"/>
                        </a:lnTo>
                        <a:lnTo>
                          <a:pt x="319" y="262"/>
                        </a:lnTo>
                        <a:lnTo>
                          <a:pt x="301" y="195"/>
                        </a:lnTo>
                        <a:lnTo>
                          <a:pt x="269" y="137"/>
                        </a:lnTo>
                        <a:lnTo>
                          <a:pt x="250" y="111"/>
                        </a:lnTo>
                        <a:lnTo>
                          <a:pt x="227" y="88"/>
                        </a:lnTo>
                        <a:lnTo>
                          <a:pt x="199" y="67"/>
                        </a:lnTo>
                        <a:lnTo>
                          <a:pt x="169" y="51"/>
                        </a:lnTo>
                        <a:lnTo>
                          <a:pt x="90" y="38"/>
                        </a:lnTo>
                        <a:lnTo>
                          <a:pt x="16" y="55"/>
                        </a:lnTo>
                        <a:lnTo>
                          <a:pt x="0" y="50"/>
                        </a:lnTo>
                        <a:lnTo>
                          <a:pt x="7" y="33"/>
                        </a:lnTo>
                        <a:lnTo>
                          <a:pt x="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7" name="Freeform 293"/>
                  <p:cNvSpPr>
                    <a:spLocks/>
                  </p:cNvSpPr>
                  <p:nvPr/>
                </p:nvSpPr>
                <p:spPr bwMode="auto">
                  <a:xfrm>
                    <a:off x="2891" y="3534"/>
                    <a:ext cx="28" cy="33"/>
                  </a:xfrm>
                  <a:custGeom>
                    <a:avLst/>
                    <a:gdLst>
                      <a:gd name="T0" fmla="*/ 105 w 139"/>
                      <a:gd name="T1" fmla="*/ 160 h 165"/>
                      <a:gd name="T2" fmla="*/ 76 w 139"/>
                      <a:gd name="T3" fmla="*/ 165 h 165"/>
                      <a:gd name="T4" fmla="*/ 60 w 139"/>
                      <a:gd name="T5" fmla="*/ 158 h 165"/>
                      <a:gd name="T6" fmla="*/ 66 w 139"/>
                      <a:gd name="T7" fmla="*/ 134 h 165"/>
                      <a:gd name="T8" fmla="*/ 89 w 139"/>
                      <a:gd name="T9" fmla="*/ 83 h 165"/>
                      <a:gd name="T10" fmla="*/ 87 w 139"/>
                      <a:gd name="T11" fmla="*/ 51 h 165"/>
                      <a:gd name="T12" fmla="*/ 67 w 139"/>
                      <a:gd name="T13" fmla="*/ 28 h 165"/>
                      <a:gd name="T14" fmla="*/ 15 w 139"/>
                      <a:gd name="T15" fmla="*/ 31 h 165"/>
                      <a:gd name="T16" fmla="*/ 0 w 139"/>
                      <a:gd name="T17" fmla="*/ 24 h 165"/>
                      <a:gd name="T18" fmla="*/ 7 w 139"/>
                      <a:gd name="T19" fmla="*/ 9 h 165"/>
                      <a:gd name="T20" fmla="*/ 84 w 139"/>
                      <a:gd name="T21" fmla="*/ 0 h 165"/>
                      <a:gd name="T22" fmla="*/ 129 w 139"/>
                      <a:gd name="T23" fmla="*/ 39 h 165"/>
                      <a:gd name="T24" fmla="*/ 139 w 139"/>
                      <a:gd name="T25" fmla="*/ 100 h 165"/>
                      <a:gd name="T26" fmla="*/ 127 w 139"/>
                      <a:gd name="T27" fmla="*/ 133 h 165"/>
                      <a:gd name="T28" fmla="*/ 105 w 139"/>
                      <a:gd name="T29" fmla="*/ 160 h 165"/>
                      <a:gd name="T30" fmla="*/ 105 w 139"/>
                      <a:gd name="T31" fmla="*/ 16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5">
                        <a:moveTo>
                          <a:pt x="105" y="160"/>
                        </a:moveTo>
                        <a:lnTo>
                          <a:pt x="76" y="165"/>
                        </a:lnTo>
                        <a:lnTo>
                          <a:pt x="60" y="158"/>
                        </a:lnTo>
                        <a:lnTo>
                          <a:pt x="66" y="134"/>
                        </a:lnTo>
                        <a:lnTo>
                          <a:pt x="89" y="83"/>
                        </a:lnTo>
                        <a:lnTo>
                          <a:pt x="87" y="51"/>
                        </a:lnTo>
                        <a:lnTo>
                          <a:pt x="67" y="28"/>
                        </a:lnTo>
                        <a:lnTo>
                          <a:pt x="15" y="31"/>
                        </a:lnTo>
                        <a:lnTo>
                          <a:pt x="0" y="24"/>
                        </a:lnTo>
                        <a:lnTo>
                          <a:pt x="7" y="9"/>
                        </a:lnTo>
                        <a:lnTo>
                          <a:pt x="84" y="0"/>
                        </a:lnTo>
                        <a:lnTo>
                          <a:pt x="129" y="39"/>
                        </a:lnTo>
                        <a:lnTo>
                          <a:pt x="139" y="100"/>
                        </a:lnTo>
                        <a:lnTo>
                          <a:pt x="127" y="133"/>
                        </a:lnTo>
                        <a:lnTo>
                          <a:pt x="105" y="160"/>
                        </a:lnTo>
                        <a:lnTo>
                          <a:pt x="10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8" name="Freeform 294"/>
                  <p:cNvSpPr>
                    <a:spLocks/>
                  </p:cNvSpPr>
                  <p:nvPr/>
                </p:nvSpPr>
                <p:spPr bwMode="auto">
                  <a:xfrm>
                    <a:off x="2870" y="3500"/>
                    <a:ext cx="18" cy="86"/>
                  </a:xfrm>
                  <a:custGeom>
                    <a:avLst/>
                    <a:gdLst>
                      <a:gd name="T0" fmla="*/ 60 w 90"/>
                      <a:gd name="T1" fmla="*/ 14 h 432"/>
                      <a:gd name="T2" fmla="*/ 44 w 90"/>
                      <a:gd name="T3" fmla="*/ 76 h 432"/>
                      <a:gd name="T4" fmla="*/ 50 w 90"/>
                      <a:gd name="T5" fmla="*/ 153 h 432"/>
                      <a:gd name="T6" fmla="*/ 74 w 90"/>
                      <a:gd name="T7" fmla="*/ 247 h 432"/>
                      <a:gd name="T8" fmla="*/ 90 w 90"/>
                      <a:gd name="T9" fmla="*/ 403 h 432"/>
                      <a:gd name="T10" fmla="*/ 72 w 90"/>
                      <a:gd name="T11" fmla="*/ 420 h 432"/>
                      <a:gd name="T12" fmla="*/ 42 w 90"/>
                      <a:gd name="T13" fmla="*/ 432 h 432"/>
                      <a:gd name="T14" fmla="*/ 13 w 90"/>
                      <a:gd name="T15" fmla="*/ 420 h 432"/>
                      <a:gd name="T16" fmla="*/ 0 w 90"/>
                      <a:gd name="T17" fmla="*/ 368 h 432"/>
                      <a:gd name="T18" fmla="*/ 13 w 90"/>
                      <a:gd name="T19" fmla="*/ 357 h 432"/>
                      <a:gd name="T20" fmla="*/ 24 w 90"/>
                      <a:gd name="T21" fmla="*/ 368 h 432"/>
                      <a:gd name="T22" fmla="*/ 25 w 90"/>
                      <a:gd name="T23" fmla="*/ 403 h 432"/>
                      <a:gd name="T24" fmla="*/ 47 w 90"/>
                      <a:gd name="T25" fmla="*/ 380 h 432"/>
                      <a:gd name="T26" fmla="*/ 51 w 90"/>
                      <a:gd name="T27" fmla="*/ 345 h 432"/>
                      <a:gd name="T28" fmla="*/ 42 w 90"/>
                      <a:gd name="T29" fmla="*/ 310 h 432"/>
                      <a:gd name="T30" fmla="*/ 36 w 90"/>
                      <a:gd name="T31" fmla="*/ 195 h 432"/>
                      <a:gd name="T32" fmla="*/ 20 w 90"/>
                      <a:gd name="T33" fmla="*/ 71 h 432"/>
                      <a:gd name="T34" fmla="*/ 37 w 90"/>
                      <a:gd name="T35" fmla="*/ 9 h 432"/>
                      <a:gd name="T36" fmla="*/ 51 w 90"/>
                      <a:gd name="T37" fmla="*/ 0 h 432"/>
                      <a:gd name="T38" fmla="*/ 60 w 90"/>
                      <a:gd name="T39" fmla="*/ 14 h 432"/>
                      <a:gd name="T40" fmla="*/ 60 w 90"/>
                      <a:gd name="T41" fmla="*/ 1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432">
                        <a:moveTo>
                          <a:pt x="60" y="14"/>
                        </a:moveTo>
                        <a:lnTo>
                          <a:pt x="44" y="76"/>
                        </a:lnTo>
                        <a:lnTo>
                          <a:pt x="50" y="153"/>
                        </a:lnTo>
                        <a:lnTo>
                          <a:pt x="74" y="247"/>
                        </a:lnTo>
                        <a:lnTo>
                          <a:pt x="90" y="403"/>
                        </a:lnTo>
                        <a:lnTo>
                          <a:pt x="72" y="420"/>
                        </a:lnTo>
                        <a:lnTo>
                          <a:pt x="42" y="432"/>
                        </a:lnTo>
                        <a:lnTo>
                          <a:pt x="13" y="420"/>
                        </a:lnTo>
                        <a:lnTo>
                          <a:pt x="0" y="368"/>
                        </a:lnTo>
                        <a:lnTo>
                          <a:pt x="13" y="357"/>
                        </a:lnTo>
                        <a:lnTo>
                          <a:pt x="24" y="368"/>
                        </a:lnTo>
                        <a:lnTo>
                          <a:pt x="25" y="403"/>
                        </a:lnTo>
                        <a:lnTo>
                          <a:pt x="47" y="380"/>
                        </a:lnTo>
                        <a:lnTo>
                          <a:pt x="51" y="345"/>
                        </a:lnTo>
                        <a:lnTo>
                          <a:pt x="42" y="310"/>
                        </a:lnTo>
                        <a:lnTo>
                          <a:pt x="36" y="195"/>
                        </a:lnTo>
                        <a:lnTo>
                          <a:pt x="20" y="71"/>
                        </a:lnTo>
                        <a:lnTo>
                          <a:pt x="37" y="9"/>
                        </a:lnTo>
                        <a:lnTo>
                          <a:pt x="51" y="0"/>
                        </a:lnTo>
                        <a:lnTo>
                          <a:pt x="60" y="14"/>
                        </a:lnTo>
                        <a:lnTo>
                          <a:pt x="6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39" name="Freeform 295"/>
                  <p:cNvSpPr>
                    <a:spLocks/>
                  </p:cNvSpPr>
                  <p:nvPr/>
                </p:nvSpPr>
                <p:spPr bwMode="auto">
                  <a:xfrm>
                    <a:off x="2851" y="3451"/>
                    <a:ext cx="54" cy="130"/>
                  </a:xfrm>
                  <a:custGeom>
                    <a:avLst/>
                    <a:gdLst>
                      <a:gd name="T0" fmla="*/ 271 w 271"/>
                      <a:gd name="T1" fmla="*/ 17 h 649"/>
                      <a:gd name="T2" fmla="*/ 240 w 271"/>
                      <a:gd name="T3" fmla="*/ 42 h 649"/>
                      <a:gd name="T4" fmla="*/ 194 w 271"/>
                      <a:gd name="T5" fmla="*/ 54 h 649"/>
                      <a:gd name="T6" fmla="*/ 100 w 271"/>
                      <a:gd name="T7" fmla="*/ 96 h 649"/>
                      <a:gd name="T8" fmla="*/ 55 w 271"/>
                      <a:gd name="T9" fmla="*/ 166 h 649"/>
                      <a:gd name="T10" fmla="*/ 41 w 271"/>
                      <a:gd name="T11" fmla="*/ 242 h 649"/>
                      <a:gd name="T12" fmla="*/ 50 w 271"/>
                      <a:gd name="T13" fmla="*/ 402 h 649"/>
                      <a:gd name="T14" fmla="*/ 65 w 271"/>
                      <a:gd name="T15" fmla="*/ 531 h 649"/>
                      <a:gd name="T16" fmla="*/ 78 w 271"/>
                      <a:gd name="T17" fmla="*/ 561 h 649"/>
                      <a:gd name="T18" fmla="*/ 97 w 271"/>
                      <a:gd name="T19" fmla="*/ 605 h 649"/>
                      <a:gd name="T20" fmla="*/ 107 w 271"/>
                      <a:gd name="T21" fmla="*/ 642 h 649"/>
                      <a:gd name="T22" fmla="*/ 93 w 271"/>
                      <a:gd name="T23" fmla="*/ 649 h 649"/>
                      <a:gd name="T24" fmla="*/ 54 w 271"/>
                      <a:gd name="T25" fmla="*/ 608 h 649"/>
                      <a:gd name="T26" fmla="*/ 24 w 271"/>
                      <a:gd name="T27" fmla="*/ 543 h 649"/>
                      <a:gd name="T28" fmla="*/ 0 w 271"/>
                      <a:gd name="T29" fmla="*/ 370 h 649"/>
                      <a:gd name="T30" fmla="*/ 4 w 271"/>
                      <a:gd name="T31" fmla="*/ 275 h 649"/>
                      <a:gd name="T32" fmla="*/ 19 w 271"/>
                      <a:gd name="T33" fmla="*/ 186 h 649"/>
                      <a:gd name="T34" fmla="*/ 46 w 271"/>
                      <a:gd name="T35" fmla="*/ 109 h 649"/>
                      <a:gd name="T36" fmla="*/ 64 w 271"/>
                      <a:gd name="T37" fmla="*/ 76 h 649"/>
                      <a:gd name="T38" fmla="*/ 85 w 271"/>
                      <a:gd name="T39" fmla="*/ 50 h 649"/>
                      <a:gd name="T40" fmla="*/ 115 w 271"/>
                      <a:gd name="T41" fmla="*/ 32 h 649"/>
                      <a:gd name="T42" fmla="*/ 158 w 271"/>
                      <a:gd name="T43" fmla="*/ 26 h 649"/>
                      <a:gd name="T44" fmla="*/ 254 w 271"/>
                      <a:gd name="T45" fmla="*/ 0 h 649"/>
                      <a:gd name="T46" fmla="*/ 271 w 271"/>
                      <a:gd name="T47" fmla="*/ 0 h 649"/>
                      <a:gd name="T48" fmla="*/ 271 w 271"/>
                      <a:gd name="T49" fmla="*/ 17 h 649"/>
                      <a:gd name="T50" fmla="*/ 271 w 271"/>
                      <a:gd name="T51" fmla="*/ 1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1" h="649">
                        <a:moveTo>
                          <a:pt x="271" y="17"/>
                        </a:moveTo>
                        <a:lnTo>
                          <a:pt x="240" y="42"/>
                        </a:lnTo>
                        <a:lnTo>
                          <a:pt x="194" y="54"/>
                        </a:lnTo>
                        <a:lnTo>
                          <a:pt x="100" y="96"/>
                        </a:lnTo>
                        <a:lnTo>
                          <a:pt x="55" y="166"/>
                        </a:lnTo>
                        <a:lnTo>
                          <a:pt x="41" y="242"/>
                        </a:lnTo>
                        <a:lnTo>
                          <a:pt x="50" y="402"/>
                        </a:lnTo>
                        <a:lnTo>
                          <a:pt x="65" y="531"/>
                        </a:lnTo>
                        <a:lnTo>
                          <a:pt x="78" y="561"/>
                        </a:lnTo>
                        <a:lnTo>
                          <a:pt x="97" y="605"/>
                        </a:lnTo>
                        <a:lnTo>
                          <a:pt x="107" y="642"/>
                        </a:lnTo>
                        <a:lnTo>
                          <a:pt x="93" y="649"/>
                        </a:lnTo>
                        <a:lnTo>
                          <a:pt x="54" y="608"/>
                        </a:lnTo>
                        <a:lnTo>
                          <a:pt x="24" y="543"/>
                        </a:lnTo>
                        <a:lnTo>
                          <a:pt x="0" y="370"/>
                        </a:lnTo>
                        <a:lnTo>
                          <a:pt x="4" y="275"/>
                        </a:lnTo>
                        <a:lnTo>
                          <a:pt x="19" y="186"/>
                        </a:lnTo>
                        <a:lnTo>
                          <a:pt x="46" y="109"/>
                        </a:lnTo>
                        <a:lnTo>
                          <a:pt x="64" y="76"/>
                        </a:lnTo>
                        <a:lnTo>
                          <a:pt x="85" y="50"/>
                        </a:lnTo>
                        <a:lnTo>
                          <a:pt x="115" y="32"/>
                        </a:lnTo>
                        <a:lnTo>
                          <a:pt x="158" y="26"/>
                        </a:lnTo>
                        <a:lnTo>
                          <a:pt x="254" y="0"/>
                        </a:lnTo>
                        <a:lnTo>
                          <a:pt x="271" y="0"/>
                        </a:lnTo>
                        <a:lnTo>
                          <a:pt x="271" y="17"/>
                        </a:lnTo>
                        <a:lnTo>
                          <a:pt x="27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0" name="Freeform 296"/>
                  <p:cNvSpPr>
                    <a:spLocks/>
                  </p:cNvSpPr>
                  <p:nvPr/>
                </p:nvSpPr>
                <p:spPr bwMode="auto">
                  <a:xfrm>
                    <a:off x="2861" y="3533"/>
                    <a:ext cx="46" cy="76"/>
                  </a:xfrm>
                  <a:custGeom>
                    <a:avLst/>
                    <a:gdLst>
                      <a:gd name="T0" fmla="*/ 104 w 226"/>
                      <a:gd name="T1" fmla="*/ 0 h 380"/>
                      <a:gd name="T2" fmla="*/ 166 w 226"/>
                      <a:gd name="T3" fmla="*/ 44 h 380"/>
                      <a:gd name="T4" fmla="*/ 208 w 226"/>
                      <a:gd name="T5" fmla="*/ 126 h 380"/>
                      <a:gd name="T6" fmla="*/ 226 w 226"/>
                      <a:gd name="T7" fmla="*/ 220 h 380"/>
                      <a:gd name="T8" fmla="*/ 218 w 226"/>
                      <a:gd name="T9" fmla="*/ 295 h 380"/>
                      <a:gd name="T10" fmla="*/ 202 w 226"/>
                      <a:gd name="T11" fmla="*/ 324 h 380"/>
                      <a:gd name="T12" fmla="*/ 180 w 226"/>
                      <a:gd name="T13" fmla="*/ 349 h 380"/>
                      <a:gd name="T14" fmla="*/ 154 w 226"/>
                      <a:gd name="T15" fmla="*/ 368 h 380"/>
                      <a:gd name="T16" fmla="*/ 121 w 226"/>
                      <a:gd name="T17" fmla="*/ 380 h 380"/>
                      <a:gd name="T18" fmla="*/ 72 w 226"/>
                      <a:gd name="T19" fmla="*/ 371 h 380"/>
                      <a:gd name="T20" fmla="*/ 36 w 226"/>
                      <a:gd name="T21" fmla="*/ 328 h 380"/>
                      <a:gd name="T22" fmla="*/ 0 w 226"/>
                      <a:gd name="T23" fmla="*/ 220 h 380"/>
                      <a:gd name="T24" fmla="*/ 7 w 226"/>
                      <a:gd name="T25" fmla="*/ 205 h 380"/>
                      <a:gd name="T26" fmla="*/ 22 w 226"/>
                      <a:gd name="T27" fmla="*/ 213 h 380"/>
                      <a:gd name="T28" fmla="*/ 51 w 226"/>
                      <a:gd name="T29" fmla="*/ 276 h 380"/>
                      <a:gd name="T30" fmla="*/ 73 w 226"/>
                      <a:gd name="T31" fmla="*/ 305 h 380"/>
                      <a:gd name="T32" fmla="*/ 105 w 226"/>
                      <a:gd name="T33" fmla="*/ 315 h 380"/>
                      <a:gd name="T34" fmla="*/ 166 w 226"/>
                      <a:gd name="T35" fmla="*/ 274 h 380"/>
                      <a:gd name="T36" fmla="*/ 181 w 226"/>
                      <a:gd name="T37" fmla="*/ 162 h 380"/>
                      <a:gd name="T38" fmla="*/ 159 w 226"/>
                      <a:gd name="T39" fmla="*/ 79 h 380"/>
                      <a:gd name="T40" fmla="*/ 135 w 226"/>
                      <a:gd name="T41" fmla="*/ 50 h 380"/>
                      <a:gd name="T42" fmla="*/ 97 w 226"/>
                      <a:gd name="T43" fmla="*/ 24 h 380"/>
                      <a:gd name="T44" fmla="*/ 89 w 226"/>
                      <a:gd name="T45" fmla="*/ 9 h 380"/>
                      <a:gd name="T46" fmla="*/ 104 w 226"/>
                      <a:gd name="T47" fmla="*/ 0 h 380"/>
                      <a:gd name="T48" fmla="*/ 104 w 226"/>
                      <a:gd name="T4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6" h="380">
                        <a:moveTo>
                          <a:pt x="104" y="0"/>
                        </a:moveTo>
                        <a:lnTo>
                          <a:pt x="166" y="44"/>
                        </a:lnTo>
                        <a:lnTo>
                          <a:pt x="208" y="126"/>
                        </a:lnTo>
                        <a:lnTo>
                          <a:pt x="226" y="220"/>
                        </a:lnTo>
                        <a:lnTo>
                          <a:pt x="218" y="295"/>
                        </a:lnTo>
                        <a:lnTo>
                          <a:pt x="202" y="324"/>
                        </a:lnTo>
                        <a:lnTo>
                          <a:pt x="180" y="349"/>
                        </a:lnTo>
                        <a:lnTo>
                          <a:pt x="154" y="368"/>
                        </a:lnTo>
                        <a:lnTo>
                          <a:pt x="121" y="380"/>
                        </a:lnTo>
                        <a:lnTo>
                          <a:pt x="72" y="371"/>
                        </a:lnTo>
                        <a:lnTo>
                          <a:pt x="36" y="328"/>
                        </a:lnTo>
                        <a:lnTo>
                          <a:pt x="0" y="220"/>
                        </a:lnTo>
                        <a:lnTo>
                          <a:pt x="7" y="205"/>
                        </a:lnTo>
                        <a:lnTo>
                          <a:pt x="22" y="213"/>
                        </a:lnTo>
                        <a:lnTo>
                          <a:pt x="51" y="276"/>
                        </a:lnTo>
                        <a:lnTo>
                          <a:pt x="73" y="305"/>
                        </a:lnTo>
                        <a:lnTo>
                          <a:pt x="105" y="315"/>
                        </a:lnTo>
                        <a:lnTo>
                          <a:pt x="166" y="274"/>
                        </a:lnTo>
                        <a:lnTo>
                          <a:pt x="181" y="162"/>
                        </a:lnTo>
                        <a:lnTo>
                          <a:pt x="159" y="79"/>
                        </a:lnTo>
                        <a:lnTo>
                          <a:pt x="135" y="50"/>
                        </a:lnTo>
                        <a:lnTo>
                          <a:pt x="97" y="24"/>
                        </a:lnTo>
                        <a:lnTo>
                          <a:pt x="89" y="9"/>
                        </a:lnTo>
                        <a:lnTo>
                          <a:pt x="104" y="0"/>
                        </a:lnTo>
                        <a:lnTo>
                          <a:pt x="1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1" name="Freeform 297"/>
                  <p:cNvSpPr>
                    <a:spLocks/>
                  </p:cNvSpPr>
                  <p:nvPr/>
                </p:nvSpPr>
                <p:spPr bwMode="auto">
                  <a:xfrm>
                    <a:off x="2810" y="3474"/>
                    <a:ext cx="54" cy="66"/>
                  </a:xfrm>
                  <a:custGeom>
                    <a:avLst/>
                    <a:gdLst>
                      <a:gd name="T0" fmla="*/ 268 w 271"/>
                      <a:gd name="T1" fmla="*/ 18 h 330"/>
                      <a:gd name="T2" fmla="*/ 225 w 271"/>
                      <a:gd name="T3" fmla="*/ 33 h 330"/>
                      <a:gd name="T4" fmla="*/ 164 w 271"/>
                      <a:gd name="T5" fmla="*/ 37 h 330"/>
                      <a:gd name="T6" fmla="*/ 103 w 271"/>
                      <a:gd name="T7" fmla="*/ 52 h 330"/>
                      <a:gd name="T8" fmla="*/ 57 w 271"/>
                      <a:gd name="T9" fmla="*/ 102 h 330"/>
                      <a:gd name="T10" fmla="*/ 42 w 271"/>
                      <a:gd name="T11" fmla="*/ 136 h 330"/>
                      <a:gd name="T12" fmla="*/ 57 w 271"/>
                      <a:gd name="T13" fmla="*/ 228 h 330"/>
                      <a:gd name="T14" fmla="*/ 78 w 271"/>
                      <a:gd name="T15" fmla="*/ 277 h 330"/>
                      <a:gd name="T16" fmla="*/ 103 w 271"/>
                      <a:gd name="T17" fmla="*/ 308 h 330"/>
                      <a:gd name="T18" fmla="*/ 109 w 271"/>
                      <a:gd name="T19" fmla="*/ 325 h 330"/>
                      <a:gd name="T20" fmla="*/ 92 w 271"/>
                      <a:gd name="T21" fmla="*/ 330 h 330"/>
                      <a:gd name="T22" fmla="*/ 36 w 271"/>
                      <a:gd name="T23" fmla="*/ 300 h 330"/>
                      <a:gd name="T24" fmla="*/ 2 w 271"/>
                      <a:gd name="T25" fmla="*/ 194 h 330"/>
                      <a:gd name="T26" fmla="*/ 0 w 271"/>
                      <a:gd name="T27" fmla="*/ 165 h 330"/>
                      <a:gd name="T28" fmla="*/ 2 w 271"/>
                      <a:gd name="T29" fmla="*/ 136 h 330"/>
                      <a:gd name="T30" fmla="*/ 14 w 271"/>
                      <a:gd name="T31" fmla="*/ 84 h 330"/>
                      <a:gd name="T32" fmla="*/ 28 w 271"/>
                      <a:gd name="T33" fmla="*/ 61 h 330"/>
                      <a:gd name="T34" fmla="*/ 47 w 271"/>
                      <a:gd name="T35" fmla="*/ 44 h 330"/>
                      <a:gd name="T36" fmla="*/ 92 w 271"/>
                      <a:gd name="T37" fmla="*/ 20 h 330"/>
                      <a:gd name="T38" fmla="*/ 196 w 271"/>
                      <a:gd name="T39" fmla="*/ 10 h 330"/>
                      <a:gd name="T40" fmla="*/ 253 w 271"/>
                      <a:gd name="T41" fmla="*/ 0 h 330"/>
                      <a:gd name="T42" fmla="*/ 271 w 271"/>
                      <a:gd name="T43" fmla="*/ 1 h 330"/>
                      <a:gd name="T44" fmla="*/ 268 w 271"/>
                      <a:gd name="T45" fmla="*/ 18 h 330"/>
                      <a:gd name="T46" fmla="*/ 268 w 271"/>
                      <a:gd name="T47" fmla="*/ 1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1" h="330">
                        <a:moveTo>
                          <a:pt x="268" y="18"/>
                        </a:moveTo>
                        <a:lnTo>
                          <a:pt x="225" y="33"/>
                        </a:lnTo>
                        <a:lnTo>
                          <a:pt x="164" y="37"/>
                        </a:lnTo>
                        <a:lnTo>
                          <a:pt x="103" y="52"/>
                        </a:lnTo>
                        <a:lnTo>
                          <a:pt x="57" y="102"/>
                        </a:lnTo>
                        <a:lnTo>
                          <a:pt x="42" y="136"/>
                        </a:lnTo>
                        <a:lnTo>
                          <a:pt x="57" y="228"/>
                        </a:lnTo>
                        <a:lnTo>
                          <a:pt x="78" y="277"/>
                        </a:lnTo>
                        <a:lnTo>
                          <a:pt x="103" y="308"/>
                        </a:lnTo>
                        <a:lnTo>
                          <a:pt x="109" y="325"/>
                        </a:lnTo>
                        <a:lnTo>
                          <a:pt x="92" y="330"/>
                        </a:lnTo>
                        <a:lnTo>
                          <a:pt x="36" y="300"/>
                        </a:lnTo>
                        <a:lnTo>
                          <a:pt x="2" y="194"/>
                        </a:lnTo>
                        <a:lnTo>
                          <a:pt x="0" y="165"/>
                        </a:lnTo>
                        <a:lnTo>
                          <a:pt x="2" y="136"/>
                        </a:lnTo>
                        <a:lnTo>
                          <a:pt x="14" y="84"/>
                        </a:lnTo>
                        <a:lnTo>
                          <a:pt x="28" y="61"/>
                        </a:lnTo>
                        <a:lnTo>
                          <a:pt x="47" y="44"/>
                        </a:lnTo>
                        <a:lnTo>
                          <a:pt x="92" y="20"/>
                        </a:lnTo>
                        <a:lnTo>
                          <a:pt x="196" y="10"/>
                        </a:lnTo>
                        <a:lnTo>
                          <a:pt x="253" y="0"/>
                        </a:lnTo>
                        <a:lnTo>
                          <a:pt x="271" y="1"/>
                        </a:lnTo>
                        <a:lnTo>
                          <a:pt x="268" y="18"/>
                        </a:lnTo>
                        <a:lnTo>
                          <a:pt x="26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2" name="Freeform 298"/>
                  <p:cNvSpPr>
                    <a:spLocks/>
                  </p:cNvSpPr>
                  <p:nvPr/>
                </p:nvSpPr>
                <p:spPr bwMode="auto">
                  <a:xfrm>
                    <a:off x="2827" y="3510"/>
                    <a:ext cx="22" cy="34"/>
                  </a:xfrm>
                  <a:custGeom>
                    <a:avLst/>
                    <a:gdLst>
                      <a:gd name="T0" fmla="*/ 23 w 106"/>
                      <a:gd name="T1" fmla="*/ 85 h 169"/>
                      <a:gd name="T2" fmla="*/ 39 w 106"/>
                      <a:gd name="T3" fmla="*/ 152 h 169"/>
                      <a:gd name="T4" fmla="*/ 34 w 106"/>
                      <a:gd name="T5" fmla="*/ 169 h 169"/>
                      <a:gd name="T6" fmla="*/ 17 w 106"/>
                      <a:gd name="T7" fmla="*/ 163 h 169"/>
                      <a:gd name="T8" fmla="*/ 0 w 106"/>
                      <a:gd name="T9" fmla="*/ 89 h 169"/>
                      <a:gd name="T10" fmla="*/ 6 w 106"/>
                      <a:gd name="T11" fmla="*/ 13 h 169"/>
                      <a:gd name="T12" fmla="*/ 16 w 106"/>
                      <a:gd name="T13" fmla="*/ 0 h 169"/>
                      <a:gd name="T14" fmla="*/ 29 w 106"/>
                      <a:gd name="T15" fmla="*/ 9 h 169"/>
                      <a:gd name="T16" fmla="*/ 62 w 106"/>
                      <a:gd name="T17" fmla="*/ 76 h 169"/>
                      <a:gd name="T18" fmla="*/ 81 w 106"/>
                      <a:gd name="T19" fmla="*/ 104 h 169"/>
                      <a:gd name="T20" fmla="*/ 106 w 106"/>
                      <a:gd name="T21" fmla="*/ 137 h 169"/>
                      <a:gd name="T22" fmla="*/ 104 w 106"/>
                      <a:gd name="T23" fmla="*/ 163 h 169"/>
                      <a:gd name="T24" fmla="*/ 79 w 106"/>
                      <a:gd name="T25" fmla="*/ 160 h 169"/>
                      <a:gd name="T26" fmla="*/ 23 w 106"/>
                      <a:gd name="T27" fmla="*/ 85 h 169"/>
                      <a:gd name="T28" fmla="*/ 23 w 106"/>
                      <a:gd name="T29" fmla="*/ 8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69">
                        <a:moveTo>
                          <a:pt x="23" y="85"/>
                        </a:moveTo>
                        <a:lnTo>
                          <a:pt x="39" y="152"/>
                        </a:lnTo>
                        <a:lnTo>
                          <a:pt x="34" y="169"/>
                        </a:lnTo>
                        <a:lnTo>
                          <a:pt x="17" y="163"/>
                        </a:lnTo>
                        <a:lnTo>
                          <a:pt x="0" y="89"/>
                        </a:lnTo>
                        <a:lnTo>
                          <a:pt x="6" y="13"/>
                        </a:lnTo>
                        <a:lnTo>
                          <a:pt x="16" y="0"/>
                        </a:lnTo>
                        <a:lnTo>
                          <a:pt x="29" y="9"/>
                        </a:lnTo>
                        <a:lnTo>
                          <a:pt x="62" y="76"/>
                        </a:lnTo>
                        <a:lnTo>
                          <a:pt x="81" y="104"/>
                        </a:lnTo>
                        <a:lnTo>
                          <a:pt x="106" y="137"/>
                        </a:lnTo>
                        <a:lnTo>
                          <a:pt x="104" y="163"/>
                        </a:lnTo>
                        <a:lnTo>
                          <a:pt x="79" y="160"/>
                        </a:lnTo>
                        <a:lnTo>
                          <a:pt x="23" y="85"/>
                        </a:lnTo>
                        <a:lnTo>
                          <a:pt x="23"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3" name="Freeform 299"/>
                  <p:cNvSpPr>
                    <a:spLocks/>
                  </p:cNvSpPr>
                  <p:nvPr/>
                </p:nvSpPr>
                <p:spPr bwMode="auto">
                  <a:xfrm>
                    <a:off x="2836" y="3533"/>
                    <a:ext cx="46" cy="123"/>
                  </a:xfrm>
                  <a:custGeom>
                    <a:avLst/>
                    <a:gdLst>
                      <a:gd name="T0" fmla="*/ 44 w 230"/>
                      <a:gd name="T1" fmla="*/ 12 h 613"/>
                      <a:gd name="T2" fmla="*/ 29 w 230"/>
                      <a:gd name="T3" fmla="*/ 78 h 613"/>
                      <a:gd name="T4" fmla="*/ 40 w 230"/>
                      <a:gd name="T5" fmla="*/ 124 h 613"/>
                      <a:gd name="T6" fmla="*/ 47 w 230"/>
                      <a:gd name="T7" fmla="*/ 160 h 613"/>
                      <a:gd name="T8" fmla="*/ 40 w 230"/>
                      <a:gd name="T9" fmla="*/ 198 h 613"/>
                      <a:gd name="T10" fmla="*/ 34 w 230"/>
                      <a:gd name="T11" fmla="*/ 279 h 613"/>
                      <a:gd name="T12" fmla="*/ 56 w 230"/>
                      <a:gd name="T13" fmla="*/ 331 h 613"/>
                      <a:gd name="T14" fmla="*/ 84 w 230"/>
                      <a:gd name="T15" fmla="*/ 386 h 613"/>
                      <a:gd name="T16" fmla="*/ 112 w 230"/>
                      <a:gd name="T17" fmla="*/ 496 h 613"/>
                      <a:gd name="T18" fmla="*/ 121 w 230"/>
                      <a:gd name="T19" fmla="*/ 522 h 613"/>
                      <a:gd name="T20" fmla="*/ 150 w 230"/>
                      <a:gd name="T21" fmla="*/ 546 h 613"/>
                      <a:gd name="T22" fmla="*/ 214 w 230"/>
                      <a:gd name="T23" fmla="*/ 572 h 613"/>
                      <a:gd name="T24" fmla="*/ 230 w 230"/>
                      <a:gd name="T25" fmla="*/ 596 h 613"/>
                      <a:gd name="T26" fmla="*/ 222 w 230"/>
                      <a:gd name="T27" fmla="*/ 609 h 613"/>
                      <a:gd name="T28" fmla="*/ 204 w 230"/>
                      <a:gd name="T29" fmla="*/ 613 h 613"/>
                      <a:gd name="T30" fmla="*/ 162 w 230"/>
                      <a:gd name="T31" fmla="*/ 607 h 613"/>
                      <a:gd name="T32" fmla="*/ 105 w 230"/>
                      <a:gd name="T33" fmla="*/ 574 h 613"/>
                      <a:gd name="T34" fmla="*/ 85 w 230"/>
                      <a:gd name="T35" fmla="*/ 533 h 613"/>
                      <a:gd name="T36" fmla="*/ 85 w 230"/>
                      <a:gd name="T37" fmla="*/ 490 h 613"/>
                      <a:gd name="T38" fmla="*/ 86 w 230"/>
                      <a:gd name="T39" fmla="*/ 454 h 613"/>
                      <a:gd name="T40" fmla="*/ 75 w 230"/>
                      <a:gd name="T41" fmla="*/ 417 h 613"/>
                      <a:gd name="T42" fmla="*/ 53 w 230"/>
                      <a:gd name="T43" fmla="*/ 373 h 613"/>
                      <a:gd name="T44" fmla="*/ 11 w 230"/>
                      <a:gd name="T45" fmla="*/ 286 h 613"/>
                      <a:gd name="T46" fmla="*/ 18 w 230"/>
                      <a:gd name="T47" fmla="*/ 207 h 613"/>
                      <a:gd name="T48" fmla="*/ 19 w 230"/>
                      <a:gd name="T49" fmla="*/ 136 h 613"/>
                      <a:gd name="T50" fmla="*/ 0 w 230"/>
                      <a:gd name="T51" fmla="*/ 71 h 613"/>
                      <a:gd name="T52" fmla="*/ 19 w 230"/>
                      <a:gd name="T53" fmla="*/ 12 h 613"/>
                      <a:gd name="T54" fmla="*/ 31 w 230"/>
                      <a:gd name="T55" fmla="*/ 0 h 613"/>
                      <a:gd name="T56" fmla="*/ 44 w 230"/>
                      <a:gd name="T57" fmla="*/ 12 h 613"/>
                      <a:gd name="T58" fmla="*/ 44 w 230"/>
                      <a:gd name="T59" fmla="*/ 12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0" h="613">
                        <a:moveTo>
                          <a:pt x="44" y="12"/>
                        </a:moveTo>
                        <a:lnTo>
                          <a:pt x="29" y="78"/>
                        </a:lnTo>
                        <a:lnTo>
                          <a:pt x="40" y="124"/>
                        </a:lnTo>
                        <a:lnTo>
                          <a:pt x="47" y="160"/>
                        </a:lnTo>
                        <a:lnTo>
                          <a:pt x="40" y="198"/>
                        </a:lnTo>
                        <a:lnTo>
                          <a:pt x="34" y="279"/>
                        </a:lnTo>
                        <a:lnTo>
                          <a:pt x="56" y="331"/>
                        </a:lnTo>
                        <a:lnTo>
                          <a:pt x="84" y="386"/>
                        </a:lnTo>
                        <a:lnTo>
                          <a:pt x="112" y="496"/>
                        </a:lnTo>
                        <a:lnTo>
                          <a:pt x="121" y="522"/>
                        </a:lnTo>
                        <a:lnTo>
                          <a:pt x="150" y="546"/>
                        </a:lnTo>
                        <a:lnTo>
                          <a:pt x="214" y="572"/>
                        </a:lnTo>
                        <a:lnTo>
                          <a:pt x="230" y="596"/>
                        </a:lnTo>
                        <a:lnTo>
                          <a:pt x="222" y="609"/>
                        </a:lnTo>
                        <a:lnTo>
                          <a:pt x="204" y="613"/>
                        </a:lnTo>
                        <a:lnTo>
                          <a:pt x="162" y="607"/>
                        </a:lnTo>
                        <a:lnTo>
                          <a:pt x="105" y="574"/>
                        </a:lnTo>
                        <a:lnTo>
                          <a:pt x="85" y="533"/>
                        </a:lnTo>
                        <a:lnTo>
                          <a:pt x="85" y="490"/>
                        </a:lnTo>
                        <a:lnTo>
                          <a:pt x="86" y="454"/>
                        </a:lnTo>
                        <a:lnTo>
                          <a:pt x="75" y="417"/>
                        </a:lnTo>
                        <a:lnTo>
                          <a:pt x="53" y="373"/>
                        </a:lnTo>
                        <a:lnTo>
                          <a:pt x="11" y="286"/>
                        </a:lnTo>
                        <a:lnTo>
                          <a:pt x="18" y="207"/>
                        </a:lnTo>
                        <a:lnTo>
                          <a:pt x="19" y="136"/>
                        </a:lnTo>
                        <a:lnTo>
                          <a:pt x="0" y="71"/>
                        </a:lnTo>
                        <a:lnTo>
                          <a:pt x="19" y="12"/>
                        </a:lnTo>
                        <a:lnTo>
                          <a:pt x="31" y="0"/>
                        </a:lnTo>
                        <a:lnTo>
                          <a:pt x="44" y="12"/>
                        </a:lnTo>
                        <a:lnTo>
                          <a:pt x="4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4" name="Freeform 300"/>
                  <p:cNvSpPr>
                    <a:spLocks/>
                  </p:cNvSpPr>
                  <p:nvPr/>
                </p:nvSpPr>
                <p:spPr bwMode="auto">
                  <a:xfrm>
                    <a:off x="2876" y="3618"/>
                    <a:ext cx="20" cy="37"/>
                  </a:xfrm>
                  <a:custGeom>
                    <a:avLst/>
                    <a:gdLst>
                      <a:gd name="T0" fmla="*/ 5 w 99"/>
                      <a:gd name="T1" fmla="*/ 173 h 187"/>
                      <a:gd name="T2" fmla="*/ 0 w 99"/>
                      <a:gd name="T3" fmla="*/ 138 h 187"/>
                      <a:gd name="T4" fmla="*/ 14 w 99"/>
                      <a:gd name="T5" fmla="*/ 99 h 187"/>
                      <a:gd name="T6" fmla="*/ 31 w 99"/>
                      <a:gd name="T7" fmla="*/ 65 h 187"/>
                      <a:gd name="T8" fmla="*/ 53 w 99"/>
                      <a:gd name="T9" fmla="*/ 31 h 187"/>
                      <a:gd name="T10" fmla="*/ 81 w 99"/>
                      <a:gd name="T11" fmla="*/ 1 h 187"/>
                      <a:gd name="T12" fmla="*/ 98 w 99"/>
                      <a:gd name="T13" fmla="*/ 0 h 187"/>
                      <a:gd name="T14" fmla="*/ 99 w 99"/>
                      <a:gd name="T15" fmla="*/ 17 h 187"/>
                      <a:gd name="T16" fmla="*/ 68 w 99"/>
                      <a:gd name="T17" fmla="*/ 81 h 187"/>
                      <a:gd name="T18" fmla="*/ 46 w 99"/>
                      <a:gd name="T19" fmla="*/ 150 h 187"/>
                      <a:gd name="T20" fmla="*/ 28 w 99"/>
                      <a:gd name="T21" fmla="*/ 177 h 187"/>
                      <a:gd name="T22" fmla="*/ 15 w 99"/>
                      <a:gd name="T23" fmla="*/ 187 h 187"/>
                      <a:gd name="T24" fmla="*/ 5 w 99"/>
                      <a:gd name="T25" fmla="*/ 173 h 187"/>
                      <a:gd name="T26" fmla="*/ 5 w 99"/>
                      <a:gd name="T27" fmla="*/ 17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87">
                        <a:moveTo>
                          <a:pt x="5" y="173"/>
                        </a:moveTo>
                        <a:lnTo>
                          <a:pt x="0" y="138"/>
                        </a:lnTo>
                        <a:lnTo>
                          <a:pt x="14" y="99"/>
                        </a:lnTo>
                        <a:lnTo>
                          <a:pt x="31" y="65"/>
                        </a:lnTo>
                        <a:lnTo>
                          <a:pt x="53" y="31"/>
                        </a:lnTo>
                        <a:lnTo>
                          <a:pt x="81" y="1"/>
                        </a:lnTo>
                        <a:lnTo>
                          <a:pt x="98" y="0"/>
                        </a:lnTo>
                        <a:lnTo>
                          <a:pt x="99" y="17"/>
                        </a:lnTo>
                        <a:lnTo>
                          <a:pt x="68" y="81"/>
                        </a:lnTo>
                        <a:lnTo>
                          <a:pt x="46" y="150"/>
                        </a:lnTo>
                        <a:lnTo>
                          <a:pt x="28" y="177"/>
                        </a:lnTo>
                        <a:lnTo>
                          <a:pt x="15" y="187"/>
                        </a:lnTo>
                        <a:lnTo>
                          <a:pt x="5" y="173"/>
                        </a:lnTo>
                        <a:lnTo>
                          <a:pt x="5"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5" name="Freeform 301"/>
                  <p:cNvSpPr>
                    <a:spLocks/>
                  </p:cNvSpPr>
                  <p:nvPr/>
                </p:nvSpPr>
                <p:spPr bwMode="auto">
                  <a:xfrm>
                    <a:off x="2825" y="3585"/>
                    <a:ext cx="41" cy="55"/>
                  </a:xfrm>
                  <a:custGeom>
                    <a:avLst/>
                    <a:gdLst>
                      <a:gd name="T0" fmla="*/ 204 w 204"/>
                      <a:gd name="T1" fmla="*/ 20 h 277"/>
                      <a:gd name="T2" fmla="*/ 185 w 204"/>
                      <a:gd name="T3" fmla="*/ 44 h 277"/>
                      <a:gd name="T4" fmla="*/ 157 w 204"/>
                      <a:gd name="T5" fmla="*/ 72 h 277"/>
                      <a:gd name="T6" fmla="*/ 106 w 204"/>
                      <a:gd name="T7" fmla="*/ 120 h 277"/>
                      <a:gd name="T8" fmla="*/ 64 w 204"/>
                      <a:gd name="T9" fmla="*/ 179 h 277"/>
                      <a:gd name="T10" fmla="*/ 35 w 204"/>
                      <a:gd name="T11" fmla="*/ 233 h 277"/>
                      <a:gd name="T12" fmla="*/ 42 w 204"/>
                      <a:gd name="T13" fmla="*/ 248 h 277"/>
                      <a:gd name="T14" fmla="*/ 45 w 204"/>
                      <a:gd name="T15" fmla="*/ 275 h 277"/>
                      <a:gd name="T16" fmla="*/ 20 w 204"/>
                      <a:gd name="T17" fmla="*/ 277 h 277"/>
                      <a:gd name="T18" fmla="*/ 0 w 204"/>
                      <a:gd name="T19" fmla="*/ 249 h 277"/>
                      <a:gd name="T20" fmla="*/ 3 w 204"/>
                      <a:gd name="T21" fmla="*/ 214 h 277"/>
                      <a:gd name="T22" fmla="*/ 23 w 204"/>
                      <a:gd name="T23" fmla="*/ 173 h 277"/>
                      <a:gd name="T24" fmla="*/ 55 w 204"/>
                      <a:gd name="T25" fmla="*/ 130 h 277"/>
                      <a:gd name="T26" fmla="*/ 93 w 204"/>
                      <a:gd name="T27" fmla="*/ 90 h 277"/>
                      <a:gd name="T28" fmla="*/ 133 w 204"/>
                      <a:gd name="T29" fmla="*/ 52 h 277"/>
                      <a:gd name="T30" fmla="*/ 188 w 204"/>
                      <a:gd name="T31" fmla="*/ 0 h 277"/>
                      <a:gd name="T32" fmla="*/ 204 w 204"/>
                      <a:gd name="T33" fmla="*/ 0 h 277"/>
                      <a:gd name="T34" fmla="*/ 204 w 204"/>
                      <a:gd name="T35" fmla="*/ 20 h 277"/>
                      <a:gd name="T36" fmla="*/ 204 w 204"/>
                      <a:gd name="T37" fmla="*/ 2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77">
                        <a:moveTo>
                          <a:pt x="204" y="20"/>
                        </a:moveTo>
                        <a:lnTo>
                          <a:pt x="185" y="44"/>
                        </a:lnTo>
                        <a:lnTo>
                          <a:pt x="157" y="72"/>
                        </a:lnTo>
                        <a:lnTo>
                          <a:pt x="106" y="120"/>
                        </a:lnTo>
                        <a:lnTo>
                          <a:pt x="64" y="179"/>
                        </a:lnTo>
                        <a:lnTo>
                          <a:pt x="35" y="233"/>
                        </a:lnTo>
                        <a:lnTo>
                          <a:pt x="42" y="248"/>
                        </a:lnTo>
                        <a:lnTo>
                          <a:pt x="45" y="275"/>
                        </a:lnTo>
                        <a:lnTo>
                          <a:pt x="20" y="277"/>
                        </a:lnTo>
                        <a:lnTo>
                          <a:pt x="0" y="249"/>
                        </a:lnTo>
                        <a:lnTo>
                          <a:pt x="3" y="214"/>
                        </a:lnTo>
                        <a:lnTo>
                          <a:pt x="23" y="173"/>
                        </a:lnTo>
                        <a:lnTo>
                          <a:pt x="55" y="130"/>
                        </a:lnTo>
                        <a:lnTo>
                          <a:pt x="93" y="90"/>
                        </a:lnTo>
                        <a:lnTo>
                          <a:pt x="133" y="52"/>
                        </a:lnTo>
                        <a:lnTo>
                          <a:pt x="188" y="0"/>
                        </a:lnTo>
                        <a:lnTo>
                          <a:pt x="204" y="0"/>
                        </a:lnTo>
                        <a:lnTo>
                          <a:pt x="204" y="20"/>
                        </a:lnTo>
                        <a:lnTo>
                          <a:pt x="20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6" name="Freeform 302"/>
                  <p:cNvSpPr>
                    <a:spLocks/>
                  </p:cNvSpPr>
                  <p:nvPr/>
                </p:nvSpPr>
                <p:spPr bwMode="auto">
                  <a:xfrm>
                    <a:off x="2838" y="3628"/>
                    <a:ext cx="10" cy="18"/>
                  </a:xfrm>
                  <a:custGeom>
                    <a:avLst/>
                    <a:gdLst>
                      <a:gd name="T0" fmla="*/ 9 w 53"/>
                      <a:gd name="T1" fmla="*/ 0 h 88"/>
                      <a:gd name="T2" fmla="*/ 37 w 53"/>
                      <a:gd name="T3" fmla="*/ 5 h 88"/>
                      <a:gd name="T4" fmla="*/ 53 w 53"/>
                      <a:gd name="T5" fmla="*/ 25 h 88"/>
                      <a:gd name="T6" fmla="*/ 49 w 53"/>
                      <a:gd name="T7" fmla="*/ 57 h 88"/>
                      <a:gd name="T8" fmla="*/ 31 w 53"/>
                      <a:gd name="T9" fmla="*/ 84 h 88"/>
                      <a:gd name="T10" fmla="*/ 6 w 53"/>
                      <a:gd name="T11" fmla="*/ 88 h 88"/>
                      <a:gd name="T12" fmla="*/ 2 w 53"/>
                      <a:gd name="T13" fmla="*/ 62 h 88"/>
                      <a:gd name="T14" fmla="*/ 23 w 53"/>
                      <a:gd name="T15" fmla="*/ 29 h 88"/>
                      <a:gd name="T16" fmla="*/ 15 w 53"/>
                      <a:gd name="T17" fmla="*/ 23 h 88"/>
                      <a:gd name="T18" fmla="*/ 0 w 53"/>
                      <a:gd name="T19" fmla="*/ 13 h 88"/>
                      <a:gd name="T20" fmla="*/ 9 w 53"/>
                      <a:gd name="T21" fmla="*/ 0 h 88"/>
                      <a:gd name="T22" fmla="*/ 9 w 53"/>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8">
                        <a:moveTo>
                          <a:pt x="9" y="0"/>
                        </a:moveTo>
                        <a:lnTo>
                          <a:pt x="37" y="5"/>
                        </a:lnTo>
                        <a:lnTo>
                          <a:pt x="53" y="25"/>
                        </a:lnTo>
                        <a:lnTo>
                          <a:pt x="49" y="57"/>
                        </a:lnTo>
                        <a:lnTo>
                          <a:pt x="31" y="84"/>
                        </a:lnTo>
                        <a:lnTo>
                          <a:pt x="6" y="88"/>
                        </a:lnTo>
                        <a:lnTo>
                          <a:pt x="2" y="62"/>
                        </a:lnTo>
                        <a:lnTo>
                          <a:pt x="23" y="29"/>
                        </a:lnTo>
                        <a:lnTo>
                          <a:pt x="15" y="23"/>
                        </a:lnTo>
                        <a:lnTo>
                          <a:pt x="0" y="13"/>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7" name="Freeform 303"/>
                  <p:cNvSpPr>
                    <a:spLocks/>
                  </p:cNvSpPr>
                  <p:nvPr/>
                </p:nvSpPr>
                <p:spPr bwMode="auto">
                  <a:xfrm>
                    <a:off x="2828" y="3640"/>
                    <a:ext cx="17" cy="5"/>
                  </a:xfrm>
                  <a:custGeom>
                    <a:avLst/>
                    <a:gdLst>
                      <a:gd name="T0" fmla="*/ 17 w 85"/>
                      <a:gd name="T1" fmla="*/ 1 h 26"/>
                      <a:gd name="T2" fmla="*/ 69 w 85"/>
                      <a:gd name="T3" fmla="*/ 0 h 26"/>
                      <a:gd name="T4" fmla="*/ 85 w 85"/>
                      <a:gd name="T5" fmla="*/ 9 h 26"/>
                      <a:gd name="T6" fmla="*/ 76 w 85"/>
                      <a:gd name="T7" fmla="*/ 26 h 26"/>
                      <a:gd name="T8" fmla="*/ 5 w 85"/>
                      <a:gd name="T9" fmla="*/ 22 h 26"/>
                      <a:gd name="T10" fmla="*/ 0 w 85"/>
                      <a:gd name="T11" fmla="*/ 6 h 26"/>
                      <a:gd name="T12" fmla="*/ 17 w 85"/>
                      <a:gd name="T13" fmla="*/ 1 h 26"/>
                      <a:gd name="T14" fmla="*/ 17 w 8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26">
                        <a:moveTo>
                          <a:pt x="17" y="1"/>
                        </a:moveTo>
                        <a:lnTo>
                          <a:pt x="69" y="0"/>
                        </a:lnTo>
                        <a:lnTo>
                          <a:pt x="85" y="9"/>
                        </a:lnTo>
                        <a:lnTo>
                          <a:pt x="76" y="26"/>
                        </a:lnTo>
                        <a:lnTo>
                          <a:pt x="5" y="22"/>
                        </a:lnTo>
                        <a:lnTo>
                          <a:pt x="0" y="6"/>
                        </a:lnTo>
                        <a:lnTo>
                          <a:pt x="17" y="1"/>
                        </a:lnTo>
                        <a:lnTo>
                          <a:pt x="1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8" name="Freeform 304"/>
                  <p:cNvSpPr>
                    <a:spLocks/>
                  </p:cNvSpPr>
                  <p:nvPr/>
                </p:nvSpPr>
                <p:spPr bwMode="auto">
                  <a:xfrm>
                    <a:off x="2673" y="3730"/>
                    <a:ext cx="36" cy="13"/>
                  </a:xfrm>
                  <a:custGeom>
                    <a:avLst/>
                    <a:gdLst>
                      <a:gd name="T0" fmla="*/ 171 w 181"/>
                      <a:gd name="T1" fmla="*/ 24 h 61"/>
                      <a:gd name="T2" fmla="*/ 132 w 181"/>
                      <a:gd name="T3" fmla="*/ 40 h 61"/>
                      <a:gd name="T4" fmla="*/ 96 w 181"/>
                      <a:gd name="T5" fmla="*/ 54 h 61"/>
                      <a:gd name="T6" fmla="*/ 29 w 181"/>
                      <a:gd name="T7" fmla="*/ 61 h 61"/>
                      <a:gd name="T8" fmla="*/ 0 w 181"/>
                      <a:gd name="T9" fmla="*/ 41 h 61"/>
                      <a:gd name="T10" fmla="*/ 4 w 181"/>
                      <a:gd name="T11" fmla="*/ 25 h 61"/>
                      <a:gd name="T12" fmla="*/ 20 w 181"/>
                      <a:gd name="T13" fmla="*/ 13 h 61"/>
                      <a:gd name="T14" fmla="*/ 168 w 181"/>
                      <a:gd name="T15" fmla="*/ 0 h 61"/>
                      <a:gd name="T16" fmla="*/ 181 w 181"/>
                      <a:gd name="T17" fmla="*/ 10 h 61"/>
                      <a:gd name="T18" fmla="*/ 171 w 181"/>
                      <a:gd name="T19" fmla="*/ 24 h 61"/>
                      <a:gd name="T20" fmla="*/ 171 w 181"/>
                      <a:gd name="T21"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1">
                        <a:moveTo>
                          <a:pt x="171" y="24"/>
                        </a:moveTo>
                        <a:lnTo>
                          <a:pt x="132" y="40"/>
                        </a:lnTo>
                        <a:lnTo>
                          <a:pt x="96" y="54"/>
                        </a:lnTo>
                        <a:lnTo>
                          <a:pt x="29" y="61"/>
                        </a:lnTo>
                        <a:lnTo>
                          <a:pt x="0" y="41"/>
                        </a:lnTo>
                        <a:lnTo>
                          <a:pt x="4" y="25"/>
                        </a:lnTo>
                        <a:lnTo>
                          <a:pt x="20" y="13"/>
                        </a:lnTo>
                        <a:lnTo>
                          <a:pt x="168" y="0"/>
                        </a:lnTo>
                        <a:lnTo>
                          <a:pt x="181" y="10"/>
                        </a:lnTo>
                        <a:lnTo>
                          <a:pt x="171" y="24"/>
                        </a:lnTo>
                        <a:lnTo>
                          <a:pt x="17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49" name="Freeform 305"/>
                  <p:cNvSpPr>
                    <a:spLocks/>
                  </p:cNvSpPr>
                  <p:nvPr/>
                </p:nvSpPr>
                <p:spPr bwMode="auto">
                  <a:xfrm>
                    <a:off x="2521" y="3746"/>
                    <a:ext cx="70" cy="19"/>
                  </a:xfrm>
                  <a:custGeom>
                    <a:avLst/>
                    <a:gdLst>
                      <a:gd name="T0" fmla="*/ 327 w 348"/>
                      <a:gd name="T1" fmla="*/ 48 h 93"/>
                      <a:gd name="T2" fmla="*/ 264 w 348"/>
                      <a:gd name="T3" fmla="*/ 67 h 93"/>
                      <a:gd name="T4" fmla="*/ 140 w 348"/>
                      <a:gd name="T5" fmla="*/ 81 h 93"/>
                      <a:gd name="T6" fmla="*/ 14 w 348"/>
                      <a:gd name="T7" fmla="*/ 93 h 93"/>
                      <a:gd name="T8" fmla="*/ 0 w 348"/>
                      <a:gd name="T9" fmla="*/ 82 h 93"/>
                      <a:gd name="T10" fmla="*/ 11 w 348"/>
                      <a:gd name="T11" fmla="*/ 68 h 93"/>
                      <a:gd name="T12" fmla="*/ 72 w 348"/>
                      <a:gd name="T13" fmla="*/ 52 h 93"/>
                      <a:gd name="T14" fmla="*/ 168 w 348"/>
                      <a:gd name="T15" fmla="*/ 29 h 93"/>
                      <a:gd name="T16" fmla="*/ 263 w 348"/>
                      <a:gd name="T17" fmla="*/ 9 h 93"/>
                      <a:gd name="T18" fmla="*/ 321 w 348"/>
                      <a:gd name="T19" fmla="*/ 0 h 93"/>
                      <a:gd name="T20" fmla="*/ 348 w 348"/>
                      <a:gd name="T21" fmla="*/ 20 h 93"/>
                      <a:gd name="T22" fmla="*/ 345 w 348"/>
                      <a:gd name="T23" fmla="*/ 36 h 93"/>
                      <a:gd name="T24" fmla="*/ 327 w 348"/>
                      <a:gd name="T25" fmla="*/ 48 h 93"/>
                      <a:gd name="T26" fmla="*/ 327 w 348"/>
                      <a:gd name="T27"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93">
                        <a:moveTo>
                          <a:pt x="327" y="48"/>
                        </a:moveTo>
                        <a:lnTo>
                          <a:pt x="264" y="67"/>
                        </a:lnTo>
                        <a:lnTo>
                          <a:pt x="140" y="81"/>
                        </a:lnTo>
                        <a:lnTo>
                          <a:pt x="14" y="93"/>
                        </a:lnTo>
                        <a:lnTo>
                          <a:pt x="0" y="82"/>
                        </a:lnTo>
                        <a:lnTo>
                          <a:pt x="11" y="68"/>
                        </a:lnTo>
                        <a:lnTo>
                          <a:pt x="72" y="52"/>
                        </a:lnTo>
                        <a:lnTo>
                          <a:pt x="168" y="29"/>
                        </a:lnTo>
                        <a:lnTo>
                          <a:pt x="263" y="9"/>
                        </a:lnTo>
                        <a:lnTo>
                          <a:pt x="321" y="0"/>
                        </a:lnTo>
                        <a:lnTo>
                          <a:pt x="348" y="20"/>
                        </a:lnTo>
                        <a:lnTo>
                          <a:pt x="345" y="36"/>
                        </a:lnTo>
                        <a:lnTo>
                          <a:pt x="327" y="48"/>
                        </a:lnTo>
                        <a:lnTo>
                          <a:pt x="32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0" name="Freeform 306"/>
                  <p:cNvSpPr>
                    <a:spLocks/>
                  </p:cNvSpPr>
                  <p:nvPr/>
                </p:nvSpPr>
                <p:spPr bwMode="auto">
                  <a:xfrm>
                    <a:off x="2544" y="3566"/>
                    <a:ext cx="35" cy="34"/>
                  </a:xfrm>
                  <a:custGeom>
                    <a:avLst/>
                    <a:gdLst>
                      <a:gd name="T0" fmla="*/ 22 w 172"/>
                      <a:gd name="T1" fmla="*/ 8 h 167"/>
                      <a:gd name="T2" fmla="*/ 60 w 172"/>
                      <a:gd name="T3" fmla="*/ 93 h 167"/>
                      <a:gd name="T4" fmla="*/ 69 w 172"/>
                      <a:gd name="T5" fmla="*/ 121 h 167"/>
                      <a:gd name="T6" fmla="*/ 89 w 172"/>
                      <a:gd name="T7" fmla="*/ 136 h 167"/>
                      <a:gd name="T8" fmla="*/ 158 w 172"/>
                      <a:gd name="T9" fmla="*/ 130 h 167"/>
                      <a:gd name="T10" fmla="*/ 172 w 172"/>
                      <a:gd name="T11" fmla="*/ 140 h 167"/>
                      <a:gd name="T12" fmla="*/ 160 w 172"/>
                      <a:gd name="T13" fmla="*/ 154 h 167"/>
                      <a:gd name="T14" fmla="*/ 96 w 172"/>
                      <a:gd name="T15" fmla="*/ 167 h 167"/>
                      <a:gd name="T16" fmla="*/ 57 w 172"/>
                      <a:gd name="T17" fmla="*/ 147 h 167"/>
                      <a:gd name="T18" fmla="*/ 39 w 172"/>
                      <a:gd name="T19" fmla="*/ 104 h 167"/>
                      <a:gd name="T20" fmla="*/ 0 w 172"/>
                      <a:gd name="T21" fmla="*/ 16 h 167"/>
                      <a:gd name="T22" fmla="*/ 7 w 172"/>
                      <a:gd name="T23" fmla="*/ 0 h 167"/>
                      <a:gd name="T24" fmla="*/ 22 w 172"/>
                      <a:gd name="T25" fmla="*/ 8 h 167"/>
                      <a:gd name="T26" fmla="*/ 22 w 172"/>
                      <a:gd name="T27" fmla="*/ 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167">
                        <a:moveTo>
                          <a:pt x="22" y="8"/>
                        </a:moveTo>
                        <a:lnTo>
                          <a:pt x="60" y="93"/>
                        </a:lnTo>
                        <a:lnTo>
                          <a:pt x="69" y="121"/>
                        </a:lnTo>
                        <a:lnTo>
                          <a:pt x="89" y="136"/>
                        </a:lnTo>
                        <a:lnTo>
                          <a:pt x="158" y="130"/>
                        </a:lnTo>
                        <a:lnTo>
                          <a:pt x="172" y="140"/>
                        </a:lnTo>
                        <a:lnTo>
                          <a:pt x="160" y="154"/>
                        </a:lnTo>
                        <a:lnTo>
                          <a:pt x="96" y="167"/>
                        </a:lnTo>
                        <a:lnTo>
                          <a:pt x="57" y="147"/>
                        </a:lnTo>
                        <a:lnTo>
                          <a:pt x="39" y="104"/>
                        </a:lnTo>
                        <a:lnTo>
                          <a:pt x="0" y="16"/>
                        </a:lnTo>
                        <a:lnTo>
                          <a:pt x="7" y="0"/>
                        </a:lnTo>
                        <a:lnTo>
                          <a:pt x="22" y="8"/>
                        </a:lnTo>
                        <a:lnTo>
                          <a:pt x="2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1" name="Freeform 307"/>
                  <p:cNvSpPr>
                    <a:spLocks/>
                  </p:cNvSpPr>
                  <p:nvPr/>
                </p:nvSpPr>
                <p:spPr bwMode="auto">
                  <a:xfrm>
                    <a:off x="2555" y="3559"/>
                    <a:ext cx="14" cy="30"/>
                  </a:xfrm>
                  <a:custGeom>
                    <a:avLst/>
                    <a:gdLst>
                      <a:gd name="T0" fmla="*/ 39 w 70"/>
                      <a:gd name="T1" fmla="*/ 13 h 153"/>
                      <a:gd name="T2" fmla="*/ 32 w 70"/>
                      <a:gd name="T3" fmla="*/ 71 h 153"/>
                      <a:gd name="T4" fmla="*/ 49 w 70"/>
                      <a:gd name="T5" fmla="*/ 103 h 153"/>
                      <a:gd name="T6" fmla="*/ 70 w 70"/>
                      <a:gd name="T7" fmla="*/ 136 h 153"/>
                      <a:gd name="T8" fmla="*/ 68 w 70"/>
                      <a:gd name="T9" fmla="*/ 153 h 153"/>
                      <a:gd name="T10" fmla="*/ 51 w 70"/>
                      <a:gd name="T11" fmla="*/ 149 h 153"/>
                      <a:gd name="T12" fmla="*/ 0 w 70"/>
                      <a:gd name="T13" fmla="*/ 78 h 153"/>
                      <a:gd name="T14" fmla="*/ 4 w 70"/>
                      <a:gd name="T15" fmla="*/ 44 h 153"/>
                      <a:gd name="T16" fmla="*/ 15 w 70"/>
                      <a:gd name="T17" fmla="*/ 12 h 153"/>
                      <a:gd name="T18" fmla="*/ 28 w 70"/>
                      <a:gd name="T19" fmla="*/ 0 h 153"/>
                      <a:gd name="T20" fmla="*/ 39 w 70"/>
                      <a:gd name="T21" fmla="*/ 13 h 153"/>
                      <a:gd name="T22" fmla="*/ 39 w 70"/>
                      <a:gd name="T23"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53">
                        <a:moveTo>
                          <a:pt x="39" y="13"/>
                        </a:moveTo>
                        <a:lnTo>
                          <a:pt x="32" y="71"/>
                        </a:lnTo>
                        <a:lnTo>
                          <a:pt x="49" y="103"/>
                        </a:lnTo>
                        <a:lnTo>
                          <a:pt x="70" y="136"/>
                        </a:lnTo>
                        <a:lnTo>
                          <a:pt x="68" y="153"/>
                        </a:lnTo>
                        <a:lnTo>
                          <a:pt x="51" y="149"/>
                        </a:lnTo>
                        <a:lnTo>
                          <a:pt x="0" y="78"/>
                        </a:lnTo>
                        <a:lnTo>
                          <a:pt x="4" y="44"/>
                        </a:lnTo>
                        <a:lnTo>
                          <a:pt x="15" y="12"/>
                        </a:lnTo>
                        <a:lnTo>
                          <a:pt x="28" y="0"/>
                        </a:lnTo>
                        <a:lnTo>
                          <a:pt x="39" y="13"/>
                        </a:lnTo>
                        <a:lnTo>
                          <a:pt x="3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2" name="Freeform 308"/>
                  <p:cNvSpPr>
                    <a:spLocks/>
                  </p:cNvSpPr>
                  <p:nvPr/>
                </p:nvSpPr>
                <p:spPr bwMode="auto">
                  <a:xfrm>
                    <a:off x="2559" y="3556"/>
                    <a:ext cx="23" cy="18"/>
                  </a:xfrm>
                  <a:custGeom>
                    <a:avLst/>
                    <a:gdLst>
                      <a:gd name="T0" fmla="*/ 76 w 112"/>
                      <a:gd name="T1" fmla="*/ 32 h 90"/>
                      <a:gd name="T2" fmla="*/ 11 w 112"/>
                      <a:gd name="T3" fmla="*/ 29 h 90"/>
                      <a:gd name="T4" fmla="*/ 0 w 112"/>
                      <a:gd name="T5" fmla="*/ 16 h 90"/>
                      <a:gd name="T6" fmla="*/ 12 w 112"/>
                      <a:gd name="T7" fmla="*/ 5 h 90"/>
                      <a:gd name="T8" fmla="*/ 96 w 112"/>
                      <a:gd name="T9" fmla="*/ 0 h 90"/>
                      <a:gd name="T10" fmla="*/ 112 w 112"/>
                      <a:gd name="T11" fmla="*/ 18 h 90"/>
                      <a:gd name="T12" fmla="*/ 98 w 112"/>
                      <a:gd name="T13" fmla="*/ 78 h 90"/>
                      <a:gd name="T14" fmla="*/ 81 w 112"/>
                      <a:gd name="T15" fmla="*/ 90 h 90"/>
                      <a:gd name="T16" fmla="*/ 69 w 112"/>
                      <a:gd name="T17" fmla="*/ 73 h 90"/>
                      <a:gd name="T18" fmla="*/ 76 w 112"/>
                      <a:gd name="T19" fmla="*/ 32 h 90"/>
                      <a:gd name="T20" fmla="*/ 76 w 112"/>
                      <a:gd name="T21" fmla="*/ 3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90">
                        <a:moveTo>
                          <a:pt x="76" y="32"/>
                        </a:moveTo>
                        <a:lnTo>
                          <a:pt x="11" y="29"/>
                        </a:lnTo>
                        <a:lnTo>
                          <a:pt x="0" y="16"/>
                        </a:lnTo>
                        <a:lnTo>
                          <a:pt x="12" y="5"/>
                        </a:lnTo>
                        <a:lnTo>
                          <a:pt x="96" y="0"/>
                        </a:lnTo>
                        <a:lnTo>
                          <a:pt x="112" y="18"/>
                        </a:lnTo>
                        <a:lnTo>
                          <a:pt x="98" y="78"/>
                        </a:lnTo>
                        <a:lnTo>
                          <a:pt x="81" y="90"/>
                        </a:lnTo>
                        <a:lnTo>
                          <a:pt x="69" y="73"/>
                        </a:lnTo>
                        <a:lnTo>
                          <a:pt x="76" y="32"/>
                        </a:lnTo>
                        <a:lnTo>
                          <a:pt x="7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3" name="Freeform 309"/>
                  <p:cNvSpPr>
                    <a:spLocks/>
                  </p:cNvSpPr>
                  <p:nvPr/>
                </p:nvSpPr>
                <p:spPr bwMode="auto">
                  <a:xfrm>
                    <a:off x="2575" y="3572"/>
                    <a:ext cx="20" cy="16"/>
                  </a:xfrm>
                  <a:custGeom>
                    <a:avLst/>
                    <a:gdLst>
                      <a:gd name="T0" fmla="*/ 17 w 101"/>
                      <a:gd name="T1" fmla="*/ 0 h 76"/>
                      <a:gd name="T2" fmla="*/ 46 w 101"/>
                      <a:gd name="T3" fmla="*/ 25 h 76"/>
                      <a:gd name="T4" fmla="*/ 95 w 101"/>
                      <a:gd name="T5" fmla="*/ 54 h 76"/>
                      <a:gd name="T6" fmla="*/ 101 w 101"/>
                      <a:gd name="T7" fmla="*/ 70 h 76"/>
                      <a:gd name="T8" fmla="*/ 84 w 101"/>
                      <a:gd name="T9" fmla="*/ 76 h 76"/>
                      <a:gd name="T10" fmla="*/ 39 w 101"/>
                      <a:gd name="T11" fmla="*/ 50 h 76"/>
                      <a:gd name="T12" fmla="*/ 0 w 101"/>
                      <a:gd name="T13" fmla="*/ 16 h 76"/>
                      <a:gd name="T14" fmla="*/ 0 w 101"/>
                      <a:gd name="T15" fmla="*/ 0 h 76"/>
                      <a:gd name="T16" fmla="*/ 17 w 101"/>
                      <a:gd name="T17" fmla="*/ 0 h 76"/>
                      <a:gd name="T18" fmla="*/ 17 w 101"/>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76">
                        <a:moveTo>
                          <a:pt x="17" y="0"/>
                        </a:moveTo>
                        <a:lnTo>
                          <a:pt x="46" y="25"/>
                        </a:lnTo>
                        <a:lnTo>
                          <a:pt x="95" y="54"/>
                        </a:lnTo>
                        <a:lnTo>
                          <a:pt x="101" y="70"/>
                        </a:lnTo>
                        <a:lnTo>
                          <a:pt x="84" y="76"/>
                        </a:lnTo>
                        <a:lnTo>
                          <a:pt x="39" y="50"/>
                        </a:lnTo>
                        <a:lnTo>
                          <a:pt x="0" y="16"/>
                        </a:lnTo>
                        <a:lnTo>
                          <a:pt x="0" y="0"/>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4" name="Freeform 310"/>
                  <p:cNvSpPr>
                    <a:spLocks/>
                  </p:cNvSpPr>
                  <p:nvPr/>
                </p:nvSpPr>
                <p:spPr bwMode="auto">
                  <a:xfrm>
                    <a:off x="2556" y="3570"/>
                    <a:ext cx="22" cy="8"/>
                  </a:xfrm>
                  <a:custGeom>
                    <a:avLst/>
                    <a:gdLst>
                      <a:gd name="T0" fmla="*/ 13 w 110"/>
                      <a:gd name="T1" fmla="*/ 6 h 42"/>
                      <a:gd name="T2" fmla="*/ 37 w 110"/>
                      <a:gd name="T3" fmla="*/ 0 h 42"/>
                      <a:gd name="T4" fmla="*/ 95 w 110"/>
                      <a:gd name="T5" fmla="*/ 1 h 42"/>
                      <a:gd name="T6" fmla="*/ 110 w 110"/>
                      <a:gd name="T7" fmla="*/ 10 h 42"/>
                      <a:gd name="T8" fmla="*/ 100 w 110"/>
                      <a:gd name="T9" fmla="*/ 24 h 42"/>
                      <a:gd name="T10" fmla="*/ 35 w 110"/>
                      <a:gd name="T11" fmla="*/ 42 h 42"/>
                      <a:gd name="T12" fmla="*/ 11 w 110"/>
                      <a:gd name="T13" fmla="*/ 30 h 42"/>
                      <a:gd name="T14" fmla="*/ 0 w 110"/>
                      <a:gd name="T15" fmla="*/ 16 h 42"/>
                      <a:gd name="T16" fmla="*/ 13 w 110"/>
                      <a:gd name="T17" fmla="*/ 6 h 42"/>
                      <a:gd name="T18" fmla="*/ 13 w 110"/>
                      <a:gd name="T1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42">
                        <a:moveTo>
                          <a:pt x="13" y="6"/>
                        </a:moveTo>
                        <a:lnTo>
                          <a:pt x="37" y="0"/>
                        </a:lnTo>
                        <a:lnTo>
                          <a:pt x="95" y="1"/>
                        </a:lnTo>
                        <a:lnTo>
                          <a:pt x="110" y="10"/>
                        </a:lnTo>
                        <a:lnTo>
                          <a:pt x="100" y="24"/>
                        </a:lnTo>
                        <a:lnTo>
                          <a:pt x="35" y="42"/>
                        </a:lnTo>
                        <a:lnTo>
                          <a:pt x="11" y="30"/>
                        </a:lnTo>
                        <a:lnTo>
                          <a:pt x="0" y="16"/>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5" name="Freeform 311"/>
                  <p:cNvSpPr>
                    <a:spLocks/>
                  </p:cNvSpPr>
                  <p:nvPr/>
                </p:nvSpPr>
                <p:spPr bwMode="auto">
                  <a:xfrm>
                    <a:off x="2570" y="3583"/>
                    <a:ext cx="26" cy="9"/>
                  </a:xfrm>
                  <a:custGeom>
                    <a:avLst/>
                    <a:gdLst>
                      <a:gd name="T0" fmla="*/ 9 w 132"/>
                      <a:gd name="T1" fmla="*/ 22 h 46"/>
                      <a:gd name="T2" fmla="*/ 63 w 132"/>
                      <a:gd name="T3" fmla="*/ 8 h 46"/>
                      <a:gd name="T4" fmla="*/ 118 w 132"/>
                      <a:gd name="T5" fmla="*/ 0 h 46"/>
                      <a:gd name="T6" fmla="*/ 132 w 132"/>
                      <a:gd name="T7" fmla="*/ 10 h 46"/>
                      <a:gd name="T8" fmla="*/ 120 w 132"/>
                      <a:gd name="T9" fmla="*/ 24 h 46"/>
                      <a:gd name="T10" fmla="*/ 77 w 132"/>
                      <a:gd name="T11" fmla="*/ 31 h 46"/>
                      <a:gd name="T12" fmla="*/ 14 w 132"/>
                      <a:gd name="T13" fmla="*/ 46 h 46"/>
                      <a:gd name="T14" fmla="*/ 0 w 132"/>
                      <a:gd name="T15" fmla="*/ 37 h 46"/>
                      <a:gd name="T16" fmla="*/ 9 w 132"/>
                      <a:gd name="T17" fmla="*/ 22 h 46"/>
                      <a:gd name="T18" fmla="*/ 9 w 132"/>
                      <a:gd name="T19"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6">
                        <a:moveTo>
                          <a:pt x="9" y="22"/>
                        </a:moveTo>
                        <a:lnTo>
                          <a:pt x="63" y="8"/>
                        </a:lnTo>
                        <a:lnTo>
                          <a:pt x="118" y="0"/>
                        </a:lnTo>
                        <a:lnTo>
                          <a:pt x="132" y="10"/>
                        </a:lnTo>
                        <a:lnTo>
                          <a:pt x="120" y="24"/>
                        </a:lnTo>
                        <a:lnTo>
                          <a:pt x="77" y="31"/>
                        </a:lnTo>
                        <a:lnTo>
                          <a:pt x="14" y="46"/>
                        </a:lnTo>
                        <a:lnTo>
                          <a:pt x="0" y="37"/>
                        </a:lnTo>
                        <a:lnTo>
                          <a:pt x="9" y="22"/>
                        </a:lnTo>
                        <a:lnTo>
                          <a:pt x="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6" name="Freeform 312"/>
                  <p:cNvSpPr>
                    <a:spLocks/>
                  </p:cNvSpPr>
                  <p:nvPr/>
                </p:nvSpPr>
                <p:spPr bwMode="auto">
                  <a:xfrm>
                    <a:off x="2560" y="3626"/>
                    <a:ext cx="40" cy="40"/>
                  </a:xfrm>
                  <a:custGeom>
                    <a:avLst/>
                    <a:gdLst>
                      <a:gd name="T0" fmla="*/ 73 w 198"/>
                      <a:gd name="T1" fmla="*/ 170 h 198"/>
                      <a:gd name="T2" fmla="*/ 183 w 198"/>
                      <a:gd name="T3" fmla="*/ 140 h 198"/>
                      <a:gd name="T4" fmla="*/ 198 w 198"/>
                      <a:gd name="T5" fmla="*/ 148 h 198"/>
                      <a:gd name="T6" fmla="*/ 190 w 198"/>
                      <a:gd name="T7" fmla="*/ 163 h 198"/>
                      <a:gd name="T8" fmla="*/ 127 w 198"/>
                      <a:gd name="T9" fmla="*/ 182 h 198"/>
                      <a:gd name="T10" fmla="*/ 65 w 198"/>
                      <a:gd name="T11" fmla="*/ 198 h 198"/>
                      <a:gd name="T12" fmla="*/ 50 w 198"/>
                      <a:gd name="T13" fmla="*/ 188 h 198"/>
                      <a:gd name="T14" fmla="*/ 22 w 198"/>
                      <a:gd name="T15" fmla="*/ 101 h 198"/>
                      <a:gd name="T16" fmla="*/ 0 w 198"/>
                      <a:gd name="T17" fmla="*/ 14 h 198"/>
                      <a:gd name="T18" fmla="*/ 10 w 198"/>
                      <a:gd name="T19" fmla="*/ 0 h 198"/>
                      <a:gd name="T20" fmla="*/ 25 w 198"/>
                      <a:gd name="T21" fmla="*/ 9 h 198"/>
                      <a:gd name="T22" fmla="*/ 49 w 198"/>
                      <a:gd name="T23" fmla="*/ 89 h 198"/>
                      <a:gd name="T24" fmla="*/ 73 w 198"/>
                      <a:gd name="T25" fmla="*/ 170 h 198"/>
                      <a:gd name="T26" fmla="*/ 73 w 198"/>
                      <a:gd name="T27" fmla="*/ 17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198">
                        <a:moveTo>
                          <a:pt x="73" y="170"/>
                        </a:moveTo>
                        <a:lnTo>
                          <a:pt x="183" y="140"/>
                        </a:lnTo>
                        <a:lnTo>
                          <a:pt x="198" y="148"/>
                        </a:lnTo>
                        <a:lnTo>
                          <a:pt x="190" y="163"/>
                        </a:lnTo>
                        <a:lnTo>
                          <a:pt x="127" y="182"/>
                        </a:lnTo>
                        <a:lnTo>
                          <a:pt x="65" y="198"/>
                        </a:lnTo>
                        <a:lnTo>
                          <a:pt x="50" y="188"/>
                        </a:lnTo>
                        <a:lnTo>
                          <a:pt x="22" y="101"/>
                        </a:lnTo>
                        <a:lnTo>
                          <a:pt x="0" y="14"/>
                        </a:lnTo>
                        <a:lnTo>
                          <a:pt x="10" y="0"/>
                        </a:lnTo>
                        <a:lnTo>
                          <a:pt x="25" y="9"/>
                        </a:lnTo>
                        <a:lnTo>
                          <a:pt x="49" y="89"/>
                        </a:lnTo>
                        <a:lnTo>
                          <a:pt x="73" y="170"/>
                        </a:lnTo>
                        <a:lnTo>
                          <a:pt x="73"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7" name="Freeform 313"/>
                  <p:cNvSpPr>
                    <a:spLocks/>
                  </p:cNvSpPr>
                  <p:nvPr/>
                </p:nvSpPr>
                <p:spPr bwMode="auto">
                  <a:xfrm>
                    <a:off x="2570" y="3615"/>
                    <a:ext cx="14" cy="39"/>
                  </a:xfrm>
                  <a:custGeom>
                    <a:avLst/>
                    <a:gdLst>
                      <a:gd name="T0" fmla="*/ 32 w 69"/>
                      <a:gd name="T1" fmla="*/ 85 h 195"/>
                      <a:gd name="T2" fmla="*/ 69 w 69"/>
                      <a:gd name="T3" fmla="*/ 180 h 195"/>
                      <a:gd name="T4" fmla="*/ 61 w 69"/>
                      <a:gd name="T5" fmla="*/ 195 h 195"/>
                      <a:gd name="T6" fmla="*/ 46 w 69"/>
                      <a:gd name="T7" fmla="*/ 187 h 195"/>
                      <a:gd name="T8" fmla="*/ 28 w 69"/>
                      <a:gd name="T9" fmla="*/ 157 h 195"/>
                      <a:gd name="T10" fmla="*/ 0 w 69"/>
                      <a:gd name="T11" fmla="*/ 89 h 195"/>
                      <a:gd name="T12" fmla="*/ 10 w 69"/>
                      <a:gd name="T13" fmla="*/ 56 h 195"/>
                      <a:gd name="T14" fmla="*/ 25 w 69"/>
                      <a:gd name="T15" fmla="*/ 12 h 195"/>
                      <a:gd name="T16" fmla="*/ 38 w 69"/>
                      <a:gd name="T17" fmla="*/ 0 h 195"/>
                      <a:gd name="T18" fmla="*/ 50 w 69"/>
                      <a:gd name="T19" fmla="*/ 13 h 195"/>
                      <a:gd name="T20" fmla="*/ 32 w 69"/>
                      <a:gd name="T21" fmla="*/ 85 h 195"/>
                      <a:gd name="T22" fmla="*/ 32 w 69"/>
                      <a:gd name="T23" fmla="*/ 8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95">
                        <a:moveTo>
                          <a:pt x="32" y="85"/>
                        </a:moveTo>
                        <a:lnTo>
                          <a:pt x="69" y="180"/>
                        </a:lnTo>
                        <a:lnTo>
                          <a:pt x="61" y="195"/>
                        </a:lnTo>
                        <a:lnTo>
                          <a:pt x="46" y="187"/>
                        </a:lnTo>
                        <a:lnTo>
                          <a:pt x="28" y="157"/>
                        </a:lnTo>
                        <a:lnTo>
                          <a:pt x="0" y="89"/>
                        </a:lnTo>
                        <a:lnTo>
                          <a:pt x="10" y="56"/>
                        </a:lnTo>
                        <a:lnTo>
                          <a:pt x="25" y="12"/>
                        </a:lnTo>
                        <a:lnTo>
                          <a:pt x="38" y="0"/>
                        </a:lnTo>
                        <a:lnTo>
                          <a:pt x="50" y="13"/>
                        </a:lnTo>
                        <a:lnTo>
                          <a:pt x="32" y="85"/>
                        </a:lnTo>
                        <a:lnTo>
                          <a:pt x="32"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8" name="Freeform 314"/>
                  <p:cNvSpPr>
                    <a:spLocks/>
                  </p:cNvSpPr>
                  <p:nvPr/>
                </p:nvSpPr>
                <p:spPr bwMode="auto">
                  <a:xfrm>
                    <a:off x="2576" y="3612"/>
                    <a:ext cx="24" cy="25"/>
                  </a:xfrm>
                  <a:custGeom>
                    <a:avLst/>
                    <a:gdLst>
                      <a:gd name="T0" fmla="*/ 79 w 121"/>
                      <a:gd name="T1" fmla="*/ 36 h 126"/>
                      <a:gd name="T2" fmla="*/ 15 w 121"/>
                      <a:gd name="T3" fmla="*/ 42 h 126"/>
                      <a:gd name="T4" fmla="*/ 0 w 121"/>
                      <a:gd name="T5" fmla="*/ 35 h 126"/>
                      <a:gd name="T6" fmla="*/ 7 w 121"/>
                      <a:gd name="T7" fmla="*/ 20 h 126"/>
                      <a:gd name="T8" fmla="*/ 104 w 121"/>
                      <a:gd name="T9" fmla="*/ 0 h 126"/>
                      <a:gd name="T10" fmla="*/ 121 w 121"/>
                      <a:gd name="T11" fmla="*/ 7 h 126"/>
                      <a:gd name="T12" fmla="*/ 121 w 121"/>
                      <a:gd name="T13" fmla="*/ 25 h 126"/>
                      <a:gd name="T14" fmla="*/ 103 w 121"/>
                      <a:gd name="T15" fmla="*/ 74 h 126"/>
                      <a:gd name="T16" fmla="*/ 79 w 121"/>
                      <a:gd name="T17" fmla="*/ 119 h 126"/>
                      <a:gd name="T18" fmla="*/ 64 w 121"/>
                      <a:gd name="T19" fmla="*/ 126 h 126"/>
                      <a:gd name="T20" fmla="*/ 56 w 121"/>
                      <a:gd name="T21" fmla="*/ 112 h 126"/>
                      <a:gd name="T22" fmla="*/ 62 w 121"/>
                      <a:gd name="T23" fmla="*/ 73 h 126"/>
                      <a:gd name="T24" fmla="*/ 79 w 121"/>
                      <a:gd name="T25" fmla="*/ 36 h 126"/>
                      <a:gd name="T26" fmla="*/ 79 w 121"/>
                      <a:gd name="T27" fmla="*/ 3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26">
                        <a:moveTo>
                          <a:pt x="79" y="36"/>
                        </a:moveTo>
                        <a:lnTo>
                          <a:pt x="15" y="42"/>
                        </a:lnTo>
                        <a:lnTo>
                          <a:pt x="0" y="35"/>
                        </a:lnTo>
                        <a:lnTo>
                          <a:pt x="7" y="20"/>
                        </a:lnTo>
                        <a:lnTo>
                          <a:pt x="104" y="0"/>
                        </a:lnTo>
                        <a:lnTo>
                          <a:pt x="121" y="7"/>
                        </a:lnTo>
                        <a:lnTo>
                          <a:pt x="121" y="25"/>
                        </a:lnTo>
                        <a:lnTo>
                          <a:pt x="103" y="74"/>
                        </a:lnTo>
                        <a:lnTo>
                          <a:pt x="79" y="119"/>
                        </a:lnTo>
                        <a:lnTo>
                          <a:pt x="64" y="126"/>
                        </a:lnTo>
                        <a:lnTo>
                          <a:pt x="56" y="112"/>
                        </a:lnTo>
                        <a:lnTo>
                          <a:pt x="62" y="73"/>
                        </a:lnTo>
                        <a:lnTo>
                          <a:pt x="79" y="36"/>
                        </a:lnTo>
                        <a:lnTo>
                          <a:pt x="7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59" name="Freeform 315"/>
                  <p:cNvSpPr>
                    <a:spLocks/>
                  </p:cNvSpPr>
                  <p:nvPr/>
                </p:nvSpPr>
                <p:spPr bwMode="auto">
                  <a:xfrm>
                    <a:off x="2576" y="3631"/>
                    <a:ext cx="20" cy="7"/>
                  </a:xfrm>
                  <a:custGeom>
                    <a:avLst/>
                    <a:gdLst>
                      <a:gd name="T0" fmla="*/ 12 w 99"/>
                      <a:gd name="T1" fmla="*/ 11 h 37"/>
                      <a:gd name="T2" fmla="*/ 31 w 99"/>
                      <a:gd name="T3" fmla="*/ 5 h 37"/>
                      <a:gd name="T4" fmla="*/ 69 w 99"/>
                      <a:gd name="T5" fmla="*/ 0 h 37"/>
                      <a:gd name="T6" fmla="*/ 99 w 99"/>
                      <a:gd name="T7" fmla="*/ 11 h 37"/>
                      <a:gd name="T8" fmla="*/ 75 w 99"/>
                      <a:gd name="T9" fmla="*/ 32 h 37"/>
                      <a:gd name="T10" fmla="*/ 35 w 99"/>
                      <a:gd name="T11" fmla="*/ 37 h 37"/>
                      <a:gd name="T12" fmla="*/ 12 w 99"/>
                      <a:gd name="T13" fmla="*/ 36 h 37"/>
                      <a:gd name="T14" fmla="*/ 0 w 99"/>
                      <a:gd name="T15" fmla="*/ 23 h 37"/>
                      <a:gd name="T16" fmla="*/ 12 w 99"/>
                      <a:gd name="T17" fmla="*/ 11 h 37"/>
                      <a:gd name="T18" fmla="*/ 12 w 99"/>
                      <a:gd name="T1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12" y="11"/>
                        </a:moveTo>
                        <a:lnTo>
                          <a:pt x="31" y="5"/>
                        </a:lnTo>
                        <a:lnTo>
                          <a:pt x="69" y="0"/>
                        </a:lnTo>
                        <a:lnTo>
                          <a:pt x="99" y="11"/>
                        </a:lnTo>
                        <a:lnTo>
                          <a:pt x="75" y="32"/>
                        </a:lnTo>
                        <a:lnTo>
                          <a:pt x="35" y="37"/>
                        </a:lnTo>
                        <a:lnTo>
                          <a:pt x="12" y="36"/>
                        </a:lnTo>
                        <a:lnTo>
                          <a:pt x="0" y="23"/>
                        </a:lnTo>
                        <a:lnTo>
                          <a:pt x="12" y="11"/>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0" name="Freeform 316"/>
                  <p:cNvSpPr>
                    <a:spLocks/>
                  </p:cNvSpPr>
                  <p:nvPr/>
                </p:nvSpPr>
                <p:spPr bwMode="auto">
                  <a:xfrm>
                    <a:off x="2589" y="3633"/>
                    <a:ext cx="17" cy="16"/>
                  </a:xfrm>
                  <a:custGeom>
                    <a:avLst/>
                    <a:gdLst>
                      <a:gd name="T0" fmla="*/ 18 w 86"/>
                      <a:gd name="T1" fmla="*/ 0 h 82"/>
                      <a:gd name="T2" fmla="*/ 86 w 86"/>
                      <a:gd name="T3" fmla="*/ 54 h 82"/>
                      <a:gd name="T4" fmla="*/ 83 w 86"/>
                      <a:gd name="T5" fmla="*/ 82 h 82"/>
                      <a:gd name="T6" fmla="*/ 54 w 86"/>
                      <a:gd name="T7" fmla="*/ 79 h 82"/>
                      <a:gd name="T8" fmla="*/ 28 w 86"/>
                      <a:gd name="T9" fmla="*/ 54 h 82"/>
                      <a:gd name="T10" fmla="*/ 5 w 86"/>
                      <a:gd name="T11" fmla="*/ 23 h 82"/>
                      <a:gd name="T12" fmla="*/ 0 w 86"/>
                      <a:gd name="T13" fmla="*/ 6 h 82"/>
                      <a:gd name="T14" fmla="*/ 18 w 86"/>
                      <a:gd name="T15" fmla="*/ 0 h 82"/>
                      <a:gd name="T16" fmla="*/ 18 w 86"/>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2">
                        <a:moveTo>
                          <a:pt x="18" y="0"/>
                        </a:moveTo>
                        <a:lnTo>
                          <a:pt x="86" y="54"/>
                        </a:lnTo>
                        <a:lnTo>
                          <a:pt x="83" y="82"/>
                        </a:lnTo>
                        <a:lnTo>
                          <a:pt x="54" y="79"/>
                        </a:lnTo>
                        <a:lnTo>
                          <a:pt x="28" y="54"/>
                        </a:lnTo>
                        <a:lnTo>
                          <a:pt x="5" y="23"/>
                        </a:lnTo>
                        <a:lnTo>
                          <a:pt x="0" y="6"/>
                        </a:lnTo>
                        <a:lnTo>
                          <a:pt x="18"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1" name="Freeform 317"/>
                  <p:cNvSpPr>
                    <a:spLocks/>
                  </p:cNvSpPr>
                  <p:nvPr/>
                </p:nvSpPr>
                <p:spPr bwMode="auto">
                  <a:xfrm>
                    <a:off x="2579" y="3646"/>
                    <a:ext cx="26" cy="9"/>
                  </a:xfrm>
                  <a:custGeom>
                    <a:avLst/>
                    <a:gdLst>
                      <a:gd name="T0" fmla="*/ 10 w 129"/>
                      <a:gd name="T1" fmla="*/ 21 h 45"/>
                      <a:gd name="T2" fmla="*/ 40 w 129"/>
                      <a:gd name="T3" fmla="*/ 16 h 45"/>
                      <a:gd name="T4" fmla="*/ 115 w 129"/>
                      <a:gd name="T5" fmla="*/ 0 h 45"/>
                      <a:gd name="T6" fmla="*/ 129 w 129"/>
                      <a:gd name="T7" fmla="*/ 10 h 45"/>
                      <a:gd name="T8" fmla="*/ 118 w 129"/>
                      <a:gd name="T9" fmla="*/ 23 h 45"/>
                      <a:gd name="T10" fmla="*/ 89 w 129"/>
                      <a:gd name="T11" fmla="*/ 29 h 45"/>
                      <a:gd name="T12" fmla="*/ 13 w 129"/>
                      <a:gd name="T13" fmla="*/ 45 h 45"/>
                      <a:gd name="T14" fmla="*/ 0 w 129"/>
                      <a:gd name="T15" fmla="*/ 34 h 45"/>
                      <a:gd name="T16" fmla="*/ 10 w 129"/>
                      <a:gd name="T17" fmla="*/ 21 h 45"/>
                      <a:gd name="T18" fmla="*/ 10 w 129"/>
                      <a:gd name="T1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5">
                        <a:moveTo>
                          <a:pt x="10" y="21"/>
                        </a:moveTo>
                        <a:lnTo>
                          <a:pt x="40" y="16"/>
                        </a:lnTo>
                        <a:lnTo>
                          <a:pt x="115" y="0"/>
                        </a:lnTo>
                        <a:lnTo>
                          <a:pt x="129" y="10"/>
                        </a:lnTo>
                        <a:lnTo>
                          <a:pt x="118" y="23"/>
                        </a:lnTo>
                        <a:lnTo>
                          <a:pt x="89" y="29"/>
                        </a:lnTo>
                        <a:lnTo>
                          <a:pt x="13" y="45"/>
                        </a:lnTo>
                        <a:lnTo>
                          <a:pt x="0" y="34"/>
                        </a:lnTo>
                        <a:lnTo>
                          <a:pt x="10" y="21"/>
                        </a:lnTo>
                        <a:lnTo>
                          <a:pt x="1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2" name="Freeform 318"/>
                  <p:cNvSpPr>
                    <a:spLocks/>
                  </p:cNvSpPr>
                  <p:nvPr/>
                </p:nvSpPr>
                <p:spPr bwMode="auto">
                  <a:xfrm>
                    <a:off x="2500" y="3616"/>
                    <a:ext cx="38" cy="39"/>
                  </a:xfrm>
                  <a:custGeom>
                    <a:avLst/>
                    <a:gdLst>
                      <a:gd name="T0" fmla="*/ 49 w 187"/>
                      <a:gd name="T1" fmla="*/ 114 h 197"/>
                      <a:gd name="T2" fmla="*/ 113 w 187"/>
                      <a:gd name="T3" fmla="*/ 133 h 197"/>
                      <a:gd name="T4" fmla="*/ 177 w 187"/>
                      <a:gd name="T5" fmla="*/ 148 h 197"/>
                      <a:gd name="T6" fmla="*/ 187 w 187"/>
                      <a:gd name="T7" fmla="*/ 166 h 197"/>
                      <a:gd name="T8" fmla="*/ 175 w 187"/>
                      <a:gd name="T9" fmla="*/ 192 h 197"/>
                      <a:gd name="T10" fmla="*/ 130 w 187"/>
                      <a:gd name="T11" fmla="*/ 197 h 197"/>
                      <a:gd name="T12" fmla="*/ 102 w 187"/>
                      <a:gd name="T13" fmla="*/ 187 h 197"/>
                      <a:gd name="T14" fmla="*/ 60 w 187"/>
                      <a:gd name="T15" fmla="*/ 168 h 197"/>
                      <a:gd name="T16" fmla="*/ 22 w 187"/>
                      <a:gd name="T17" fmla="*/ 145 h 197"/>
                      <a:gd name="T18" fmla="*/ 0 w 187"/>
                      <a:gd name="T19" fmla="*/ 99 h 197"/>
                      <a:gd name="T20" fmla="*/ 7 w 187"/>
                      <a:gd name="T21" fmla="*/ 50 h 197"/>
                      <a:gd name="T22" fmla="*/ 21 w 187"/>
                      <a:gd name="T23" fmla="*/ 16 h 197"/>
                      <a:gd name="T24" fmla="*/ 54 w 187"/>
                      <a:gd name="T25" fmla="*/ 0 h 197"/>
                      <a:gd name="T26" fmla="*/ 76 w 187"/>
                      <a:gd name="T27" fmla="*/ 16 h 197"/>
                      <a:gd name="T28" fmla="*/ 37 w 187"/>
                      <a:gd name="T29" fmla="*/ 63 h 197"/>
                      <a:gd name="T30" fmla="*/ 35 w 187"/>
                      <a:gd name="T31" fmla="*/ 81 h 197"/>
                      <a:gd name="T32" fmla="*/ 37 w 187"/>
                      <a:gd name="T33" fmla="*/ 90 h 197"/>
                      <a:gd name="T34" fmla="*/ 49 w 187"/>
                      <a:gd name="T35" fmla="*/ 114 h 197"/>
                      <a:gd name="T36" fmla="*/ 49 w 187"/>
                      <a:gd name="T37" fmla="*/ 1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97">
                        <a:moveTo>
                          <a:pt x="49" y="114"/>
                        </a:moveTo>
                        <a:lnTo>
                          <a:pt x="113" y="133"/>
                        </a:lnTo>
                        <a:lnTo>
                          <a:pt x="177" y="148"/>
                        </a:lnTo>
                        <a:lnTo>
                          <a:pt x="187" y="166"/>
                        </a:lnTo>
                        <a:lnTo>
                          <a:pt x="175" y="192"/>
                        </a:lnTo>
                        <a:lnTo>
                          <a:pt x="130" y="197"/>
                        </a:lnTo>
                        <a:lnTo>
                          <a:pt x="102" y="187"/>
                        </a:lnTo>
                        <a:lnTo>
                          <a:pt x="60" y="168"/>
                        </a:lnTo>
                        <a:lnTo>
                          <a:pt x="22" y="145"/>
                        </a:lnTo>
                        <a:lnTo>
                          <a:pt x="0" y="99"/>
                        </a:lnTo>
                        <a:lnTo>
                          <a:pt x="7" y="50"/>
                        </a:lnTo>
                        <a:lnTo>
                          <a:pt x="21" y="16"/>
                        </a:lnTo>
                        <a:lnTo>
                          <a:pt x="54" y="0"/>
                        </a:lnTo>
                        <a:lnTo>
                          <a:pt x="76" y="16"/>
                        </a:lnTo>
                        <a:lnTo>
                          <a:pt x="37" y="63"/>
                        </a:lnTo>
                        <a:lnTo>
                          <a:pt x="35" y="81"/>
                        </a:lnTo>
                        <a:lnTo>
                          <a:pt x="37" y="90"/>
                        </a:lnTo>
                        <a:lnTo>
                          <a:pt x="49" y="114"/>
                        </a:lnTo>
                        <a:lnTo>
                          <a:pt x="49"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3" name="Freeform 319"/>
                  <p:cNvSpPr>
                    <a:spLocks/>
                  </p:cNvSpPr>
                  <p:nvPr/>
                </p:nvSpPr>
                <p:spPr bwMode="auto">
                  <a:xfrm>
                    <a:off x="2516" y="3621"/>
                    <a:ext cx="35" cy="34"/>
                  </a:xfrm>
                  <a:custGeom>
                    <a:avLst/>
                    <a:gdLst>
                      <a:gd name="T0" fmla="*/ 48 w 179"/>
                      <a:gd name="T1" fmla="*/ 19 h 168"/>
                      <a:gd name="T2" fmla="*/ 42 w 179"/>
                      <a:gd name="T3" fmla="*/ 75 h 168"/>
                      <a:gd name="T4" fmla="*/ 56 w 179"/>
                      <a:gd name="T5" fmla="*/ 103 h 168"/>
                      <a:gd name="T6" fmla="*/ 75 w 179"/>
                      <a:gd name="T7" fmla="*/ 117 h 168"/>
                      <a:gd name="T8" fmla="*/ 122 w 179"/>
                      <a:gd name="T9" fmla="*/ 112 h 168"/>
                      <a:gd name="T10" fmla="*/ 137 w 179"/>
                      <a:gd name="T11" fmla="*/ 85 h 168"/>
                      <a:gd name="T12" fmla="*/ 130 w 179"/>
                      <a:gd name="T13" fmla="*/ 48 h 168"/>
                      <a:gd name="T14" fmla="*/ 116 w 179"/>
                      <a:gd name="T15" fmla="*/ 18 h 168"/>
                      <a:gd name="T16" fmla="*/ 122 w 179"/>
                      <a:gd name="T17" fmla="*/ 3 h 168"/>
                      <a:gd name="T18" fmla="*/ 144 w 179"/>
                      <a:gd name="T19" fmla="*/ 8 h 168"/>
                      <a:gd name="T20" fmla="*/ 173 w 179"/>
                      <a:gd name="T21" fmla="*/ 48 h 168"/>
                      <a:gd name="T22" fmla="*/ 179 w 179"/>
                      <a:gd name="T23" fmla="*/ 96 h 168"/>
                      <a:gd name="T24" fmla="*/ 164 w 179"/>
                      <a:gd name="T25" fmla="*/ 130 h 168"/>
                      <a:gd name="T26" fmla="*/ 138 w 179"/>
                      <a:gd name="T27" fmla="*/ 154 h 168"/>
                      <a:gd name="T28" fmla="*/ 67 w 179"/>
                      <a:gd name="T29" fmla="*/ 168 h 168"/>
                      <a:gd name="T30" fmla="*/ 35 w 179"/>
                      <a:gd name="T31" fmla="*/ 152 h 168"/>
                      <a:gd name="T32" fmla="*/ 14 w 179"/>
                      <a:gd name="T33" fmla="*/ 120 h 168"/>
                      <a:gd name="T34" fmla="*/ 0 w 179"/>
                      <a:gd name="T35" fmla="*/ 56 h 168"/>
                      <a:gd name="T36" fmla="*/ 10 w 179"/>
                      <a:gd name="T37" fmla="*/ 25 h 168"/>
                      <a:gd name="T38" fmla="*/ 33 w 179"/>
                      <a:gd name="T39" fmla="*/ 0 h 168"/>
                      <a:gd name="T40" fmla="*/ 49 w 179"/>
                      <a:gd name="T41" fmla="*/ 1 h 168"/>
                      <a:gd name="T42" fmla="*/ 48 w 179"/>
                      <a:gd name="T43" fmla="*/ 19 h 168"/>
                      <a:gd name="T44" fmla="*/ 48 w 179"/>
                      <a:gd name="T45" fmla="*/ 1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68">
                        <a:moveTo>
                          <a:pt x="48" y="19"/>
                        </a:moveTo>
                        <a:lnTo>
                          <a:pt x="42" y="75"/>
                        </a:lnTo>
                        <a:lnTo>
                          <a:pt x="56" y="103"/>
                        </a:lnTo>
                        <a:lnTo>
                          <a:pt x="75" y="117"/>
                        </a:lnTo>
                        <a:lnTo>
                          <a:pt x="122" y="112"/>
                        </a:lnTo>
                        <a:lnTo>
                          <a:pt x="137" y="85"/>
                        </a:lnTo>
                        <a:lnTo>
                          <a:pt x="130" y="48"/>
                        </a:lnTo>
                        <a:lnTo>
                          <a:pt x="116" y="18"/>
                        </a:lnTo>
                        <a:lnTo>
                          <a:pt x="122" y="3"/>
                        </a:lnTo>
                        <a:lnTo>
                          <a:pt x="144" y="8"/>
                        </a:lnTo>
                        <a:lnTo>
                          <a:pt x="173" y="48"/>
                        </a:lnTo>
                        <a:lnTo>
                          <a:pt x="179" y="96"/>
                        </a:lnTo>
                        <a:lnTo>
                          <a:pt x="164" y="130"/>
                        </a:lnTo>
                        <a:lnTo>
                          <a:pt x="138" y="154"/>
                        </a:lnTo>
                        <a:lnTo>
                          <a:pt x="67" y="168"/>
                        </a:lnTo>
                        <a:lnTo>
                          <a:pt x="35" y="152"/>
                        </a:lnTo>
                        <a:lnTo>
                          <a:pt x="14" y="120"/>
                        </a:lnTo>
                        <a:lnTo>
                          <a:pt x="0" y="56"/>
                        </a:lnTo>
                        <a:lnTo>
                          <a:pt x="10" y="25"/>
                        </a:lnTo>
                        <a:lnTo>
                          <a:pt x="33" y="0"/>
                        </a:lnTo>
                        <a:lnTo>
                          <a:pt x="49" y="1"/>
                        </a:lnTo>
                        <a:lnTo>
                          <a:pt x="48" y="19"/>
                        </a:lnTo>
                        <a:lnTo>
                          <a:pt x="4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4" name="Freeform 320"/>
                  <p:cNvSpPr>
                    <a:spLocks/>
                  </p:cNvSpPr>
                  <p:nvPr/>
                </p:nvSpPr>
                <p:spPr bwMode="auto">
                  <a:xfrm>
                    <a:off x="2523" y="3671"/>
                    <a:ext cx="29" cy="42"/>
                  </a:xfrm>
                  <a:custGeom>
                    <a:avLst/>
                    <a:gdLst>
                      <a:gd name="T0" fmla="*/ 96 w 147"/>
                      <a:gd name="T1" fmla="*/ 20 h 209"/>
                      <a:gd name="T2" fmla="*/ 25 w 147"/>
                      <a:gd name="T3" fmla="*/ 62 h 209"/>
                      <a:gd name="T4" fmla="*/ 25 w 147"/>
                      <a:gd name="T5" fmla="*/ 83 h 209"/>
                      <a:gd name="T6" fmla="*/ 44 w 147"/>
                      <a:gd name="T7" fmla="*/ 113 h 209"/>
                      <a:gd name="T8" fmla="*/ 84 w 147"/>
                      <a:gd name="T9" fmla="*/ 132 h 209"/>
                      <a:gd name="T10" fmla="*/ 105 w 147"/>
                      <a:gd name="T11" fmla="*/ 157 h 209"/>
                      <a:gd name="T12" fmla="*/ 129 w 147"/>
                      <a:gd name="T13" fmla="*/ 169 h 209"/>
                      <a:gd name="T14" fmla="*/ 147 w 147"/>
                      <a:gd name="T15" fmla="*/ 187 h 209"/>
                      <a:gd name="T16" fmla="*/ 142 w 147"/>
                      <a:gd name="T17" fmla="*/ 209 h 209"/>
                      <a:gd name="T18" fmla="*/ 89 w 147"/>
                      <a:gd name="T19" fmla="*/ 197 h 209"/>
                      <a:gd name="T20" fmla="*/ 37 w 147"/>
                      <a:gd name="T21" fmla="*/ 173 h 209"/>
                      <a:gd name="T22" fmla="*/ 5 w 147"/>
                      <a:gd name="T23" fmla="*/ 134 h 209"/>
                      <a:gd name="T24" fmla="*/ 0 w 147"/>
                      <a:gd name="T25" fmla="*/ 83 h 209"/>
                      <a:gd name="T26" fmla="*/ 6 w 147"/>
                      <a:gd name="T27" fmla="*/ 47 h 209"/>
                      <a:gd name="T28" fmla="*/ 42 w 147"/>
                      <a:gd name="T29" fmla="*/ 19 h 209"/>
                      <a:gd name="T30" fmla="*/ 84 w 147"/>
                      <a:gd name="T31" fmla="*/ 0 h 209"/>
                      <a:gd name="T32" fmla="*/ 101 w 147"/>
                      <a:gd name="T33" fmla="*/ 4 h 209"/>
                      <a:gd name="T34" fmla="*/ 96 w 147"/>
                      <a:gd name="T35" fmla="*/ 20 h 209"/>
                      <a:gd name="T36" fmla="*/ 96 w 147"/>
                      <a:gd name="T37" fmla="*/ 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209">
                        <a:moveTo>
                          <a:pt x="96" y="20"/>
                        </a:moveTo>
                        <a:lnTo>
                          <a:pt x="25" y="62"/>
                        </a:lnTo>
                        <a:lnTo>
                          <a:pt x="25" y="83"/>
                        </a:lnTo>
                        <a:lnTo>
                          <a:pt x="44" y="113"/>
                        </a:lnTo>
                        <a:lnTo>
                          <a:pt x="84" y="132"/>
                        </a:lnTo>
                        <a:lnTo>
                          <a:pt x="105" y="157"/>
                        </a:lnTo>
                        <a:lnTo>
                          <a:pt x="129" y="169"/>
                        </a:lnTo>
                        <a:lnTo>
                          <a:pt x="147" y="187"/>
                        </a:lnTo>
                        <a:lnTo>
                          <a:pt x="142" y="209"/>
                        </a:lnTo>
                        <a:lnTo>
                          <a:pt x="89" y="197"/>
                        </a:lnTo>
                        <a:lnTo>
                          <a:pt x="37" y="173"/>
                        </a:lnTo>
                        <a:lnTo>
                          <a:pt x="5" y="134"/>
                        </a:lnTo>
                        <a:lnTo>
                          <a:pt x="0" y="83"/>
                        </a:lnTo>
                        <a:lnTo>
                          <a:pt x="6" y="47"/>
                        </a:lnTo>
                        <a:lnTo>
                          <a:pt x="42" y="19"/>
                        </a:lnTo>
                        <a:lnTo>
                          <a:pt x="84" y="0"/>
                        </a:lnTo>
                        <a:lnTo>
                          <a:pt x="101" y="4"/>
                        </a:lnTo>
                        <a:lnTo>
                          <a:pt x="96" y="20"/>
                        </a:lnTo>
                        <a:lnTo>
                          <a:pt x="96"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5" name="Freeform 321"/>
                  <p:cNvSpPr>
                    <a:spLocks/>
                  </p:cNvSpPr>
                  <p:nvPr/>
                </p:nvSpPr>
                <p:spPr bwMode="auto">
                  <a:xfrm>
                    <a:off x="2539" y="3679"/>
                    <a:ext cx="30" cy="34"/>
                  </a:xfrm>
                  <a:custGeom>
                    <a:avLst/>
                    <a:gdLst>
                      <a:gd name="T0" fmla="*/ 34 w 152"/>
                      <a:gd name="T1" fmla="*/ 30 h 171"/>
                      <a:gd name="T2" fmla="*/ 32 w 152"/>
                      <a:gd name="T3" fmla="*/ 92 h 171"/>
                      <a:gd name="T4" fmla="*/ 47 w 152"/>
                      <a:gd name="T5" fmla="*/ 115 h 171"/>
                      <a:gd name="T6" fmla="*/ 73 w 152"/>
                      <a:gd name="T7" fmla="*/ 121 h 171"/>
                      <a:gd name="T8" fmla="*/ 112 w 152"/>
                      <a:gd name="T9" fmla="*/ 77 h 171"/>
                      <a:gd name="T10" fmla="*/ 112 w 152"/>
                      <a:gd name="T11" fmla="*/ 46 h 171"/>
                      <a:gd name="T12" fmla="*/ 97 w 152"/>
                      <a:gd name="T13" fmla="*/ 19 h 171"/>
                      <a:gd name="T14" fmla="*/ 93 w 152"/>
                      <a:gd name="T15" fmla="*/ 3 h 171"/>
                      <a:gd name="T16" fmla="*/ 110 w 152"/>
                      <a:gd name="T17" fmla="*/ 0 h 171"/>
                      <a:gd name="T18" fmla="*/ 145 w 152"/>
                      <a:gd name="T19" fmla="*/ 38 h 171"/>
                      <a:gd name="T20" fmla="*/ 152 w 152"/>
                      <a:gd name="T21" fmla="*/ 91 h 171"/>
                      <a:gd name="T22" fmla="*/ 133 w 152"/>
                      <a:gd name="T23" fmla="*/ 140 h 171"/>
                      <a:gd name="T24" fmla="*/ 113 w 152"/>
                      <a:gd name="T25" fmla="*/ 159 h 171"/>
                      <a:gd name="T26" fmla="*/ 88 w 152"/>
                      <a:gd name="T27" fmla="*/ 171 h 171"/>
                      <a:gd name="T28" fmla="*/ 42 w 152"/>
                      <a:gd name="T29" fmla="*/ 159 h 171"/>
                      <a:gd name="T30" fmla="*/ 11 w 152"/>
                      <a:gd name="T31" fmla="*/ 115 h 171"/>
                      <a:gd name="T32" fmla="*/ 0 w 152"/>
                      <a:gd name="T33" fmla="*/ 60 h 171"/>
                      <a:gd name="T34" fmla="*/ 15 w 152"/>
                      <a:gd name="T35" fmla="*/ 15 h 171"/>
                      <a:gd name="T36" fmla="*/ 32 w 152"/>
                      <a:gd name="T37" fmla="*/ 13 h 171"/>
                      <a:gd name="T38" fmla="*/ 34 w 152"/>
                      <a:gd name="T39" fmla="*/ 30 h 171"/>
                      <a:gd name="T40" fmla="*/ 34 w 152"/>
                      <a:gd name="T41" fmla="*/ 3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71">
                        <a:moveTo>
                          <a:pt x="34" y="30"/>
                        </a:moveTo>
                        <a:lnTo>
                          <a:pt x="32" y="92"/>
                        </a:lnTo>
                        <a:lnTo>
                          <a:pt x="47" y="115"/>
                        </a:lnTo>
                        <a:lnTo>
                          <a:pt x="73" y="121"/>
                        </a:lnTo>
                        <a:lnTo>
                          <a:pt x="112" y="77"/>
                        </a:lnTo>
                        <a:lnTo>
                          <a:pt x="112" y="46"/>
                        </a:lnTo>
                        <a:lnTo>
                          <a:pt x="97" y="19"/>
                        </a:lnTo>
                        <a:lnTo>
                          <a:pt x="93" y="3"/>
                        </a:lnTo>
                        <a:lnTo>
                          <a:pt x="110" y="0"/>
                        </a:lnTo>
                        <a:lnTo>
                          <a:pt x="145" y="38"/>
                        </a:lnTo>
                        <a:lnTo>
                          <a:pt x="152" y="91"/>
                        </a:lnTo>
                        <a:lnTo>
                          <a:pt x="133" y="140"/>
                        </a:lnTo>
                        <a:lnTo>
                          <a:pt x="113" y="159"/>
                        </a:lnTo>
                        <a:lnTo>
                          <a:pt x="88" y="171"/>
                        </a:lnTo>
                        <a:lnTo>
                          <a:pt x="42" y="159"/>
                        </a:lnTo>
                        <a:lnTo>
                          <a:pt x="11" y="115"/>
                        </a:lnTo>
                        <a:lnTo>
                          <a:pt x="0" y="60"/>
                        </a:lnTo>
                        <a:lnTo>
                          <a:pt x="15" y="15"/>
                        </a:lnTo>
                        <a:lnTo>
                          <a:pt x="32" y="13"/>
                        </a:lnTo>
                        <a:lnTo>
                          <a:pt x="34" y="30"/>
                        </a:lnTo>
                        <a:lnTo>
                          <a:pt x="34"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6" name="Freeform 322"/>
                  <p:cNvSpPr>
                    <a:spLocks/>
                  </p:cNvSpPr>
                  <p:nvPr/>
                </p:nvSpPr>
                <p:spPr bwMode="auto">
                  <a:xfrm>
                    <a:off x="2628" y="3678"/>
                    <a:ext cx="15" cy="13"/>
                  </a:xfrm>
                  <a:custGeom>
                    <a:avLst/>
                    <a:gdLst>
                      <a:gd name="T0" fmla="*/ 5 w 74"/>
                      <a:gd name="T1" fmla="*/ 46 h 68"/>
                      <a:gd name="T2" fmla="*/ 53 w 74"/>
                      <a:gd name="T3" fmla="*/ 0 h 68"/>
                      <a:gd name="T4" fmla="*/ 74 w 74"/>
                      <a:gd name="T5" fmla="*/ 5 h 68"/>
                      <a:gd name="T6" fmla="*/ 69 w 74"/>
                      <a:gd name="T7" fmla="*/ 26 h 68"/>
                      <a:gd name="T8" fmla="*/ 44 w 74"/>
                      <a:gd name="T9" fmla="*/ 48 h 68"/>
                      <a:gd name="T10" fmla="*/ 16 w 74"/>
                      <a:gd name="T11" fmla="*/ 68 h 68"/>
                      <a:gd name="T12" fmla="*/ 0 w 74"/>
                      <a:gd name="T13" fmla="*/ 64 h 68"/>
                      <a:gd name="T14" fmla="*/ 5 w 74"/>
                      <a:gd name="T15" fmla="*/ 46 h 68"/>
                      <a:gd name="T16" fmla="*/ 5 w 74"/>
                      <a:gd name="T17"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8">
                        <a:moveTo>
                          <a:pt x="5" y="46"/>
                        </a:moveTo>
                        <a:lnTo>
                          <a:pt x="53" y="0"/>
                        </a:lnTo>
                        <a:lnTo>
                          <a:pt x="74" y="5"/>
                        </a:lnTo>
                        <a:lnTo>
                          <a:pt x="69" y="26"/>
                        </a:lnTo>
                        <a:lnTo>
                          <a:pt x="44" y="48"/>
                        </a:lnTo>
                        <a:lnTo>
                          <a:pt x="16" y="68"/>
                        </a:lnTo>
                        <a:lnTo>
                          <a:pt x="0" y="64"/>
                        </a:lnTo>
                        <a:lnTo>
                          <a:pt x="5" y="46"/>
                        </a:lnTo>
                        <a:lnTo>
                          <a:pt x="5"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7" name="Freeform 323"/>
                  <p:cNvSpPr>
                    <a:spLocks/>
                  </p:cNvSpPr>
                  <p:nvPr/>
                </p:nvSpPr>
                <p:spPr bwMode="auto">
                  <a:xfrm>
                    <a:off x="2638" y="3672"/>
                    <a:ext cx="26" cy="26"/>
                  </a:xfrm>
                  <a:custGeom>
                    <a:avLst/>
                    <a:gdLst>
                      <a:gd name="T0" fmla="*/ 17 w 131"/>
                      <a:gd name="T1" fmla="*/ 121 h 130"/>
                      <a:gd name="T2" fmla="*/ 0 w 131"/>
                      <a:gd name="T3" fmla="*/ 56 h 130"/>
                      <a:gd name="T4" fmla="*/ 10 w 131"/>
                      <a:gd name="T5" fmla="*/ 23 h 130"/>
                      <a:gd name="T6" fmla="*/ 34 w 131"/>
                      <a:gd name="T7" fmla="*/ 0 h 130"/>
                      <a:gd name="T8" fmla="*/ 66 w 131"/>
                      <a:gd name="T9" fmla="*/ 14 h 130"/>
                      <a:gd name="T10" fmla="*/ 82 w 131"/>
                      <a:gd name="T11" fmla="*/ 50 h 130"/>
                      <a:gd name="T12" fmla="*/ 103 w 131"/>
                      <a:gd name="T13" fmla="*/ 84 h 130"/>
                      <a:gd name="T14" fmla="*/ 131 w 131"/>
                      <a:gd name="T15" fmla="*/ 112 h 130"/>
                      <a:gd name="T16" fmla="*/ 131 w 131"/>
                      <a:gd name="T17" fmla="*/ 130 h 130"/>
                      <a:gd name="T18" fmla="*/ 114 w 131"/>
                      <a:gd name="T19" fmla="*/ 128 h 130"/>
                      <a:gd name="T20" fmla="*/ 58 w 131"/>
                      <a:gd name="T21" fmla="*/ 54 h 130"/>
                      <a:gd name="T22" fmla="*/ 56 w 131"/>
                      <a:gd name="T23" fmla="*/ 34 h 130"/>
                      <a:gd name="T24" fmla="*/ 44 w 131"/>
                      <a:gd name="T25" fmla="*/ 22 h 130"/>
                      <a:gd name="T26" fmla="*/ 27 w 131"/>
                      <a:gd name="T27" fmla="*/ 61 h 130"/>
                      <a:gd name="T28" fmla="*/ 42 w 131"/>
                      <a:gd name="T29" fmla="*/ 106 h 130"/>
                      <a:gd name="T30" fmla="*/ 36 w 131"/>
                      <a:gd name="T31" fmla="*/ 127 h 130"/>
                      <a:gd name="T32" fmla="*/ 17 w 131"/>
                      <a:gd name="T33" fmla="*/ 121 h 130"/>
                      <a:gd name="T34" fmla="*/ 17 w 131"/>
                      <a:gd name="T35" fmla="*/ 1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0">
                        <a:moveTo>
                          <a:pt x="17" y="121"/>
                        </a:moveTo>
                        <a:lnTo>
                          <a:pt x="0" y="56"/>
                        </a:lnTo>
                        <a:lnTo>
                          <a:pt x="10" y="23"/>
                        </a:lnTo>
                        <a:lnTo>
                          <a:pt x="34" y="0"/>
                        </a:lnTo>
                        <a:lnTo>
                          <a:pt x="66" y="14"/>
                        </a:lnTo>
                        <a:lnTo>
                          <a:pt x="82" y="50"/>
                        </a:lnTo>
                        <a:lnTo>
                          <a:pt x="103" y="84"/>
                        </a:lnTo>
                        <a:lnTo>
                          <a:pt x="131" y="112"/>
                        </a:lnTo>
                        <a:lnTo>
                          <a:pt x="131" y="130"/>
                        </a:lnTo>
                        <a:lnTo>
                          <a:pt x="114" y="128"/>
                        </a:lnTo>
                        <a:lnTo>
                          <a:pt x="58" y="54"/>
                        </a:lnTo>
                        <a:lnTo>
                          <a:pt x="56" y="34"/>
                        </a:lnTo>
                        <a:lnTo>
                          <a:pt x="44" y="22"/>
                        </a:lnTo>
                        <a:lnTo>
                          <a:pt x="27" y="61"/>
                        </a:lnTo>
                        <a:lnTo>
                          <a:pt x="42" y="106"/>
                        </a:lnTo>
                        <a:lnTo>
                          <a:pt x="36" y="127"/>
                        </a:lnTo>
                        <a:lnTo>
                          <a:pt x="17" y="121"/>
                        </a:lnTo>
                        <a:lnTo>
                          <a:pt x="17"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8" name="Freeform 324"/>
                  <p:cNvSpPr>
                    <a:spLocks/>
                  </p:cNvSpPr>
                  <p:nvPr/>
                </p:nvSpPr>
                <p:spPr bwMode="auto">
                  <a:xfrm>
                    <a:off x="2637" y="3572"/>
                    <a:ext cx="47" cy="47"/>
                  </a:xfrm>
                  <a:custGeom>
                    <a:avLst/>
                    <a:gdLst>
                      <a:gd name="T0" fmla="*/ 118 w 237"/>
                      <a:gd name="T1" fmla="*/ 27 h 235"/>
                      <a:gd name="T2" fmla="*/ 85 w 237"/>
                      <a:gd name="T3" fmla="*/ 88 h 235"/>
                      <a:gd name="T4" fmla="*/ 30 w 237"/>
                      <a:gd name="T5" fmla="*/ 117 h 235"/>
                      <a:gd name="T6" fmla="*/ 69 w 237"/>
                      <a:gd name="T7" fmla="*/ 143 h 235"/>
                      <a:gd name="T8" fmla="*/ 67 w 237"/>
                      <a:gd name="T9" fmla="*/ 192 h 235"/>
                      <a:gd name="T10" fmla="*/ 107 w 237"/>
                      <a:gd name="T11" fmla="*/ 171 h 235"/>
                      <a:gd name="T12" fmla="*/ 149 w 237"/>
                      <a:gd name="T13" fmla="*/ 201 h 235"/>
                      <a:gd name="T14" fmla="*/ 152 w 237"/>
                      <a:gd name="T15" fmla="*/ 153 h 235"/>
                      <a:gd name="T16" fmla="*/ 164 w 237"/>
                      <a:gd name="T17" fmla="*/ 136 h 235"/>
                      <a:gd name="T18" fmla="*/ 209 w 237"/>
                      <a:gd name="T19" fmla="*/ 116 h 235"/>
                      <a:gd name="T20" fmla="*/ 158 w 237"/>
                      <a:gd name="T21" fmla="*/ 97 h 235"/>
                      <a:gd name="T22" fmla="*/ 152 w 237"/>
                      <a:gd name="T23" fmla="*/ 81 h 235"/>
                      <a:gd name="T24" fmla="*/ 168 w 237"/>
                      <a:gd name="T25" fmla="*/ 75 h 235"/>
                      <a:gd name="T26" fmla="*/ 237 w 237"/>
                      <a:gd name="T27" fmla="*/ 106 h 235"/>
                      <a:gd name="T28" fmla="*/ 237 w 237"/>
                      <a:gd name="T29" fmla="*/ 131 h 235"/>
                      <a:gd name="T30" fmla="*/ 208 w 237"/>
                      <a:gd name="T31" fmla="*/ 148 h 235"/>
                      <a:gd name="T32" fmla="*/ 175 w 237"/>
                      <a:gd name="T33" fmla="*/ 155 h 235"/>
                      <a:gd name="T34" fmla="*/ 173 w 237"/>
                      <a:gd name="T35" fmla="*/ 226 h 235"/>
                      <a:gd name="T36" fmla="*/ 157 w 237"/>
                      <a:gd name="T37" fmla="*/ 235 h 235"/>
                      <a:gd name="T38" fmla="*/ 108 w 237"/>
                      <a:gd name="T39" fmla="*/ 190 h 235"/>
                      <a:gd name="T40" fmla="*/ 82 w 237"/>
                      <a:gd name="T41" fmla="*/ 213 h 235"/>
                      <a:gd name="T42" fmla="*/ 50 w 237"/>
                      <a:gd name="T43" fmla="*/ 230 h 235"/>
                      <a:gd name="T44" fmla="*/ 34 w 237"/>
                      <a:gd name="T45" fmla="*/ 229 h 235"/>
                      <a:gd name="T46" fmla="*/ 31 w 237"/>
                      <a:gd name="T47" fmla="*/ 216 h 235"/>
                      <a:gd name="T48" fmla="*/ 38 w 237"/>
                      <a:gd name="T49" fmla="*/ 181 h 235"/>
                      <a:gd name="T50" fmla="*/ 48 w 237"/>
                      <a:gd name="T51" fmla="*/ 157 h 235"/>
                      <a:gd name="T52" fmla="*/ 8 w 237"/>
                      <a:gd name="T53" fmla="*/ 127 h 235"/>
                      <a:gd name="T54" fmla="*/ 0 w 237"/>
                      <a:gd name="T55" fmla="*/ 113 h 235"/>
                      <a:gd name="T56" fmla="*/ 11 w 237"/>
                      <a:gd name="T57" fmla="*/ 102 h 235"/>
                      <a:gd name="T58" fmla="*/ 64 w 237"/>
                      <a:gd name="T59" fmla="*/ 80 h 235"/>
                      <a:gd name="T60" fmla="*/ 83 w 237"/>
                      <a:gd name="T61" fmla="*/ 42 h 235"/>
                      <a:gd name="T62" fmla="*/ 100 w 237"/>
                      <a:gd name="T63" fmla="*/ 11 h 235"/>
                      <a:gd name="T64" fmla="*/ 121 w 237"/>
                      <a:gd name="T65" fmla="*/ 0 h 235"/>
                      <a:gd name="T66" fmla="*/ 145 w 237"/>
                      <a:gd name="T67" fmla="*/ 59 h 235"/>
                      <a:gd name="T68" fmla="*/ 135 w 237"/>
                      <a:gd name="T69" fmla="*/ 73 h 235"/>
                      <a:gd name="T70" fmla="*/ 122 w 237"/>
                      <a:gd name="T71" fmla="*/ 63 h 235"/>
                      <a:gd name="T72" fmla="*/ 118 w 237"/>
                      <a:gd name="T73" fmla="*/ 27 h 235"/>
                      <a:gd name="T74" fmla="*/ 118 w 237"/>
                      <a:gd name="T75"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7" h="235">
                        <a:moveTo>
                          <a:pt x="118" y="27"/>
                        </a:moveTo>
                        <a:lnTo>
                          <a:pt x="85" y="88"/>
                        </a:lnTo>
                        <a:lnTo>
                          <a:pt x="30" y="117"/>
                        </a:lnTo>
                        <a:lnTo>
                          <a:pt x="69" y="143"/>
                        </a:lnTo>
                        <a:lnTo>
                          <a:pt x="67" y="192"/>
                        </a:lnTo>
                        <a:lnTo>
                          <a:pt x="107" y="171"/>
                        </a:lnTo>
                        <a:lnTo>
                          <a:pt x="149" y="201"/>
                        </a:lnTo>
                        <a:lnTo>
                          <a:pt x="152" y="153"/>
                        </a:lnTo>
                        <a:lnTo>
                          <a:pt x="164" y="136"/>
                        </a:lnTo>
                        <a:lnTo>
                          <a:pt x="209" y="116"/>
                        </a:lnTo>
                        <a:lnTo>
                          <a:pt x="158" y="97"/>
                        </a:lnTo>
                        <a:lnTo>
                          <a:pt x="152" y="81"/>
                        </a:lnTo>
                        <a:lnTo>
                          <a:pt x="168" y="75"/>
                        </a:lnTo>
                        <a:lnTo>
                          <a:pt x="237" y="106"/>
                        </a:lnTo>
                        <a:lnTo>
                          <a:pt x="237" y="131"/>
                        </a:lnTo>
                        <a:lnTo>
                          <a:pt x="208" y="148"/>
                        </a:lnTo>
                        <a:lnTo>
                          <a:pt x="175" y="155"/>
                        </a:lnTo>
                        <a:lnTo>
                          <a:pt x="173" y="226"/>
                        </a:lnTo>
                        <a:lnTo>
                          <a:pt x="157" y="235"/>
                        </a:lnTo>
                        <a:lnTo>
                          <a:pt x="108" y="190"/>
                        </a:lnTo>
                        <a:lnTo>
                          <a:pt x="82" y="213"/>
                        </a:lnTo>
                        <a:lnTo>
                          <a:pt x="50" y="230"/>
                        </a:lnTo>
                        <a:lnTo>
                          <a:pt x="34" y="229"/>
                        </a:lnTo>
                        <a:lnTo>
                          <a:pt x="31" y="216"/>
                        </a:lnTo>
                        <a:lnTo>
                          <a:pt x="38" y="181"/>
                        </a:lnTo>
                        <a:lnTo>
                          <a:pt x="48" y="157"/>
                        </a:lnTo>
                        <a:lnTo>
                          <a:pt x="8" y="127"/>
                        </a:lnTo>
                        <a:lnTo>
                          <a:pt x="0" y="113"/>
                        </a:lnTo>
                        <a:lnTo>
                          <a:pt x="11" y="102"/>
                        </a:lnTo>
                        <a:lnTo>
                          <a:pt x="64" y="80"/>
                        </a:lnTo>
                        <a:lnTo>
                          <a:pt x="83" y="42"/>
                        </a:lnTo>
                        <a:lnTo>
                          <a:pt x="100" y="11"/>
                        </a:lnTo>
                        <a:lnTo>
                          <a:pt x="121" y="0"/>
                        </a:lnTo>
                        <a:lnTo>
                          <a:pt x="145" y="59"/>
                        </a:lnTo>
                        <a:lnTo>
                          <a:pt x="135" y="73"/>
                        </a:lnTo>
                        <a:lnTo>
                          <a:pt x="122" y="63"/>
                        </a:lnTo>
                        <a:lnTo>
                          <a:pt x="118" y="27"/>
                        </a:lnTo>
                        <a:lnTo>
                          <a:pt x="11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69" name="Freeform 325"/>
                  <p:cNvSpPr>
                    <a:spLocks/>
                  </p:cNvSpPr>
                  <p:nvPr/>
                </p:nvSpPr>
                <p:spPr bwMode="auto">
                  <a:xfrm>
                    <a:off x="2598" y="3551"/>
                    <a:ext cx="23" cy="20"/>
                  </a:xfrm>
                  <a:custGeom>
                    <a:avLst/>
                    <a:gdLst>
                      <a:gd name="T0" fmla="*/ 37 w 114"/>
                      <a:gd name="T1" fmla="*/ 20 h 101"/>
                      <a:gd name="T2" fmla="*/ 31 w 114"/>
                      <a:gd name="T3" fmla="*/ 53 h 101"/>
                      <a:gd name="T4" fmla="*/ 89 w 114"/>
                      <a:gd name="T5" fmla="*/ 53 h 101"/>
                      <a:gd name="T6" fmla="*/ 114 w 114"/>
                      <a:gd name="T7" fmla="*/ 74 h 101"/>
                      <a:gd name="T8" fmla="*/ 111 w 114"/>
                      <a:gd name="T9" fmla="*/ 92 h 101"/>
                      <a:gd name="T10" fmla="*/ 92 w 114"/>
                      <a:gd name="T11" fmla="*/ 101 h 101"/>
                      <a:gd name="T12" fmla="*/ 13 w 114"/>
                      <a:gd name="T13" fmla="*/ 77 h 101"/>
                      <a:gd name="T14" fmla="*/ 0 w 114"/>
                      <a:gd name="T15" fmla="*/ 36 h 101"/>
                      <a:gd name="T16" fmla="*/ 8 w 114"/>
                      <a:gd name="T17" fmla="*/ 15 h 101"/>
                      <a:gd name="T18" fmla="*/ 23 w 114"/>
                      <a:gd name="T19" fmla="*/ 0 h 101"/>
                      <a:gd name="T20" fmla="*/ 40 w 114"/>
                      <a:gd name="T21" fmla="*/ 4 h 101"/>
                      <a:gd name="T22" fmla="*/ 37 w 114"/>
                      <a:gd name="T23" fmla="*/ 20 h 101"/>
                      <a:gd name="T24" fmla="*/ 37 w 114"/>
                      <a:gd name="T25"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01">
                        <a:moveTo>
                          <a:pt x="37" y="20"/>
                        </a:moveTo>
                        <a:lnTo>
                          <a:pt x="31" y="53"/>
                        </a:lnTo>
                        <a:lnTo>
                          <a:pt x="89" y="53"/>
                        </a:lnTo>
                        <a:lnTo>
                          <a:pt x="114" y="74"/>
                        </a:lnTo>
                        <a:lnTo>
                          <a:pt x="111" y="92"/>
                        </a:lnTo>
                        <a:lnTo>
                          <a:pt x="92" y="101"/>
                        </a:lnTo>
                        <a:lnTo>
                          <a:pt x="13" y="77"/>
                        </a:lnTo>
                        <a:lnTo>
                          <a:pt x="0" y="36"/>
                        </a:lnTo>
                        <a:lnTo>
                          <a:pt x="8" y="15"/>
                        </a:lnTo>
                        <a:lnTo>
                          <a:pt x="23" y="0"/>
                        </a:lnTo>
                        <a:lnTo>
                          <a:pt x="40" y="4"/>
                        </a:lnTo>
                        <a:lnTo>
                          <a:pt x="37" y="20"/>
                        </a:lnTo>
                        <a:lnTo>
                          <a:pt x="3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0" name="Freeform 326"/>
                  <p:cNvSpPr>
                    <a:spLocks/>
                  </p:cNvSpPr>
                  <p:nvPr/>
                </p:nvSpPr>
                <p:spPr bwMode="auto">
                  <a:xfrm>
                    <a:off x="2676" y="3700"/>
                    <a:ext cx="28" cy="22"/>
                  </a:xfrm>
                  <a:custGeom>
                    <a:avLst/>
                    <a:gdLst>
                      <a:gd name="T0" fmla="*/ 36 w 141"/>
                      <a:gd name="T1" fmla="*/ 18 h 108"/>
                      <a:gd name="T2" fmla="*/ 28 w 141"/>
                      <a:gd name="T3" fmla="*/ 50 h 108"/>
                      <a:gd name="T4" fmla="*/ 36 w 141"/>
                      <a:gd name="T5" fmla="*/ 63 h 108"/>
                      <a:gd name="T6" fmla="*/ 82 w 141"/>
                      <a:gd name="T7" fmla="*/ 59 h 108"/>
                      <a:gd name="T8" fmla="*/ 122 w 141"/>
                      <a:gd name="T9" fmla="*/ 45 h 108"/>
                      <a:gd name="T10" fmla="*/ 139 w 141"/>
                      <a:gd name="T11" fmla="*/ 42 h 108"/>
                      <a:gd name="T12" fmla="*/ 141 w 141"/>
                      <a:gd name="T13" fmla="*/ 59 h 108"/>
                      <a:gd name="T14" fmla="*/ 122 w 141"/>
                      <a:gd name="T15" fmla="*/ 87 h 108"/>
                      <a:gd name="T16" fmla="*/ 94 w 141"/>
                      <a:gd name="T17" fmla="*/ 107 h 108"/>
                      <a:gd name="T18" fmla="*/ 83 w 141"/>
                      <a:gd name="T19" fmla="*/ 108 h 108"/>
                      <a:gd name="T20" fmla="*/ 12 w 141"/>
                      <a:gd name="T21" fmla="*/ 81 h 108"/>
                      <a:gd name="T22" fmla="*/ 0 w 141"/>
                      <a:gd name="T23" fmla="*/ 49 h 108"/>
                      <a:gd name="T24" fmla="*/ 12 w 141"/>
                      <a:gd name="T25" fmla="*/ 6 h 108"/>
                      <a:gd name="T26" fmla="*/ 29 w 141"/>
                      <a:gd name="T27" fmla="*/ 0 h 108"/>
                      <a:gd name="T28" fmla="*/ 36 w 141"/>
                      <a:gd name="T29" fmla="*/ 18 h 108"/>
                      <a:gd name="T30" fmla="*/ 36 w 141"/>
                      <a:gd name="T31" fmla="*/ 1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8">
                        <a:moveTo>
                          <a:pt x="36" y="18"/>
                        </a:moveTo>
                        <a:lnTo>
                          <a:pt x="28" y="50"/>
                        </a:lnTo>
                        <a:lnTo>
                          <a:pt x="36" y="63"/>
                        </a:lnTo>
                        <a:lnTo>
                          <a:pt x="82" y="59"/>
                        </a:lnTo>
                        <a:lnTo>
                          <a:pt x="122" y="45"/>
                        </a:lnTo>
                        <a:lnTo>
                          <a:pt x="139" y="42"/>
                        </a:lnTo>
                        <a:lnTo>
                          <a:pt x="141" y="59"/>
                        </a:lnTo>
                        <a:lnTo>
                          <a:pt x="122" y="87"/>
                        </a:lnTo>
                        <a:lnTo>
                          <a:pt x="94" y="107"/>
                        </a:lnTo>
                        <a:lnTo>
                          <a:pt x="83" y="108"/>
                        </a:lnTo>
                        <a:lnTo>
                          <a:pt x="12" y="81"/>
                        </a:lnTo>
                        <a:lnTo>
                          <a:pt x="0" y="49"/>
                        </a:lnTo>
                        <a:lnTo>
                          <a:pt x="12" y="6"/>
                        </a:lnTo>
                        <a:lnTo>
                          <a:pt x="29" y="0"/>
                        </a:lnTo>
                        <a:lnTo>
                          <a:pt x="36" y="18"/>
                        </a:lnTo>
                        <a:lnTo>
                          <a:pt x="3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1" name="Freeform 327"/>
                  <p:cNvSpPr>
                    <a:spLocks/>
                  </p:cNvSpPr>
                  <p:nvPr/>
                </p:nvSpPr>
                <p:spPr bwMode="auto">
                  <a:xfrm>
                    <a:off x="2800" y="3549"/>
                    <a:ext cx="23" cy="19"/>
                  </a:xfrm>
                  <a:custGeom>
                    <a:avLst/>
                    <a:gdLst>
                      <a:gd name="T0" fmla="*/ 33 w 113"/>
                      <a:gd name="T1" fmla="*/ 16 h 94"/>
                      <a:gd name="T2" fmla="*/ 29 w 113"/>
                      <a:gd name="T3" fmla="*/ 29 h 94"/>
                      <a:gd name="T4" fmla="*/ 33 w 113"/>
                      <a:gd name="T5" fmla="*/ 40 h 94"/>
                      <a:gd name="T6" fmla="*/ 84 w 113"/>
                      <a:gd name="T7" fmla="*/ 43 h 94"/>
                      <a:gd name="T8" fmla="*/ 113 w 113"/>
                      <a:gd name="T9" fmla="*/ 53 h 94"/>
                      <a:gd name="T10" fmla="*/ 107 w 113"/>
                      <a:gd name="T11" fmla="*/ 69 h 94"/>
                      <a:gd name="T12" fmla="*/ 89 w 113"/>
                      <a:gd name="T13" fmla="*/ 82 h 94"/>
                      <a:gd name="T14" fmla="*/ 47 w 113"/>
                      <a:gd name="T15" fmla="*/ 94 h 94"/>
                      <a:gd name="T16" fmla="*/ 9 w 113"/>
                      <a:gd name="T17" fmla="*/ 84 h 94"/>
                      <a:gd name="T18" fmla="*/ 0 w 113"/>
                      <a:gd name="T19" fmla="*/ 46 h 94"/>
                      <a:gd name="T20" fmla="*/ 10 w 113"/>
                      <a:gd name="T21" fmla="*/ 7 h 94"/>
                      <a:gd name="T22" fmla="*/ 26 w 113"/>
                      <a:gd name="T23" fmla="*/ 0 h 94"/>
                      <a:gd name="T24" fmla="*/ 33 w 113"/>
                      <a:gd name="T25" fmla="*/ 16 h 94"/>
                      <a:gd name="T26" fmla="*/ 33 w 113"/>
                      <a:gd name="T27" fmla="*/ 1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4">
                        <a:moveTo>
                          <a:pt x="33" y="16"/>
                        </a:moveTo>
                        <a:lnTo>
                          <a:pt x="29" y="29"/>
                        </a:lnTo>
                        <a:lnTo>
                          <a:pt x="33" y="40"/>
                        </a:lnTo>
                        <a:lnTo>
                          <a:pt x="84" y="43"/>
                        </a:lnTo>
                        <a:lnTo>
                          <a:pt x="113" y="53"/>
                        </a:lnTo>
                        <a:lnTo>
                          <a:pt x="107" y="69"/>
                        </a:lnTo>
                        <a:lnTo>
                          <a:pt x="89" y="82"/>
                        </a:lnTo>
                        <a:lnTo>
                          <a:pt x="47" y="94"/>
                        </a:lnTo>
                        <a:lnTo>
                          <a:pt x="9" y="84"/>
                        </a:lnTo>
                        <a:lnTo>
                          <a:pt x="0" y="46"/>
                        </a:lnTo>
                        <a:lnTo>
                          <a:pt x="10" y="7"/>
                        </a:lnTo>
                        <a:lnTo>
                          <a:pt x="26" y="0"/>
                        </a:lnTo>
                        <a:lnTo>
                          <a:pt x="33" y="16"/>
                        </a:lnTo>
                        <a:lnTo>
                          <a:pt x="33"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2" name="Freeform 328"/>
                  <p:cNvSpPr>
                    <a:spLocks/>
                  </p:cNvSpPr>
                  <p:nvPr/>
                </p:nvSpPr>
                <p:spPr bwMode="auto">
                  <a:xfrm>
                    <a:off x="2491" y="3424"/>
                    <a:ext cx="66" cy="47"/>
                  </a:xfrm>
                  <a:custGeom>
                    <a:avLst/>
                    <a:gdLst>
                      <a:gd name="T0" fmla="*/ 17 w 332"/>
                      <a:gd name="T1" fmla="*/ 229 h 236"/>
                      <a:gd name="T2" fmla="*/ 0 w 332"/>
                      <a:gd name="T3" fmla="*/ 195 h 236"/>
                      <a:gd name="T4" fmla="*/ 4 w 332"/>
                      <a:gd name="T5" fmla="*/ 151 h 236"/>
                      <a:gd name="T6" fmla="*/ 27 w 332"/>
                      <a:gd name="T7" fmla="*/ 103 h 236"/>
                      <a:gd name="T8" fmla="*/ 67 w 332"/>
                      <a:gd name="T9" fmla="*/ 58 h 236"/>
                      <a:gd name="T10" fmla="*/ 91 w 332"/>
                      <a:gd name="T11" fmla="*/ 37 h 236"/>
                      <a:gd name="T12" fmla="*/ 119 w 332"/>
                      <a:gd name="T13" fmla="*/ 21 h 236"/>
                      <a:gd name="T14" fmla="*/ 180 w 332"/>
                      <a:gd name="T15" fmla="*/ 0 h 236"/>
                      <a:gd name="T16" fmla="*/ 249 w 332"/>
                      <a:gd name="T17" fmla="*/ 5 h 236"/>
                      <a:gd name="T18" fmla="*/ 322 w 332"/>
                      <a:gd name="T19" fmla="*/ 38 h 236"/>
                      <a:gd name="T20" fmla="*/ 332 w 332"/>
                      <a:gd name="T21" fmla="*/ 66 h 236"/>
                      <a:gd name="T22" fmla="*/ 323 w 332"/>
                      <a:gd name="T23" fmla="*/ 78 h 236"/>
                      <a:gd name="T24" fmla="*/ 306 w 332"/>
                      <a:gd name="T25" fmla="*/ 80 h 236"/>
                      <a:gd name="T26" fmla="*/ 255 w 332"/>
                      <a:gd name="T27" fmla="*/ 65 h 236"/>
                      <a:gd name="T28" fmla="*/ 202 w 332"/>
                      <a:gd name="T29" fmla="*/ 51 h 236"/>
                      <a:gd name="T30" fmla="*/ 98 w 332"/>
                      <a:gd name="T31" fmla="*/ 81 h 236"/>
                      <a:gd name="T32" fmla="*/ 57 w 332"/>
                      <a:gd name="T33" fmla="*/ 117 h 236"/>
                      <a:gd name="T34" fmla="*/ 37 w 332"/>
                      <a:gd name="T35" fmla="*/ 166 h 236"/>
                      <a:gd name="T36" fmla="*/ 42 w 332"/>
                      <a:gd name="T37" fmla="*/ 215 h 236"/>
                      <a:gd name="T38" fmla="*/ 39 w 332"/>
                      <a:gd name="T39" fmla="*/ 236 h 236"/>
                      <a:gd name="T40" fmla="*/ 17 w 332"/>
                      <a:gd name="T41" fmla="*/ 229 h 236"/>
                      <a:gd name="T42" fmla="*/ 17 w 332"/>
                      <a:gd name="T43" fmla="*/ 22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2" h="236">
                        <a:moveTo>
                          <a:pt x="17" y="229"/>
                        </a:moveTo>
                        <a:lnTo>
                          <a:pt x="0" y="195"/>
                        </a:lnTo>
                        <a:lnTo>
                          <a:pt x="4" y="151"/>
                        </a:lnTo>
                        <a:lnTo>
                          <a:pt x="27" y="103"/>
                        </a:lnTo>
                        <a:lnTo>
                          <a:pt x="67" y="58"/>
                        </a:lnTo>
                        <a:lnTo>
                          <a:pt x="91" y="37"/>
                        </a:lnTo>
                        <a:lnTo>
                          <a:pt x="119" y="21"/>
                        </a:lnTo>
                        <a:lnTo>
                          <a:pt x="180" y="0"/>
                        </a:lnTo>
                        <a:lnTo>
                          <a:pt x="249" y="5"/>
                        </a:lnTo>
                        <a:lnTo>
                          <a:pt x="322" y="38"/>
                        </a:lnTo>
                        <a:lnTo>
                          <a:pt x="332" y="66"/>
                        </a:lnTo>
                        <a:lnTo>
                          <a:pt x="323" y="78"/>
                        </a:lnTo>
                        <a:lnTo>
                          <a:pt x="306" y="80"/>
                        </a:lnTo>
                        <a:lnTo>
                          <a:pt x="255" y="65"/>
                        </a:lnTo>
                        <a:lnTo>
                          <a:pt x="202" y="51"/>
                        </a:lnTo>
                        <a:lnTo>
                          <a:pt x="98" y="81"/>
                        </a:lnTo>
                        <a:lnTo>
                          <a:pt x="57" y="117"/>
                        </a:lnTo>
                        <a:lnTo>
                          <a:pt x="37" y="166"/>
                        </a:lnTo>
                        <a:lnTo>
                          <a:pt x="42" y="215"/>
                        </a:lnTo>
                        <a:lnTo>
                          <a:pt x="39" y="236"/>
                        </a:lnTo>
                        <a:lnTo>
                          <a:pt x="17" y="229"/>
                        </a:lnTo>
                        <a:lnTo>
                          <a:pt x="17"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3" name="Freeform 329"/>
                  <p:cNvSpPr>
                    <a:spLocks/>
                  </p:cNvSpPr>
                  <p:nvPr/>
                </p:nvSpPr>
                <p:spPr bwMode="auto">
                  <a:xfrm>
                    <a:off x="2644" y="3469"/>
                    <a:ext cx="5" cy="5"/>
                  </a:xfrm>
                  <a:custGeom>
                    <a:avLst/>
                    <a:gdLst>
                      <a:gd name="T0" fmla="*/ 0 w 25"/>
                      <a:gd name="T1" fmla="*/ 13 h 25"/>
                      <a:gd name="T2" fmla="*/ 13 w 25"/>
                      <a:gd name="T3" fmla="*/ 0 h 25"/>
                      <a:gd name="T4" fmla="*/ 25 w 25"/>
                      <a:gd name="T5" fmla="*/ 13 h 25"/>
                      <a:gd name="T6" fmla="*/ 13 w 25"/>
                      <a:gd name="T7" fmla="*/ 25 h 25"/>
                      <a:gd name="T8" fmla="*/ 0 w 25"/>
                      <a:gd name="T9" fmla="*/ 13 h 25"/>
                      <a:gd name="T10" fmla="*/ 0 w 25"/>
                      <a:gd name="T11" fmla="*/ 13 h 25"/>
                    </a:gdLst>
                    <a:ahLst/>
                    <a:cxnLst>
                      <a:cxn ang="0">
                        <a:pos x="T0" y="T1"/>
                      </a:cxn>
                      <a:cxn ang="0">
                        <a:pos x="T2" y="T3"/>
                      </a:cxn>
                      <a:cxn ang="0">
                        <a:pos x="T4" y="T5"/>
                      </a:cxn>
                      <a:cxn ang="0">
                        <a:pos x="T6" y="T7"/>
                      </a:cxn>
                      <a:cxn ang="0">
                        <a:pos x="T8" y="T9"/>
                      </a:cxn>
                      <a:cxn ang="0">
                        <a:pos x="T10" y="T11"/>
                      </a:cxn>
                    </a:cxnLst>
                    <a:rect l="0" t="0" r="r" b="b"/>
                    <a:pathLst>
                      <a:path w="25" h="25">
                        <a:moveTo>
                          <a:pt x="0" y="13"/>
                        </a:moveTo>
                        <a:lnTo>
                          <a:pt x="13" y="0"/>
                        </a:lnTo>
                        <a:lnTo>
                          <a:pt x="25" y="13"/>
                        </a:lnTo>
                        <a:lnTo>
                          <a:pt x="13" y="25"/>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4" name="Freeform 330"/>
                  <p:cNvSpPr>
                    <a:spLocks/>
                  </p:cNvSpPr>
                  <p:nvPr/>
                </p:nvSpPr>
                <p:spPr bwMode="auto">
                  <a:xfrm>
                    <a:off x="2652" y="3469"/>
                    <a:ext cx="4" cy="4"/>
                  </a:xfrm>
                  <a:custGeom>
                    <a:avLst/>
                    <a:gdLst>
                      <a:gd name="T0" fmla="*/ 0 w 24"/>
                      <a:gd name="T1" fmla="*/ 13 h 24"/>
                      <a:gd name="T2" fmla="*/ 11 w 24"/>
                      <a:gd name="T3" fmla="*/ 0 h 24"/>
                      <a:gd name="T4" fmla="*/ 24 w 24"/>
                      <a:gd name="T5" fmla="*/ 13 h 24"/>
                      <a:gd name="T6" fmla="*/ 11 w 24"/>
                      <a:gd name="T7" fmla="*/ 24 h 24"/>
                      <a:gd name="T8" fmla="*/ 0 w 24"/>
                      <a:gd name="T9" fmla="*/ 13 h 24"/>
                      <a:gd name="T10" fmla="*/ 0 w 24"/>
                      <a:gd name="T11" fmla="*/ 13 h 24"/>
                    </a:gdLst>
                    <a:ahLst/>
                    <a:cxnLst>
                      <a:cxn ang="0">
                        <a:pos x="T0" y="T1"/>
                      </a:cxn>
                      <a:cxn ang="0">
                        <a:pos x="T2" y="T3"/>
                      </a:cxn>
                      <a:cxn ang="0">
                        <a:pos x="T4" y="T5"/>
                      </a:cxn>
                      <a:cxn ang="0">
                        <a:pos x="T6" y="T7"/>
                      </a:cxn>
                      <a:cxn ang="0">
                        <a:pos x="T8" y="T9"/>
                      </a:cxn>
                      <a:cxn ang="0">
                        <a:pos x="T10" y="T11"/>
                      </a:cxn>
                    </a:cxnLst>
                    <a:rect l="0" t="0" r="r" b="b"/>
                    <a:pathLst>
                      <a:path w="24" h="24">
                        <a:moveTo>
                          <a:pt x="0" y="13"/>
                        </a:moveTo>
                        <a:lnTo>
                          <a:pt x="11" y="0"/>
                        </a:lnTo>
                        <a:lnTo>
                          <a:pt x="24" y="13"/>
                        </a:lnTo>
                        <a:lnTo>
                          <a:pt x="11" y="24"/>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5" name="Freeform 331"/>
                  <p:cNvSpPr>
                    <a:spLocks/>
                  </p:cNvSpPr>
                  <p:nvPr/>
                </p:nvSpPr>
                <p:spPr bwMode="auto">
                  <a:xfrm>
                    <a:off x="2660" y="3468"/>
                    <a:ext cx="5" cy="5"/>
                  </a:xfrm>
                  <a:custGeom>
                    <a:avLst/>
                    <a:gdLst>
                      <a:gd name="T0" fmla="*/ 0 w 25"/>
                      <a:gd name="T1" fmla="*/ 12 h 24"/>
                      <a:gd name="T2" fmla="*/ 13 w 25"/>
                      <a:gd name="T3" fmla="*/ 0 h 24"/>
                      <a:gd name="T4" fmla="*/ 25 w 25"/>
                      <a:gd name="T5" fmla="*/ 12 h 24"/>
                      <a:gd name="T6" fmla="*/ 13 w 25"/>
                      <a:gd name="T7" fmla="*/ 24 h 24"/>
                      <a:gd name="T8" fmla="*/ 0 w 25"/>
                      <a:gd name="T9" fmla="*/ 12 h 24"/>
                      <a:gd name="T10" fmla="*/ 0 w 25"/>
                      <a:gd name="T11" fmla="*/ 12 h 24"/>
                    </a:gdLst>
                    <a:ahLst/>
                    <a:cxnLst>
                      <a:cxn ang="0">
                        <a:pos x="T0" y="T1"/>
                      </a:cxn>
                      <a:cxn ang="0">
                        <a:pos x="T2" y="T3"/>
                      </a:cxn>
                      <a:cxn ang="0">
                        <a:pos x="T4" y="T5"/>
                      </a:cxn>
                      <a:cxn ang="0">
                        <a:pos x="T6" y="T7"/>
                      </a:cxn>
                      <a:cxn ang="0">
                        <a:pos x="T8" y="T9"/>
                      </a:cxn>
                      <a:cxn ang="0">
                        <a:pos x="T10" y="T11"/>
                      </a:cxn>
                    </a:cxnLst>
                    <a:rect l="0" t="0" r="r" b="b"/>
                    <a:pathLst>
                      <a:path w="25" h="24">
                        <a:moveTo>
                          <a:pt x="0" y="12"/>
                        </a:moveTo>
                        <a:lnTo>
                          <a:pt x="13" y="0"/>
                        </a:lnTo>
                        <a:lnTo>
                          <a:pt x="25" y="12"/>
                        </a:lnTo>
                        <a:lnTo>
                          <a:pt x="13" y="24"/>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6" name="Freeform 332"/>
                  <p:cNvSpPr>
                    <a:spLocks/>
                  </p:cNvSpPr>
                  <p:nvPr/>
                </p:nvSpPr>
                <p:spPr bwMode="auto">
                  <a:xfrm>
                    <a:off x="2669" y="3466"/>
                    <a:ext cx="5" cy="5"/>
                  </a:xfrm>
                  <a:custGeom>
                    <a:avLst/>
                    <a:gdLst>
                      <a:gd name="T0" fmla="*/ 0 w 24"/>
                      <a:gd name="T1" fmla="*/ 12 h 25"/>
                      <a:gd name="T2" fmla="*/ 11 w 24"/>
                      <a:gd name="T3" fmla="*/ 0 h 25"/>
                      <a:gd name="T4" fmla="*/ 24 w 24"/>
                      <a:gd name="T5" fmla="*/ 12 h 25"/>
                      <a:gd name="T6" fmla="*/ 11 w 24"/>
                      <a:gd name="T7" fmla="*/ 25 h 25"/>
                      <a:gd name="T8" fmla="*/ 0 w 24"/>
                      <a:gd name="T9" fmla="*/ 12 h 25"/>
                      <a:gd name="T10" fmla="*/ 0 w 24"/>
                      <a:gd name="T11" fmla="*/ 12 h 25"/>
                    </a:gdLst>
                    <a:ahLst/>
                    <a:cxnLst>
                      <a:cxn ang="0">
                        <a:pos x="T0" y="T1"/>
                      </a:cxn>
                      <a:cxn ang="0">
                        <a:pos x="T2" y="T3"/>
                      </a:cxn>
                      <a:cxn ang="0">
                        <a:pos x="T4" y="T5"/>
                      </a:cxn>
                      <a:cxn ang="0">
                        <a:pos x="T6" y="T7"/>
                      </a:cxn>
                      <a:cxn ang="0">
                        <a:pos x="T8" y="T9"/>
                      </a:cxn>
                      <a:cxn ang="0">
                        <a:pos x="T10" y="T11"/>
                      </a:cxn>
                    </a:cxnLst>
                    <a:rect l="0" t="0" r="r" b="b"/>
                    <a:pathLst>
                      <a:path w="24" h="25">
                        <a:moveTo>
                          <a:pt x="0" y="12"/>
                        </a:moveTo>
                        <a:lnTo>
                          <a:pt x="11" y="0"/>
                        </a:lnTo>
                        <a:lnTo>
                          <a:pt x="24" y="12"/>
                        </a:lnTo>
                        <a:lnTo>
                          <a:pt x="11" y="25"/>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7" name="Freeform 333"/>
                  <p:cNvSpPr>
                    <a:spLocks/>
                  </p:cNvSpPr>
                  <p:nvPr/>
                </p:nvSpPr>
                <p:spPr bwMode="auto">
                  <a:xfrm>
                    <a:off x="2677" y="3464"/>
                    <a:ext cx="5" cy="5"/>
                  </a:xfrm>
                  <a:custGeom>
                    <a:avLst/>
                    <a:gdLst>
                      <a:gd name="T0" fmla="*/ 0 w 24"/>
                      <a:gd name="T1" fmla="*/ 12 h 25"/>
                      <a:gd name="T2" fmla="*/ 12 w 24"/>
                      <a:gd name="T3" fmla="*/ 0 h 25"/>
                      <a:gd name="T4" fmla="*/ 24 w 24"/>
                      <a:gd name="T5" fmla="*/ 12 h 25"/>
                      <a:gd name="T6" fmla="*/ 12 w 24"/>
                      <a:gd name="T7" fmla="*/ 25 h 25"/>
                      <a:gd name="T8" fmla="*/ 0 w 24"/>
                      <a:gd name="T9" fmla="*/ 12 h 25"/>
                      <a:gd name="T10" fmla="*/ 0 w 24"/>
                      <a:gd name="T11" fmla="*/ 12 h 25"/>
                    </a:gdLst>
                    <a:ahLst/>
                    <a:cxnLst>
                      <a:cxn ang="0">
                        <a:pos x="T0" y="T1"/>
                      </a:cxn>
                      <a:cxn ang="0">
                        <a:pos x="T2" y="T3"/>
                      </a:cxn>
                      <a:cxn ang="0">
                        <a:pos x="T4" y="T5"/>
                      </a:cxn>
                      <a:cxn ang="0">
                        <a:pos x="T6" y="T7"/>
                      </a:cxn>
                      <a:cxn ang="0">
                        <a:pos x="T8" y="T9"/>
                      </a:cxn>
                      <a:cxn ang="0">
                        <a:pos x="T10" y="T11"/>
                      </a:cxn>
                    </a:cxnLst>
                    <a:rect l="0" t="0" r="r" b="b"/>
                    <a:pathLst>
                      <a:path w="24" h="25">
                        <a:moveTo>
                          <a:pt x="0" y="12"/>
                        </a:moveTo>
                        <a:lnTo>
                          <a:pt x="12" y="0"/>
                        </a:lnTo>
                        <a:lnTo>
                          <a:pt x="24" y="12"/>
                        </a:lnTo>
                        <a:lnTo>
                          <a:pt x="12" y="25"/>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8" name="Freeform 334"/>
                  <p:cNvSpPr>
                    <a:spLocks/>
                  </p:cNvSpPr>
                  <p:nvPr/>
                </p:nvSpPr>
                <p:spPr bwMode="auto">
                  <a:xfrm>
                    <a:off x="2761" y="3430"/>
                    <a:ext cx="7" cy="7"/>
                  </a:xfrm>
                  <a:custGeom>
                    <a:avLst/>
                    <a:gdLst>
                      <a:gd name="T0" fmla="*/ 0 w 36"/>
                      <a:gd name="T1" fmla="*/ 18 h 36"/>
                      <a:gd name="T2" fmla="*/ 19 w 36"/>
                      <a:gd name="T3" fmla="*/ 0 h 36"/>
                      <a:gd name="T4" fmla="*/ 36 w 36"/>
                      <a:gd name="T5" fmla="*/ 18 h 36"/>
                      <a:gd name="T6" fmla="*/ 19 w 36"/>
                      <a:gd name="T7" fmla="*/ 36 h 36"/>
                      <a:gd name="T8" fmla="*/ 0 w 36"/>
                      <a:gd name="T9" fmla="*/ 18 h 36"/>
                      <a:gd name="T10" fmla="*/ 0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0" y="18"/>
                        </a:moveTo>
                        <a:lnTo>
                          <a:pt x="19" y="0"/>
                        </a:lnTo>
                        <a:lnTo>
                          <a:pt x="36" y="18"/>
                        </a:lnTo>
                        <a:lnTo>
                          <a:pt x="19" y="36"/>
                        </a:lnTo>
                        <a:lnTo>
                          <a:pt x="0"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79" name="Freeform 335"/>
                  <p:cNvSpPr>
                    <a:spLocks/>
                  </p:cNvSpPr>
                  <p:nvPr/>
                </p:nvSpPr>
                <p:spPr bwMode="auto">
                  <a:xfrm>
                    <a:off x="2694" y="3458"/>
                    <a:ext cx="6" cy="6"/>
                  </a:xfrm>
                  <a:custGeom>
                    <a:avLst/>
                    <a:gdLst>
                      <a:gd name="T0" fmla="*/ 0 w 30"/>
                      <a:gd name="T1" fmla="*/ 15 h 30"/>
                      <a:gd name="T2" fmla="*/ 15 w 30"/>
                      <a:gd name="T3" fmla="*/ 0 h 30"/>
                      <a:gd name="T4" fmla="*/ 30 w 30"/>
                      <a:gd name="T5" fmla="*/ 15 h 30"/>
                      <a:gd name="T6" fmla="*/ 15 w 30"/>
                      <a:gd name="T7" fmla="*/ 30 h 30"/>
                      <a:gd name="T8" fmla="*/ 0 w 30"/>
                      <a:gd name="T9" fmla="*/ 15 h 30"/>
                      <a:gd name="T10" fmla="*/ 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0" y="15"/>
                        </a:moveTo>
                        <a:lnTo>
                          <a:pt x="15" y="0"/>
                        </a:lnTo>
                        <a:lnTo>
                          <a:pt x="30" y="15"/>
                        </a:lnTo>
                        <a:lnTo>
                          <a:pt x="15" y="30"/>
                        </a:lnTo>
                        <a:lnTo>
                          <a:pt x="0"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0" name="Freeform 336"/>
                  <p:cNvSpPr>
                    <a:spLocks/>
                  </p:cNvSpPr>
                  <p:nvPr/>
                </p:nvSpPr>
                <p:spPr bwMode="auto">
                  <a:xfrm>
                    <a:off x="2636" y="3470"/>
                    <a:ext cx="5" cy="5"/>
                  </a:xfrm>
                  <a:custGeom>
                    <a:avLst/>
                    <a:gdLst>
                      <a:gd name="T0" fmla="*/ 0 w 25"/>
                      <a:gd name="T1" fmla="*/ 12 h 24"/>
                      <a:gd name="T2" fmla="*/ 12 w 25"/>
                      <a:gd name="T3" fmla="*/ 0 h 24"/>
                      <a:gd name="T4" fmla="*/ 25 w 25"/>
                      <a:gd name="T5" fmla="*/ 12 h 24"/>
                      <a:gd name="T6" fmla="*/ 12 w 25"/>
                      <a:gd name="T7" fmla="*/ 24 h 24"/>
                      <a:gd name="T8" fmla="*/ 0 w 25"/>
                      <a:gd name="T9" fmla="*/ 12 h 24"/>
                      <a:gd name="T10" fmla="*/ 0 w 25"/>
                      <a:gd name="T11" fmla="*/ 12 h 24"/>
                    </a:gdLst>
                    <a:ahLst/>
                    <a:cxnLst>
                      <a:cxn ang="0">
                        <a:pos x="T0" y="T1"/>
                      </a:cxn>
                      <a:cxn ang="0">
                        <a:pos x="T2" y="T3"/>
                      </a:cxn>
                      <a:cxn ang="0">
                        <a:pos x="T4" y="T5"/>
                      </a:cxn>
                      <a:cxn ang="0">
                        <a:pos x="T6" y="T7"/>
                      </a:cxn>
                      <a:cxn ang="0">
                        <a:pos x="T8" y="T9"/>
                      </a:cxn>
                      <a:cxn ang="0">
                        <a:pos x="T10" y="T11"/>
                      </a:cxn>
                    </a:cxnLst>
                    <a:rect l="0" t="0" r="r" b="b"/>
                    <a:pathLst>
                      <a:path w="25" h="24">
                        <a:moveTo>
                          <a:pt x="0" y="12"/>
                        </a:moveTo>
                        <a:lnTo>
                          <a:pt x="12" y="0"/>
                        </a:lnTo>
                        <a:lnTo>
                          <a:pt x="25" y="12"/>
                        </a:lnTo>
                        <a:lnTo>
                          <a:pt x="12" y="24"/>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1" name="Freeform 337"/>
                  <p:cNvSpPr>
                    <a:spLocks/>
                  </p:cNvSpPr>
                  <p:nvPr/>
                </p:nvSpPr>
                <p:spPr bwMode="auto">
                  <a:xfrm>
                    <a:off x="2686" y="3462"/>
                    <a:ext cx="5" cy="5"/>
                  </a:xfrm>
                  <a:custGeom>
                    <a:avLst/>
                    <a:gdLst>
                      <a:gd name="T0" fmla="*/ 3 w 26"/>
                      <a:gd name="T1" fmla="*/ 22 h 29"/>
                      <a:gd name="T2" fmla="*/ 0 w 26"/>
                      <a:gd name="T3" fmla="*/ 17 h 29"/>
                      <a:gd name="T4" fmla="*/ 8 w 26"/>
                      <a:gd name="T5" fmla="*/ 0 h 29"/>
                      <a:gd name="T6" fmla="*/ 25 w 26"/>
                      <a:gd name="T7" fmla="*/ 7 h 29"/>
                      <a:gd name="T8" fmla="*/ 26 w 26"/>
                      <a:gd name="T9" fmla="*/ 14 h 29"/>
                      <a:gd name="T10" fmla="*/ 19 w 26"/>
                      <a:gd name="T11" fmla="*/ 29 h 29"/>
                      <a:gd name="T12" fmla="*/ 3 w 26"/>
                      <a:gd name="T13" fmla="*/ 22 h 29"/>
                      <a:gd name="T14" fmla="*/ 3 w 26"/>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3" y="22"/>
                        </a:moveTo>
                        <a:lnTo>
                          <a:pt x="0" y="17"/>
                        </a:lnTo>
                        <a:lnTo>
                          <a:pt x="8" y="0"/>
                        </a:lnTo>
                        <a:lnTo>
                          <a:pt x="25" y="7"/>
                        </a:lnTo>
                        <a:lnTo>
                          <a:pt x="26" y="14"/>
                        </a:lnTo>
                        <a:lnTo>
                          <a:pt x="19" y="29"/>
                        </a:lnTo>
                        <a:lnTo>
                          <a:pt x="3" y="22"/>
                        </a:lnTo>
                        <a:lnTo>
                          <a:pt x="3"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2" name="Freeform 338"/>
                  <p:cNvSpPr>
                    <a:spLocks/>
                  </p:cNvSpPr>
                  <p:nvPr/>
                </p:nvSpPr>
                <p:spPr bwMode="auto">
                  <a:xfrm>
                    <a:off x="2748" y="3435"/>
                    <a:ext cx="8" cy="8"/>
                  </a:xfrm>
                  <a:custGeom>
                    <a:avLst/>
                    <a:gdLst>
                      <a:gd name="T0" fmla="*/ 0 w 40"/>
                      <a:gd name="T1" fmla="*/ 19 h 39"/>
                      <a:gd name="T2" fmla="*/ 20 w 40"/>
                      <a:gd name="T3" fmla="*/ 0 h 39"/>
                      <a:gd name="T4" fmla="*/ 40 w 40"/>
                      <a:gd name="T5" fmla="*/ 19 h 39"/>
                      <a:gd name="T6" fmla="*/ 20 w 40"/>
                      <a:gd name="T7" fmla="*/ 39 h 39"/>
                      <a:gd name="T8" fmla="*/ 0 w 40"/>
                      <a:gd name="T9" fmla="*/ 19 h 39"/>
                      <a:gd name="T10" fmla="*/ 0 w 40"/>
                      <a:gd name="T11" fmla="*/ 19 h 39"/>
                    </a:gdLst>
                    <a:ahLst/>
                    <a:cxnLst>
                      <a:cxn ang="0">
                        <a:pos x="T0" y="T1"/>
                      </a:cxn>
                      <a:cxn ang="0">
                        <a:pos x="T2" y="T3"/>
                      </a:cxn>
                      <a:cxn ang="0">
                        <a:pos x="T4" y="T5"/>
                      </a:cxn>
                      <a:cxn ang="0">
                        <a:pos x="T6" y="T7"/>
                      </a:cxn>
                      <a:cxn ang="0">
                        <a:pos x="T8" y="T9"/>
                      </a:cxn>
                      <a:cxn ang="0">
                        <a:pos x="T10" y="T11"/>
                      </a:cxn>
                    </a:cxnLst>
                    <a:rect l="0" t="0" r="r" b="b"/>
                    <a:pathLst>
                      <a:path w="40" h="39">
                        <a:moveTo>
                          <a:pt x="0" y="19"/>
                        </a:moveTo>
                        <a:lnTo>
                          <a:pt x="20" y="0"/>
                        </a:lnTo>
                        <a:lnTo>
                          <a:pt x="40" y="19"/>
                        </a:lnTo>
                        <a:lnTo>
                          <a:pt x="20" y="39"/>
                        </a:lnTo>
                        <a:lnTo>
                          <a:pt x="0"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3" name="Freeform 339"/>
                  <p:cNvSpPr>
                    <a:spLocks/>
                  </p:cNvSpPr>
                  <p:nvPr/>
                </p:nvSpPr>
                <p:spPr bwMode="auto">
                  <a:xfrm>
                    <a:off x="2475" y="3471"/>
                    <a:ext cx="41" cy="31"/>
                  </a:xfrm>
                  <a:custGeom>
                    <a:avLst/>
                    <a:gdLst>
                      <a:gd name="T0" fmla="*/ 155 w 203"/>
                      <a:gd name="T1" fmla="*/ 42 h 151"/>
                      <a:gd name="T2" fmla="*/ 58 w 203"/>
                      <a:gd name="T3" fmla="*/ 27 h 151"/>
                      <a:gd name="T4" fmla="*/ 13 w 203"/>
                      <a:gd name="T5" fmla="*/ 28 h 151"/>
                      <a:gd name="T6" fmla="*/ 0 w 203"/>
                      <a:gd name="T7" fmla="*/ 17 h 151"/>
                      <a:gd name="T8" fmla="*/ 10 w 203"/>
                      <a:gd name="T9" fmla="*/ 3 h 151"/>
                      <a:gd name="T10" fmla="*/ 177 w 203"/>
                      <a:gd name="T11" fmla="*/ 0 h 151"/>
                      <a:gd name="T12" fmla="*/ 198 w 203"/>
                      <a:gd name="T13" fmla="*/ 22 h 151"/>
                      <a:gd name="T14" fmla="*/ 203 w 203"/>
                      <a:gd name="T15" fmla="*/ 122 h 151"/>
                      <a:gd name="T16" fmla="*/ 201 w 203"/>
                      <a:gd name="T17" fmla="*/ 142 h 151"/>
                      <a:gd name="T18" fmla="*/ 188 w 203"/>
                      <a:gd name="T19" fmla="*/ 151 h 151"/>
                      <a:gd name="T20" fmla="*/ 159 w 203"/>
                      <a:gd name="T21" fmla="*/ 135 h 151"/>
                      <a:gd name="T22" fmla="*/ 155 w 203"/>
                      <a:gd name="T23" fmla="*/ 42 h 151"/>
                      <a:gd name="T24" fmla="*/ 155 w 203"/>
                      <a:gd name="T25" fmla="*/ 4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51">
                        <a:moveTo>
                          <a:pt x="155" y="42"/>
                        </a:moveTo>
                        <a:lnTo>
                          <a:pt x="58" y="27"/>
                        </a:lnTo>
                        <a:lnTo>
                          <a:pt x="13" y="28"/>
                        </a:lnTo>
                        <a:lnTo>
                          <a:pt x="0" y="17"/>
                        </a:lnTo>
                        <a:lnTo>
                          <a:pt x="10" y="3"/>
                        </a:lnTo>
                        <a:lnTo>
                          <a:pt x="177" y="0"/>
                        </a:lnTo>
                        <a:lnTo>
                          <a:pt x="198" y="22"/>
                        </a:lnTo>
                        <a:lnTo>
                          <a:pt x="203" y="122"/>
                        </a:lnTo>
                        <a:lnTo>
                          <a:pt x="201" y="142"/>
                        </a:lnTo>
                        <a:lnTo>
                          <a:pt x="188" y="151"/>
                        </a:lnTo>
                        <a:lnTo>
                          <a:pt x="159" y="135"/>
                        </a:lnTo>
                        <a:lnTo>
                          <a:pt x="155" y="42"/>
                        </a:lnTo>
                        <a:lnTo>
                          <a:pt x="155"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4" name="Freeform 340"/>
                  <p:cNvSpPr>
                    <a:spLocks/>
                  </p:cNvSpPr>
                  <p:nvPr/>
                </p:nvSpPr>
                <p:spPr bwMode="auto">
                  <a:xfrm>
                    <a:off x="2509" y="3487"/>
                    <a:ext cx="28" cy="15"/>
                  </a:xfrm>
                  <a:custGeom>
                    <a:avLst/>
                    <a:gdLst>
                      <a:gd name="T0" fmla="*/ 13 w 141"/>
                      <a:gd name="T1" fmla="*/ 0 h 77"/>
                      <a:gd name="T2" fmla="*/ 80 w 141"/>
                      <a:gd name="T3" fmla="*/ 0 h 77"/>
                      <a:gd name="T4" fmla="*/ 128 w 141"/>
                      <a:gd name="T5" fmla="*/ 3 h 77"/>
                      <a:gd name="T6" fmla="*/ 141 w 141"/>
                      <a:gd name="T7" fmla="*/ 30 h 77"/>
                      <a:gd name="T8" fmla="*/ 141 w 141"/>
                      <a:gd name="T9" fmla="*/ 45 h 77"/>
                      <a:gd name="T10" fmla="*/ 141 w 141"/>
                      <a:gd name="T11" fmla="*/ 60 h 77"/>
                      <a:gd name="T12" fmla="*/ 125 w 141"/>
                      <a:gd name="T13" fmla="*/ 77 h 77"/>
                      <a:gd name="T14" fmla="*/ 109 w 141"/>
                      <a:gd name="T15" fmla="*/ 60 h 77"/>
                      <a:gd name="T16" fmla="*/ 112 w 141"/>
                      <a:gd name="T17" fmla="*/ 21 h 77"/>
                      <a:gd name="T18" fmla="*/ 80 w 141"/>
                      <a:gd name="T19" fmla="*/ 25 h 77"/>
                      <a:gd name="T20" fmla="*/ 13 w 141"/>
                      <a:gd name="T21" fmla="*/ 25 h 77"/>
                      <a:gd name="T22" fmla="*/ 0 w 141"/>
                      <a:gd name="T23" fmla="*/ 12 h 77"/>
                      <a:gd name="T24" fmla="*/ 13 w 141"/>
                      <a:gd name="T25" fmla="*/ 0 h 77"/>
                      <a:gd name="T26" fmla="*/ 13 w 141"/>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77">
                        <a:moveTo>
                          <a:pt x="13" y="0"/>
                        </a:moveTo>
                        <a:lnTo>
                          <a:pt x="80" y="0"/>
                        </a:lnTo>
                        <a:lnTo>
                          <a:pt x="128" y="3"/>
                        </a:lnTo>
                        <a:lnTo>
                          <a:pt x="141" y="30"/>
                        </a:lnTo>
                        <a:lnTo>
                          <a:pt x="141" y="45"/>
                        </a:lnTo>
                        <a:lnTo>
                          <a:pt x="141" y="60"/>
                        </a:lnTo>
                        <a:lnTo>
                          <a:pt x="125" y="77"/>
                        </a:lnTo>
                        <a:lnTo>
                          <a:pt x="109" y="60"/>
                        </a:lnTo>
                        <a:lnTo>
                          <a:pt x="112" y="21"/>
                        </a:lnTo>
                        <a:lnTo>
                          <a:pt x="80" y="25"/>
                        </a:lnTo>
                        <a:lnTo>
                          <a:pt x="13" y="25"/>
                        </a:lnTo>
                        <a:lnTo>
                          <a:pt x="0" y="12"/>
                        </a:lnTo>
                        <a:lnTo>
                          <a:pt x="13"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5" name="Freeform 341"/>
                  <p:cNvSpPr>
                    <a:spLocks/>
                  </p:cNvSpPr>
                  <p:nvPr/>
                </p:nvSpPr>
                <p:spPr bwMode="auto">
                  <a:xfrm>
                    <a:off x="2534" y="3462"/>
                    <a:ext cx="43" cy="45"/>
                  </a:xfrm>
                  <a:custGeom>
                    <a:avLst/>
                    <a:gdLst>
                      <a:gd name="T0" fmla="*/ 42 w 215"/>
                      <a:gd name="T1" fmla="*/ 147 h 223"/>
                      <a:gd name="T2" fmla="*/ 38 w 215"/>
                      <a:gd name="T3" fmla="*/ 28 h 223"/>
                      <a:gd name="T4" fmla="*/ 54 w 215"/>
                      <a:gd name="T5" fmla="*/ 11 h 223"/>
                      <a:gd name="T6" fmla="*/ 193 w 215"/>
                      <a:gd name="T7" fmla="*/ 0 h 223"/>
                      <a:gd name="T8" fmla="*/ 215 w 215"/>
                      <a:gd name="T9" fmla="*/ 23 h 223"/>
                      <a:gd name="T10" fmla="*/ 206 w 215"/>
                      <a:gd name="T11" fmla="*/ 187 h 223"/>
                      <a:gd name="T12" fmla="*/ 203 w 215"/>
                      <a:gd name="T13" fmla="*/ 210 h 223"/>
                      <a:gd name="T14" fmla="*/ 186 w 215"/>
                      <a:gd name="T15" fmla="*/ 223 h 223"/>
                      <a:gd name="T16" fmla="*/ 151 w 215"/>
                      <a:gd name="T17" fmla="*/ 202 h 223"/>
                      <a:gd name="T18" fmla="*/ 145 w 215"/>
                      <a:gd name="T19" fmla="*/ 162 h 223"/>
                      <a:gd name="T20" fmla="*/ 151 w 215"/>
                      <a:gd name="T21" fmla="*/ 123 h 223"/>
                      <a:gd name="T22" fmla="*/ 168 w 215"/>
                      <a:gd name="T23" fmla="*/ 46 h 223"/>
                      <a:gd name="T24" fmla="*/ 67 w 215"/>
                      <a:gd name="T25" fmla="*/ 44 h 223"/>
                      <a:gd name="T26" fmla="*/ 74 w 215"/>
                      <a:gd name="T27" fmla="*/ 163 h 223"/>
                      <a:gd name="T28" fmla="*/ 67 w 215"/>
                      <a:gd name="T29" fmla="*/ 175 h 223"/>
                      <a:gd name="T30" fmla="*/ 50 w 215"/>
                      <a:gd name="T31" fmla="*/ 180 h 223"/>
                      <a:gd name="T32" fmla="*/ 16 w 215"/>
                      <a:gd name="T33" fmla="*/ 179 h 223"/>
                      <a:gd name="T34" fmla="*/ 0 w 215"/>
                      <a:gd name="T35" fmla="*/ 163 h 223"/>
                      <a:gd name="T36" fmla="*/ 16 w 215"/>
                      <a:gd name="T37" fmla="*/ 147 h 223"/>
                      <a:gd name="T38" fmla="*/ 42 w 215"/>
                      <a:gd name="T39" fmla="*/ 147 h 223"/>
                      <a:gd name="T40" fmla="*/ 42 w 215"/>
                      <a:gd name="T41" fmla="*/ 14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23">
                        <a:moveTo>
                          <a:pt x="42" y="147"/>
                        </a:moveTo>
                        <a:lnTo>
                          <a:pt x="38" y="28"/>
                        </a:lnTo>
                        <a:lnTo>
                          <a:pt x="54" y="11"/>
                        </a:lnTo>
                        <a:lnTo>
                          <a:pt x="193" y="0"/>
                        </a:lnTo>
                        <a:lnTo>
                          <a:pt x="215" y="23"/>
                        </a:lnTo>
                        <a:lnTo>
                          <a:pt x="206" y="187"/>
                        </a:lnTo>
                        <a:lnTo>
                          <a:pt x="203" y="210"/>
                        </a:lnTo>
                        <a:lnTo>
                          <a:pt x="186" y="223"/>
                        </a:lnTo>
                        <a:lnTo>
                          <a:pt x="151" y="202"/>
                        </a:lnTo>
                        <a:lnTo>
                          <a:pt x="145" y="162"/>
                        </a:lnTo>
                        <a:lnTo>
                          <a:pt x="151" y="123"/>
                        </a:lnTo>
                        <a:lnTo>
                          <a:pt x="168" y="46"/>
                        </a:lnTo>
                        <a:lnTo>
                          <a:pt x="67" y="44"/>
                        </a:lnTo>
                        <a:lnTo>
                          <a:pt x="74" y="163"/>
                        </a:lnTo>
                        <a:lnTo>
                          <a:pt x="67" y="175"/>
                        </a:lnTo>
                        <a:lnTo>
                          <a:pt x="50" y="180"/>
                        </a:lnTo>
                        <a:lnTo>
                          <a:pt x="16" y="179"/>
                        </a:lnTo>
                        <a:lnTo>
                          <a:pt x="0" y="163"/>
                        </a:lnTo>
                        <a:lnTo>
                          <a:pt x="16" y="147"/>
                        </a:lnTo>
                        <a:lnTo>
                          <a:pt x="42" y="147"/>
                        </a:lnTo>
                        <a:lnTo>
                          <a:pt x="42" y="1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6" name="Freeform 342"/>
                  <p:cNvSpPr>
                    <a:spLocks/>
                  </p:cNvSpPr>
                  <p:nvPr/>
                </p:nvSpPr>
                <p:spPr bwMode="auto">
                  <a:xfrm>
                    <a:off x="2483" y="3484"/>
                    <a:ext cx="7" cy="10"/>
                  </a:xfrm>
                  <a:custGeom>
                    <a:avLst/>
                    <a:gdLst>
                      <a:gd name="T0" fmla="*/ 28 w 35"/>
                      <a:gd name="T1" fmla="*/ 9 h 52"/>
                      <a:gd name="T2" fmla="*/ 35 w 35"/>
                      <a:gd name="T3" fmla="*/ 39 h 52"/>
                      <a:gd name="T4" fmla="*/ 26 w 35"/>
                      <a:gd name="T5" fmla="*/ 52 h 52"/>
                      <a:gd name="T6" fmla="*/ 3 w 35"/>
                      <a:gd name="T7" fmla="*/ 39 h 52"/>
                      <a:gd name="T8" fmla="*/ 0 w 35"/>
                      <a:gd name="T9" fmla="*/ 21 h 52"/>
                      <a:gd name="T10" fmla="*/ 9 w 35"/>
                      <a:gd name="T11" fmla="*/ 0 h 52"/>
                      <a:gd name="T12" fmla="*/ 28 w 35"/>
                      <a:gd name="T13" fmla="*/ 9 h 52"/>
                      <a:gd name="T14" fmla="*/ 28 w 35"/>
                      <a:gd name="T15" fmla="*/ 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8" y="9"/>
                        </a:moveTo>
                        <a:lnTo>
                          <a:pt x="35" y="39"/>
                        </a:lnTo>
                        <a:lnTo>
                          <a:pt x="26" y="52"/>
                        </a:lnTo>
                        <a:lnTo>
                          <a:pt x="3" y="39"/>
                        </a:lnTo>
                        <a:lnTo>
                          <a:pt x="0" y="21"/>
                        </a:lnTo>
                        <a:lnTo>
                          <a:pt x="9" y="0"/>
                        </a:lnTo>
                        <a:lnTo>
                          <a:pt x="28" y="9"/>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7" name="Freeform 343"/>
                  <p:cNvSpPr>
                    <a:spLocks/>
                  </p:cNvSpPr>
                  <p:nvPr/>
                </p:nvSpPr>
                <p:spPr bwMode="auto">
                  <a:xfrm>
                    <a:off x="2494" y="3485"/>
                    <a:ext cx="8" cy="12"/>
                  </a:xfrm>
                  <a:custGeom>
                    <a:avLst/>
                    <a:gdLst>
                      <a:gd name="T0" fmla="*/ 37 w 41"/>
                      <a:gd name="T1" fmla="*/ 17 h 59"/>
                      <a:gd name="T2" fmla="*/ 41 w 41"/>
                      <a:gd name="T3" fmla="*/ 42 h 59"/>
                      <a:gd name="T4" fmla="*/ 32 w 41"/>
                      <a:gd name="T5" fmla="*/ 57 h 59"/>
                      <a:gd name="T6" fmla="*/ 17 w 41"/>
                      <a:gd name="T7" fmla="*/ 59 h 59"/>
                      <a:gd name="T8" fmla="*/ 0 w 41"/>
                      <a:gd name="T9" fmla="*/ 36 h 59"/>
                      <a:gd name="T10" fmla="*/ 5 w 41"/>
                      <a:gd name="T11" fmla="*/ 17 h 59"/>
                      <a:gd name="T12" fmla="*/ 21 w 41"/>
                      <a:gd name="T13" fmla="*/ 0 h 59"/>
                      <a:gd name="T14" fmla="*/ 37 w 41"/>
                      <a:gd name="T15" fmla="*/ 17 h 59"/>
                      <a:gd name="T16" fmla="*/ 37 w 41"/>
                      <a:gd name="T17"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9">
                        <a:moveTo>
                          <a:pt x="37" y="17"/>
                        </a:moveTo>
                        <a:lnTo>
                          <a:pt x="41" y="42"/>
                        </a:lnTo>
                        <a:lnTo>
                          <a:pt x="32" y="57"/>
                        </a:lnTo>
                        <a:lnTo>
                          <a:pt x="17" y="59"/>
                        </a:lnTo>
                        <a:lnTo>
                          <a:pt x="0" y="36"/>
                        </a:lnTo>
                        <a:lnTo>
                          <a:pt x="5" y="17"/>
                        </a:lnTo>
                        <a:lnTo>
                          <a:pt x="21" y="0"/>
                        </a:lnTo>
                        <a:lnTo>
                          <a:pt x="37" y="17"/>
                        </a:lnTo>
                        <a:lnTo>
                          <a:pt x="3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8" name="Freeform 344"/>
                  <p:cNvSpPr>
                    <a:spLocks/>
                  </p:cNvSpPr>
                  <p:nvPr/>
                </p:nvSpPr>
                <p:spPr bwMode="auto">
                  <a:xfrm>
                    <a:off x="2553" y="3474"/>
                    <a:ext cx="8" cy="12"/>
                  </a:xfrm>
                  <a:custGeom>
                    <a:avLst/>
                    <a:gdLst>
                      <a:gd name="T0" fmla="*/ 42 w 42"/>
                      <a:gd name="T1" fmla="*/ 22 h 60"/>
                      <a:gd name="T2" fmla="*/ 37 w 42"/>
                      <a:gd name="T3" fmla="*/ 44 h 60"/>
                      <a:gd name="T4" fmla="*/ 21 w 42"/>
                      <a:gd name="T5" fmla="*/ 60 h 60"/>
                      <a:gd name="T6" fmla="*/ 5 w 42"/>
                      <a:gd name="T7" fmla="*/ 44 h 60"/>
                      <a:gd name="T8" fmla="*/ 0 w 42"/>
                      <a:gd name="T9" fmla="*/ 22 h 60"/>
                      <a:gd name="T10" fmla="*/ 6 w 42"/>
                      <a:gd name="T11" fmla="*/ 6 h 60"/>
                      <a:gd name="T12" fmla="*/ 21 w 42"/>
                      <a:gd name="T13" fmla="*/ 0 h 60"/>
                      <a:gd name="T14" fmla="*/ 42 w 42"/>
                      <a:gd name="T15" fmla="*/ 22 h 60"/>
                      <a:gd name="T16" fmla="*/ 42 w 42"/>
                      <a:gd name="T17"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60">
                        <a:moveTo>
                          <a:pt x="42" y="22"/>
                        </a:moveTo>
                        <a:lnTo>
                          <a:pt x="37" y="44"/>
                        </a:lnTo>
                        <a:lnTo>
                          <a:pt x="21" y="60"/>
                        </a:lnTo>
                        <a:lnTo>
                          <a:pt x="5" y="44"/>
                        </a:lnTo>
                        <a:lnTo>
                          <a:pt x="0" y="22"/>
                        </a:lnTo>
                        <a:lnTo>
                          <a:pt x="6" y="6"/>
                        </a:lnTo>
                        <a:lnTo>
                          <a:pt x="21" y="0"/>
                        </a:lnTo>
                        <a:lnTo>
                          <a:pt x="42" y="22"/>
                        </a:lnTo>
                        <a:lnTo>
                          <a:pt x="4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89" name="Freeform 345"/>
                  <p:cNvSpPr>
                    <a:spLocks/>
                  </p:cNvSpPr>
                  <p:nvPr/>
                </p:nvSpPr>
                <p:spPr bwMode="auto">
                  <a:xfrm>
                    <a:off x="2554" y="3494"/>
                    <a:ext cx="8" cy="11"/>
                  </a:xfrm>
                  <a:custGeom>
                    <a:avLst/>
                    <a:gdLst>
                      <a:gd name="T0" fmla="*/ 30 w 40"/>
                      <a:gd name="T1" fmla="*/ 13 h 55"/>
                      <a:gd name="T2" fmla="*/ 40 w 40"/>
                      <a:gd name="T3" fmla="*/ 31 h 55"/>
                      <a:gd name="T4" fmla="*/ 36 w 40"/>
                      <a:gd name="T5" fmla="*/ 48 h 55"/>
                      <a:gd name="T6" fmla="*/ 23 w 40"/>
                      <a:gd name="T7" fmla="*/ 55 h 55"/>
                      <a:gd name="T8" fmla="*/ 0 w 40"/>
                      <a:gd name="T9" fmla="*/ 38 h 55"/>
                      <a:gd name="T10" fmla="*/ 0 w 40"/>
                      <a:gd name="T11" fmla="*/ 28 h 55"/>
                      <a:gd name="T12" fmla="*/ 0 w 40"/>
                      <a:gd name="T13" fmla="*/ 18 h 55"/>
                      <a:gd name="T14" fmla="*/ 13 w 40"/>
                      <a:gd name="T15" fmla="*/ 0 h 55"/>
                      <a:gd name="T16" fmla="*/ 30 w 40"/>
                      <a:gd name="T17" fmla="*/ 13 h 55"/>
                      <a:gd name="T18" fmla="*/ 30 w 40"/>
                      <a:gd name="T19"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55">
                        <a:moveTo>
                          <a:pt x="30" y="13"/>
                        </a:moveTo>
                        <a:lnTo>
                          <a:pt x="40" y="31"/>
                        </a:lnTo>
                        <a:lnTo>
                          <a:pt x="36" y="48"/>
                        </a:lnTo>
                        <a:lnTo>
                          <a:pt x="23" y="55"/>
                        </a:lnTo>
                        <a:lnTo>
                          <a:pt x="0" y="38"/>
                        </a:lnTo>
                        <a:lnTo>
                          <a:pt x="0" y="28"/>
                        </a:lnTo>
                        <a:lnTo>
                          <a:pt x="0" y="18"/>
                        </a:lnTo>
                        <a:lnTo>
                          <a:pt x="13" y="0"/>
                        </a:lnTo>
                        <a:lnTo>
                          <a:pt x="30"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90" name="Freeform 346"/>
                  <p:cNvSpPr>
                    <a:spLocks/>
                  </p:cNvSpPr>
                  <p:nvPr/>
                </p:nvSpPr>
                <p:spPr bwMode="auto">
                  <a:xfrm>
                    <a:off x="2571" y="3488"/>
                    <a:ext cx="26" cy="20"/>
                  </a:xfrm>
                  <a:custGeom>
                    <a:avLst/>
                    <a:gdLst>
                      <a:gd name="T0" fmla="*/ 95 w 132"/>
                      <a:gd name="T1" fmla="*/ 30 h 104"/>
                      <a:gd name="T2" fmla="*/ 12 w 132"/>
                      <a:gd name="T3" fmla="*/ 27 h 104"/>
                      <a:gd name="T4" fmla="*/ 0 w 132"/>
                      <a:gd name="T5" fmla="*/ 15 h 104"/>
                      <a:gd name="T6" fmla="*/ 12 w 132"/>
                      <a:gd name="T7" fmla="*/ 2 h 104"/>
                      <a:gd name="T8" fmla="*/ 113 w 132"/>
                      <a:gd name="T9" fmla="*/ 0 h 104"/>
                      <a:gd name="T10" fmla="*/ 128 w 132"/>
                      <a:gd name="T11" fmla="*/ 15 h 104"/>
                      <a:gd name="T12" fmla="*/ 132 w 132"/>
                      <a:gd name="T13" fmla="*/ 77 h 104"/>
                      <a:gd name="T14" fmla="*/ 123 w 132"/>
                      <a:gd name="T15" fmla="*/ 96 h 104"/>
                      <a:gd name="T16" fmla="*/ 105 w 132"/>
                      <a:gd name="T17" fmla="*/ 104 h 104"/>
                      <a:gd name="T18" fmla="*/ 84 w 132"/>
                      <a:gd name="T19" fmla="*/ 84 h 104"/>
                      <a:gd name="T20" fmla="*/ 95 w 132"/>
                      <a:gd name="T21" fmla="*/ 30 h 104"/>
                      <a:gd name="T22" fmla="*/ 95 w 132"/>
                      <a:gd name="T23" fmla="*/ 3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4">
                        <a:moveTo>
                          <a:pt x="95" y="30"/>
                        </a:moveTo>
                        <a:lnTo>
                          <a:pt x="12" y="27"/>
                        </a:lnTo>
                        <a:lnTo>
                          <a:pt x="0" y="15"/>
                        </a:lnTo>
                        <a:lnTo>
                          <a:pt x="12" y="2"/>
                        </a:lnTo>
                        <a:lnTo>
                          <a:pt x="113" y="0"/>
                        </a:lnTo>
                        <a:lnTo>
                          <a:pt x="128" y="15"/>
                        </a:lnTo>
                        <a:lnTo>
                          <a:pt x="132" y="77"/>
                        </a:lnTo>
                        <a:lnTo>
                          <a:pt x="123" y="96"/>
                        </a:lnTo>
                        <a:lnTo>
                          <a:pt x="105" y="104"/>
                        </a:lnTo>
                        <a:lnTo>
                          <a:pt x="84" y="84"/>
                        </a:lnTo>
                        <a:lnTo>
                          <a:pt x="95" y="30"/>
                        </a:lnTo>
                        <a:lnTo>
                          <a:pt x="9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91" name="Freeform 347"/>
                  <p:cNvSpPr>
                    <a:spLocks/>
                  </p:cNvSpPr>
                  <p:nvPr/>
                </p:nvSpPr>
                <p:spPr bwMode="auto">
                  <a:xfrm>
                    <a:off x="2712" y="3576"/>
                    <a:ext cx="50" cy="61"/>
                  </a:xfrm>
                  <a:custGeom>
                    <a:avLst/>
                    <a:gdLst>
                      <a:gd name="T0" fmla="*/ 52 w 251"/>
                      <a:gd name="T1" fmla="*/ 0 h 304"/>
                      <a:gd name="T2" fmla="*/ 125 w 251"/>
                      <a:gd name="T3" fmla="*/ 35 h 304"/>
                      <a:gd name="T4" fmla="*/ 210 w 251"/>
                      <a:gd name="T5" fmla="*/ 98 h 304"/>
                      <a:gd name="T6" fmla="*/ 251 w 251"/>
                      <a:gd name="T7" fmla="*/ 196 h 304"/>
                      <a:gd name="T8" fmla="*/ 137 w 251"/>
                      <a:gd name="T9" fmla="*/ 160 h 304"/>
                      <a:gd name="T10" fmla="*/ 141 w 251"/>
                      <a:gd name="T11" fmla="*/ 245 h 304"/>
                      <a:gd name="T12" fmla="*/ 78 w 251"/>
                      <a:gd name="T13" fmla="*/ 226 h 304"/>
                      <a:gd name="T14" fmla="*/ 71 w 251"/>
                      <a:gd name="T15" fmla="*/ 304 h 304"/>
                      <a:gd name="T16" fmla="*/ 0 w 251"/>
                      <a:gd name="T17" fmla="*/ 297 h 304"/>
                      <a:gd name="T18" fmla="*/ 13 w 251"/>
                      <a:gd name="T19" fmla="*/ 284 h 304"/>
                      <a:gd name="T20" fmla="*/ 29 w 251"/>
                      <a:gd name="T21" fmla="*/ 263 h 304"/>
                      <a:gd name="T22" fmla="*/ 25 w 251"/>
                      <a:gd name="T23" fmla="*/ 244 h 304"/>
                      <a:gd name="T24" fmla="*/ 16 w 251"/>
                      <a:gd name="T25" fmla="*/ 229 h 304"/>
                      <a:gd name="T26" fmla="*/ 37 w 251"/>
                      <a:gd name="T27" fmla="*/ 208 h 304"/>
                      <a:gd name="T28" fmla="*/ 25 w 251"/>
                      <a:gd name="T29" fmla="*/ 154 h 304"/>
                      <a:gd name="T30" fmla="*/ 80 w 251"/>
                      <a:gd name="T31" fmla="*/ 140 h 304"/>
                      <a:gd name="T32" fmla="*/ 55 w 251"/>
                      <a:gd name="T33" fmla="*/ 108 h 304"/>
                      <a:gd name="T34" fmla="*/ 36 w 251"/>
                      <a:gd name="T35" fmla="*/ 80 h 304"/>
                      <a:gd name="T36" fmla="*/ 109 w 251"/>
                      <a:gd name="T37" fmla="*/ 77 h 304"/>
                      <a:gd name="T38" fmla="*/ 100 w 251"/>
                      <a:gd name="T39" fmla="*/ 66 h 304"/>
                      <a:gd name="T40" fmla="*/ 77 w 251"/>
                      <a:gd name="T41" fmla="*/ 48 h 304"/>
                      <a:gd name="T42" fmla="*/ 32 w 251"/>
                      <a:gd name="T43" fmla="*/ 14 h 304"/>
                      <a:gd name="T44" fmla="*/ 36 w 251"/>
                      <a:gd name="T45" fmla="*/ 0 h 304"/>
                      <a:gd name="T46" fmla="*/ 52 w 251"/>
                      <a:gd name="T47" fmla="*/ 0 h 304"/>
                      <a:gd name="T48" fmla="*/ 52 w 251"/>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1" h="304">
                        <a:moveTo>
                          <a:pt x="52" y="0"/>
                        </a:moveTo>
                        <a:lnTo>
                          <a:pt x="125" y="35"/>
                        </a:lnTo>
                        <a:lnTo>
                          <a:pt x="210" y="98"/>
                        </a:lnTo>
                        <a:lnTo>
                          <a:pt x="251" y="196"/>
                        </a:lnTo>
                        <a:lnTo>
                          <a:pt x="137" y="160"/>
                        </a:lnTo>
                        <a:lnTo>
                          <a:pt x="141" y="245"/>
                        </a:lnTo>
                        <a:lnTo>
                          <a:pt x="78" y="226"/>
                        </a:lnTo>
                        <a:lnTo>
                          <a:pt x="71" y="304"/>
                        </a:lnTo>
                        <a:lnTo>
                          <a:pt x="0" y="297"/>
                        </a:lnTo>
                        <a:lnTo>
                          <a:pt x="13" y="284"/>
                        </a:lnTo>
                        <a:lnTo>
                          <a:pt x="29" y="263"/>
                        </a:lnTo>
                        <a:lnTo>
                          <a:pt x="25" y="244"/>
                        </a:lnTo>
                        <a:lnTo>
                          <a:pt x="16" y="229"/>
                        </a:lnTo>
                        <a:lnTo>
                          <a:pt x="37" y="208"/>
                        </a:lnTo>
                        <a:lnTo>
                          <a:pt x="25" y="154"/>
                        </a:lnTo>
                        <a:lnTo>
                          <a:pt x="80" y="140"/>
                        </a:lnTo>
                        <a:lnTo>
                          <a:pt x="55" y="108"/>
                        </a:lnTo>
                        <a:lnTo>
                          <a:pt x="36" y="80"/>
                        </a:lnTo>
                        <a:lnTo>
                          <a:pt x="109" y="77"/>
                        </a:lnTo>
                        <a:lnTo>
                          <a:pt x="100" y="66"/>
                        </a:lnTo>
                        <a:lnTo>
                          <a:pt x="77" y="48"/>
                        </a:lnTo>
                        <a:lnTo>
                          <a:pt x="32" y="14"/>
                        </a:lnTo>
                        <a:lnTo>
                          <a:pt x="36" y="0"/>
                        </a:lnTo>
                        <a:lnTo>
                          <a:pt x="52" y="0"/>
                        </a:lnTo>
                        <a:lnTo>
                          <a:pt x="52" y="0"/>
                        </a:lnTo>
                        <a:close/>
                      </a:path>
                    </a:pathLst>
                  </a:custGeom>
                  <a:solidFill>
                    <a:srgbClr val="FFFA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92" name="Freeform 348"/>
                  <p:cNvSpPr>
                    <a:spLocks/>
                  </p:cNvSpPr>
                  <p:nvPr/>
                </p:nvSpPr>
                <p:spPr bwMode="auto">
                  <a:xfrm>
                    <a:off x="2715" y="3576"/>
                    <a:ext cx="53" cy="65"/>
                  </a:xfrm>
                  <a:custGeom>
                    <a:avLst/>
                    <a:gdLst>
                      <a:gd name="T0" fmla="*/ 144 w 266"/>
                      <a:gd name="T1" fmla="*/ 190 h 323"/>
                      <a:gd name="T2" fmla="*/ 168 w 266"/>
                      <a:gd name="T3" fmla="*/ 263 h 323"/>
                      <a:gd name="T4" fmla="*/ 161 w 266"/>
                      <a:gd name="T5" fmla="*/ 290 h 323"/>
                      <a:gd name="T6" fmla="*/ 135 w 266"/>
                      <a:gd name="T7" fmla="*/ 283 h 323"/>
                      <a:gd name="T8" fmla="*/ 103 w 266"/>
                      <a:gd name="T9" fmla="*/ 261 h 323"/>
                      <a:gd name="T10" fmla="*/ 80 w 266"/>
                      <a:gd name="T11" fmla="*/ 246 h 323"/>
                      <a:gd name="T12" fmla="*/ 92 w 266"/>
                      <a:gd name="T13" fmla="*/ 301 h 323"/>
                      <a:gd name="T14" fmla="*/ 86 w 266"/>
                      <a:gd name="T15" fmla="*/ 323 h 323"/>
                      <a:gd name="T16" fmla="*/ 61 w 266"/>
                      <a:gd name="T17" fmla="*/ 321 h 323"/>
                      <a:gd name="T18" fmla="*/ 0 w 266"/>
                      <a:gd name="T19" fmla="*/ 300 h 323"/>
                      <a:gd name="T20" fmla="*/ 8 w 266"/>
                      <a:gd name="T21" fmla="*/ 290 h 323"/>
                      <a:gd name="T22" fmla="*/ 31 w 266"/>
                      <a:gd name="T23" fmla="*/ 278 h 323"/>
                      <a:gd name="T24" fmla="*/ 55 w 266"/>
                      <a:gd name="T25" fmla="*/ 275 h 323"/>
                      <a:gd name="T26" fmla="*/ 54 w 266"/>
                      <a:gd name="T27" fmla="*/ 201 h 323"/>
                      <a:gd name="T28" fmla="*/ 110 w 266"/>
                      <a:gd name="T29" fmla="*/ 211 h 323"/>
                      <a:gd name="T30" fmla="*/ 92 w 266"/>
                      <a:gd name="T31" fmla="*/ 159 h 323"/>
                      <a:gd name="T32" fmla="*/ 95 w 266"/>
                      <a:gd name="T33" fmla="*/ 131 h 323"/>
                      <a:gd name="T34" fmla="*/ 134 w 266"/>
                      <a:gd name="T35" fmla="*/ 133 h 323"/>
                      <a:gd name="T36" fmla="*/ 214 w 266"/>
                      <a:gd name="T37" fmla="*/ 166 h 323"/>
                      <a:gd name="T38" fmla="*/ 187 w 266"/>
                      <a:gd name="T39" fmla="*/ 117 h 323"/>
                      <a:gd name="T40" fmla="*/ 166 w 266"/>
                      <a:gd name="T41" fmla="*/ 96 h 323"/>
                      <a:gd name="T42" fmla="*/ 143 w 266"/>
                      <a:gd name="T43" fmla="*/ 78 h 323"/>
                      <a:gd name="T44" fmla="*/ 91 w 266"/>
                      <a:gd name="T45" fmla="*/ 45 h 323"/>
                      <a:gd name="T46" fmla="*/ 41 w 266"/>
                      <a:gd name="T47" fmla="*/ 21 h 323"/>
                      <a:gd name="T48" fmla="*/ 35 w 266"/>
                      <a:gd name="T49" fmla="*/ 6 h 323"/>
                      <a:gd name="T50" fmla="*/ 51 w 266"/>
                      <a:gd name="T51" fmla="*/ 0 h 323"/>
                      <a:gd name="T52" fmla="*/ 127 w 266"/>
                      <a:gd name="T53" fmla="*/ 33 h 323"/>
                      <a:gd name="T54" fmla="*/ 199 w 266"/>
                      <a:gd name="T55" fmla="*/ 85 h 323"/>
                      <a:gd name="T56" fmla="*/ 251 w 266"/>
                      <a:gd name="T57" fmla="*/ 152 h 323"/>
                      <a:gd name="T58" fmla="*/ 266 w 266"/>
                      <a:gd name="T59" fmla="*/ 230 h 323"/>
                      <a:gd name="T60" fmla="*/ 250 w 266"/>
                      <a:gd name="T61" fmla="*/ 253 h 323"/>
                      <a:gd name="T62" fmla="*/ 221 w 266"/>
                      <a:gd name="T63" fmla="*/ 239 h 323"/>
                      <a:gd name="T64" fmla="*/ 183 w 266"/>
                      <a:gd name="T65" fmla="*/ 206 h 323"/>
                      <a:gd name="T66" fmla="*/ 144 w 266"/>
                      <a:gd name="T67" fmla="*/ 190 h 323"/>
                      <a:gd name="T68" fmla="*/ 144 w 266"/>
                      <a:gd name="T69" fmla="*/ 19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 h="323">
                        <a:moveTo>
                          <a:pt x="144" y="190"/>
                        </a:moveTo>
                        <a:lnTo>
                          <a:pt x="168" y="263"/>
                        </a:lnTo>
                        <a:lnTo>
                          <a:pt x="161" y="290"/>
                        </a:lnTo>
                        <a:lnTo>
                          <a:pt x="135" y="283"/>
                        </a:lnTo>
                        <a:lnTo>
                          <a:pt x="103" y="261"/>
                        </a:lnTo>
                        <a:lnTo>
                          <a:pt x="80" y="246"/>
                        </a:lnTo>
                        <a:lnTo>
                          <a:pt x="92" y="301"/>
                        </a:lnTo>
                        <a:lnTo>
                          <a:pt x="86" y="323"/>
                        </a:lnTo>
                        <a:lnTo>
                          <a:pt x="61" y="321"/>
                        </a:lnTo>
                        <a:lnTo>
                          <a:pt x="0" y="300"/>
                        </a:lnTo>
                        <a:lnTo>
                          <a:pt x="8" y="290"/>
                        </a:lnTo>
                        <a:lnTo>
                          <a:pt x="31" y="278"/>
                        </a:lnTo>
                        <a:lnTo>
                          <a:pt x="55" y="275"/>
                        </a:lnTo>
                        <a:lnTo>
                          <a:pt x="54" y="201"/>
                        </a:lnTo>
                        <a:lnTo>
                          <a:pt x="110" y="211"/>
                        </a:lnTo>
                        <a:lnTo>
                          <a:pt x="92" y="159"/>
                        </a:lnTo>
                        <a:lnTo>
                          <a:pt x="95" y="131"/>
                        </a:lnTo>
                        <a:lnTo>
                          <a:pt x="134" y="133"/>
                        </a:lnTo>
                        <a:lnTo>
                          <a:pt x="214" y="166"/>
                        </a:lnTo>
                        <a:lnTo>
                          <a:pt x="187" y="117"/>
                        </a:lnTo>
                        <a:lnTo>
                          <a:pt x="166" y="96"/>
                        </a:lnTo>
                        <a:lnTo>
                          <a:pt x="143" y="78"/>
                        </a:lnTo>
                        <a:lnTo>
                          <a:pt x="91" y="45"/>
                        </a:lnTo>
                        <a:lnTo>
                          <a:pt x="41" y="21"/>
                        </a:lnTo>
                        <a:lnTo>
                          <a:pt x="35" y="6"/>
                        </a:lnTo>
                        <a:lnTo>
                          <a:pt x="51" y="0"/>
                        </a:lnTo>
                        <a:lnTo>
                          <a:pt x="127" y="33"/>
                        </a:lnTo>
                        <a:lnTo>
                          <a:pt x="199" y="85"/>
                        </a:lnTo>
                        <a:lnTo>
                          <a:pt x="251" y="152"/>
                        </a:lnTo>
                        <a:lnTo>
                          <a:pt x="266" y="230"/>
                        </a:lnTo>
                        <a:lnTo>
                          <a:pt x="250" y="253"/>
                        </a:lnTo>
                        <a:lnTo>
                          <a:pt x="221" y="239"/>
                        </a:lnTo>
                        <a:lnTo>
                          <a:pt x="183" y="206"/>
                        </a:lnTo>
                        <a:lnTo>
                          <a:pt x="144" y="190"/>
                        </a:lnTo>
                        <a:lnTo>
                          <a:pt x="14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93" name="Freeform 349"/>
                  <p:cNvSpPr>
                    <a:spLocks/>
                  </p:cNvSpPr>
                  <p:nvPr/>
                </p:nvSpPr>
                <p:spPr bwMode="auto">
                  <a:xfrm>
                    <a:off x="2887" y="3721"/>
                    <a:ext cx="173" cy="166"/>
                  </a:xfrm>
                  <a:custGeom>
                    <a:avLst/>
                    <a:gdLst>
                      <a:gd name="T0" fmla="*/ 44 w 865"/>
                      <a:gd name="T1" fmla="*/ 831 h 831"/>
                      <a:gd name="T2" fmla="*/ 0 w 865"/>
                      <a:gd name="T3" fmla="*/ 669 h 831"/>
                      <a:gd name="T4" fmla="*/ 1 w 865"/>
                      <a:gd name="T5" fmla="*/ 424 h 831"/>
                      <a:gd name="T6" fmla="*/ 50 w 865"/>
                      <a:gd name="T7" fmla="*/ 326 h 831"/>
                      <a:gd name="T8" fmla="*/ 96 w 865"/>
                      <a:gd name="T9" fmla="*/ 310 h 831"/>
                      <a:gd name="T10" fmla="*/ 179 w 865"/>
                      <a:gd name="T11" fmla="*/ 289 h 831"/>
                      <a:gd name="T12" fmla="*/ 268 w 865"/>
                      <a:gd name="T13" fmla="*/ 176 h 831"/>
                      <a:gd name="T14" fmla="*/ 330 w 865"/>
                      <a:gd name="T15" fmla="*/ 112 h 831"/>
                      <a:gd name="T16" fmla="*/ 406 w 865"/>
                      <a:gd name="T17" fmla="*/ 66 h 831"/>
                      <a:gd name="T18" fmla="*/ 475 w 865"/>
                      <a:gd name="T19" fmla="*/ 36 h 831"/>
                      <a:gd name="T20" fmla="*/ 608 w 865"/>
                      <a:gd name="T21" fmla="*/ 5 h 831"/>
                      <a:gd name="T22" fmla="*/ 726 w 865"/>
                      <a:gd name="T23" fmla="*/ 0 h 831"/>
                      <a:gd name="T24" fmla="*/ 806 w 865"/>
                      <a:gd name="T25" fmla="*/ 23 h 831"/>
                      <a:gd name="T26" fmla="*/ 851 w 865"/>
                      <a:gd name="T27" fmla="*/ 63 h 831"/>
                      <a:gd name="T28" fmla="*/ 865 w 865"/>
                      <a:gd name="T29" fmla="*/ 128 h 831"/>
                      <a:gd name="T30" fmla="*/ 846 w 865"/>
                      <a:gd name="T31" fmla="*/ 231 h 831"/>
                      <a:gd name="T32" fmla="*/ 824 w 865"/>
                      <a:gd name="T33" fmla="*/ 292 h 831"/>
                      <a:gd name="T34" fmla="*/ 792 w 865"/>
                      <a:gd name="T35" fmla="*/ 358 h 831"/>
                      <a:gd name="T36" fmla="*/ 750 w 865"/>
                      <a:gd name="T37" fmla="*/ 424 h 831"/>
                      <a:gd name="T38" fmla="*/ 709 w 865"/>
                      <a:gd name="T39" fmla="*/ 483 h 831"/>
                      <a:gd name="T40" fmla="*/ 635 w 865"/>
                      <a:gd name="T41" fmla="*/ 561 h 831"/>
                      <a:gd name="T42" fmla="*/ 560 w 865"/>
                      <a:gd name="T43" fmla="*/ 611 h 831"/>
                      <a:gd name="T44" fmla="*/ 457 w 865"/>
                      <a:gd name="T45" fmla="*/ 673 h 831"/>
                      <a:gd name="T46" fmla="*/ 343 w 865"/>
                      <a:gd name="T47" fmla="*/ 734 h 831"/>
                      <a:gd name="T48" fmla="*/ 233 w 865"/>
                      <a:gd name="T49" fmla="*/ 777 h 831"/>
                      <a:gd name="T50" fmla="*/ 44 w 865"/>
                      <a:gd name="T51" fmla="*/ 831 h 831"/>
                      <a:gd name="T52" fmla="*/ 44 w 865"/>
                      <a:gd name="T53"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5" h="831">
                        <a:moveTo>
                          <a:pt x="44" y="831"/>
                        </a:moveTo>
                        <a:lnTo>
                          <a:pt x="0" y="669"/>
                        </a:lnTo>
                        <a:lnTo>
                          <a:pt x="1" y="424"/>
                        </a:lnTo>
                        <a:lnTo>
                          <a:pt x="50" y="326"/>
                        </a:lnTo>
                        <a:lnTo>
                          <a:pt x="96" y="310"/>
                        </a:lnTo>
                        <a:lnTo>
                          <a:pt x="179" y="289"/>
                        </a:lnTo>
                        <a:lnTo>
                          <a:pt x="268" y="176"/>
                        </a:lnTo>
                        <a:lnTo>
                          <a:pt x="330" y="112"/>
                        </a:lnTo>
                        <a:lnTo>
                          <a:pt x="406" y="66"/>
                        </a:lnTo>
                        <a:lnTo>
                          <a:pt x="475" y="36"/>
                        </a:lnTo>
                        <a:lnTo>
                          <a:pt x="608" y="5"/>
                        </a:lnTo>
                        <a:lnTo>
                          <a:pt x="726" y="0"/>
                        </a:lnTo>
                        <a:lnTo>
                          <a:pt x="806" y="23"/>
                        </a:lnTo>
                        <a:lnTo>
                          <a:pt x="851" y="63"/>
                        </a:lnTo>
                        <a:lnTo>
                          <a:pt x="865" y="128"/>
                        </a:lnTo>
                        <a:lnTo>
                          <a:pt x="846" y="231"/>
                        </a:lnTo>
                        <a:lnTo>
                          <a:pt x="824" y="292"/>
                        </a:lnTo>
                        <a:lnTo>
                          <a:pt x="792" y="358"/>
                        </a:lnTo>
                        <a:lnTo>
                          <a:pt x="750" y="424"/>
                        </a:lnTo>
                        <a:lnTo>
                          <a:pt x="709" y="483"/>
                        </a:lnTo>
                        <a:lnTo>
                          <a:pt x="635" y="561"/>
                        </a:lnTo>
                        <a:lnTo>
                          <a:pt x="560" y="611"/>
                        </a:lnTo>
                        <a:lnTo>
                          <a:pt x="457" y="673"/>
                        </a:lnTo>
                        <a:lnTo>
                          <a:pt x="343" y="734"/>
                        </a:lnTo>
                        <a:lnTo>
                          <a:pt x="233" y="777"/>
                        </a:lnTo>
                        <a:lnTo>
                          <a:pt x="44" y="831"/>
                        </a:lnTo>
                        <a:lnTo>
                          <a:pt x="44" y="831"/>
                        </a:lnTo>
                        <a:close/>
                      </a:path>
                    </a:pathLst>
                  </a:custGeom>
                  <a:solidFill>
                    <a:srgbClr val="AE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94" name="Freeform 350"/>
                  <p:cNvSpPr>
                    <a:spLocks/>
                  </p:cNvSpPr>
                  <p:nvPr/>
                </p:nvSpPr>
                <p:spPr bwMode="auto">
                  <a:xfrm>
                    <a:off x="2611" y="3540"/>
                    <a:ext cx="205" cy="155"/>
                  </a:xfrm>
                  <a:custGeom>
                    <a:avLst/>
                    <a:gdLst>
                      <a:gd name="T0" fmla="*/ 151 w 1024"/>
                      <a:gd name="T1" fmla="*/ 642 h 771"/>
                      <a:gd name="T2" fmla="*/ 97 w 1024"/>
                      <a:gd name="T3" fmla="*/ 589 h 771"/>
                      <a:gd name="T4" fmla="*/ 54 w 1024"/>
                      <a:gd name="T5" fmla="*/ 534 h 771"/>
                      <a:gd name="T6" fmla="*/ 4 w 1024"/>
                      <a:gd name="T7" fmla="*/ 418 h 771"/>
                      <a:gd name="T8" fmla="*/ 0 w 1024"/>
                      <a:gd name="T9" fmla="*/ 305 h 771"/>
                      <a:gd name="T10" fmla="*/ 12 w 1024"/>
                      <a:gd name="T11" fmla="*/ 251 h 771"/>
                      <a:gd name="T12" fmla="*/ 35 w 1024"/>
                      <a:gd name="T13" fmla="*/ 200 h 771"/>
                      <a:gd name="T14" fmla="*/ 67 w 1024"/>
                      <a:gd name="T15" fmla="*/ 153 h 771"/>
                      <a:gd name="T16" fmla="*/ 107 w 1024"/>
                      <a:gd name="T17" fmla="*/ 110 h 771"/>
                      <a:gd name="T18" fmla="*/ 157 w 1024"/>
                      <a:gd name="T19" fmla="*/ 72 h 771"/>
                      <a:gd name="T20" fmla="*/ 213 w 1024"/>
                      <a:gd name="T21" fmla="*/ 42 h 771"/>
                      <a:gd name="T22" fmla="*/ 348 w 1024"/>
                      <a:gd name="T23" fmla="*/ 3 h 771"/>
                      <a:gd name="T24" fmla="*/ 511 w 1024"/>
                      <a:gd name="T25" fmla="*/ 0 h 771"/>
                      <a:gd name="T26" fmla="*/ 687 w 1024"/>
                      <a:gd name="T27" fmla="*/ 27 h 771"/>
                      <a:gd name="T28" fmla="*/ 850 w 1024"/>
                      <a:gd name="T29" fmla="*/ 100 h 771"/>
                      <a:gd name="T30" fmla="*/ 924 w 1024"/>
                      <a:gd name="T31" fmla="*/ 167 h 771"/>
                      <a:gd name="T32" fmla="*/ 979 w 1024"/>
                      <a:gd name="T33" fmla="*/ 250 h 771"/>
                      <a:gd name="T34" fmla="*/ 1013 w 1024"/>
                      <a:gd name="T35" fmla="*/ 342 h 771"/>
                      <a:gd name="T36" fmla="*/ 1024 w 1024"/>
                      <a:gd name="T37" fmla="*/ 439 h 771"/>
                      <a:gd name="T38" fmla="*/ 1013 w 1024"/>
                      <a:gd name="T39" fmla="*/ 535 h 771"/>
                      <a:gd name="T40" fmla="*/ 976 w 1024"/>
                      <a:gd name="T41" fmla="*/ 623 h 771"/>
                      <a:gd name="T42" fmla="*/ 914 w 1024"/>
                      <a:gd name="T43" fmla="*/ 698 h 771"/>
                      <a:gd name="T44" fmla="*/ 823 w 1024"/>
                      <a:gd name="T45" fmla="*/ 753 h 771"/>
                      <a:gd name="T46" fmla="*/ 746 w 1024"/>
                      <a:gd name="T47" fmla="*/ 771 h 771"/>
                      <a:gd name="T48" fmla="*/ 658 w 1024"/>
                      <a:gd name="T49" fmla="*/ 769 h 771"/>
                      <a:gd name="T50" fmla="*/ 488 w 1024"/>
                      <a:gd name="T51" fmla="*/ 751 h 771"/>
                      <a:gd name="T52" fmla="*/ 489 w 1024"/>
                      <a:gd name="T53" fmla="*/ 727 h 771"/>
                      <a:gd name="T54" fmla="*/ 649 w 1024"/>
                      <a:gd name="T55" fmla="*/ 721 h 771"/>
                      <a:gd name="T56" fmla="*/ 778 w 1024"/>
                      <a:gd name="T57" fmla="*/ 679 h 771"/>
                      <a:gd name="T58" fmla="*/ 874 w 1024"/>
                      <a:gd name="T59" fmla="*/ 611 h 771"/>
                      <a:gd name="T60" fmla="*/ 935 w 1024"/>
                      <a:gd name="T61" fmla="*/ 526 h 771"/>
                      <a:gd name="T62" fmla="*/ 963 w 1024"/>
                      <a:gd name="T63" fmla="*/ 428 h 771"/>
                      <a:gd name="T64" fmla="*/ 953 w 1024"/>
                      <a:gd name="T65" fmla="*/ 327 h 771"/>
                      <a:gd name="T66" fmla="*/ 933 w 1024"/>
                      <a:gd name="T67" fmla="*/ 277 h 771"/>
                      <a:gd name="T68" fmla="*/ 866 w 1024"/>
                      <a:gd name="T69" fmla="*/ 187 h 771"/>
                      <a:gd name="T70" fmla="*/ 816 w 1024"/>
                      <a:gd name="T71" fmla="*/ 148 h 771"/>
                      <a:gd name="T72" fmla="*/ 743 w 1024"/>
                      <a:gd name="T73" fmla="*/ 106 h 771"/>
                      <a:gd name="T74" fmla="*/ 667 w 1024"/>
                      <a:gd name="T75" fmla="*/ 79 h 771"/>
                      <a:gd name="T76" fmla="*/ 506 w 1024"/>
                      <a:gd name="T77" fmla="*/ 52 h 771"/>
                      <a:gd name="T78" fmla="*/ 360 w 1024"/>
                      <a:gd name="T79" fmla="*/ 53 h 771"/>
                      <a:gd name="T80" fmla="*/ 238 w 1024"/>
                      <a:gd name="T81" fmla="*/ 88 h 771"/>
                      <a:gd name="T82" fmla="*/ 141 w 1024"/>
                      <a:gd name="T83" fmla="*/ 149 h 771"/>
                      <a:gd name="T84" fmla="*/ 72 w 1024"/>
                      <a:gd name="T85" fmla="*/ 229 h 771"/>
                      <a:gd name="T86" fmla="*/ 37 w 1024"/>
                      <a:gd name="T87" fmla="*/ 322 h 771"/>
                      <a:gd name="T88" fmla="*/ 39 w 1024"/>
                      <a:gd name="T89" fmla="*/ 424 h 771"/>
                      <a:gd name="T90" fmla="*/ 54 w 1024"/>
                      <a:gd name="T91" fmla="*/ 475 h 771"/>
                      <a:gd name="T92" fmla="*/ 80 w 1024"/>
                      <a:gd name="T93" fmla="*/ 527 h 771"/>
                      <a:gd name="T94" fmla="*/ 119 w 1024"/>
                      <a:gd name="T95" fmla="*/ 577 h 771"/>
                      <a:gd name="T96" fmla="*/ 167 w 1024"/>
                      <a:gd name="T97" fmla="*/ 623 h 771"/>
                      <a:gd name="T98" fmla="*/ 151 w 1024"/>
                      <a:gd name="T99" fmla="*/ 642 h 771"/>
                      <a:gd name="T100" fmla="*/ 151 w 1024"/>
                      <a:gd name="T101" fmla="*/ 642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24" h="771">
                        <a:moveTo>
                          <a:pt x="151" y="642"/>
                        </a:moveTo>
                        <a:lnTo>
                          <a:pt x="97" y="589"/>
                        </a:lnTo>
                        <a:lnTo>
                          <a:pt x="54" y="534"/>
                        </a:lnTo>
                        <a:lnTo>
                          <a:pt x="4" y="418"/>
                        </a:lnTo>
                        <a:lnTo>
                          <a:pt x="0" y="305"/>
                        </a:lnTo>
                        <a:lnTo>
                          <a:pt x="12" y="251"/>
                        </a:lnTo>
                        <a:lnTo>
                          <a:pt x="35" y="200"/>
                        </a:lnTo>
                        <a:lnTo>
                          <a:pt x="67" y="153"/>
                        </a:lnTo>
                        <a:lnTo>
                          <a:pt x="107" y="110"/>
                        </a:lnTo>
                        <a:lnTo>
                          <a:pt x="157" y="72"/>
                        </a:lnTo>
                        <a:lnTo>
                          <a:pt x="213" y="42"/>
                        </a:lnTo>
                        <a:lnTo>
                          <a:pt x="348" y="3"/>
                        </a:lnTo>
                        <a:lnTo>
                          <a:pt x="511" y="0"/>
                        </a:lnTo>
                        <a:lnTo>
                          <a:pt x="687" y="27"/>
                        </a:lnTo>
                        <a:lnTo>
                          <a:pt x="850" y="100"/>
                        </a:lnTo>
                        <a:lnTo>
                          <a:pt x="924" y="167"/>
                        </a:lnTo>
                        <a:lnTo>
                          <a:pt x="979" y="250"/>
                        </a:lnTo>
                        <a:lnTo>
                          <a:pt x="1013" y="342"/>
                        </a:lnTo>
                        <a:lnTo>
                          <a:pt x="1024" y="439"/>
                        </a:lnTo>
                        <a:lnTo>
                          <a:pt x="1013" y="535"/>
                        </a:lnTo>
                        <a:lnTo>
                          <a:pt x="976" y="623"/>
                        </a:lnTo>
                        <a:lnTo>
                          <a:pt x="914" y="698"/>
                        </a:lnTo>
                        <a:lnTo>
                          <a:pt x="823" y="753"/>
                        </a:lnTo>
                        <a:lnTo>
                          <a:pt x="746" y="771"/>
                        </a:lnTo>
                        <a:lnTo>
                          <a:pt x="658" y="769"/>
                        </a:lnTo>
                        <a:lnTo>
                          <a:pt x="488" y="751"/>
                        </a:lnTo>
                        <a:lnTo>
                          <a:pt x="489" y="727"/>
                        </a:lnTo>
                        <a:lnTo>
                          <a:pt x="649" y="721"/>
                        </a:lnTo>
                        <a:lnTo>
                          <a:pt x="778" y="679"/>
                        </a:lnTo>
                        <a:lnTo>
                          <a:pt x="874" y="611"/>
                        </a:lnTo>
                        <a:lnTo>
                          <a:pt x="935" y="526"/>
                        </a:lnTo>
                        <a:lnTo>
                          <a:pt x="963" y="428"/>
                        </a:lnTo>
                        <a:lnTo>
                          <a:pt x="953" y="327"/>
                        </a:lnTo>
                        <a:lnTo>
                          <a:pt x="933" y="277"/>
                        </a:lnTo>
                        <a:lnTo>
                          <a:pt x="866" y="187"/>
                        </a:lnTo>
                        <a:lnTo>
                          <a:pt x="816" y="148"/>
                        </a:lnTo>
                        <a:lnTo>
                          <a:pt x="743" y="106"/>
                        </a:lnTo>
                        <a:lnTo>
                          <a:pt x="667" y="79"/>
                        </a:lnTo>
                        <a:lnTo>
                          <a:pt x="506" y="52"/>
                        </a:lnTo>
                        <a:lnTo>
                          <a:pt x="360" y="53"/>
                        </a:lnTo>
                        <a:lnTo>
                          <a:pt x="238" y="88"/>
                        </a:lnTo>
                        <a:lnTo>
                          <a:pt x="141" y="149"/>
                        </a:lnTo>
                        <a:lnTo>
                          <a:pt x="72" y="229"/>
                        </a:lnTo>
                        <a:lnTo>
                          <a:pt x="37" y="322"/>
                        </a:lnTo>
                        <a:lnTo>
                          <a:pt x="39" y="424"/>
                        </a:lnTo>
                        <a:lnTo>
                          <a:pt x="54" y="475"/>
                        </a:lnTo>
                        <a:lnTo>
                          <a:pt x="80" y="527"/>
                        </a:lnTo>
                        <a:lnTo>
                          <a:pt x="119" y="577"/>
                        </a:lnTo>
                        <a:lnTo>
                          <a:pt x="167" y="623"/>
                        </a:lnTo>
                        <a:lnTo>
                          <a:pt x="151" y="642"/>
                        </a:lnTo>
                        <a:lnTo>
                          <a:pt x="151" y="6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95" name="Freeform 351"/>
                  <p:cNvSpPr>
                    <a:spLocks/>
                  </p:cNvSpPr>
                  <p:nvPr/>
                </p:nvSpPr>
                <p:spPr bwMode="auto">
                  <a:xfrm>
                    <a:off x="2628" y="3546"/>
                    <a:ext cx="163" cy="121"/>
                  </a:xfrm>
                  <a:custGeom>
                    <a:avLst/>
                    <a:gdLst>
                      <a:gd name="T0" fmla="*/ 0 w 815"/>
                      <a:gd name="T1" fmla="*/ 122 h 607"/>
                      <a:gd name="T2" fmla="*/ 222 w 815"/>
                      <a:gd name="T3" fmla="*/ 6 h 607"/>
                      <a:gd name="T4" fmla="*/ 349 w 815"/>
                      <a:gd name="T5" fmla="*/ 0 h 607"/>
                      <a:gd name="T6" fmla="*/ 479 w 815"/>
                      <a:gd name="T7" fmla="*/ 25 h 607"/>
                      <a:gd name="T8" fmla="*/ 601 w 815"/>
                      <a:gd name="T9" fmla="*/ 77 h 607"/>
                      <a:gd name="T10" fmla="*/ 655 w 815"/>
                      <a:gd name="T11" fmla="*/ 112 h 607"/>
                      <a:gd name="T12" fmla="*/ 705 w 815"/>
                      <a:gd name="T13" fmla="*/ 152 h 607"/>
                      <a:gd name="T14" fmla="*/ 747 w 815"/>
                      <a:gd name="T15" fmla="*/ 197 h 607"/>
                      <a:gd name="T16" fmla="*/ 779 w 815"/>
                      <a:gd name="T17" fmla="*/ 247 h 607"/>
                      <a:gd name="T18" fmla="*/ 815 w 815"/>
                      <a:gd name="T19" fmla="*/ 356 h 607"/>
                      <a:gd name="T20" fmla="*/ 814 w 815"/>
                      <a:gd name="T21" fmla="*/ 415 h 607"/>
                      <a:gd name="T22" fmla="*/ 800 w 815"/>
                      <a:gd name="T23" fmla="*/ 476 h 607"/>
                      <a:gd name="T24" fmla="*/ 770 w 815"/>
                      <a:gd name="T25" fmla="*/ 538 h 607"/>
                      <a:gd name="T26" fmla="*/ 724 w 815"/>
                      <a:gd name="T27" fmla="*/ 602 h 607"/>
                      <a:gd name="T28" fmla="*/ 713 w 815"/>
                      <a:gd name="T29" fmla="*/ 607 h 607"/>
                      <a:gd name="T30" fmla="*/ 712 w 815"/>
                      <a:gd name="T31" fmla="*/ 595 h 607"/>
                      <a:gd name="T32" fmla="*/ 726 w 815"/>
                      <a:gd name="T33" fmla="*/ 532 h 607"/>
                      <a:gd name="T34" fmla="*/ 749 w 815"/>
                      <a:gd name="T35" fmla="*/ 455 h 607"/>
                      <a:gd name="T36" fmla="*/ 762 w 815"/>
                      <a:gd name="T37" fmla="*/ 404 h 607"/>
                      <a:gd name="T38" fmla="*/ 760 w 815"/>
                      <a:gd name="T39" fmla="*/ 352 h 607"/>
                      <a:gd name="T40" fmla="*/ 748 w 815"/>
                      <a:gd name="T41" fmla="*/ 305 h 607"/>
                      <a:gd name="T42" fmla="*/ 726 w 815"/>
                      <a:gd name="T43" fmla="*/ 262 h 607"/>
                      <a:gd name="T44" fmla="*/ 660 w 815"/>
                      <a:gd name="T45" fmla="*/ 188 h 607"/>
                      <a:gd name="T46" fmla="*/ 578 w 815"/>
                      <a:gd name="T47" fmla="*/ 130 h 607"/>
                      <a:gd name="T48" fmla="*/ 534 w 815"/>
                      <a:gd name="T49" fmla="*/ 106 h 607"/>
                      <a:gd name="T50" fmla="*/ 468 w 815"/>
                      <a:gd name="T51" fmla="*/ 81 h 607"/>
                      <a:gd name="T52" fmla="*/ 386 w 815"/>
                      <a:gd name="T53" fmla="*/ 63 h 607"/>
                      <a:gd name="T54" fmla="*/ 232 w 815"/>
                      <a:gd name="T55" fmla="*/ 61 h 607"/>
                      <a:gd name="T56" fmla="*/ 105 w 815"/>
                      <a:gd name="T57" fmla="*/ 84 h 607"/>
                      <a:gd name="T58" fmla="*/ 57 w 815"/>
                      <a:gd name="T59" fmla="*/ 111 h 607"/>
                      <a:gd name="T60" fmla="*/ 11 w 815"/>
                      <a:gd name="T61" fmla="*/ 164 h 607"/>
                      <a:gd name="T62" fmla="*/ 0 w 815"/>
                      <a:gd name="T63" fmla="*/ 122 h 607"/>
                      <a:gd name="T64" fmla="*/ 0 w 815"/>
                      <a:gd name="T65" fmla="*/ 12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5" h="607">
                        <a:moveTo>
                          <a:pt x="0" y="122"/>
                        </a:moveTo>
                        <a:lnTo>
                          <a:pt x="222" y="6"/>
                        </a:lnTo>
                        <a:lnTo>
                          <a:pt x="349" y="0"/>
                        </a:lnTo>
                        <a:lnTo>
                          <a:pt x="479" y="25"/>
                        </a:lnTo>
                        <a:lnTo>
                          <a:pt x="601" y="77"/>
                        </a:lnTo>
                        <a:lnTo>
                          <a:pt x="655" y="112"/>
                        </a:lnTo>
                        <a:lnTo>
                          <a:pt x="705" y="152"/>
                        </a:lnTo>
                        <a:lnTo>
                          <a:pt x="747" y="197"/>
                        </a:lnTo>
                        <a:lnTo>
                          <a:pt x="779" y="247"/>
                        </a:lnTo>
                        <a:lnTo>
                          <a:pt x="815" y="356"/>
                        </a:lnTo>
                        <a:lnTo>
                          <a:pt x="814" y="415"/>
                        </a:lnTo>
                        <a:lnTo>
                          <a:pt x="800" y="476"/>
                        </a:lnTo>
                        <a:lnTo>
                          <a:pt x="770" y="538"/>
                        </a:lnTo>
                        <a:lnTo>
                          <a:pt x="724" y="602"/>
                        </a:lnTo>
                        <a:lnTo>
                          <a:pt x="713" y="607"/>
                        </a:lnTo>
                        <a:lnTo>
                          <a:pt x="712" y="595"/>
                        </a:lnTo>
                        <a:lnTo>
                          <a:pt x="726" y="532"/>
                        </a:lnTo>
                        <a:lnTo>
                          <a:pt x="749" y="455"/>
                        </a:lnTo>
                        <a:lnTo>
                          <a:pt x="762" y="404"/>
                        </a:lnTo>
                        <a:lnTo>
                          <a:pt x="760" y="352"/>
                        </a:lnTo>
                        <a:lnTo>
                          <a:pt x="748" y="305"/>
                        </a:lnTo>
                        <a:lnTo>
                          <a:pt x="726" y="262"/>
                        </a:lnTo>
                        <a:lnTo>
                          <a:pt x="660" y="188"/>
                        </a:lnTo>
                        <a:lnTo>
                          <a:pt x="578" y="130"/>
                        </a:lnTo>
                        <a:lnTo>
                          <a:pt x="534" y="106"/>
                        </a:lnTo>
                        <a:lnTo>
                          <a:pt x="468" y="81"/>
                        </a:lnTo>
                        <a:lnTo>
                          <a:pt x="386" y="63"/>
                        </a:lnTo>
                        <a:lnTo>
                          <a:pt x="232" y="61"/>
                        </a:lnTo>
                        <a:lnTo>
                          <a:pt x="105" y="84"/>
                        </a:lnTo>
                        <a:lnTo>
                          <a:pt x="57" y="111"/>
                        </a:lnTo>
                        <a:lnTo>
                          <a:pt x="11" y="164"/>
                        </a:lnTo>
                        <a:lnTo>
                          <a:pt x="0" y="122"/>
                        </a:lnTo>
                        <a:lnTo>
                          <a:pt x="0"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96" name="Freeform 352"/>
                  <p:cNvSpPr>
                    <a:spLocks/>
                  </p:cNvSpPr>
                  <p:nvPr/>
                </p:nvSpPr>
                <p:spPr bwMode="auto">
                  <a:xfrm>
                    <a:off x="2879" y="3696"/>
                    <a:ext cx="196" cy="191"/>
                  </a:xfrm>
                  <a:custGeom>
                    <a:avLst/>
                    <a:gdLst>
                      <a:gd name="T0" fmla="*/ 916 w 978"/>
                      <a:gd name="T1" fmla="*/ 373 h 954"/>
                      <a:gd name="T2" fmla="*/ 909 w 978"/>
                      <a:gd name="T3" fmla="*/ 350 h 954"/>
                      <a:gd name="T4" fmla="*/ 934 w 978"/>
                      <a:gd name="T5" fmla="*/ 251 h 954"/>
                      <a:gd name="T6" fmla="*/ 931 w 978"/>
                      <a:gd name="T7" fmla="*/ 151 h 954"/>
                      <a:gd name="T8" fmla="*/ 923 w 978"/>
                      <a:gd name="T9" fmla="*/ 121 h 954"/>
                      <a:gd name="T10" fmla="*/ 905 w 978"/>
                      <a:gd name="T11" fmla="*/ 97 h 954"/>
                      <a:gd name="T12" fmla="*/ 876 w 978"/>
                      <a:gd name="T13" fmla="*/ 78 h 954"/>
                      <a:gd name="T14" fmla="*/ 839 w 978"/>
                      <a:gd name="T15" fmla="*/ 65 h 954"/>
                      <a:gd name="T16" fmla="*/ 744 w 978"/>
                      <a:gd name="T17" fmla="*/ 57 h 954"/>
                      <a:gd name="T18" fmla="*/ 630 w 978"/>
                      <a:gd name="T19" fmla="*/ 74 h 954"/>
                      <a:gd name="T20" fmla="*/ 467 w 978"/>
                      <a:gd name="T21" fmla="*/ 130 h 954"/>
                      <a:gd name="T22" fmla="*/ 386 w 978"/>
                      <a:gd name="T23" fmla="*/ 173 h 954"/>
                      <a:gd name="T24" fmla="*/ 309 w 978"/>
                      <a:gd name="T25" fmla="*/ 227 h 954"/>
                      <a:gd name="T26" fmla="*/ 222 w 978"/>
                      <a:gd name="T27" fmla="*/ 306 h 954"/>
                      <a:gd name="T28" fmla="*/ 185 w 978"/>
                      <a:gd name="T29" fmla="*/ 352 h 954"/>
                      <a:gd name="T30" fmla="*/ 151 w 978"/>
                      <a:gd name="T31" fmla="*/ 400 h 954"/>
                      <a:gd name="T32" fmla="*/ 102 w 978"/>
                      <a:gd name="T33" fmla="*/ 510 h 954"/>
                      <a:gd name="T34" fmla="*/ 77 w 978"/>
                      <a:gd name="T35" fmla="*/ 635 h 954"/>
                      <a:gd name="T36" fmla="*/ 61 w 978"/>
                      <a:gd name="T37" fmla="*/ 792 h 954"/>
                      <a:gd name="T38" fmla="*/ 68 w 978"/>
                      <a:gd name="T39" fmla="*/ 867 h 954"/>
                      <a:gd name="T40" fmla="*/ 82 w 978"/>
                      <a:gd name="T41" fmla="*/ 904 h 954"/>
                      <a:gd name="T42" fmla="*/ 103 w 978"/>
                      <a:gd name="T43" fmla="*/ 940 h 954"/>
                      <a:gd name="T44" fmla="*/ 83 w 978"/>
                      <a:gd name="T45" fmla="*/ 954 h 954"/>
                      <a:gd name="T46" fmla="*/ 10 w 978"/>
                      <a:gd name="T47" fmla="*/ 799 h 954"/>
                      <a:gd name="T48" fmla="*/ 0 w 978"/>
                      <a:gd name="T49" fmla="*/ 628 h 954"/>
                      <a:gd name="T50" fmla="*/ 10 w 978"/>
                      <a:gd name="T51" fmla="*/ 555 h 954"/>
                      <a:gd name="T52" fmla="*/ 28 w 978"/>
                      <a:gd name="T53" fmla="*/ 487 h 954"/>
                      <a:gd name="T54" fmla="*/ 54 w 978"/>
                      <a:gd name="T55" fmla="*/ 422 h 954"/>
                      <a:gd name="T56" fmla="*/ 87 w 978"/>
                      <a:gd name="T57" fmla="*/ 362 h 954"/>
                      <a:gd name="T58" fmla="*/ 106 w 978"/>
                      <a:gd name="T59" fmla="*/ 335 h 954"/>
                      <a:gd name="T60" fmla="*/ 126 w 978"/>
                      <a:gd name="T61" fmla="*/ 307 h 954"/>
                      <a:gd name="T62" fmla="*/ 170 w 978"/>
                      <a:gd name="T63" fmla="*/ 256 h 954"/>
                      <a:gd name="T64" fmla="*/ 218 w 978"/>
                      <a:gd name="T65" fmla="*/ 210 h 954"/>
                      <a:gd name="T66" fmla="*/ 272 w 978"/>
                      <a:gd name="T67" fmla="*/ 167 h 954"/>
                      <a:gd name="T68" fmla="*/ 357 w 978"/>
                      <a:gd name="T69" fmla="*/ 112 h 954"/>
                      <a:gd name="T70" fmla="*/ 447 w 978"/>
                      <a:gd name="T71" fmla="*/ 67 h 954"/>
                      <a:gd name="T72" fmla="*/ 538 w 978"/>
                      <a:gd name="T73" fmla="*/ 33 h 954"/>
                      <a:gd name="T74" fmla="*/ 629 w 978"/>
                      <a:gd name="T75" fmla="*/ 10 h 954"/>
                      <a:gd name="T76" fmla="*/ 764 w 978"/>
                      <a:gd name="T77" fmla="*/ 0 h 954"/>
                      <a:gd name="T78" fmla="*/ 875 w 978"/>
                      <a:gd name="T79" fmla="*/ 22 h 954"/>
                      <a:gd name="T80" fmla="*/ 950 w 978"/>
                      <a:gd name="T81" fmla="*/ 76 h 954"/>
                      <a:gd name="T82" fmla="*/ 978 w 978"/>
                      <a:gd name="T83" fmla="*/ 159 h 954"/>
                      <a:gd name="T84" fmla="*/ 947 w 978"/>
                      <a:gd name="T85" fmla="*/ 321 h 954"/>
                      <a:gd name="T86" fmla="*/ 916 w 978"/>
                      <a:gd name="T87" fmla="*/ 373 h 954"/>
                      <a:gd name="T88" fmla="*/ 916 w 978"/>
                      <a:gd name="T89" fmla="*/ 37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8" h="954">
                        <a:moveTo>
                          <a:pt x="916" y="373"/>
                        </a:moveTo>
                        <a:lnTo>
                          <a:pt x="909" y="350"/>
                        </a:lnTo>
                        <a:lnTo>
                          <a:pt x="934" y="251"/>
                        </a:lnTo>
                        <a:lnTo>
                          <a:pt x="931" y="151"/>
                        </a:lnTo>
                        <a:lnTo>
                          <a:pt x="923" y="121"/>
                        </a:lnTo>
                        <a:lnTo>
                          <a:pt x="905" y="97"/>
                        </a:lnTo>
                        <a:lnTo>
                          <a:pt x="876" y="78"/>
                        </a:lnTo>
                        <a:lnTo>
                          <a:pt x="839" y="65"/>
                        </a:lnTo>
                        <a:lnTo>
                          <a:pt x="744" y="57"/>
                        </a:lnTo>
                        <a:lnTo>
                          <a:pt x="630" y="74"/>
                        </a:lnTo>
                        <a:lnTo>
                          <a:pt x="467" y="130"/>
                        </a:lnTo>
                        <a:lnTo>
                          <a:pt x="386" y="173"/>
                        </a:lnTo>
                        <a:lnTo>
                          <a:pt x="309" y="227"/>
                        </a:lnTo>
                        <a:lnTo>
                          <a:pt x="222" y="306"/>
                        </a:lnTo>
                        <a:lnTo>
                          <a:pt x="185" y="352"/>
                        </a:lnTo>
                        <a:lnTo>
                          <a:pt x="151" y="400"/>
                        </a:lnTo>
                        <a:lnTo>
                          <a:pt x="102" y="510"/>
                        </a:lnTo>
                        <a:lnTo>
                          <a:pt x="77" y="635"/>
                        </a:lnTo>
                        <a:lnTo>
                          <a:pt x="61" y="792"/>
                        </a:lnTo>
                        <a:lnTo>
                          <a:pt x="68" y="867"/>
                        </a:lnTo>
                        <a:lnTo>
                          <a:pt x="82" y="904"/>
                        </a:lnTo>
                        <a:lnTo>
                          <a:pt x="103" y="940"/>
                        </a:lnTo>
                        <a:lnTo>
                          <a:pt x="83" y="954"/>
                        </a:lnTo>
                        <a:lnTo>
                          <a:pt x="10" y="799"/>
                        </a:lnTo>
                        <a:lnTo>
                          <a:pt x="0" y="628"/>
                        </a:lnTo>
                        <a:lnTo>
                          <a:pt x="10" y="555"/>
                        </a:lnTo>
                        <a:lnTo>
                          <a:pt x="28" y="487"/>
                        </a:lnTo>
                        <a:lnTo>
                          <a:pt x="54" y="422"/>
                        </a:lnTo>
                        <a:lnTo>
                          <a:pt x="87" y="362"/>
                        </a:lnTo>
                        <a:lnTo>
                          <a:pt x="106" y="335"/>
                        </a:lnTo>
                        <a:lnTo>
                          <a:pt x="126" y="307"/>
                        </a:lnTo>
                        <a:lnTo>
                          <a:pt x="170" y="256"/>
                        </a:lnTo>
                        <a:lnTo>
                          <a:pt x="218" y="210"/>
                        </a:lnTo>
                        <a:lnTo>
                          <a:pt x="272" y="167"/>
                        </a:lnTo>
                        <a:lnTo>
                          <a:pt x="357" y="112"/>
                        </a:lnTo>
                        <a:lnTo>
                          <a:pt x="447" y="67"/>
                        </a:lnTo>
                        <a:lnTo>
                          <a:pt x="538" y="33"/>
                        </a:lnTo>
                        <a:lnTo>
                          <a:pt x="629" y="10"/>
                        </a:lnTo>
                        <a:lnTo>
                          <a:pt x="764" y="0"/>
                        </a:lnTo>
                        <a:lnTo>
                          <a:pt x="875" y="22"/>
                        </a:lnTo>
                        <a:lnTo>
                          <a:pt x="950" y="76"/>
                        </a:lnTo>
                        <a:lnTo>
                          <a:pt x="978" y="159"/>
                        </a:lnTo>
                        <a:lnTo>
                          <a:pt x="947" y="321"/>
                        </a:lnTo>
                        <a:lnTo>
                          <a:pt x="916" y="373"/>
                        </a:lnTo>
                        <a:lnTo>
                          <a:pt x="916"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7697" name="Group 353"/>
                <p:cNvGrpSpPr>
                  <a:grpSpLocks/>
                </p:cNvGrpSpPr>
                <p:nvPr/>
              </p:nvGrpSpPr>
              <p:grpSpPr bwMode="auto">
                <a:xfrm>
                  <a:off x="1772" y="2917"/>
                  <a:ext cx="609" cy="523"/>
                  <a:chOff x="2475" y="3382"/>
                  <a:chExt cx="609" cy="523"/>
                </a:xfrm>
              </p:grpSpPr>
              <p:sp>
                <p:nvSpPr>
                  <p:cNvPr id="57698" name="Freeform 354"/>
                  <p:cNvSpPr>
                    <a:spLocks/>
                  </p:cNvSpPr>
                  <p:nvPr/>
                </p:nvSpPr>
                <p:spPr bwMode="auto">
                  <a:xfrm>
                    <a:off x="2479" y="3382"/>
                    <a:ext cx="605" cy="518"/>
                  </a:xfrm>
                  <a:custGeom>
                    <a:avLst/>
                    <a:gdLst>
                      <a:gd name="T0" fmla="*/ 1748 w 3029"/>
                      <a:gd name="T1" fmla="*/ 344 h 2593"/>
                      <a:gd name="T2" fmla="*/ 1488 w 3029"/>
                      <a:gd name="T3" fmla="*/ 219 h 2593"/>
                      <a:gd name="T4" fmla="*/ 1187 w 3029"/>
                      <a:gd name="T5" fmla="*/ 53 h 2593"/>
                      <a:gd name="T6" fmla="*/ 1053 w 3029"/>
                      <a:gd name="T7" fmla="*/ 12 h 2593"/>
                      <a:gd name="T8" fmla="*/ 888 w 3029"/>
                      <a:gd name="T9" fmla="*/ 0 h 2593"/>
                      <a:gd name="T10" fmla="*/ 727 w 3029"/>
                      <a:gd name="T11" fmla="*/ 9 h 2593"/>
                      <a:gd name="T12" fmla="*/ 623 w 3029"/>
                      <a:gd name="T13" fmla="*/ 20 h 2593"/>
                      <a:gd name="T14" fmla="*/ 512 w 3029"/>
                      <a:gd name="T15" fmla="*/ 49 h 2593"/>
                      <a:gd name="T16" fmla="*/ 384 w 3029"/>
                      <a:gd name="T17" fmla="*/ 99 h 2593"/>
                      <a:gd name="T18" fmla="*/ 269 w 3029"/>
                      <a:gd name="T19" fmla="*/ 174 h 2593"/>
                      <a:gd name="T20" fmla="*/ 158 w 3029"/>
                      <a:gd name="T21" fmla="*/ 266 h 2593"/>
                      <a:gd name="T22" fmla="*/ 76 w 3029"/>
                      <a:gd name="T23" fmla="*/ 391 h 2593"/>
                      <a:gd name="T24" fmla="*/ 25 w 3029"/>
                      <a:gd name="T25" fmla="*/ 551 h 2593"/>
                      <a:gd name="T26" fmla="*/ 0 w 3029"/>
                      <a:gd name="T27" fmla="*/ 787 h 2593"/>
                      <a:gd name="T28" fmla="*/ 7 w 3029"/>
                      <a:gd name="T29" fmla="*/ 1084 h 2593"/>
                      <a:gd name="T30" fmla="*/ 22 w 3029"/>
                      <a:gd name="T31" fmla="*/ 1397 h 2593"/>
                      <a:gd name="T32" fmla="*/ 94 w 3029"/>
                      <a:gd name="T33" fmla="*/ 1667 h 2593"/>
                      <a:gd name="T34" fmla="*/ 228 w 3029"/>
                      <a:gd name="T35" fmla="*/ 1916 h 2593"/>
                      <a:gd name="T36" fmla="*/ 334 w 3029"/>
                      <a:gd name="T37" fmla="*/ 2093 h 2593"/>
                      <a:gd name="T38" fmla="*/ 532 w 3029"/>
                      <a:gd name="T39" fmla="*/ 2268 h 2593"/>
                      <a:gd name="T40" fmla="*/ 748 w 3029"/>
                      <a:gd name="T41" fmla="*/ 2391 h 2593"/>
                      <a:gd name="T42" fmla="*/ 1018 w 3029"/>
                      <a:gd name="T43" fmla="*/ 2502 h 2593"/>
                      <a:gd name="T44" fmla="*/ 1347 w 3029"/>
                      <a:gd name="T45" fmla="*/ 2590 h 2593"/>
                      <a:gd name="T46" fmla="*/ 1624 w 3029"/>
                      <a:gd name="T47" fmla="*/ 2593 h 2593"/>
                      <a:gd name="T48" fmla="*/ 1917 w 3029"/>
                      <a:gd name="T49" fmla="*/ 2552 h 2593"/>
                      <a:gd name="T50" fmla="*/ 2211 w 3029"/>
                      <a:gd name="T51" fmla="*/ 2470 h 2593"/>
                      <a:gd name="T52" fmla="*/ 2512 w 3029"/>
                      <a:gd name="T53" fmla="*/ 2324 h 2593"/>
                      <a:gd name="T54" fmla="*/ 2784 w 3029"/>
                      <a:gd name="T55" fmla="*/ 2142 h 2593"/>
                      <a:gd name="T56" fmla="*/ 2868 w 3029"/>
                      <a:gd name="T57" fmla="*/ 2018 h 2593"/>
                      <a:gd name="T58" fmla="*/ 2958 w 3029"/>
                      <a:gd name="T59" fmla="*/ 1849 h 2593"/>
                      <a:gd name="T60" fmla="*/ 3013 w 3029"/>
                      <a:gd name="T61" fmla="*/ 1680 h 2593"/>
                      <a:gd name="T62" fmla="*/ 3029 w 3029"/>
                      <a:gd name="T63" fmla="*/ 1481 h 2593"/>
                      <a:gd name="T64" fmla="*/ 3021 w 3029"/>
                      <a:gd name="T65" fmla="*/ 1270 h 2593"/>
                      <a:gd name="T66" fmla="*/ 2984 w 3029"/>
                      <a:gd name="T67" fmla="*/ 1076 h 2593"/>
                      <a:gd name="T68" fmla="*/ 2905 w 3029"/>
                      <a:gd name="T69" fmla="*/ 894 h 2593"/>
                      <a:gd name="T70" fmla="*/ 2811 w 3029"/>
                      <a:gd name="T71" fmla="*/ 782 h 2593"/>
                      <a:gd name="T72" fmla="*/ 2665 w 3029"/>
                      <a:gd name="T73" fmla="*/ 691 h 2593"/>
                      <a:gd name="T74" fmla="*/ 2479 w 3029"/>
                      <a:gd name="T75" fmla="*/ 589 h 2593"/>
                      <a:gd name="T76" fmla="*/ 1960 w 3029"/>
                      <a:gd name="T77" fmla="*/ 442 h 2593"/>
                      <a:gd name="T78" fmla="*/ 1748 w 3029"/>
                      <a:gd name="T79" fmla="*/ 344 h 2593"/>
                      <a:gd name="T80" fmla="*/ 1748 w 3029"/>
                      <a:gd name="T81" fmla="*/ 344 h 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29" h="2593">
                        <a:moveTo>
                          <a:pt x="1748" y="344"/>
                        </a:moveTo>
                        <a:lnTo>
                          <a:pt x="1488" y="219"/>
                        </a:lnTo>
                        <a:lnTo>
                          <a:pt x="1187" y="53"/>
                        </a:lnTo>
                        <a:lnTo>
                          <a:pt x="1053" y="12"/>
                        </a:lnTo>
                        <a:lnTo>
                          <a:pt x="888" y="0"/>
                        </a:lnTo>
                        <a:lnTo>
                          <a:pt x="727" y="9"/>
                        </a:lnTo>
                        <a:lnTo>
                          <a:pt x="623" y="20"/>
                        </a:lnTo>
                        <a:lnTo>
                          <a:pt x="512" y="49"/>
                        </a:lnTo>
                        <a:lnTo>
                          <a:pt x="384" y="99"/>
                        </a:lnTo>
                        <a:lnTo>
                          <a:pt x="269" y="174"/>
                        </a:lnTo>
                        <a:lnTo>
                          <a:pt x="158" y="266"/>
                        </a:lnTo>
                        <a:lnTo>
                          <a:pt x="76" y="391"/>
                        </a:lnTo>
                        <a:lnTo>
                          <a:pt x="25" y="551"/>
                        </a:lnTo>
                        <a:lnTo>
                          <a:pt x="0" y="787"/>
                        </a:lnTo>
                        <a:lnTo>
                          <a:pt x="7" y="1084"/>
                        </a:lnTo>
                        <a:lnTo>
                          <a:pt x="22" y="1397"/>
                        </a:lnTo>
                        <a:lnTo>
                          <a:pt x="94" y="1667"/>
                        </a:lnTo>
                        <a:lnTo>
                          <a:pt x="228" y="1916"/>
                        </a:lnTo>
                        <a:lnTo>
                          <a:pt x="334" y="2093"/>
                        </a:lnTo>
                        <a:lnTo>
                          <a:pt x="532" y="2268"/>
                        </a:lnTo>
                        <a:lnTo>
                          <a:pt x="748" y="2391"/>
                        </a:lnTo>
                        <a:lnTo>
                          <a:pt x="1018" y="2502"/>
                        </a:lnTo>
                        <a:lnTo>
                          <a:pt x="1347" y="2590"/>
                        </a:lnTo>
                        <a:lnTo>
                          <a:pt x="1624" y="2593"/>
                        </a:lnTo>
                        <a:lnTo>
                          <a:pt x="1917" y="2552"/>
                        </a:lnTo>
                        <a:lnTo>
                          <a:pt x="2211" y="2470"/>
                        </a:lnTo>
                        <a:lnTo>
                          <a:pt x="2512" y="2324"/>
                        </a:lnTo>
                        <a:lnTo>
                          <a:pt x="2784" y="2142"/>
                        </a:lnTo>
                        <a:lnTo>
                          <a:pt x="2868" y="2018"/>
                        </a:lnTo>
                        <a:lnTo>
                          <a:pt x="2958" y="1849"/>
                        </a:lnTo>
                        <a:lnTo>
                          <a:pt x="3013" y="1680"/>
                        </a:lnTo>
                        <a:lnTo>
                          <a:pt x="3029" y="1481"/>
                        </a:lnTo>
                        <a:lnTo>
                          <a:pt x="3021" y="1270"/>
                        </a:lnTo>
                        <a:lnTo>
                          <a:pt x="2984" y="1076"/>
                        </a:lnTo>
                        <a:lnTo>
                          <a:pt x="2905" y="894"/>
                        </a:lnTo>
                        <a:lnTo>
                          <a:pt x="2811" y="782"/>
                        </a:lnTo>
                        <a:lnTo>
                          <a:pt x="2665" y="691"/>
                        </a:lnTo>
                        <a:lnTo>
                          <a:pt x="2479" y="589"/>
                        </a:lnTo>
                        <a:lnTo>
                          <a:pt x="1960" y="442"/>
                        </a:lnTo>
                        <a:lnTo>
                          <a:pt x="1748" y="344"/>
                        </a:lnTo>
                        <a:lnTo>
                          <a:pt x="1748" y="344"/>
                        </a:lnTo>
                        <a:close/>
                      </a:path>
                    </a:pathLst>
                  </a:custGeom>
                  <a:solidFill>
                    <a:srgbClr val="CCE8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99" name="Freeform 355"/>
                  <p:cNvSpPr>
                    <a:spLocks/>
                  </p:cNvSpPr>
                  <p:nvPr/>
                </p:nvSpPr>
                <p:spPr bwMode="auto">
                  <a:xfrm>
                    <a:off x="2479" y="3518"/>
                    <a:ext cx="403" cy="255"/>
                  </a:xfrm>
                  <a:custGeom>
                    <a:avLst/>
                    <a:gdLst>
                      <a:gd name="T0" fmla="*/ 3 w 2019"/>
                      <a:gd name="T1" fmla="*/ 139 h 1273"/>
                      <a:gd name="T2" fmla="*/ 0 w 2019"/>
                      <a:gd name="T3" fmla="*/ 372 h 1273"/>
                      <a:gd name="T4" fmla="*/ 6 w 2019"/>
                      <a:gd name="T5" fmla="*/ 541 h 1273"/>
                      <a:gd name="T6" fmla="*/ 22 w 2019"/>
                      <a:gd name="T7" fmla="*/ 714 h 1273"/>
                      <a:gd name="T8" fmla="*/ 50 w 2019"/>
                      <a:gd name="T9" fmla="*/ 871 h 1273"/>
                      <a:gd name="T10" fmla="*/ 86 w 2019"/>
                      <a:gd name="T11" fmla="*/ 1004 h 1273"/>
                      <a:gd name="T12" fmla="*/ 132 w 2019"/>
                      <a:gd name="T13" fmla="*/ 1130 h 1273"/>
                      <a:gd name="T14" fmla="*/ 173 w 2019"/>
                      <a:gd name="T15" fmla="*/ 1215 h 1273"/>
                      <a:gd name="T16" fmla="*/ 208 w 2019"/>
                      <a:gd name="T17" fmla="*/ 1273 h 1273"/>
                      <a:gd name="T18" fmla="*/ 213 w 2019"/>
                      <a:gd name="T19" fmla="*/ 1272 h 1273"/>
                      <a:gd name="T20" fmla="*/ 544 w 2019"/>
                      <a:gd name="T21" fmla="*/ 1231 h 1273"/>
                      <a:gd name="T22" fmla="*/ 718 w 2019"/>
                      <a:gd name="T23" fmla="*/ 1178 h 1273"/>
                      <a:gd name="T24" fmla="*/ 1158 w 2019"/>
                      <a:gd name="T25" fmla="*/ 1130 h 1273"/>
                      <a:gd name="T26" fmla="*/ 1139 w 2019"/>
                      <a:gd name="T27" fmla="*/ 1061 h 1273"/>
                      <a:gd name="T28" fmla="*/ 1191 w 2019"/>
                      <a:gd name="T29" fmla="*/ 991 h 1273"/>
                      <a:gd name="T30" fmla="*/ 1275 w 2019"/>
                      <a:gd name="T31" fmla="*/ 975 h 1273"/>
                      <a:gd name="T32" fmla="*/ 1431 w 2019"/>
                      <a:gd name="T33" fmla="*/ 1007 h 1273"/>
                      <a:gd name="T34" fmla="*/ 1559 w 2019"/>
                      <a:gd name="T35" fmla="*/ 981 h 1273"/>
                      <a:gd name="T36" fmla="*/ 1640 w 2019"/>
                      <a:gd name="T37" fmla="*/ 983 h 1273"/>
                      <a:gd name="T38" fmla="*/ 2019 w 2019"/>
                      <a:gd name="T39" fmla="*/ 692 h 1273"/>
                      <a:gd name="T40" fmla="*/ 1855 w 2019"/>
                      <a:gd name="T41" fmla="*/ 0 h 1273"/>
                      <a:gd name="T42" fmla="*/ 792 w 2019"/>
                      <a:gd name="T43" fmla="*/ 53 h 1273"/>
                      <a:gd name="T44" fmla="*/ 3 w 2019"/>
                      <a:gd name="T45" fmla="*/ 139 h 1273"/>
                      <a:gd name="T46" fmla="*/ 3 w 2019"/>
                      <a:gd name="T47" fmla="*/ 139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9" h="1273">
                        <a:moveTo>
                          <a:pt x="3" y="139"/>
                        </a:moveTo>
                        <a:lnTo>
                          <a:pt x="0" y="372"/>
                        </a:lnTo>
                        <a:lnTo>
                          <a:pt x="6" y="541"/>
                        </a:lnTo>
                        <a:lnTo>
                          <a:pt x="22" y="714"/>
                        </a:lnTo>
                        <a:lnTo>
                          <a:pt x="50" y="871"/>
                        </a:lnTo>
                        <a:lnTo>
                          <a:pt x="86" y="1004"/>
                        </a:lnTo>
                        <a:lnTo>
                          <a:pt x="132" y="1130"/>
                        </a:lnTo>
                        <a:lnTo>
                          <a:pt x="173" y="1215"/>
                        </a:lnTo>
                        <a:lnTo>
                          <a:pt x="208" y="1273"/>
                        </a:lnTo>
                        <a:lnTo>
                          <a:pt x="213" y="1272"/>
                        </a:lnTo>
                        <a:lnTo>
                          <a:pt x="544" y="1231"/>
                        </a:lnTo>
                        <a:lnTo>
                          <a:pt x="718" y="1178"/>
                        </a:lnTo>
                        <a:lnTo>
                          <a:pt x="1158" y="1130"/>
                        </a:lnTo>
                        <a:lnTo>
                          <a:pt x="1139" y="1061"/>
                        </a:lnTo>
                        <a:lnTo>
                          <a:pt x="1191" y="991"/>
                        </a:lnTo>
                        <a:lnTo>
                          <a:pt x="1275" y="975"/>
                        </a:lnTo>
                        <a:lnTo>
                          <a:pt x="1431" y="1007"/>
                        </a:lnTo>
                        <a:lnTo>
                          <a:pt x="1559" y="981"/>
                        </a:lnTo>
                        <a:lnTo>
                          <a:pt x="1640" y="983"/>
                        </a:lnTo>
                        <a:lnTo>
                          <a:pt x="2019" y="692"/>
                        </a:lnTo>
                        <a:lnTo>
                          <a:pt x="1855" y="0"/>
                        </a:lnTo>
                        <a:lnTo>
                          <a:pt x="792" y="53"/>
                        </a:lnTo>
                        <a:lnTo>
                          <a:pt x="3" y="139"/>
                        </a:lnTo>
                        <a:lnTo>
                          <a:pt x="3" y="139"/>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0" name="Freeform 356"/>
                  <p:cNvSpPr>
                    <a:spLocks/>
                  </p:cNvSpPr>
                  <p:nvPr/>
                </p:nvSpPr>
                <p:spPr bwMode="auto">
                  <a:xfrm>
                    <a:off x="2476" y="3393"/>
                    <a:ext cx="592" cy="502"/>
                  </a:xfrm>
                  <a:custGeom>
                    <a:avLst/>
                    <a:gdLst>
                      <a:gd name="T0" fmla="*/ 0 w 2956"/>
                      <a:gd name="T1" fmla="*/ 410 h 2511"/>
                      <a:gd name="T2" fmla="*/ 159 w 2956"/>
                      <a:gd name="T3" fmla="*/ 236 h 2511"/>
                      <a:gd name="T4" fmla="*/ 404 w 2956"/>
                      <a:gd name="T5" fmla="*/ 201 h 2511"/>
                      <a:gd name="T6" fmla="*/ 590 w 2956"/>
                      <a:gd name="T7" fmla="*/ 129 h 2511"/>
                      <a:gd name="T8" fmla="*/ 817 w 2956"/>
                      <a:gd name="T9" fmla="*/ 0 h 2511"/>
                      <a:gd name="T10" fmla="*/ 1013 w 2956"/>
                      <a:gd name="T11" fmla="*/ 92 h 2511"/>
                      <a:gd name="T12" fmla="*/ 1189 w 2956"/>
                      <a:gd name="T13" fmla="*/ 224 h 2511"/>
                      <a:gd name="T14" fmla="*/ 1597 w 2956"/>
                      <a:gd name="T15" fmla="*/ 161 h 2511"/>
                      <a:gd name="T16" fmla="*/ 1691 w 2956"/>
                      <a:gd name="T17" fmla="*/ 153 h 2511"/>
                      <a:gd name="T18" fmla="*/ 1629 w 2956"/>
                      <a:gd name="T19" fmla="*/ 229 h 2511"/>
                      <a:gd name="T20" fmla="*/ 1622 w 2956"/>
                      <a:gd name="T21" fmla="*/ 321 h 2511"/>
                      <a:gd name="T22" fmla="*/ 1560 w 2956"/>
                      <a:gd name="T23" fmla="*/ 372 h 2511"/>
                      <a:gd name="T24" fmla="*/ 1228 w 2956"/>
                      <a:gd name="T25" fmla="*/ 410 h 2511"/>
                      <a:gd name="T26" fmla="*/ 683 w 2956"/>
                      <a:gd name="T27" fmla="*/ 442 h 2511"/>
                      <a:gd name="T28" fmla="*/ 652 w 2956"/>
                      <a:gd name="T29" fmla="*/ 348 h 2511"/>
                      <a:gd name="T30" fmla="*/ 576 w 2956"/>
                      <a:gd name="T31" fmla="*/ 402 h 2511"/>
                      <a:gd name="T32" fmla="*/ 457 w 2956"/>
                      <a:gd name="T33" fmla="*/ 488 h 2511"/>
                      <a:gd name="T34" fmla="*/ 839 w 2956"/>
                      <a:gd name="T35" fmla="*/ 479 h 2511"/>
                      <a:gd name="T36" fmla="*/ 1349 w 2956"/>
                      <a:gd name="T37" fmla="*/ 445 h 2511"/>
                      <a:gd name="T38" fmla="*/ 1688 w 2956"/>
                      <a:gd name="T39" fmla="*/ 565 h 2511"/>
                      <a:gd name="T40" fmla="*/ 1786 w 2956"/>
                      <a:gd name="T41" fmla="*/ 435 h 2511"/>
                      <a:gd name="T42" fmla="*/ 2017 w 2956"/>
                      <a:gd name="T43" fmla="*/ 337 h 2511"/>
                      <a:gd name="T44" fmla="*/ 2188 w 2956"/>
                      <a:gd name="T45" fmla="*/ 289 h 2511"/>
                      <a:gd name="T46" fmla="*/ 2344 w 2956"/>
                      <a:gd name="T47" fmla="*/ 378 h 2511"/>
                      <a:gd name="T48" fmla="*/ 2541 w 2956"/>
                      <a:gd name="T49" fmla="*/ 788 h 2511"/>
                      <a:gd name="T50" fmla="*/ 2342 w 2956"/>
                      <a:gd name="T51" fmla="*/ 1074 h 2511"/>
                      <a:gd name="T52" fmla="*/ 2491 w 2956"/>
                      <a:gd name="T53" fmla="*/ 1198 h 2511"/>
                      <a:gd name="T54" fmla="*/ 2816 w 2956"/>
                      <a:gd name="T55" fmla="*/ 1400 h 2511"/>
                      <a:gd name="T56" fmla="*/ 2895 w 2956"/>
                      <a:gd name="T57" fmla="*/ 1546 h 2511"/>
                      <a:gd name="T58" fmla="*/ 2956 w 2956"/>
                      <a:gd name="T59" fmla="*/ 1672 h 2511"/>
                      <a:gd name="T60" fmla="*/ 2893 w 2956"/>
                      <a:gd name="T61" fmla="*/ 1989 h 2511"/>
                      <a:gd name="T62" fmla="*/ 2050 w 2956"/>
                      <a:gd name="T63" fmla="*/ 2240 h 2511"/>
                      <a:gd name="T64" fmla="*/ 1651 w 2956"/>
                      <a:gd name="T65" fmla="*/ 2511 h 2511"/>
                      <a:gd name="T66" fmla="*/ 992 w 2956"/>
                      <a:gd name="T67" fmla="*/ 2326 h 2511"/>
                      <a:gd name="T68" fmla="*/ 460 w 2956"/>
                      <a:gd name="T69" fmla="*/ 2168 h 2511"/>
                      <a:gd name="T70" fmla="*/ 544 w 2956"/>
                      <a:gd name="T71" fmla="*/ 2005 h 2511"/>
                      <a:gd name="T72" fmla="*/ 720 w 2956"/>
                      <a:gd name="T73" fmla="*/ 1864 h 2511"/>
                      <a:gd name="T74" fmla="*/ 721 w 2956"/>
                      <a:gd name="T75" fmla="*/ 1754 h 2511"/>
                      <a:gd name="T76" fmla="*/ 596 w 2956"/>
                      <a:gd name="T77" fmla="*/ 1756 h 2511"/>
                      <a:gd name="T78" fmla="*/ 631 w 2956"/>
                      <a:gd name="T79" fmla="*/ 1573 h 2511"/>
                      <a:gd name="T80" fmla="*/ 605 w 2956"/>
                      <a:gd name="T81" fmla="*/ 1411 h 2511"/>
                      <a:gd name="T82" fmla="*/ 700 w 2956"/>
                      <a:gd name="T83" fmla="*/ 1442 h 2511"/>
                      <a:gd name="T84" fmla="*/ 805 w 2956"/>
                      <a:gd name="T85" fmla="*/ 1441 h 2511"/>
                      <a:gd name="T86" fmla="*/ 876 w 2956"/>
                      <a:gd name="T87" fmla="*/ 1461 h 2511"/>
                      <a:gd name="T88" fmla="*/ 980 w 2956"/>
                      <a:gd name="T89" fmla="*/ 1723 h 2511"/>
                      <a:gd name="T90" fmla="*/ 1222 w 2956"/>
                      <a:gd name="T91" fmla="*/ 1868 h 2511"/>
                      <a:gd name="T92" fmla="*/ 1184 w 2956"/>
                      <a:gd name="T93" fmla="*/ 1616 h 2511"/>
                      <a:gd name="T94" fmla="*/ 1516 w 2956"/>
                      <a:gd name="T95" fmla="*/ 1611 h 2511"/>
                      <a:gd name="T96" fmla="*/ 1658 w 2956"/>
                      <a:gd name="T97" fmla="*/ 1576 h 2511"/>
                      <a:gd name="T98" fmla="*/ 1775 w 2956"/>
                      <a:gd name="T99" fmla="*/ 1372 h 2511"/>
                      <a:gd name="T100" fmla="*/ 1910 w 2956"/>
                      <a:gd name="T101" fmla="*/ 1245 h 2511"/>
                      <a:gd name="T102" fmla="*/ 1823 w 2956"/>
                      <a:gd name="T103" fmla="*/ 989 h 2511"/>
                      <a:gd name="T104" fmla="*/ 1809 w 2956"/>
                      <a:gd name="T105" fmla="*/ 783 h 2511"/>
                      <a:gd name="T106" fmla="*/ 1738 w 2956"/>
                      <a:gd name="T107" fmla="*/ 700 h 2511"/>
                      <a:gd name="T108" fmla="*/ 867 w 2956"/>
                      <a:gd name="T109" fmla="*/ 683 h 2511"/>
                      <a:gd name="T110" fmla="*/ 54 w 2956"/>
                      <a:gd name="T111" fmla="*/ 777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56" h="2511">
                        <a:moveTo>
                          <a:pt x="14" y="765"/>
                        </a:moveTo>
                        <a:lnTo>
                          <a:pt x="7" y="586"/>
                        </a:lnTo>
                        <a:lnTo>
                          <a:pt x="0" y="410"/>
                        </a:lnTo>
                        <a:lnTo>
                          <a:pt x="98" y="408"/>
                        </a:lnTo>
                        <a:lnTo>
                          <a:pt x="87" y="334"/>
                        </a:lnTo>
                        <a:lnTo>
                          <a:pt x="159" y="236"/>
                        </a:lnTo>
                        <a:lnTo>
                          <a:pt x="247" y="206"/>
                        </a:lnTo>
                        <a:lnTo>
                          <a:pt x="364" y="238"/>
                        </a:lnTo>
                        <a:lnTo>
                          <a:pt x="404" y="201"/>
                        </a:lnTo>
                        <a:lnTo>
                          <a:pt x="471" y="149"/>
                        </a:lnTo>
                        <a:lnTo>
                          <a:pt x="546" y="124"/>
                        </a:lnTo>
                        <a:lnTo>
                          <a:pt x="590" y="129"/>
                        </a:lnTo>
                        <a:lnTo>
                          <a:pt x="649" y="55"/>
                        </a:lnTo>
                        <a:lnTo>
                          <a:pt x="704" y="12"/>
                        </a:lnTo>
                        <a:lnTo>
                          <a:pt x="817" y="0"/>
                        </a:lnTo>
                        <a:lnTo>
                          <a:pt x="887" y="48"/>
                        </a:lnTo>
                        <a:lnTo>
                          <a:pt x="905" y="85"/>
                        </a:lnTo>
                        <a:lnTo>
                          <a:pt x="1013" y="92"/>
                        </a:lnTo>
                        <a:lnTo>
                          <a:pt x="1088" y="132"/>
                        </a:lnTo>
                        <a:lnTo>
                          <a:pt x="1098" y="227"/>
                        </a:lnTo>
                        <a:lnTo>
                          <a:pt x="1189" y="224"/>
                        </a:lnTo>
                        <a:lnTo>
                          <a:pt x="1343" y="156"/>
                        </a:lnTo>
                        <a:lnTo>
                          <a:pt x="1525" y="126"/>
                        </a:lnTo>
                        <a:lnTo>
                          <a:pt x="1597" y="161"/>
                        </a:lnTo>
                        <a:lnTo>
                          <a:pt x="1643" y="137"/>
                        </a:lnTo>
                        <a:lnTo>
                          <a:pt x="1679" y="147"/>
                        </a:lnTo>
                        <a:lnTo>
                          <a:pt x="1691" y="153"/>
                        </a:lnTo>
                        <a:lnTo>
                          <a:pt x="1676" y="177"/>
                        </a:lnTo>
                        <a:lnTo>
                          <a:pt x="1655" y="201"/>
                        </a:lnTo>
                        <a:lnTo>
                          <a:pt x="1629" y="229"/>
                        </a:lnTo>
                        <a:lnTo>
                          <a:pt x="1599" y="259"/>
                        </a:lnTo>
                        <a:lnTo>
                          <a:pt x="1514" y="293"/>
                        </a:lnTo>
                        <a:lnTo>
                          <a:pt x="1622" y="321"/>
                        </a:lnTo>
                        <a:lnTo>
                          <a:pt x="1630" y="348"/>
                        </a:lnTo>
                        <a:lnTo>
                          <a:pt x="1590" y="365"/>
                        </a:lnTo>
                        <a:lnTo>
                          <a:pt x="1560" y="372"/>
                        </a:lnTo>
                        <a:lnTo>
                          <a:pt x="1401" y="376"/>
                        </a:lnTo>
                        <a:lnTo>
                          <a:pt x="1380" y="367"/>
                        </a:lnTo>
                        <a:lnTo>
                          <a:pt x="1228" y="410"/>
                        </a:lnTo>
                        <a:lnTo>
                          <a:pt x="1041" y="442"/>
                        </a:lnTo>
                        <a:lnTo>
                          <a:pt x="784" y="446"/>
                        </a:lnTo>
                        <a:lnTo>
                          <a:pt x="683" y="442"/>
                        </a:lnTo>
                        <a:lnTo>
                          <a:pt x="626" y="406"/>
                        </a:lnTo>
                        <a:lnTo>
                          <a:pt x="672" y="370"/>
                        </a:lnTo>
                        <a:lnTo>
                          <a:pt x="652" y="348"/>
                        </a:lnTo>
                        <a:lnTo>
                          <a:pt x="615" y="354"/>
                        </a:lnTo>
                        <a:lnTo>
                          <a:pt x="595" y="393"/>
                        </a:lnTo>
                        <a:lnTo>
                          <a:pt x="576" y="402"/>
                        </a:lnTo>
                        <a:lnTo>
                          <a:pt x="537" y="417"/>
                        </a:lnTo>
                        <a:lnTo>
                          <a:pt x="479" y="417"/>
                        </a:lnTo>
                        <a:lnTo>
                          <a:pt x="457" y="488"/>
                        </a:lnTo>
                        <a:lnTo>
                          <a:pt x="576" y="483"/>
                        </a:lnTo>
                        <a:lnTo>
                          <a:pt x="589" y="555"/>
                        </a:lnTo>
                        <a:lnTo>
                          <a:pt x="839" y="479"/>
                        </a:lnTo>
                        <a:lnTo>
                          <a:pt x="768" y="541"/>
                        </a:lnTo>
                        <a:lnTo>
                          <a:pt x="1084" y="548"/>
                        </a:lnTo>
                        <a:lnTo>
                          <a:pt x="1349" y="445"/>
                        </a:lnTo>
                        <a:lnTo>
                          <a:pt x="1254" y="546"/>
                        </a:lnTo>
                        <a:lnTo>
                          <a:pt x="1489" y="552"/>
                        </a:lnTo>
                        <a:lnTo>
                          <a:pt x="1688" y="565"/>
                        </a:lnTo>
                        <a:lnTo>
                          <a:pt x="1700" y="499"/>
                        </a:lnTo>
                        <a:lnTo>
                          <a:pt x="1745" y="455"/>
                        </a:lnTo>
                        <a:lnTo>
                          <a:pt x="1786" y="435"/>
                        </a:lnTo>
                        <a:lnTo>
                          <a:pt x="1924" y="420"/>
                        </a:lnTo>
                        <a:lnTo>
                          <a:pt x="1964" y="355"/>
                        </a:lnTo>
                        <a:lnTo>
                          <a:pt x="2017" y="337"/>
                        </a:lnTo>
                        <a:lnTo>
                          <a:pt x="2098" y="316"/>
                        </a:lnTo>
                        <a:lnTo>
                          <a:pt x="2125" y="289"/>
                        </a:lnTo>
                        <a:lnTo>
                          <a:pt x="2188" y="289"/>
                        </a:lnTo>
                        <a:lnTo>
                          <a:pt x="2251" y="303"/>
                        </a:lnTo>
                        <a:lnTo>
                          <a:pt x="2269" y="364"/>
                        </a:lnTo>
                        <a:lnTo>
                          <a:pt x="2344" y="378"/>
                        </a:lnTo>
                        <a:lnTo>
                          <a:pt x="2441" y="453"/>
                        </a:lnTo>
                        <a:lnTo>
                          <a:pt x="2519" y="572"/>
                        </a:lnTo>
                        <a:lnTo>
                          <a:pt x="2541" y="788"/>
                        </a:lnTo>
                        <a:lnTo>
                          <a:pt x="2507" y="942"/>
                        </a:lnTo>
                        <a:lnTo>
                          <a:pt x="2438" y="1033"/>
                        </a:lnTo>
                        <a:lnTo>
                          <a:pt x="2342" y="1074"/>
                        </a:lnTo>
                        <a:lnTo>
                          <a:pt x="2321" y="1168"/>
                        </a:lnTo>
                        <a:lnTo>
                          <a:pt x="2412" y="1122"/>
                        </a:lnTo>
                        <a:lnTo>
                          <a:pt x="2491" y="1198"/>
                        </a:lnTo>
                        <a:lnTo>
                          <a:pt x="2578" y="1238"/>
                        </a:lnTo>
                        <a:lnTo>
                          <a:pt x="2793" y="1378"/>
                        </a:lnTo>
                        <a:lnTo>
                          <a:pt x="2816" y="1400"/>
                        </a:lnTo>
                        <a:lnTo>
                          <a:pt x="2857" y="1443"/>
                        </a:lnTo>
                        <a:lnTo>
                          <a:pt x="2893" y="1502"/>
                        </a:lnTo>
                        <a:lnTo>
                          <a:pt x="2895" y="1546"/>
                        </a:lnTo>
                        <a:lnTo>
                          <a:pt x="2922" y="1579"/>
                        </a:lnTo>
                        <a:lnTo>
                          <a:pt x="2939" y="1599"/>
                        </a:lnTo>
                        <a:lnTo>
                          <a:pt x="2956" y="1672"/>
                        </a:lnTo>
                        <a:lnTo>
                          <a:pt x="2951" y="1846"/>
                        </a:lnTo>
                        <a:lnTo>
                          <a:pt x="2938" y="1877"/>
                        </a:lnTo>
                        <a:lnTo>
                          <a:pt x="2893" y="1989"/>
                        </a:lnTo>
                        <a:lnTo>
                          <a:pt x="2729" y="2166"/>
                        </a:lnTo>
                        <a:lnTo>
                          <a:pt x="2449" y="2226"/>
                        </a:lnTo>
                        <a:lnTo>
                          <a:pt x="2050" y="2240"/>
                        </a:lnTo>
                        <a:lnTo>
                          <a:pt x="1957" y="2280"/>
                        </a:lnTo>
                        <a:lnTo>
                          <a:pt x="1823" y="2390"/>
                        </a:lnTo>
                        <a:lnTo>
                          <a:pt x="1651" y="2511"/>
                        </a:lnTo>
                        <a:lnTo>
                          <a:pt x="1532" y="2509"/>
                        </a:lnTo>
                        <a:lnTo>
                          <a:pt x="1081" y="2373"/>
                        </a:lnTo>
                        <a:lnTo>
                          <a:pt x="992" y="2326"/>
                        </a:lnTo>
                        <a:lnTo>
                          <a:pt x="803" y="2424"/>
                        </a:lnTo>
                        <a:lnTo>
                          <a:pt x="601" y="2282"/>
                        </a:lnTo>
                        <a:lnTo>
                          <a:pt x="460" y="2168"/>
                        </a:lnTo>
                        <a:lnTo>
                          <a:pt x="362" y="2063"/>
                        </a:lnTo>
                        <a:lnTo>
                          <a:pt x="491" y="2042"/>
                        </a:lnTo>
                        <a:lnTo>
                          <a:pt x="544" y="2005"/>
                        </a:lnTo>
                        <a:lnTo>
                          <a:pt x="612" y="1956"/>
                        </a:lnTo>
                        <a:lnTo>
                          <a:pt x="670" y="1886"/>
                        </a:lnTo>
                        <a:lnTo>
                          <a:pt x="720" y="1864"/>
                        </a:lnTo>
                        <a:lnTo>
                          <a:pt x="803" y="1844"/>
                        </a:lnTo>
                        <a:lnTo>
                          <a:pt x="768" y="1816"/>
                        </a:lnTo>
                        <a:lnTo>
                          <a:pt x="721" y="1754"/>
                        </a:lnTo>
                        <a:lnTo>
                          <a:pt x="582" y="1896"/>
                        </a:lnTo>
                        <a:lnTo>
                          <a:pt x="537" y="1864"/>
                        </a:lnTo>
                        <a:lnTo>
                          <a:pt x="596" y="1756"/>
                        </a:lnTo>
                        <a:lnTo>
                          <a:pt x="586" y="1690"/>
                        </a:lnTo>
                        <a:lnTo>
                          <a:pt x="619" y="1628"/>
                        </a:lnTo>
                        <a:lnTo>
                          <a:pt x="631" y="1573"/>
                        </a:lnTo>
                        <a:lnTo>
                          <a:pt x="665" y="1546"/>
                        </a:lnTo>
                        <a:lnTo>
                          <a:pt x="605" y="1466"/>
                        </a:lnTo>
                        <a:lnTo>
                          <a:pt x="605" y="1411"/>
                        </a:lnTo>
                        <a:lnTo>
                          <a:pt x="619" y="1394"/>
                        </a:lnTo>
                        <a:lnTo>
                          <a:pt x="652" y="1406"/>
                        </a:lnTo>
                        <a:lnTo>
                          <a:pt x="700" y="1442"/>
                        </a:lnTo>
                        <a:lnTo>
                          <a:pt x="727" y="1462"/>
                        </a:lnTo>
                        <a:lnTo>
                          <a:pt x="833" y="1532"/>
                        </a:lnTo>
                        <a:lnTo>
                          <a:pt x="805" y="1441"/>
                        </a:lnTo>
                        <a:lnTo>
                          <a:pt x="828" y="1413"/>
                        </a:lnTo>
                        <a:lnTo>
                          <a:pt x="863" y="1409"/>
                        </a:lnTo>
                        <a:lnTo>
                          <a:pt x="876" y="1461"/>
                        </a:lnTo>
                        <a:lnTo>
                          <a:pt x="945" y="1532"/>
                        </a:lnTo>
                        <a:lnTo>
                          <a:pt x="950" y="1593"/>
                        </a:lnTo>
                        <a:lnTo>
                          <a:pt x="980" y="1723"/>
                        </a:lnTo>
                        <a:lnTo>
                          <a:pt x="1012" y="1823"/>
                        </a:lnTo>
                        <a:lnTo>
                          <a:pt x="1121" y="1811"/>
                        </a:lnTo>
                        <a:lnTo>
                          <a:pt x="1222" y="1868"/>
                        </a:lnTo>
                        <a:lnTo>
                          <a:pt x="1307" y="1862"/>
                        </a:lnTo>
                        <a:lnTo>
                          <a:pt x="1169" y="1719"/>
                        </a:lnTo>
                        <a:lnTo>
                          <a:pt x="1184" y="1616"/>
                        </a:lnTo>
                        <a:lnTo>
                          <a:pt x="1251" y="1608"/>
                        </a:lnTo>
                        <a:lnTo>
                          <a:pt x="1411" y="1625"/>
                        </a:lnTo>
                        <a:lnTo>
                          <a:pt x="1516" y="1611"/>
                        </a:lnTo>
                        <a:lnTo>
                          <a:pt x="1563" y="1584"/>
                        </a:lnTo>
                        <a:lnTo>
                          <a:pt x="1626" y="1569"/>
                        </a:lnTo>
                        <a:lnTo>
                          <a:pt x="1658" y="1576"/>
                        </a:lnTo>
                        <a:lnTo>
                          <a:pt x="1737" y="1472"/>
                        </a:lnTo>
                        <a:lnTo>
                          <a:pt x="1761" y="1422"/>
                        </a:lnTo>
                        <a:lnTo>
                          <a:pt x="1775" y="1372"/>
                        </a:lnTo>
                        <a:lnTo>
                          <a:pt x="1816" y="1346"/>
                        </a:lnTo>
                        <a:lnTo>
                          <a:pt x="2005" y="1297"/>
                        </a:lnTo>
                        <a:lnTo>
                          <a:pt x="1910" y="1245"/>
                        </a:lnTo>
                        <a:lnTo>
                          <a:pt x="1889" y="1143"/>
                        </a:lnTo>
                        <a:lnTo>
                          <a:pt x="1861" y="1074"/>
                        </a:lnTo>
                        <a:lnTo>
                          <a:pt x="1823" y="989"/>
                        </a:lnTo>
                        <a:lnTo>
                          <a:pt x="1816" y="951"/>
                        </a:lnTo>
                        <a:lnTo>
                          <a:pt x="1836" y="852"/>
                        </a:lnTo>
                        <a:lnTo>
                          <a:pt x="1809" y="783"/>
                        </a:lnTo>
                        <a:lnTo>
                          <a:pt x="1832" y="730"/>
                        </a:lnTo>
                        <a:lnTo>
                          <a:pt x="1775" y="618"/>
                        </a:lnTo>
                        <a:lnTo>
                          <a:pt x="1738" y="700"/>
                        </a:lnTo>
                        <a:lnTo>
                          <a:pt x="1695" y="648"/>
                        </a:lnTo>
                        <a:lnTo>
                          <a:pt x="1560" y="664"/>
                        </a:lnTo>
                        <a:lnTo>
                          <a:pt x="867" y="683"/>
                        </a:lnTo>
                        <a:lnTo>
                          <a:pt x="570" y="689"/>
                        </a:lnTo>
                        <a:lnTo>
                          <a:pt x="143" y="751"/>
                        </a:lnTo>
                        <a:lnTo>
                          <a:pt x="54" y="777"/>
                        </a:lnTo>
                        <a:lnTo>
                          <a:pt x="14" y="765"/>
                        </a:lnTo>
                        <a:lnTo>
                          <a:pt x="14" y="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1" name="Freeform 357"/>
                  <p:cNvSpPr>
                    <a:spLocks/>
                  </p:cNvSpPr>
                  <p:nvPr/>
                </p:nvSpPr>
                <p:spPr bwMode="auto">
                  <a:xfrm>
                    <a:off x="2573" y="3773"/>
                    <a:ext cx="109" cy="84"/>
                  </a:xfrm>
                  <a:custGeom>
                    <a:avLst/>
                    <a:gdLst>
                      <a:gd name="T0" fmla="*/ 0 w 543"/>
                      <a:gd name="T1" fmla="*/ 170 h 417"/>
                      <a:gd name="T2" fmla="*/ 60 w 543"/>
                      <a:gd name="T3" fmla="*/ 113 h 417"/>
                      <a:gd name="T4" fmla="*/ 87 w 543"/>
                      <a:gd name="T5" fmla="*/ 133 h 417"/>
                      <a:gd name="T6" fmla="*/ 113 w 543"/>
                      <a:gd name="T7" fmla="*/ 153 h 417"/>
                      <a:gd name="T8" fmla="*/ 144 w 543"/>
                      <a:gd name="T9" fmla="*/ 177 h 417"/>
                      <a:gd name="T10" fmla="*/ 178 w 543"/>
                      <a:gd name="T11" fmla="*/ 200 h 417"/>
                      <a:gd name="T12" fmla="*/ 207 w 543"/>
                      <a:gd name="T13" fmla="*/ 222 h 417"/>
                      <a:gd name="T14" fmla="*/ 243 w 543"/>
                      <a:gd name="T15" fmla="*/ 245 h 417"/>
                      <a:gd name="T16" fmla="*/ 242 w 543"/>
                      <a:gd name="T17" fmla="*/ 234 h 417"/>
                      <a:gd name="T18" fmla="*/ 218 w 543"/>
                      <a:gd name="T19" fmla="*/ 198 h 417"/>
                      <a:gd name="T20" fmla="*/ 191 w 543"/>
                      <a:gd name="T21" fmla="*/ 154 h 417"/>
                      <a:gd name="T22" fmla="*/ 172 w 543"/>
                      <a:gd name="T23" fmla="*/ 115 h 417"/>
                      <a:gd name="T24" fmla="*/ 173 w 543"/>
                      <a:gd name="T25" fmla="*/ 93 h 417"/>
                      <a:gd name="T26" fmla="*/ 190 w 543"/>
                      <a:gd name="T27" fmla="*/ 85 h 417"/>
                      <a:gd name="T28" fmla="*/ 236 w 543"/>
                      <a:gd name="T29" fmla="*/ 76 h 417"/>
                      <a:gd name="T30" fmla="*/ 298 w 543"/>
                      <a:gd name="T31" fmla="*/ 12 h 417"/>
                      <a:gd name="T32" fmla="*/ 378 w 543"/>
                      <a:gd name="T33" fmla="*/ 0 h 417"/>
                      <a:gd name="T34" fmla="*/ 492 w 543"/>
                      <a:gd name="T35" fmla="*/ 140 h 417"/>
                      <a:gd name="T36" fmla="*/ 469 w 543"/>
                      <a:gd name="T37" fmla="*/ 208 h 417"/>
                      <a:gd name="T38" fmla="*/ 525 w 543"/>
                      <a:gd name="T39" fmla="*/ 266 h 417"/>
                      <a:gd name="T40" fmla="*/ 543 w 543"/>
                      <a:gd name="T41" fmla="*/ 308 h 417"/>
                      <a:gd name="T42" fmla="*/ 340 w 543"/>
                      <a:gd name="T43" fmla="*/ 417 h 417"/>
                      <a:gd name="T44" fmla="*/ 58 w 543"/>
                      <a:gd name="T45" fmla="*/ 215 h 417"/>
                      <a:gd name="T46" fmla="*/ 0 w 543"/>
                      <a:gd name="T47" fmla="*/ 170 h 417"/>
                      <a:gd name="T48" fmla="*/ 0 w 543"/>
                      <a:gd name="T49" fmla="*/ 17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417">
                        <a:moveTo>
                          <a:pt x="0" y="170"/>
                        </a:moveTo>
                        <a:lnTo>
                          <a:pt x="60" y="113"/>
                        </a:lnTo>
                        <a:lnTo>
                          <a:pt x="87" y="133"/>
                        </a:lnTo>
                        <a:lnTo>
                          <a:pt x="113" y="153"/>
                        </a:lnTo>
                        <a:lnTo>
                          <a:pt x="144" y="177"/>
                        </a:lnTo>
                        <a:lnTo>
                          <a:pt x="178" y="200"/>
                        </a:lnTo>
                        <a:lnTo>
                          <a:pt x="207" y="222"/>
                        </a:lnTo>
                        <a:lnTo>
                          <a:pt x="243" y="245"/>
                        </a:lnTo>
                        <a:lnTo>
                          <a:pt x="242" y="234"/>
                        </a:lnTo>
                        <a:lnTo>
                          <a:pt x="218" y="198"/>
                        </a:lnTo>
                        <a:lnTo>
                          <a:pt x="191" y="154"/>
                        </a:lnTo>
                        <a:lnTo>
                          <a:pt x="172" y="115"/>
                        </a:lnTo>
                        <a:lnTo>
                          <a:pt x="173" y="93"/>
                        </a:lnTo>
                        <a:lnTo>
                          <a:pt x="190" y="85"/>
                        </a:lnTo>
                        <a:lnTo>
                          <a:pt x="236" y="76"/>
                        </a:lnTo>
                        <a:lnTo>
                          <a:pt x="298" y="12"/>
                        </a:lnTo>
                        <a:lnTo>
                          <a:pt x="378" y="0"/>
                        </a:lnTo>
                        <a:lnTo>
                          <a:pt x="492" y="140"/>
                        </a:lnTo>
                        <a:lnTo>
                          <a:pt x="469" y="208"/>
                        </a:lnTo>
                        <a:lnTo>
                          <a:pt x="525" y="266"/>
                        </a:lnTo>
                        <a:lnTo>
                          <a:pt x="543" y="308"/>
                        </a:lnTo>
                        <a:lnTo>
                          <a:pt x="340" y="417"/>
                        </a:lnTo>
                        <a:lnTo>
                          <a:pt x="58" y="215"/>
                        </a:lnTo>
                        <a:lnTo>
                          <a:pt x="0" y="170"/>
                        </a:lnTo>
                        <a:lnTo>
                          <a:pt x="0" y="170"/>
                        </a:lnTo>
                        <a:close/>
                      </a:path>
                    </a:pathLst>
                  </a:custGeom>
                  <a:solidFill>
                    <a:srgbClr val="EBE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2" name="Freeform 358"/>
                  <p:cNvSpPr>
                    <a:spLocks/>
                  </p:cNvSpPr>
                  <p:nvPr/>
                </p:nvSpPr>
                <p:spPr bwMode="auto">
                  <a:xfrm>
                    <a:off x="2573" y="3805"/>
                    <a:ext cx="116" cy="52"/>
                  </a:xfrm>
                  <a:custGeom>
                    <a:avLst/>
                    <a:gdLst>
                      <a:gd name="T0" fmla="*/ 0 w 580"/>
                      <a:gd name="T1" fmla="*/ 11 h 258"/>
                      <a:gd name="T2" fmla="*/ 74 w 580"/>
                      <a:gd name="T3" fmla="*/ 0 h 258"/>
                      <a:gd name="T4" fmla="*/ 362 w 580"/>
                      <a:gd name="T5" fmla="*/ 149 h 258"/>
                      <a:gd name="T6" fmla="*/ 527 w 580"/>
                      <a:gd name="T7" fmla="*/ 89 h 258"/>
                      <a:gd name="T8" fmla="*/ 580 w 580"/>
                      <a:gd name="T9" fmla="*/ 159 h 258"/>
                      <a:gd name="T10" fmla="*/ 340 w 580"/>
                      <a:gd name="T11" fmla="*/ 258 h 258"/>
                      <a:gd name="T12" fmla="*/ 0 w 580"/>
                      <a:gd name="T13" fmla="*/ 11 h 258"/>
                      <a:gd name="T14" fmla="*/ 0 w 580"/>
                      <a:gd name="T15" fmla="*/ 11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0" h="258">
                        <a:moveTo>
                          <a:pt x="0" y="11"/>
                        </a:moveTo>
                        <a:lnTo>
                          <a:pt x="74" y="0"/>
                        </a:lnTo>
                        <a:lnTo>
                          <a:pt x="362" y="149"/>
                        </a:lnTo>
                        <a:lnTo>
                          <a:pt x="527" y="89"/>
                        </a:lnTo>
                        <a:lnTo>
                          <a:pt x="580" y="159"/>
                        </a:lnTo>
                        <a:lnTo>
                          <a:pt x="340" y="258"/>
                        </a:lnTo>
                        <a:lnTo>
                          <a:pt x="0" y="11"/>
                        </a:lnTo>
                        <a:lnTo>
                          <a:pt x="0" y="11"/>
                        </a:lnTo>
                        <a:close/>
                      </a:path>
                    </a:pathLst>
                  </a:custGeom>
                  <a:solidFill>
                    <a:srgbClr val="948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3" name="Freeform 359"/>
                  <p:cNvSpPr>
                    <a:spLocks/>
                  </p:cNvSpPr>
                  <p:nvPr/>
                </p:nvSpPr>
                <p:spPr bwMode="auto">
                  <a:xfrm>
                    <a:off x="2507" y="3616"/>
                    <a:ext cx="40" cy="27"/>
                  </a:xfrm>
                  <a:custGeom>
                    <a:avLst/>
                    <a:gdLst>
                      <a:gd name="T0" fmla="*/ 0 w 200"/>
                      <a:gd name="T1" fmla="*/ 9 h 135"/>
                      <a:gd name="T2" fmla="*/ 61 w 200"/>
                      <a:gd name="T3" fmla="*/ 0 h 135"/>
                      <a:gd name="T4" fmla="*/ 143 w 200"/>
                      <a:gd name="T5" fmla="*/ 16 h 135"/>
                      <a:gd name="T6" fmla="*/ 177 w 200"/>
                      <a:gd name="T7" fmla="*/ 32 h 135"/>
                      <a:gd name="T8" fmla="*/ 200 w 200"/>
                      <a:gd name="T9" fmla="*/ 135 h 135"/>
                      <a:gd name="T10" fmla="*/ 150 w 200"/>
                      <a:gd name="T11" fmla="*/ 69 h 135"/>
                      <a:gd name="T12" fmla="*/ 102 w 200"/>
                      <a:gd name="T13" fmla="*/ 41 h 135"/>
                      <a:gd name="T14" fmla="*/ 7 w 200"/>
                      <a:gd name="T15" fmla="*/ 51 h 135"/>
                      <a:gd name="T16" fmla="*/ 0 w 200"/>
                      <a:gd name="T17" fmla="*/ 9 h 135"/>
                      <a:gd name="T18" fmla="*/ 0 w 200"/>
                      <a:gd name="T19" fmla="*/ 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135">
                        <a:moveTo>
                          <a:pt x="0" y="9"/>
                        </a:moveTo>
                        <a:lnTo>
                          <a:pt x="61" y="0"/>
                        </a:lnTo>
                        <a:lnTo>
                          <a:pt x="143" y="16"/>
                        </a:lnTo>
                        <a:lnTo>
                          <a:pt x="177" y="32"/>
                        </a:lnTo>
                        <a:lnTo>
                          <a:pt x="200" y="135"/>
                        </a:lnTo>
                        <a:lnTo>
                          <a:pt x="150" y="69"/>
                        </a:lnTo>
                        <a:lnTo>
                          <a:pt x="102" y="41"/>
                        </a:lnTo>
                        <a:lnTo>
                          <a:pt x="7" y="51"/>
                        </a:lnTo>
                        <a:lnTo>
                          <a:pt x="0" y="9"/>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4" name="Freeform 360"/>
                  <p:cNvSpPr>
                    <a:spLocks/>
                  </p:cNvSpPr>
                  <p:nvPr/>
                </p:nvSpPr>
                <p:spPr bwMode="auto">
                  <a:xfrm>
                    <a:off x="2523" y="3673"/>
                    <a:ext cx="44" cy="33"/>
                  </a:xfrm>
                  <a:custGeom>
                    <a:avLst/>
                    <a:gdLst>
                      <a:gd name="T0" fmla="*/ 0 w 218"/>
                      <a:gd name="T1" fmla="*/ 60 h 167"/>
                      <a:gd name="T2" fmla="*/ 92 w 218"/>
                      <a:gd name="T3" fmla="*/ 0 h 167"/>
                      <a:gd name="T4" fmla="*/ 146 w 218"/>
                      <a:gd name="T5" fmla="*/ 12 h 167"/>
                      <a:gd name="T6" fmla="*/ 199 w 218"/>
                      <a:gd name="T7" fmla="*/ 39 h 167"/>
                      <a:gd name="T8" fmla="*/ 218 w 218"/>
                      <a:gd name="T9" fmla="*/ 98 h 167"/>
                      <a:gd name="T10" fmla="*/ 181 w 218"/>
                      <a:gd name="T11" fmla="*/ 167 h 167"/>
                      <a:gd name="T12" fmla="*/ 155 w 218"/>
                      <a:gd name="T13" fmla="*/ 70 h 167"/>
                      <a:gd name="T14" fmla="*/ 108 w 218"/>
                      <a:gd name="T15" fmla="*/ 46 h 167"/>
                      <a:gd name="T16" fmla="*/ 0 w 218"/>
                      <a:gd name="T17" fmla="*/ 60 h 167"/>
                      <a:gd name="T18" fmla="*/ 0 w 218"/>
                      <a:gd name="T19" fmla="*/ 6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167">
                        <a:moveTo>
                          <a:pt x="0" y="60"/>
                        </a:moveTo>
                        <a:lnTo>
                          <a:pt x="92" y="0"/>
                        </a:lnTo>
                        <a:lnTo>
                          <a:pt x="146" y="12"/>
                        </a:lnTo>
                        <a:lnTo>
                          <a:pt x="199" y="39"/>
                        </a:lnTo>
                        <a:lnTo>
                          <a:pt x="218" y="98"/>
                        </a:lnTo>
                        <a:lnTo>
                          <a:pt x="181" y="167"/>
                        </a:lnTo>
                        <a:lnTo>
                          <a:pt x="155" y="70"/>
                        </a:lnTo>
                        <a:lnTo>
                          <a:pt x="108" y="46"/>
                        </a:lnTo>
                        <a:lnTo>
                          <a:pt x="0" y="60"/>
                        </a:lnTo>
                        <a:lnTo>
                          <a:pt x="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5" name="Freeform 361"/>
                  <p:cNvSpPr>
                    <a:spLocks/>
                  </p:cNvSpPr>
                  <p:nvPr/>
                </p:nvSpPr>
                <p:spPr bwMode="auto">
                  <a:xfrm>
                    <a:off x="2571" y="3626"/>
                    <a:ext cx="31" cy="32"/>
                  </a:xfrm>
                  <a:custGeom>
                    <a:avLst/>
                    <a:gdLst>
                      <a:gd name="T0" fmla="*/ 87 w 157"/>
                      <a:gd name="T1" fmla="*/ 0 h 158"/>
                      <a:gd name="T2" fmla="*/ 157 w 157"/>
                      <a:gd name="T3" fmla="*/ 98 h 158"/>
                      <a:gd name="T4" fmla="*/ 15 w 157"/>
                      <a:gd name="T5" fmla="*/ 158 h 158"/>
                      <a:gd name="T6" fmla="*/ 0 w 157"/>
                      <a:gd name="T7" fmla="*/ 72 h 158"/>
                      <a:gd name="T8" fmla="*/ 87 w 157"/>
                      <a:gd name="T9" fmla="*/ 0 h 158"/>
                      <a:gd name="T10" fmla="*/ 87 w 157"/>
                      <a:gd name="T11" fmla="*/ 0 h 158"/>
                    </a:gdLst>
                    <a:ahLst/>
                    <a:cxnLst>
                      <a:cxn ang="0">
                        <a:pos x="T0" y="T1"/>
                      </a:cxn>
                      <a:cxn ang="0">
                        <a:pos x="T2" y="T3"/>
                      </a:cxn>
                      <a:cxn ang="0">
                        <a:pos x="T4" y="T5"/>
                      </a:cxn>
                      <a:cxn ang="0">
                        <a:pos x="T6" y="T7"/>
                      </a:cxn>
                      <a:cxn ang="0">
                        <a:pos x="T8" y="T9"/>
                      </a:cxn>
                      <a:cxn ang="0">
                        <a:pos x="T10" y="T11"/>
                      </a:cxn>
                    </a:cxnLst>
                    <a:rect l="0" t="0" r="r" b="b"/>
                    <a:pathLst>
                      <a:path w="157" h="158">
                        <a:moveTo>
                          <a:pt x="87" y="0"/>
                        </a:moveTo>
                        <a:lnTo>
                          <a:pt x="157" y="98"/>
                        </a:lnTo>
                        <a:lnTo>
                          <a:pt x="15" y="158"/>
                        </a:lnTo>
                        <a:lnTo>
                          <a:pt x="0" y="72"/>
                        </a:lnTo>
                        <a:lnTo>
                          <a:pt x="87" y="0"/>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6" name="Freeform 362"/>
                  <p:cNvSpPr>
                    <a:spLocks/>
                  </p:cNvSpPr>
                  <p:nvPr/>
                </p:nvSpPr>
                <p:spPr bwMode="auto">
                  <a:xfrm>
                    <a:off x="2559" y="3570"/>
                    <a:ext cx="33" cy="24"/>
                  </a:xfrm>
                  <a:custGeom>
                    <a:avLst/>
                    <a:gdLst>
                      <a:gd name="T0" fmla="*/ 81 w 165"/>
                      <a:gd name="T1" fmla="*/ 0 h 119"/>
                      <a:gd name="T2" fmla="*/ 165 w 165"/>
                      <a:gd name="T3" fmla="*/ 89 h 119"/>
                      <a:gd name="T4" fmla="*/ 18 w 165"/>
                      <a:gd name="T5" fmla="*/ 119 h 119"/>
                      <a:gd name="T6" fmla="*/ 0 w 165"/>
                      <a:gd name="T7" fmla="*/ 58 h 119"/>
                      <a:gd name="T8" fmla="*/ 81 w 165"/>
                      <a:gd name="T9" fmla="*/ 0 h 119"/>
                      <a:gd name="T10" fmla="*/ 81 w 165"/>
                      <a:gd name="T11" fmla="*/ 0 h 119"/>
                    </a:gdLst>
                    <a:ahLst/>
                    <a:cxnLst>
                      <a:cxn ang="0">
                        <a:pos x="T0" y="T1"/>
                      </a:cxn>
                      <a:cxn ang="0">
                        <a:pos x="T2" y="T3"/>
                      </a:cxn>
                      <a:cxn ang="0">
                        <a:pos x="T4" y="T5"/>
                      </a:cxn>
                      <a:cxn ang="0">
                        <a:pos x="T6" y="T7"/>
                      </a:cxn>
                      <a:cxn ang="0">
                        <a:pos x="T8" y="T9"/>
                      </a:cxn>
                      <a:cxn ang="0">
                        <a:pos x="T10" y="T11"/>
                      </a:cxn>
                    </a:cxnLst>
                    <a:rect l="0" t="0" r="r" b="b"/>
                    <a:pathLst>
                      <a:path w="165" h="119">
                        <a:moveTo>
                          <a:pt x="81" y="0"/>
                        </a:moveTo>
                        <a:lnTo>
                          <a:pt x="165" y="89"/>
                        </a:lnTo>
                        <a:lnTo>
                          <a:pt x="18" y="119"/>
                        </a:lnTo>
                        <a:lnTo>
                          <a:pt x="0" y="58"/>
                        </a:lnTo>
                        <a:lnTo>
                          <a:pt x="81" y="0"/>
                        </a:lnTo>
                        <a:lnTo>
                          <a:pt x="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7" name="Freeform 363"/>
                  <p:cNvSpPr>
                    <a:spLocks/>
                  </p:cNvSpPr>
                  <p:nvPr/>
                </p:nvSpPr>
                <p:spPr bwMode="auto">
                  <a:xfrm>
                    <a:off x="2603" y="3550"/>
                    <a:ext cx="22" cy="19"/>
                  </a:xfrm>
                  <a:custGeom>
                    <a:avLst/>
                    <a:gdLst>
                      <a:gd name="T0" fmla="*/ 0 w 109"/>
                      <a:gd name="T1" fmla="*/ 7 h 96"/>
                      <a:gd name="T2" fmla="*/ 45 w 109"/>
                      <a:gd name="T3" fmla="*/ 0 h 96"/>
                      <a:gd name="T4" fmla="*/ 85 w 109"/>
                      <a:gd name="T5" fmla="*/ 14 h 96"/>
                      <a:gd name="T6" fmla="*/ 109 w 109"/>
                      <a:gd name="T7" fmla="*/ 44 h 96"/>
                      <a:gd name="T8" fmla="*/ 106 w 109"/>
                      <a:gd name="T9" fmla="*/ 63 h 96"/>
                      <a:gd name="T10" fmla="*/ 87 w 109"/>
                      <a:gd name="T11" fmla="*/ 82 h 96"/>
                      <a:gd name="T12" fmla="*/ 47 w 109"/>
                      <a:gd name="T13" fmla="*/ 96 h 96"/>
                      <a:gd name="T14" fmla="*/ 57 w 109"/>
                      <a:gd name="T15" fmla="*/ 35 h 96"/>
                      <a:gd name="T16" fmla="*/ 0 w 109"/>
                      <a:gd name="T17" fmla="*/ 7 h 96"/>
                      <a:gd name="T18" fmla="*/ 0 w 109"/>
                      <a:gd name="T19"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96">
                        <a:moveTo>
                          <a:pt x="0" y="7"/>
                        </a:moveTo>
                        <a:lnTo>
                          <a:pt x="45" y="0"/>
                        </a:lnTo>
                        <a:lnTo>
                          <a:pt x="85" y="14"/>
                        </a:lnTo>
                        <a:lnTo>
                          <a:pt x="109" y="44"/>
                        </a:lnTo>
                        <a:lnTo>
                          <a:pt x="106" y="63"/>
                        </a:lnTo>
                        <a:lnTo>
                          <a:pt x="87" y="82"/>
                        </a:lnTo>
                        <a:lnTo>
                          <a:pt x="47" y="96"/>
                        </a:lnTo>
                        <a:lnTo>
                          <a:pt x="57" y="35"/>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8" name="Freeform 364"/>
                  <p:cNvSpPr>
                    <a:spLocks/>
                  </p:cNvSpPr>
                  <p:nvPr/>
                </p:nvSpPr>
                <p:spPr bwMode="auto">
                  <a:xfrm>
                    <a:off x="2678" y="3697"/>
                    <a:ext cx="27" cy="18"/>
                  </a:xfrm>
                  <a:custGeom>
                    <a:avLst/>
                    <a:gdLst>
                      <a:gd name="T0" fmla="*/ 0 w 135"/>
                      <a:gd name="T1" fmla="*/ 24 h 93"/>
                      <a:gd name="T2" fmla="*/ 12 w 135"/>
                      <a:gd name="T3" fmla="*/ 15 h 93"/>
                      <a:gd name="T4" fmla="*/ 39 w 135"/>
                      <a:gd name="T5" fmla="*/ 0 h 93"/>
                      <a:gd name="T6" fmla="*/ 97 w 135"/>
                      <a:gd name="T7" fmla="*/ 5 h 93"/>
                      <a:gd name="T8" fmla="*/ 129 w 135"/>
                      <a:gd name="T9" fmla="*/ 35 h 93"/>
                      <a:gd name="T10" fmla="*/ 135 w 135"/>
                      <a:gd name="T11" fmla="*/ 53 h 93"/>
                      <a:gd name="T12" fmla="*/ 120 w 135"/>
                      <a:gd name="T13" fmla="*/ 74 h 93"/>
                      <a:gd name="T14" fmla="*/ 69 w 135"/>
                      <a:gd name="T15" fmla="*/ 93 h 93"/>
                      <a:gd name="T16" fmla="*/ 48 w 135"/>
                      <a:gd name="T17" fmla="*/ 37 h 93"/>
                      <a:gd name="T18" fmla="*/ 0 w 135"/>
                      <a:gd name="T19" fmla="*/ 24 h 93"/>
                      <a:gd name="T20" fmla="*/ 0 w 135"/>
                      <a:gd name="T21" fmla="*/ 2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93">
                        <a:moveTo>
                          <a:pt x="0" y="24"/>
                        </a:moveTo>
                        <a:lnTo>
                          <a:pt x="12" y="15"/>
                        </a:lnTo>
                        <a:lnTo>
                          <a:pt x="39" y="0"/>
                        </a:lnTo>
                        <a:lnTo>
                          <a:pt x="97" y="5"/>
                        </a:lnTo>
                        <a:lnTo>
                          <a:pt x="129" y="35"/>
                        </a:lnTo>
                        <a:lnTo>
                          <a:pt x="135" y="53"/>
                        </a:lnTo>
                        <a:lnTo>
                          <a:pt x="120" y="74"/>
                        </a:lnTo>
                        <a:lnTo>
                          <a:pt x="69" y="93"/>
                        </a:lnTo>
                        <a:lnTo>
                          <a:pt x="48" y="37"/>
                        </a:lnTo>
                        <a:lnTo>
                          <a:pt x="0" y="24"/>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09" name="Freeform 365"/>
                  <p:cNvSpPr>
                    <a:spLocks/>
                  </p:cNvSpPr>
                  <p:nvPr/>
                </p:nvSpPr>
                <p:spPr bwMode="auto">
                  <a:xfrm>
                    <a:off x="2804" y="3546"/>
                    <a:ext cx="22" cy="15"/>
                  </a:xfrm>
                  <a:custGeom>
                    <a:avLst/>
                    <a:gdLst>
                      <a:gd name="T0" fmla="*/ 54 w 110"/>
                      <a:gd name="T1" fmla="*/ 27 h 75"/>
                      <a:gd name="T2" fmla="*/ 0 w 110"/>
                      <a:gd name="T3" fmla="*/ 20 h 75"/>
                      <a:gd name="T4" fmla="*/ 13 w 110"/>
                      <a:gd name="T5" fmla="*/ 11 h 75"/>
                      <a:gd name="T6" fmla="*/ 42 w 110"/>
                      <a:gd name="T7" fmla="*/ 0 h 75"/>
                      <a:gd name="T8" fmla="*/ 99 w 110"/>
                      <a:gd name="T9" fmla="*/ 14 h 75"/>
                      <a:gd name="T10" fmla="*/ 110 w 110"/>
                      <a:gd name="T11" fmla="*/ 41 h 75"/>
                      <a:gd name="T12" fmla="*/ 95 w 110"/>
                      <a:gd name="T13" fmla="*/ 63 h 75"/>
                      <a:gd name="T14" fmla="*/ 85 w 110"/>
                      <a:gd name="T15" fmla="*/ 75 h 75"/>
                      <a:gd name="T16" fmla="*/ 42 w 110"/>
                      <a:gd name="T17" fmla="*/ 69 h 75"/>
                      <a:gd name="T18" fmla="*/ 54 w 110"/>
                      <a:gd name="T19" fmla="*/ 27 h 75"/>
                      <a:gd name="T20" fmla="*/ 54 w 110"/>
                      <a:gd name="T21"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5">
                        <a:moveTo>
                          <a:pt x="54" y="27"/>
                        </a:moveTo>
                        <a:lnTo>
                          <a:pt x="0" y="20"/>
                        </a:lnTo>
                        <a:lnTo>
                          <a:pt x="13" y="11"/>
                        </a:lnTo>
                        <a:lnTo>
                          <a:pt x="42" y="0"/>
                        </a:lnTo>
                        <a:lnTo>
                          <a:pt x="99" y="14"/>
                        </a:lnTo>
                        <a:lnTo>
                          <a:pt x="110" y="41"/>
                        </a:lnTo>
                        <a:lnTo>
                          <a:pt x="95" y="63"/>
                        </a:lnTo>
                        <a:lnTo>
                          <a:pt x="85" y="75"/>
                        </a:lnTo>
                        <a:lnTo>
                          <a:pt x="42" y="69"/>
                        </a:lnTo>
                        <a:lnTo>
                          <a:pt x="54" y="27"/>
                        </a:lnTo>
                        <a:lnTo>
                          <a:pt x="54"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0" name="Freeform 366"/>
                  <p:cNvSpPr>
                    <a:spLocks/>
                  </p:cNvSpPr>
                  <p:nvPr/>
                </p:nvSpPr>
                <p:spPr bwMode="auto">
                  <a:xfrm>
                    <a:off x="2830" y="3628"/>
                    <a:ext cx="13" cy="13"/>
                  </a:xfrm>
                  <a:custGeom>
                    <a:avLst/>
                    <a:gdLst>
                      <a:gd name="T0" fmla="*/ 2 w 64"/>
                      <a:gd name="T1" fmla="*/ 1 h 62"/>
                      <a:gd name="T2" fmla="*/ 48 w 64"/>
                      <a:gd name="T3" fmla="*/ 0 h 62"/>
                      <a:gd name="T4" fmla="*/ 64 w 64"/>
                      <a:gd name="T5" fmla="*/ 42 h 62"/>
                      <a:gd name="T6" fmla="*/ 41 w 64"/>
                      <a:gd name="T7" fmla="*/ 62 h 62"/>
                      <a:gd name="T8" fmla="*/ 0 w 64"/>
                      <a:gd name="T9" fmla="*/ 44 h 62"/>
                      <a:gd name="T10" fmla="*/ 2 w 64"/>
                      <a:gd name="T11" fmla="*/ 1 h 62"/>
                      <a:gd name="T12" fmla="*/ 2 w 64"/>
                      <a:gd name="T13" fmla="*/ 1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2" y="1"/>
                        </a:moveTo>
                        <a:lnTo>
                          <a:pt x="48" y="0"/>
                        </a:lnTo>
                        <a:lnTo>
                          <a:pt x="64" y="42"/>
                        </a:lnTo>
                        <a:lnTo>
                          <a:pt x="41" y="62"/>
                        </a:lnTo>
                        <a:lnTo>
                          <a:pt x="0" y="44"/>
                        </a:lnTo>
                        <a:lnTo>
                          <a:pt x="2" y="1"/>
                        </a:ln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1" name="Freeform 367"/>
                  <p:cNvSpPr>
                    <a:spLocks/>
                  </p:cNvSpPr>
                  <p:nvPr/>
                </p:nvSpPr>
                <p:spPr bwMode="auto">
                  <a:xfrm>
                    <a:off x="2857" y="3457"/>
                    <a:ext cx="67" cy="145"/>
                  </a:xfrm>
                  <a:custGeom>
                    <a:avLst/>
                    <a:gdLst>
                      <a:gd name="T0" fmla="*/ 264 w 332"/>
                      <a:gd name="T1" fmla="*/ 0 h 727"/>
                      <a:gd name="T2" fmla="*/ 131 w 332"/>
                      <a:gd name="T3" fmla="*/ 58 h 727"/>
                      <a:gd name="T4" fmla="*/ 108 w 332"/>
                      <a:gd name="T5" fmla="*/ 83 h 727"/>
                      <a:gd name="T6" fmla="*/ 78 w 332"/>
                      <a:gd name="T7" fmla="*/ 129 h 727"/>
                      <a:gd name="T8" fmla="*/ 43 w 332"/>
                      <a:gd name="T9" fmla="*/ 239 h 727"/>
                      <a:gd name="T10" fmla="*/ 43 w 332"/>
                      <a:gd name="T11" fmla="*/ 375 h 727"/>
                      <a:gd name="T12" fmla="*/ 0 w 332"/>
                      <a:gd name="T13" fmla="*/ 433 h 727"/>
                      <a:gd name="T14" fmla="*/ 8 w 332"/>
                      <a:gd name="T15" fmla="*/ 500 h 727"/>
                      <a:gd name="T16" fmla="*/ 19 w 332"/>
                      <a:gd name="T17" fmla="*/ 541 h 727"/>
                      <a:gd name="T18" fmla="*/ 35 w 332"/>
                      <a:gd name="T19" fmla="*/ 579 h 727"/>
                      <a:gd name="T20" fmla="*/ 44 w 332"/>
                      <a:gd name="T21" fmla="*/ 659 h 727"/>
                      <a:gd name="T22" fmla="*/ 108 w 332"/>
                      <a:gd name="T23" fmla="*/ 727 h 727"/>
                      <a:gd name="T24" fmla="*/ 192 w 332"/>
                      <a:gd name="T25" fmla="*/ 690 h 727"/>
                      <a:gd name="T26" fmla="*/ 217 w 332"/>
                      <a:gd name="T27" fmla="*/ 629 h 727"/>
                      <a:gd name="T28" fmla="*/ 204 w 332"/>
                      <a:gd name="T29" fmla="*/ 556 h 727"/>
                      <a:gd name="T30" fmla="*/ 194 w 332"/>
                      <a:gd name="T31" fmla="*/ 529 h 727"/>
                      <a:gd name="T32" fmla="*/ 174 w 332"/>
                      <a:gd name="T33" fmla="*/ 495 h 727"/>
                      <a:gd name="T34" fmla="*/ 149 w 332"/>
                      <a:gd name="T35" fmla="*/ 498 h 727"/>
                      <a:gd name="T36" fmla="*/ 124 w 332"/>
                      <a:gd name="T37" fmla="*/ 475 h 727"/>
                      <a:gd name="T38" fmla="*/ 103 w 332"/>
                      <a:gd name="T39" fmla="*/ 377 h 727"/>
                      <a:gd name="T40" fmla="*/ 94 w 332"/>
                      <a:gd name="T41" fmla="*/ 312 h 727"/>
                      <a:gd name="T42" fmla="*/ 135 w 332"/>
                      <a:gd name="T43" fmla="*/ 126 h 727"/>
                      <a:gd name="T44" fmla="*/ 217 w 332"/>
                      <a:gd name="T45" fmla="*/ 51 h 727"/>
                      <a:gd name="T46" fmla="*/ 332 w 332"/>
                      <a:gd name="T47" fmla="*/ 23 h 727"/>
                      <a:gd name="T48" fmla="*/ 264 w 332"/>
                      <a:gd name="T49" fmla="*/ 0 h 727"/>
                      <a:gd name="T50" fmla="*/ 264 w 332"/>
                      <a:gd name="T5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2" h="727">
                        <a:moveTo>
                          <a:pt x="264" y="0"/>
                        </a:moveTo>
                        <a:lnTo>
                          <a:pt x="131" y="58"/>
                        </a:lnTo>
                        <a:lnTo>
                          <a:pt x="108" y="83"/>
                        </a:lnTo>
                        <a:lnTo>
                          <a:pt x="78" y="129"/>
                        </a:lnTo>
                        <a:lnTo>
                          <a:pt x="43" y="239"/>
                        </a:lnTo>
                        <a:lnTo>
                          <a:pt x="43" y="375"/>
                        </a:lnTo>
                        <a:lnTo>
                          <a:pt x="0" y="433"/>
                        </a:lnTo>
                        <a:lnTo>
                          <a:pt x="8" y="500"/>
                        </a:lnTo>
                        <a:lnTo>
                          <a:pt x="19" y="541"/>
                        </a:lnTo>
                        <a:lnTo>
                          <a:pt x="35" y="579"/>
                        </a:lnTo>
                        <a:lnTo>
                          <a:pt x="44" y="659"/>
                        </a:lnTo>
                        <a:lnTo>
                          <a:pt x="108" y="727"/>
                        </a:lnTo>
                        <a:lnTo>
                          <a:pt x="192" y="690"/>
                        </a:lnTo>
                        <a:lnTo>
                          <a:pt x="217" y="629"/>
                        </a:lnTo>
                        <a:lnTo>
                          <a:pt x="204" y="556"/>
                        </a:lnTo>
                        <a:lnTo>
                          <a:pt x="194" y="529"/>
                        </a:lnTo>
                        <a:lnTo>
                          <a:pt x="174" y="495"/>
                        </a:lnTo>
                        <a:lnTo>
                          <a:pt x="149" y="498"/>
                        </a:lnTo>
                        <a:lnTo>
                          <a:pt x="124" y="475"/>
                        </a:lnTo>
                        <a:lnTo>
                          <a:pt x="103" y="377"/>
                        </a:lnTo>
                        <a:lnTo>
                          <a:pt x="94" y="312"/>
                        </a:lnTo>
                        <a:lnTo>
                          <a:pt x="135" y="126"/>
                        </a:lnTo>
                        <a:lnTo>
                          <a:pt x="217" y="51"/>
                        </a:lnTo>
                        <a:lnTo>
                          <a:pt x="332" y="23"/>
                        </a:lnTo>
                        <a:lnTo>
                          <a:pt x="264" y="0"/>
                        </a:lnTo>
                        <a:lnTo>
                          <a:pt x="264" y="0"/>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2" name="Freeform 368"/>
                  <p:cNvSpPr>
                    <a:spLocks/>
                  </p:cNvSpPr>
                  <p:nvPr/>
                </p:nvSpPr>
                <p:spPr bwMode="auto">
                  <a:xfrm>
                    <a:off x="2827" y="3631"/>
                    <a:ext cx="19" cy="14"/>
                  </a:xfrm>
                  <a:custGeom>
                    <a:avLst/>
                    <a:gdLst>
                      <a:gd name="T0" fmla="*/ 16 w 94"/>
                      <a:gd name="T1" fmla="*/ 28 h 67"/>
                      <a:gd name="T2" fmla="*/ 28 w 94"/>
                      <a:gd name="T3" fmla="*/ 0 h 67"/>
                      <a:gd name="T4" fmla="*/ 37 w 94"/>
                      <a:gd name="T5" fmla="*/ 12 h 67"/>
                      <a:gd name="T6" fmla="*/ 55 w 94"/>
                      <a:gd name="T7" fmla="*/ 21 h 67"/>
                      <a:gd name="T8" fmla="*/ 76 w 94"/>
                      <a:gd name="T9" fmla="*/ 8 h 67"/>
                      <a:gd name="T10" fmla="*/ 91 w 94"/>
                      <a:gd name="T11" fmla="*/ 1 h 67"/>
                      <a:gd name="T12" fmla="*/ 94 w 94"/>
                      <a:gd name="T13" fmla="*/ 41 h 67"/>
                      <a:gd name="T14" fmla="*/ 64 w 94"/>
                      <a:gd name="T15" fmla="*/ 67 h 67"/>
                      <a:gd name="T16" fmla="*/ 0 w 94"/>
                      <a:gd name="T17" fmla="*/ 57 h 67"/>
                      <a:gd name="T18" fmla="*/ 16 w 94"/>
                      <a:gd name="T19" fmla="*/ 28 h 67"/>
                      <a:gd name="T20" fmla="*/ 16 w 94"/>
                      <a:gd name="T2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7">
                        <a:moveTo>
                          <a:pt x="16" y="28"/>
                        </a:moveTo>
                        <a:lnTo>
                          <a:pt x="28" y="0"/>
                        </a:lnTo>
                        <a:lnTo>
                          <a:pt x="37" y="12"/>
                        </a:lnTo>
                        <a:lnTo>
                          <a:pt x="55" y="21"/>
                        </a:lnTo>
                        <a:lnTo>
                          <a:pt x="76" y="8"/>
                        </a:lnTo>
                        <a:lnTo>
                          <a:pt x="91" y="1"/>
                        </a:lnTo>
                        <a:lnTo>
                          <a:pt x="94" y="41"/>
                        </a:lnTo>
                        <a:lnTo>
                          <a:pt x="64" y="67"/>
                        </a:lnTo>
                        <a:lnTo>
                          <a:pt x="0" y="57"/>
                        </a:lnTo>
                        <a:lnTo>
                          <a:pt x="16" y="28"/>
                        </a:lnTo>
                        <a:lnTo>
                          <a:pt x="16" y="2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3" name="Freeform 369"/>
                  <p:cNvSpPr>
                    <a:spLocks/>
                  </p:cNvSpPr>
                  <p:nvPr/>
                </p:nvSpPr>
                <p:spPr bwMode="auto">
                  <a:xfrm>
                    <a:off x="2677" y="3839"/>
                    <a:ext cx="135" cy="64"/>
                  </a:xfrm>
                  <a:custGeom>
                    <a:avLst/>
                    <a:gdLst>
                      <a:gd name="T0" fmla="*/ 154 w 672"/>
                      <a:gd name="T1" fmla="*/ 287 h 320"/>
                      <a:gd name="T2" fmla="*/ 113 w 672"/>
                      <a:gd name="T3" fmla="*/ 274 h 320"/>
                      <a:gd name="T4" fmla="*/ 53 w 672"/>
                      <a:gd name="T5" fmla="*/ 242 h 320"/>
                      <a:gd name="T6" fmla="*/ 12 w 672"/>
                      <a:gd name="T7" fmla="*/ 185 h 320"/>
                      <a:gd name="T8" fmla="*/ 0 w 672"/>
                      <a:gd name="T9" fmla="*/ 117 h 320"/>
                      <a:gd name="T10" fmla="*/ 16 w 672"/>
                      <a:gd name="T11" fmla="*/ 88 h 320"/>
                      <a:gd name="T12" fmla="*/ 40 w 672"/>
                      <a:gd name="T13" fmla="*/ 66 h 320"/>
                      <a:gd name="T14" fmla="*/ 70 w 672"/>
                      <a:gd name="T15" fmla="*/ 47 h 320"/>
                      <a:gd name="T16" fmla="*/ 132 w 672"/>
                      <a:gd name="T17" fmla="*/ 0 h 320"/>
                      <a:gd name="T18" fmla="*/ 230 w 672"/>
                      <a:gd name="T19" fmla="*/ 82 h 320"/>
                      <a:gd name="T20" fmla="*/ 496 w 672"/>
                      <a:gd name="T21" fmla="*/ 206 h 320"/>
                      <a:gd name="T22" fmla="*/ 672 w 672"/>
                      <a:gd name="T23" fmla="*/ 253 h 320"/>
                      <a:gd name="T24" fmla="*/ 577 w 672"/>
                      <a:gd name="T25" fmla="*/ 304 h 320"/>
                      <a:gd name="T26" fmla="*/ 542 w 672"/>
                      <a:gd name="T27" fmla="*/ 311 h 320"/>
                      <a:gd name="T28" fmla="*/ 445 w 672"/>
                      <a:gd name="T29" fmla="*/ 320 h 320"/>
                      <a:gd name="T30" fmla="*/ 248 w 672"/>
                      <a:gd name="T31" fmla="*/ 309 h 320"/>
                      <a:gd name="T32" fmla="*/ 154 w 672"/>
                      <a:gd name="T33" fmla="*/ 287 h 320"/>
                      <a:gd name="T34" fmla="*/ 154 w 672"/>
                      <a:gd name="T35" fmla="*/ 28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2" h="320">
                        <a:moveTo>
                          <a:pt x="154" y="287"/>
                        </a:moveTo>
                        <a:lnTo>
                          <a:pt x="113" y="274"/>
                        </a:lnTo>
                        <a:lnTo>
                          <a:pt x="53" y="242"/>
                        </a:lnTo>
                        <a:lnTo>
                          <a:pt x="12" y="185"/>
                        </a:lnTo>
                        <a:lnTo>
                          <a:pt x="0" y="117"/>
                        </a:lnTo>
                        <a:lnTo>
                          <a:pt x="16" y="88"/>
                        </a:lnTo>
                        <a:lnTo>
                          <a:pt x="40" y="66"/>
                        </a:lnTo>
                        <a:lnTo>
                          <a:pt x="70" y="47"/>
                        </a:lnTo>
                        <a:lnTo>
                          <a:pt x="132" y="0"/>
                        </a:lnTo>
                        <a:lnTo>
                          <a:pt x="230" y="82"/>
                        </a:lnTo>
                        <a:lnTo>
                          <a:pt x="496" y="206"/>
                        </a:lnTo>
                        <a:lnTo>
                          <a:pt x="672" y="253"/>
                        </a:lnTo>
                        <a:lnTo>
                          <a:pt x="577" y="304"/>
                        </a:lnTo>
                        <a:lnTo>
                          <a:pt x="542" y="311"/>
                        </a:lnTo>
                        <a:lnTo>
                          <a:pt x="445" y="320"/>
                        </a:lnTo>
                        <a:lnTo>
                          <a:pt x="248" y="309"/>
                        </a:lnTo>
                        <a:lnTo>
                          <a:pt x="154" y="287"/>
                        </a:lnTo>
                        <a:lnTo>
                          <a:pt x="154" y="287"/>
                        </a:lnTo>
                        <a:close/>
                      </a:path>
                    </a:pathLst>
                  </a:custGeom>
                  <a:solidFill>
                    <a:srgbClr val="AE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4" name="Freeform 370"/>
                  <p:cNvSpPr>
                    <a:spLocks/>
                  </p:cNvSpPr>
                  <p:nvPr/>
                </p:nvSpPr>
                <p:spPr bwMode="auto">
                  <a:xfrm>
                    <a:off x="2667" y="3623"/>
                    <a:ext cx="385" cy="277"/>
                  </a:xfrm>
                  <a:custGeom>
                    <a:avLst/>
                    <a:gdLst>
                      <a:gd name="T0" fmla="*/ 0 w 1923"/>
                      <a:gd name="T1" fmla="*/ 962 h 1388"/>
                      <a:gd name="T2" fmla="*/ 51 w 1923"/>
                      <a:gd name="T3" fmla="*/ 909 h 1388"/>
                      <a:gd name="T4" fmla="*/ 120 w 1923"/>
                      <a:gd name="T5" fmla="*/ 833 h 1388"/>
                      <a:gd name="T6" fmla="*/ 291 w 1923"/>
                      <a:gd name="T7" fmla="*/ 853 h 1388"/>
                      <a:gd name="T8" fmla="*/ 325 w 1923"/>
                      <a:gd name="T9" fmla="*/ 882 h 1388"/>
                      <a:gd name="T10" fmla="*/ 332 w 1923"/>
                      <a:gd name="T11" fmla="*/ 900 h 1388"/>
                      <a:gd name="T12" fmla="*/ 485 w 1923"/>
                      <a:gd name="T13" fmla="*/ 909 h 1388"/>
                      <a:gd name="T14" fmla="*/ 619 w 1923"/>
                      <a:gd name="T15" fmla="*/ 921 h 1388"/>
                      <a:gd name="T16" fmla="*/ 619 w 1923"/>
                      <a:gd name="T17" fmla="*/ 736 h 1388"/>
                      <a:gd name="T18" fmla="*/ 663 w 1923"/>
                      <a:gd name="T19" fmla="*/ 599 h 1388"/>
                      <a:gd name="T20" fmla="*/ 729 w 1923"/>
                      <a:gd name="T21" fmla="*/ 485 h 1388"/>
                      <a:gd name="T22" fmla="*/ 812 w 1923"/>
                      <a:gd name="T23" fmla="*/ 395 h 1388"/>
                      <a:gd name="T24" fmla="*/ 800 w 1923"/>
                      <a:gd name="T25" fmla="*/ 332 h 1388"/>
                      <a:gd name="T26" fmla="*/ 824 w 1923"/>
                      <a:gd name="T27" fmla="*/ 242 h 1388"/>
                      <a:gd name="T28" fmla="*/ 916 w 1923"/>
                      <a:gd name="T29" fmla="*/ 281 h 1388"/>
                      <a:gd name="T30" fmla="*/ 1017 w 1923"/>
                      <a:gd name="T31" fmla="*/ 230 h 1388"/>
                      <a:gd name="T32" fmla="*/ 1172 w 1923"/>
                      <a:gd name="T33" fmla="*/ 166 h 1388"/>
                      <a:gd name="T34" fmla="*/ 1132 w 1923"/>
                      <a:gd name="T35" fmla="*/ 141 h 1388"/>
                      <a:gd name="T36" fmla="*/ 1441 w 1923"/>
                      <a:gd name="T37" fmla="*/ 0 h 1388"/>
                      <a:gd name="T38" fmla="*/ 1561 w 1923"/>
                      <a:gd name="T39" fmla="*/ 67 h 1388"/>
                      <a:gd name="T40" fmla="*/ 1391 w 1923"/>
                      <a:gd name="T41" fmla="*/ 110 h 1388"/>
                      <a:gd name="T42" fmla="*/ 1587 w 1923"/>
                      <a:gd name="T43" fmla="*/ 152 h 1388"/>
                      <a:gd name="T44" fmla="*/ 1679 w 1923"/>
                      <a:gd name="T45" fmla="*/ 213 h 1388"/>
                      <a:gd name="T46" fmla="*/ 1803 w 1923"/>
                      <a:gd name="T47" fmla="*/ 280 h 1388"/>
                      <a:gd name="T48" fmla="*/ 1923 w 1923"/>
                      <a:gd name="T49" fmla="*/ 379 h 1388"/>
                      <a:gd name="T50" fmla="*/ 1524 w 1923"/>
                      <a:gd name="T51" fmla="*/ 466 h 1388"/>
                      <a:gd name="T52" fmla="*/ 1168 w 1923"/>
                      <a:gd name="T53" fmla="*/ 772 h 1388"/>
                      <a:gd name="T54" fmla="*/ 1081 w 1923"/>
                      <a:gd name="T55" fmla="*/ 1115 h 1388"/>
                      <a:gd name="T56" fmla="*/ 896 w 1923"/>
                      <a:gd name="T57" fmla="*/ 1375 h 1388"/>
                      <a:gd name="T58" fmla="*/ 653 w 1923"/>
                      <a:gd name="T59" fmla="*/ 1388 h 1388"/>
                      <a:gd name="T60" fmla="*/ 268 w 1923"/>
                      <a:gd name="T61" fmla="*/ 1212 h 1388"/>
                      <a:gd name="T62" fmla="*/ 183 w 1923"/>
                      <a:gd name="T63" fmla="*/ 1128 h 1388"/>
                      <a:gd name="T64" fmla="*/ 168 w 1923"/>
                      <a:gd name="T65" fmla="*/ 1055 h 1388"/>
                      <a:gd name="T66" fmla="*/ 87 w 1923"/>
                      <a:gd name="T67" fmla="*/ 106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3" h="1388">
                        <a:moveTo>
                          <a:pt x="87" y="1069"/>
                        </a:moveTo>
                        <a:lnTo>
                          <a:pt x="0" y="962"/>
                        </a:lnTo>
                        <a:lnTo>
                          <a:pt x="27" y="933"/>
                        </a:lnTo>
                        <a:lnTo>
                          <a:pt x="51" y="909"/>
                        </a:lnTo>
                        <a:lnTo>
                          <a:pt x="75" y="890"/>
                        </a:lnTo>
                        <a:lnTo>
                          <a:pt x="120" y="833"/>
                        </a:lnTo>
                        <a:lnTo>
                          <a:pt x="183" y="825"/>
                        </a:lnTo>
                        <a:lnTo>
                          <a:pt x="291" y="853"/>
                        </a:lnTo>
                        <a:lnTo>
                          <a:pt x="320" y="865"/>
                        </a:lnTo>
                        <a:lnTo>
                          <a:pt x="325" y="882"/>
                        </a:lnTo>
                        <a:lnTo>
                          <a:pt x="309" y="912"/>
                        </a:lnTo>
                        <a:lnTo>
                          <a:pt x="332" y="900"/>
                        </a:lnTo>
                        <a:lnTo>
                          <a:pt x="378" y="887"/>
                        </a:lnTo>
                        <a:lnTo>
                          <a:pt x="485" y="909"/>
                        </a:lnTo>
                        <a:lnTo>
                          <a:pt x="558" y="937"/>
                        </a:lnTo>
                        <a:lnTo>
                          <a:pt x="619" y="921"/>
                        </a:lnTo>
                        <a:lnTo>
                          <a:pt x="609" y="797"/>
                        </a:lnTo>
                        <a:lnTo>
                          <a:pt x="619" y="736"/>
                        </a:lnTo>
                        <a:lnTo>
                          <a:pt x="638" y="668"/>
                        </a:lnTo>
                        <a:lnTo>
                          <a:pt x="663" y="599"/>
                        </a:lnTo>
                        <a:lnTo>
                          <a:pt x="696" y="536"/>
                        </a:lnTo>
                        <a:lnTo>
                          <a:pt x="729" y="485"/>
                        </a:lnTo>
                        <a:lnTo>
                          <a:pt x="764" y="447"/>
                        </a:lnTo>
                        <a:lnTo>
                          <a:pt x="812" y="395"/>
                        </a:lnTo>
                        <a:lnTo>
                          <a:pt x="817" y="363"/>
                        </a:lnTo>
                        <a:lnTo>
                          <a:pt x="800" y="332"/>
                        </a:lnTo>
                        <a:lnTo>
                          <a:pt x="799" y="253"/>
                        </a:lnTo>
                        <a:lnTo>
                          <a:pt x="824" y="242"/>
                        </a:lnTo>
                        <a:lnTo>
                          <a:pt x="858" y="250"/>
                        </a:lnTo>
                        <a:lnTo>
                          <a:pt x="916" y="281"/>
                        </a:lnTo>
                        <a:lnTo>
                          <a:pt x="967" y="275"/>
                        </a:lnTo>
                        <a:lnTo>
                          <a:pt x="1017" y="230"/>
                        </a:lnTo>
                        <a:lnTo>
                          <a:pt x="1121" y="186"/>
                        </a:lnTo>
                        <a:lnTo>
                          <a:pt x="1172" y="166"/>
                        </a:lnTo>
                        <a:lnTo>
                          <a:pt x="1157" y="148"/>
                        </a:lnTo>
                        <a:lnTo>
                          <a:pt x="1132" y="141"/>
                        </a:lnTo>
                        <a:lnTo>
                          <a:pt x="1298" y="53"/>
                        </a:lnTo>
                        <a:lnTo>
                          <a:pt x="1441" y="0"/>
                        </a:lnTo>
                        <a:lnTo>
                          <a:pt x="1514" y="6"/>
                        </a:lnTo>
                        <a:lnTo>
                          <a:pt x="1561" y="67"/>
                        </a:lnTo>
                        <a:lnTo>
                          <a:pt x="1494" y="65"/>
                        </a:lnTo>
                        <a:lnTo>
                          <a:pt x="1391" y="110"/>
                        </a:lnTo>
                        <a:lnTo>
                          <a:pt x="1488" y="110"/>
                        </a:lnTo>
                        <a:lnTo>
                          <a:pt x="1587" y="152"/>
                        </a:lnTo>
                        <a:lnTo>
                          <a:pt x="1639" y="183"/>
                        </a:lnTo>
                        <a:lnTo>
                          <a:pt x="1679" y="213"/>
                        </a:lnTo>
                        <a:lnTo>
                          <a:pt x="1707" y="258"/>
                        </a:lnTo>
                        <a:lnTo>
                          <a:pt x="1803" y="280"/>
                        </a:lnTo>
                        <a:lnTo>
                          <a:pt x="1886" y="332"/>
                        </a:lnTo>
                        <a:lnTo>
                          <a:pt x="1923" y="379"/>
                        </a:lnTo>
                        <a:lnTo>
                          <a:pt x="1758" y="385"/>
                        </a:lnTo>
                        <a:lnTo>
                          <a:pt x="1524" y="466"/>
                        </a:lnTo>
                        <a:lnTo>
                          <a:pt x="1286" y="623"/>
                        </a:lnTo>
                        <a:lnTo>
                          <a:pt x="1168" y="772"/>
                        </a:lnTo>
                        <a:lnTo>
                          <a:pt x="1115" y="954"/>
                        </a:lnTo>
                        <a:lnTo>
                          <a:pt x="1081" y="1115"/>
                        </a:lnTo>
                        <a:lnTo>
                          <a:pt x="1179" y="1319"/>
                        </a:lnTo>
                        <a:lnTo>
                          <a:pt x="896" y="1375"/>
                        </a:lnTo>
                        <a:lnTo>
                          <a:pt x="729" y="1382"/>
                        </a:lnTo>
                        <a:lnTo>
                          <a:pt x="653" y="1388"/>
                        </a:lnTo>
                        <a:lnTo>
                          <a:pt x="435" y="1322"/>
                        </a:lnTo>
                        <a:lnTo>
                          <a:pt x="268" y="1212"/>
                        </a:lnTo>
                        <a:lnTo>
                          <a:pt x="235" y="1184"/>
                        </a:lnTo>
                        <a:lnTo>
                          <a:pt x="183" y="1128"/>
                        </a:lnTo>
                        <a:lnTo>
                          <a:pt x="167" y="1077"/>
                        </a:lnTo>
                        <a:lnTo>
                          <a:pt x="168" y="1055"/>
                        </a:lnTo>
                        <a:lnTo>
                          <a:pt x="87" y="1069"/>
                        </a:lnTo>
                        <a:lnTo>
                          <a:pt x="87" y="1069"/>
                        </a:lnTo>
                        <a:close/>
                      </a:path>
                    </a:pathLst>
                  </a:custGeom>
                  <a:solidFill>
                    <a:srgbClr val="FF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5" name="Freeform 371"/>
                  <p:cNvSpPr>
                    <a:spLocks/>
                  </p:cNvSpPr>
                  <p:nvPr/>
                </p:nvSpPr>
                <p:spPr bwMode="auto">
                  <a:xfrm>
                    <a:off x="2711" y="3715"/>
                    <a:ext cx="96" cy="81"/>
                  </a:xfrm>
                  <a:custGeom>
                    <a:avLst/>
                    <a:gdLst>
                      <a:gd name="T0" fmla="*/ 39 w 478"/>
                      <a:gd name="T1" fmla="*/ 186 h 404"/>
                      <a:gd name="T2" fmla="*/ 0 w 478"/>
                      <a:gd name="T3" fmla="*/ 125 h 404"/>
                      <a:gd name="T4" fmla="*/ 23 w 478"/>
                      <a:gd name="T5" fmla="*/ 60 h 404"/>
                      <a:gd name="T6" fmla="*/ 41 w 478"/>
                      <a:gd name="T7" fmla="*/ 50 h 404"/>
                      <a:gd name="T8" fmla="*/ 74 w 478"/>
                      <a:gd name="T9" fmla="*/ 44 h 404"/>
                      <a:gd name="T10" fmla="*/ 99 w 478"/>
                      <a:gd name="T11" fmla="*/ 60 h 404"/>
                      <a:gd name="T12" fmla="*/ 121 w 478"/>
                      <a:gd name="T13" fmla="*/ 74 h 404"/>
                      <a:gd name="T14" fmla="*/ 186 w 478"/>
                      <a:gd name="T15" fmla="*/ 60 h 404"/>
                      <a:gd name="T16" fmla="*/ 371 w 478"/>
                      <a:gd name="T17" fmla="*/ 37 h 404"/>
                      <a:gd name="T18" fmla="*/ 448 w 478"/>
                      <a:gd name="T19" fmla="*/ 14 h 404"/>
                      <a:gd name="T20" fmla="*/ 478 w 478"/>
                      <a:gd name="T21" fmla="*/ 0 h 404"/>
                      <a:gd name="T22" fmla="*/ 417 w 478"/>
                      <a:gd name="T23" fmla="*/ 123 h 404"/>
                      <a:gd name="T24" fmla="*/ 354 w 478"/>
                      <a:gd name="T25" fmla="*/ 161 h 404"/>
                      <a:gd name="T26" fmla="*/ 320 w 478"/>
                      <a:gd name="T27" fmla="*/ 176 h 404"/>
                      <a:gd name="T28" fmla="*/ 180 w 478"/>
                      <a:gd name="T29" fmla="*/ 194 h 404"/>
                      <a:gd name="T30" fmla="*/ 299 w 478"/>
                      <a:gd name="T31" fmla="*/ 303 h 404"/>
                      <a:gd name="T32" fmla="*/ 401 w 478"/>
                      <a:gd name="T33" fmla="*/ 340 h 404"/>
                      <a:gd name="T34" fmla="*/ 426 w 478"/>
                      <a:gd name="T35" fmla="*/ 394 h 404"/>
                      <a:gd name="T36" fmla="*/ 301 w 478"/>
                      <a:gd name="T37" fmla="*/ 404 h 404"/>
                      <a:gd name="T38" fmla="*/ 151 w 478"/>
                      <a:gd name="T39" fmla="*/ 268 h 404"/>
                      <a:gd name="T40" fmla="*/ 134 w 478"/>
                      <a:gd name="T41" fmla="*/ 253 h 404"/>
                      <a:gd name="T42" fmla="*/ 71 w 478"/>
                      <a:gd name="T43" fmla="*/ 205 h 404"/>
                      <a:gd name="T44" fmla="*/ 39 w 478"/>
                      <a:gd name="T45" fmla="*/ 186 h 404"/>
                      <a:gd name="T46" fmla="*/ 39 w 478"/>
                      <a:gd name="T47" fmla="*/ 186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8" h="404">
                        <a:moveTo>
                          <a:pt x="39" y="186"/>
                        </a:moveTo>
                        <a:lnTo>
                          <a:pt x="0" y="125"/>
                        </a:lnTo>
                        <a:lnTo>
                          <a:pt x="23" y="60"/>
                        </a:lnTo>
                        <a:lnTo>
                          <a:pt x="41" y="50"/>
                        </a:lnTo>
                        <a:lnTo>
                          <a:pt x="74" y="44"/>
                        </a:lnTo>
                        <a:lnTo>
                          <a:pt x="99" y="60"/>
                        </a:lnTo>
                        <a:lnTo>
                          <a:pt x="121" y="74"/>
                        </a:lnTo>
                        <a:lnTo>
                          <a:pt x="186" y="60"/>
                        </a:lnTo>
                        <a:lnTo>
                          <a:pt x="371" y="37"/>
                        </a:lnTo>
                        <a:lnTo>
                          <a:pt x="448" y="14"/>
                        </a:lnTo>
                        <a:lnTo>
                          <a:pt x="478" y="0"/>
                        </a:lnTo>
                        <a:lnTo>
                          <a:pt x="417" y="123"/>
                        </a:lnTo>
                        <a:lnTo>
                          <a:pt x="354" y="161"/>
                        </a:lnTo>
                        <a:lnTo>
                          <a:pt x="320" y="176"/>
                        </a:lnTo>
                        <a:lnTo>
                          <a:pt x="180" y="194"/>
                        </a:lnTo>
                        <a:lnTo>
                          <a:pt x="299" y="303"/>
                        </a:lnTo>
                        <a:lnTo>
                          <a:pt x="401" y="340"/>
                        </a:lnTo>
                        <a:lnTo>
                          <a:pt x="426" y="394"/>
                        </a:lnTo>
                        <a:lnTo>
                          <a:pt x="301" y="404"/>
                        </a:lnTo>
                        <a:lnTo>
                          <a:pt x="151" y="268"/>
                        </a:lnTo>
                        <a:lnTo>
                          <a:pt x="134" y="253"/>
                        </a:lnTo>
                        <a:lnTo>
                          <a:pt x="71" y="205"/>
                        </a:lnTo>
                        <a:lnTo>
                          <a:pt x="39" y="186"/>
                        </a:lnTo>
                        <a:lnTo>
                          <a:pt x="39" y="186"/>
                        </a:lnTo>
                        <a:close/>
                      </a:path>
                    </a:pathLst>
                  </a:custGeom>
                  <a:solidFill>
                    <a:srgbClr val="80C5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6" name="Freeform 372"/>
                  <p:cNvSpPr>
                    <a:spLocks/>
                  </p:cNvSpPr>
                  <p:nvPr/>
                </p:nvSpPr>
                <p:spPr bwMode="auto">
                  <a:xfrm>
                    <a:off x="2545" y="3791"/>
                    <a:ext cx="159" cy="93"/>
                  </a:xfrm>
                  <a:custGeom>
                    <a:avLst/>
                    <a:gdLst>
                      <a:gd name="T0" fmla="*/ 184 w 795"/>
                      <a:gd name="T1" fmla="*/ 0 h 469"/>
                      <a:gd name="T2" fmla="*/ 0 w 795"/>
                      <a:gd name="T3" fmla="*/ 75 h 469"/>
                      <a:gd name="T4" fmla="*/ 446 w 795"/>
                      <a:gd name="T5" fmla="*/ 469 h 469"/>
                      <a:gd name="T6" fmla="*/ 642 w 795"/>
                      <a:gd name="T7" fmla="*/ 378 h 469"/>
                      <a:gd name="T8" fmla="*/ 681 w 795"/>
                      <a:gd name="T9" fmla="*/ 334 h 469"/>
                      <a:gd name="T10" fmla="*/ 750 w 795"/>
                      <a:gd name="T11" fmla="*/ 294 h 469"/>
                      <a:gd name="T12" fmla="*/ 795 w 795"/>
                      <a:gd name="T13" fmla="*/ 242 h 469"/>
                      <a:gd name="T14" fmla="*/ 668 w 795"/>
                      <a:gd name="T15" fmla="*/ 223 h 469"/>
                      <a:gd name="T16" fmla="*/ 483 w 795"/>
                      <a:gd name="T17" fmla="*/ 318 h 469"/>
                      <a:gd name="T18" fmla="*/ 143 w 795"/>
                      <a:gd name="T19" fmla="*/ 84 h 469"/>
                      <a:gd name="T20" fmla="*/ 184 w 795"/>
                      <a:gd name="T21" fmla="*/ 0 h 469"/>
                      <a:gd name="T22" fmla="*/ 184 w 795"/>
                      <a:gd name="T23"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5" h="469">
                        <a:moveTo>
                          <a:pt x="184" y="0"/>
                        </a:moveTo>
                        <a:lnTo>
                          <a:pt x="0" y="75"/>
                        </a:lnTo>
                        <a:lnTo>
                          <a:pt x="446" y="469"/>
                        </a:lnTo>
                        <a:lnTo>
                          <a:pt x="642" y="378"/>
                        </a:lnTo>
                        <a:lnTo>
                          <a:pt x="681" y="334"/>
                        </a:lnTo>
                        <a:lnTo>
                          <a:pt x="750" y="294"/>
                        </a:lnTo>
                        <a:lnTo>
                          <a:pt x="795" y="242"/>
                        </a:lnTo>
                        <a:lnTo>
                          <a:pt x="668" y="223"/>
                        </a:lnTo>
                        <a:lnTo>
                          <a:pt x="483" y="318"/>
                        </a:lnTo>
                        <a:lnTo>
                          <a:pt x="143" y="84"/>
                        </a:lnTo>
                        <a:lnTo>
                          <a:pt x="184" y="0"/>
                        </a:lnTo>
                        <a:lnTo>
                          <a:pt x="184"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7" name="Freeform 373"/>
                  <p:cNvSpPr>
                    <a:spLocks/>
                  </p:cNvSpPr>
                  <p:nvPr/>
                </p:nvSpPr>
                <p:spPr bwMode="auto">
                  <a:xfrm>
                    <a:off x="2684" y="3764"/>
                    <a:ext cx="77" cy="27"/>
                  </a:xfrm>
                  <a:custGeom>
                    <a:avLst/>
                    <a:gdLst>
                      <a:gd name="T0" fmla="*/ 0 w 387"/>
                      <a:gd name="T1" fmla="*/ 7 h 132"/>
                      <a:gd name="T2" fmla="*/ 3 w 387"/>
                      <a:gd name="T3" fmla="*/ 0 h 132"/>
                      <a:gd name="T4" fmla="*/ 32 w 387"/>
                      <a:gd name="T5" fmla="*/ 0 h 132"/>
                      <a:gd name="T6" fmla="*/ 101 w 387"/>
                      <a:gd name="T7" fmla="*/ 25 h 132"/>
                      <a:gd name="T8" fmla="*/ 179 w 387"/>
                      <a:gd name="T9" fmla="*/ 52 h 132"/>
                      <a:gd name="T10" fmla="*/ 258 w 387"/>
                      <a:gd name="T11" fmla="*/ 55 h 132"/>
                      <a:gd name="T12" fmla="*/ 275 w 387"/>
                      <a:gd name="T13" fmla="*/ 43 h 132"/>
                      <a:gd name="T14" fmla="*/ 311 w 387"/>
                      <a:gd name="T15" fmla="*/ 89 h 132"/>
                      <a:gd name="T16" fmla="*/ 387 w 387"/>
                      <a:gd name="T17" fmla="*/ 132 h 132"/>
                      <a:gd name="T18" fmla="*/ 232 w 387"/>
                      <a:gd name="T19" fmla="*/ 112 h 132"/>
                      <a:gd name="T20" fmla="*/ 183 w 387"/>
                      <a:gd name="T21" fmla="*/ 87 h 132"/>
                      <a:gd name="T22" fmla="*/ 18 w 387"/>
                      <a:gd name="T23" fmla="*/ 48 h 132"/>
                      <a:gd name="T24" fmla="*/ 0 w 387"/>
                      <a:gd name="T25" fmla="*/ 7 h 132"/>
                      <a:gd name="T26" fmla="*/ 0 w 387"/>
                      <a:gd name="T27" fmla="*/ 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 h="132">
                        <a:moveTo>
                          <a:pt x="0" y="7"/>
                        </a:moveTo>
                        <a:lnTo>
                          <a:pt x="3" y="0"/>
                        </a:lnTo>
                        <a:lnTo>
                          <a:pt x="32" y="0"/>
                        </a:lnTo>
                        <a:lnTo>
                          <a:pt x="101" y="25"/>
                        </a:lnTo>
                        <a:lnTo>
                          <a:pt x="179" y="52"/>
                        </a:lnTo>
                        <a:lnTo>
                          <a:pt x="258" y="55"/>
                        </a:lnTo>
                        <a:lnTo>
                          <a:pt x="275" y="43"/>
                        </a:lnTo>
                        <a:lnTo>
                          <a:pt x="311" y="89"/>
                        </a:lnTo>
                        <a:lnTo>
                          <a:pt x="387" y="132"/>
                        </a:lnTo>
                        <a:lnTo>
                          <a:pt x="232" y="112"/>
                        </a:lnTo>
                        <a:lnTo>
                          <a:pt x="183" y="87"/>
                        </a:lnTo>
                        <a:lnTo>
                          <a:pt x="18" y="48"/>
                        </a:lnTo>
                        <a:lnTo>
                          <a:pt x="0" y="7"/>
                        </a:lnTo>
                        <a:lnTo>
                          <a:pt x="0" y="7"/>
                        </a:lnTo>
                        <a:close/>
                      </a:path>
                    </a:pathLst>
                  </a:custGeom>
                  <a:solidFill>
                    <a:srgbClr val="EBE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8" name="Freeform 374"/>
                  <p:cNvSpPr>
                    <a:spLocks/>
                  </p:cNvSpPr>
                  <p:nvPr/>
                </p:nvSpPr>
                <p:spPr bwMode="auto">
                  <a:xfrm>
                    <a:off x="2496" y="3620"/>
                    <a:ext cx="44" cy="53"/>
                  </a:xfrm>
                  <a:custGeom>
                    <a:avLst/>
                    <a:gdLst>
                      <a:gd name="T0" fmla="*/ 70 w 222"/>
                      <a:gd name="T1" fmla="*/ 0 h 269"/>
                      <a:gd name="T2" fmla="*/ 123 w 222"/>
                      <a:gd name="T3" fmla="*/ 26 h 269"/>
                      <a:gd name="T4" fmla="*/ 114 w 222"/>
                      <a:gd name="T5" fmla="*/ 127 h 269"/>
                      <a:gd name="T6" fmla="*/ 222 w 222"/>
                      <a:gd name="T7" fmla="*/ 152 h 269"/>
                      <a:gd name="T8" fmla="*/ 187 w 222"/>
                      <a:gd name="T9" fmla="*/ 190 h 269"/>
                      <a:gd name="T10" fmla="*/ 155 w 222"/>
                      <a:gd name="T11" fmla="*/ 222 h 269"/>
                      <a:gd name="T12" fmla="*/ 123 w 222"/>
                      <a:gd name="T13" fmla="*/ 250 h 269"/>
                      <a:gd name="T14" fmla="*/ 80 w 222"/>
                      <a:gd name="T15" fmla="*/ 269 h 269"/>
                      <a:gd name="T16" fmla="*/ 47 w 222"/>
                      <a:gd name="T17" fmla="*/ 261 h 269"/>
                      <a:gd name="T18" fmla="*/ 0 w 222"/>
                      <a:gd name="T19" fmla="*/ 206 h 269"/>
                      <a:gd name="T20" fmla="*/ 16 w 222"/>
                      <a:gd name="T21" fmla="*/ 130 h 269"/>
                      <a:gd name="T22" fmla="*/ 32 w 222"/>
                      <a:gd name="T23" fmla="*/ 85 h 269"/>
                      <a:gd name="T24" fmla="*/ 70 w 222"/>
                      <a:gd name="T25" fmla="*/ 0 h 269"/>
                      <a:gd name="T26" fmla="*/ 70 w 222"/>
                      <a:gd name="T2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269">
                        <a:moveTo>
                          <a:pt x="70" y="0"/>
                        </a:moveTo>
                        <a:lnTo>
                          <a:pt x="123" y="26"/>
                        </a:lnTo>
                        <a:lnTo>
                          <a:pt x="114" y="127"/>
                        </a:lnTo>
                        <a:lnTo>
                          <a:pt x="222" y="152"/>
                        </a:lnTo>
                        <a:lnTo>
                          <a:pt x="187" y="190"/>
                        </a:lnTo>
                        <a:lnTo>
                          <a:pt x="155" y="222"/>
                        </a:lnTo>
                        <a:lnTo>
                          <a:pt x="123" y="250"/>
                        </a:lnTo>
                        <a:lnTo>
                          <a:pt x="80" y="269"/>
                        </a:lnTo>
                        <a:lnTo>
                          <a:pt x="47" y="261"/>
                        </a:lnTo>
                        <a:lnTo>
                          <a:pt x="0" y="206"/>
                        </a:lnTo>
                        <a:lnTo>
                          <a:pt x="16" y="130"/>
                        </a:lnTo>
                        <a:lnTo>
                          <a:pt x="32" y="85"/>
                        </a:lnTo>
                        <a:lnTo>
                          <a:pt x="70" y="0"/>
                        </a:lnTo>
                        <a:lnTo>
                          <a:pt x="70"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19" name="Freeform 375"/>
                  <p:cNvSpPr>
                    <a:spLocks/>
                  </p:cNvSpPr>
                  <p:nvPr/>
                </p:nvSpPr>
                <p:spPr bwMode="auto">
                  <a:xfrm>
                    <a:off x="2512" y="3682"/>
                    <a:ext cx="42" cy="45"/>
                  </a:xfrm>
                  <a:custGeom>
                    <a:avLst/>
                    <a:gdLst>
                      <a:gd name="T0" fmla="*/ 78 w 210"/>
                      <a:gd name="T1" fmla="*/ 8 h 226"/>
                      <a:gd name="T2" fmla="*/ 146 w 210"/>
                      <a:gd name="T3" fmla="*/ 0 h 226"/>
                      <a:gd name="T4" fmla="*/ 152 w 210"/>
                      <a:gd name="T5" fmla="*/ 107 h 226"/>
                      <a:gd name="T6" fmla="*/ 210 w 210"/>
                      <a:gd name="T7" fmla="*/ 130 h 226"/>
                      <a:gd name="T8" fmla="*/ 200 w 210"/>
                      <a:gd name="T9" fmla="*/ 140 h 226"/>
                      <a:gd name="T10" fmla="*/ 173 w 210"/>
                      <a:gd name="T11" fmla="*/ 163 h 226"/>
                      <a:gd name="T12" fmla="*/ 138 w 210"/>
                      <a:gd name="T13" fmla="*/ 189 h 226"/>
                      <a:gd name="T14" fmla="*/ 103 w 210"/>
                      <a:gd name="T15" fmla="*/ 212 h 226"/>
                      <a:gd name="T16" fmla="*/ 52 w 210"/>
                      <a:gd name="T17" fmla="*/ 226 h 226"/>
                      <a:gd name="T18" fmla="*/ 21 w 210"/>
                      <a:gd name="T19" fmla="*/ 210 h 226"/>
                      <a:gd name="T20" fmla="*/ 0 w 210"/>
                      <a:gd name="T21" fmla="*/ 181 h 226"/>
                      <a:gd name="T22" fmla="*/ 7 w 210"/>
                      <a:gd name="T23" fmla="*/ 128 h 226"/>
                      <a:gd name="T24" fmla="*/ 26 w 210"/>
                      <a:gd name="T25" fmla="*/ 90 h 226"/>
                      <a:gd name="T26" fmla="*/ 49 w 210"/>
                      <a:gd name="T27" fmla="*/ 51 h 226"/>
                      <a:gd name="T28" fmla="*/ 78 w 210"/>
                      <a:gd name="T29" fmla="*/ 8 h 226"/>
                      <a:gd name="T30" fmla="*/ 78 w 210"/>
                      <a:gd name="T31" fmla="*/ 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26">
                        <a:moveTo>
                          <a:pt x="78" y="8"/>
                        </a:moveTo>
                        <a:lnTo>
                          <a:pt x="146" y="0"/>
                        </a:lnTo>
                        <a:lnTo>
                          <a:pt x="152" y="107"/>
                        </a:lnTo>
                        <a:lnTo>
                          <a:pt x="210" y="130"/>
                        </a:lnTo>
                        <a:lnTo>
                          <a:pt x="200" y="140"/>
                        </a:lnTo>
                        <a:lnTo>
                          <a:pt x="173" y="163"/>
                        </a:lnTo>
                        <a:lnTo>
                          <a:pt x="138" y="189"/>
                        </a:lnTo>
                        <a:lnTo>
                          <a:pt x="103" y="212"/>
                        </a:lnTo>
                        <a:lnTo>
                          <a:pt x="52" y="226"/>
                        </a:lnTo>
                        <a:lnTo>
                          <a:pt x="21" y="210"/>
                        </a:lnTo>
                        <a:lnTo>
                          <a:pt x="0" y="181"/>
                        </a:lnTo>
                        <a:lnTo>
                          <a:pt x="7" y="128"/>
                        </a:lnTo>
                        <a:lnTo>
                          <a:pt x="26" y="90"/>
                        </a:lnTo>
                        <a:lnTo>
                          <a:pt x="49" y="51"/>
                        </a:lnTo>
                        <a:lnTo>
                          <a:pt x="78" y="8"/>
                        </a:lnTo>
                        <a:lnTo>
                          <a:pt x="78" y="8"/>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0" name="Freeform 376"/>
                  <p:cNvSpPr>
                    <a:spLocks/>
                  </p:cNvSpPr>
                  <p:nvPr/>
                </p:nvSpPr>
                <p:spPr bwMode="auto">
                  <a:xfrm>
                    <a:off x="2594" y="3551"/>
                    <a:ext cx="23" cy="28"/>
                  </a:xfrm>
                  <a:custGeom>
                    <a:avLst/>
                    <a:gdLst>
                      <a:gd name="T0" fmla="*/ 46 w 115"/>
                      <a:gd name="T1" fmla="*/ 0 h 138"/>
                      <a:gd name="T2" fmla="*/ 25 w 115"/>
                      <a:gd name="T3" fmla="*/ 22 h 138"/>
                      <a:gd name="T4" fmla="*/ 0 w 115"/>
                      <a:gd name="T5" fmla="*/ 71 h 138"/>
                      <a:gd name="T6" fmla="*/ 10 w 115"/>
                      <a:gd name="T7" fmla="*/ 118 h 138"/>
                      <a:gd name="T8" fmla="*/ 27 w 115"/>
                      <a:gd name="T9" fmla="*/ 132 h 138"/>
                      <a:gd name="T10" fmla="*/ 49 w 115"/>
                      <a:gd name="T11" fmla="*/ 138 h 138"/>
                      <a:gd name="T12" fmla="*/ 94 w 115"/>
                      <a:gd name="T13" fmla="*/ 119 h 138"/>
                      <a:gd name="T14" fmla="*/ 115 w 115"/>
                      <a:gd name="T15" fmla="*/ 101 h 138"/>
                      <a:gd name="T16" fmla="*/ 45 w 115"/>
                      <a:gd name="T17" fmla="*/ 68 h 138"/>
                      <a:gd name="T18" fmla="*/ 46 w 115"/>
                      <a:gd name="T19" fmla="*/ 0 h 138"/>
                      <a:gd name="T20" fmla="*/ 46 w 115"/>
                      <a:gd name="T21"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38">
                        <a:moveTo>
                          <a:pt x="46" y="0"/>
                        </a:moveTo>
                        <a:lnTo>
                          <a:pt x="25" y="22"/>
                        </a:lnTo>
                        <a:lnTo>
                          <a:pt x="0" y="71"/>
                        </a:lnTo>
                        <a:lnTo>
                          <a:pt x="10" y="118"/>
                        </a:lnTo>
                        <a:lnTo>
                          <a:pt x="27" y="132"/>
                        </a:lnTo>
                        <a:lnTo>
                          <a:pt x="49" y="138"/>
                        </a:lnTo>
                        <a:lnTo>
                          <a:pt x="94" y="119"/>
                        </a:lnTo>
                        <a:lnTo>
                          <a:pt x="115" y="101"/>
                        </a:lnTo>
                        <a:lnTo>
                          <a:pt x="45" y="68"/>
                        </a:lnTo>
                        <a:lnTo>
                          <a:pt x="46" y="0"/>
                        </a:lnTo>
                        <a:lnTo>
                          <a:pt x="46"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1" name="Freeform 377"/>
                  <p:cNvSpPr>
                    <a:spLocks/>
                  </p:cNvSpPr>
                  <p:nvPr/>
                </p:nvSpPr>
                <p:spPr bwMode="auto">
                  <a:xfrm>
                    <a:off x="2796" y="3550"/>
                    <a:ext cx="23" cy="26"/>
                  </a:xfrm>
                  <a:custGeom>
                    <a:avLst/>
                    <a:gdLst>
                      <a:gd name="T0" fmla="*/ 32 w 116"/>
                      <a:gd name="T1" fmla="*/ 0 h 129"/>
                      <a:gd name="T2" fmla="*/ 17 w 116"/>
                      <a:gd name="T3" fmla="*/ 23 h 129"/>
                      <a:gd name="T4" fmla="*/ 0 w 116"/>
                      <a:gd name="T5" fmla="*/ 67 h 129"/>
                      <a:gd name="T6" fmla="*/ 8 w 116"/>
                      <a:gd name="T7" fmla="*/ 102 h 129"/>
                      <a:gd name="T8" fmla="*/ 33 w 116"/>
                      <a:gd name="T9" fmla="*/ 122 h 129"/>
                      <a:gd name="T10" fmla="*/ 60 w 116"/>
                      <a:gd name="T11" fmla="*/ 129 h 129"/>
                      <a:gd name="T12" fmla="*/ 84 w 116"/>
                      <a:gd name="T13" fmla="*/ 115 h 129"/>
                      <a:gd name="T14" fmla="*/ 106 w 116"/>
                      <a:gd name="T15" fmla="*/ 78 h 129"/>
                      <a:gd name="T16" fmla="*/ 116 w 116"/>
                      <a:gd name="T17" fmla="*/ 55 h 129"/>
                      <a:gd name="T18" fmla="*/ 36 w 116"/>
                      <a:gd name="T19" fmla="*/ 55 h 129"/>
                      <a:gd name="T20" fmla="*/ 32 w 116"/>
                      <a:gd name="T21" fmla="*/ 0 h 129"/>
                      <a:gd name="T22" fmla="*/ 32 w 116"/>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29">
                        <a:moveTo>
                          <a:pt x="32" y="0"/>
                        </a:moveTo>
                        <a:lnTo>
                          <a:pt x="17" y="23"/>
                        </a:lnTo>
                        <a:lnTo>
                          <a:pt x="0" y="67"/>
                        </a:lnTo>
                        <a:lnTo>
                          <a:pt x="8" y="102"/>
                        </a:lnTo>
                        <a:lnTo>
                          <a:pt x="33" y="122"/>
                        </a:lnTo>
                        <a:lnTo>
                          <a:pt x="60" y="129"/>
                        </a:lnTo>
                        <a:lnTo>
                          <a:pt x="84" y="115"/>
                        </a:lnTo>
                        <a:lnTo>
                          <a:pt x="106" y="78"/>
                        </a:lnTo>
                        <a:lnTo>
                          <a:pt x="116" y="55"/>
                        </a:lnTo>
                        <a:lnTo>
                          <a:pt x="36" y="55"/>
                        </a:lnTo>
                        <a:lnTo>
                          <a:pt x="32" y="0"/>
                        </a:lnTo>
                        <a:lnTo>
                          <a:pt x="32"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2" name="Freeform 378"/>
                  <p:cNvSpPr>
                    <a:spLocks/>
                  </p:cNvSpPr>
                  <p:nvPr/>
                </p:nvSpPr>
                <p:spPr bwMode="auto">
                  <a:xfrm>
                    <a:off x="2672" y="3704"/>
                    <a:ext cx="27" cy="25"/>
                  </a:xfrm>
                  <a:custGeom>
                    <a:avLst/>
                    <a:gdLst>
                      <a:gd name="T0" fmla="*/ 45 w 137"/>
                      <a:gd name="T1" fmla="*/ 0 h 125"/>
                      <a:gd name="T2" fmla="*/ 43 w 137"/>
                      <a:gd name="T3" fmla="*/ 48 h 125"/>
                      <a:gd name="T4" fmla="*/ 81 w 137"/>
                      <a:gd name="T5" fmla="*/ 68 h 125"/>
                      <a:gd name="T6" fmla="*/ 137 w 137"/>
                      <a:gd name="T7" fmla="*/ 62 h 125"/>
                      <a:gd name="T8" fmla="*/ 118 w 137"/>
                      <a:gd name="T9" fmla="*/ 82 h 125"/>
                      <a:gd name="T10" fmla="*/ 99 w 137"/>
                      <a:gd name="T11" fmla="*/ 99 h 125"/>
                      <a:gd name="T12" fmla="*/ 79 w 137"/>
                      <a:gd name="T13" fmla="*/ 114 h 125"/>
                      <a:gd name="T14" fmla="*/ 44 w 137"/>
                      <a:gd name="T15" fmla="*/ 125 h 125"/>
                      <a:gd name="T16" fmla="*/ 18 w 137"/>
                      <a:gd name="T17" fmla="*/ 114 h 125"/>
                      <a:gd name="T18" fmla="*/ 0 w 137"/>
                      <a:gd name="T19" fmla="*/ 50 h 125"/>
                      <a:gd name="T20" fmla="*/ 27 w 137"/>
                      <a:gd name="T21" fmla="*/ 15 h 125"/>
                      <a:gd name="T22" fmla="*/ 45 w 137"/>
                      <a:gd name="T23" fmla="*/ 0 h 125"/>
                      <a:gd name="T24" fmla="*/ 45 w 137"/>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25">
                        <a:moveTo>
                          <a:pt x="45" y="0"/>
                        </a:moveTo>
                        <a:lnTo>
                          <a:pt x="43" y="48"/>
                        </a:lnTo>
                        <a:lnTo>
                          <a:pt x="81" y="68"/>
                        </a:lnTo>
                        <a:lnTo>
                          <a:pt x="137" y="62"/>
                        </a:lnTo>
                        <a:lnTo>
                          <a:pt x="118" y="82"/>
                        </a:lnTo>
                        <a:lnTo>
                          <a:pt x="99" y="99"/>
                        </a:lnTo>
                        <a:lnTo>
                          <a:pt x="79" y="114"/>
                        </a:lnTo>
                        <a:lnTo>
                          <a:pt x="44" y="125"/>
                        </a:lnTo>
                        <a:lnTo>
                          <a:pt x="18" y="114"/>
                        </a:lnTo>
                        <a:lnTo>
                          <a:pt x="0" y="50"/>
                        </a:lnTo>
                        <a:lnTo>
                          <a:pt x="27" y="15"/>
                        </a:lnTo>
                        <a:lnTo>
                          <a:pt x="45" y="0"/>
                        </a:lnTo>
                        <a:lnTo>
                          <a:pt x="45" y="0"/>
                        </a:lnTo>
                        <a:close/>
                      </a:path>
                    </a:pathLst>
                  </a:custGeom>
                  <a:solidFill>
                    <a:srgbClr val="A3A3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3" name="Freeform 379"/>
                  <p:cNvSpPr>
                    <a:spLocks/>
                  </p:cNvSpPr>
                  <p:nvPr/>
                </p:nvSpPr>
                <p:spPr bwMode="auto">
                  <a:xfrm>
                    <a:off x="2555" y="3625"/>
                    <a:ext cx="47" cy="51"/>
                  </a:xfrm>
                  <a:custGeom>
                    <a:avLst/>
                    <a:gdLst>
                      <a:gd name="T0" fmla="*/ 44 w 231"/>
                      <a:gd name="T1" fmla="*/ 0 h 255"/>
                      <a:gd name="T2" fmla="*/ 0 w 231"/>
                      <a:gd name="T3" fmla="*/ 46 h 255"/>
                      <a:gd name="T4" fmla="*/ 16 w 231"/>
                      <a:gd name="T5" fmla="*/ 162 h 255"/>
                      <a:gd name="T6" fmla="*/ 30 w 231"/>
                      <a:gd name="T7" fmla="*/ 232 h 255"/>
                      <a:gd name="T8" fmla="*/ 87 w 231"/>
                      <a:gd name="T9" fmla="*/ 255 h 255"/>
                      <a:gd name="T10" fmla="*/ 142 w 231"/>
                      <a:gd name="T11" fmla="*/ 238 h 255"/>
                      <a:gd name="T12" fmla="*/ 220 w 231"/>
                      <a:gd name="T13" fmla="*/ 202 h 255"/>
                      <a:gd name="T14" fmla="*/ 231 w 231"/>
                      <a:gd name="T15" fmla="*/ 171 h 255"/>
                      <a:gd name="T16" fmla="*/ 220 w 231"/>
                      <a:gd name="T17" fmla="*/ 159 h 255"/>
                      <a:gd name="T18" fmla="*/ 81 w 231"/>
                      <a:gd name="T19" fmla="*/ 170 h 255"/>
                      <a:gd name="T20" fmla="*/ 44 w 231"/>
                      <a:gd name="T21" fmla="*/ 0 h 255"/>
                      <a:gd name="T22" fmla="*/ 44 w 231"/>
                      <a:gd name="T2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255">
                        <a:moveTo>
                          <a:pt x="44" y="0"/>
                        </a:moveTo>
                        <a:lnTo>
                          <a:pt x="0" y="46"/>
                        </a:lnTo>
                        <a:lnTo>
                          <a:pt x="16" y="162"/>
                        </a:lnTo>
                        <a:lnTo>
                          <a:pt x="30" y="232"/>
                        </a:lnTo>
                        <a:lnTo>
                          <a:pt x="87" y="255"/>
                        </a:lnTo>
                        <a:lnTo>
                          <a:pt x="142" y="238"/>
                        </a:lnTo>
                        <a:lnTo>
                          <a:pt x="220" y="202"/>
                        </a:lnTo>
                        <a:lnTo>
                          <a:pt x="231" y="171"/>
                        </a:lnTo>
                        <a:lnTo>
                          <a:pt x="220" y="159"/>
                        </a:lnTo>
                        <a:lnTo>
                          <a:pt x="81" y="170"/>
                        </a:lnTo>
                        <a:lnTo>
                          <a:pt x="44" y="0"/>
                        </a:lnTo>
                        <a:lnTo>
                          <a:pt x="44"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4" name="Freeform 380"/>
                  <p:cNvSpPr>
                    <a:spLocks/>
                  </p:cNvSpPr>
                  <p:nvPr/>
                </p:nvSpPr>
                <p:spPr bwMode="auto">
                  <a:xfrm>
                    <a:off x="2538" y="3568"/>
                    <a:ext cx="53" cy="45"/>
                  </a:xfrm>
                  <a:custGeom>
                    <a:avLst/>
                    <a:gdLst>
                      <a:gd name="T0" fmla="*/ 54 w 263"/>
                      <a:gd name="T1" fmla="*/ 0 h 223"/>
                      <a:gd name="T2" fmla="*/ 0 w 263"/>
                      <a:gd name="T3" fmla="*/ 48 h 223"/>
                      <a:gd name="T4" fmla="*/ 9 w 263"/>
                      <a:gd name="T5" fmla="*/ 111 h 223"/>
                      <a:gd name="T6" fmla="*/ 22 w 263"/>
                      <a:gd name="T7" fmla="*/ 164 h 223"/>
                      <a:gd name="T8" fmla="*/ 49 w 263"/>
                      <a:gd name="T9" fmla="*/ 206 h 223"/>
                      <a:gd name="T10" fmla="*/ 91 w 263"/>
                      <a:gd name="T11" fmla="*/ 223 h 223"/>
                      <a:gd name="T12" fmla="*/ 145 w 263"/>
                      <a:gd name="T13" fmla="*/ 217 h 223"/>
                      <a:gd name="T14" fmla="*/ 241 w 263"/>
                      <a:gd name="T15" fmla="*/ 172 h 223"/>
                      <a:gd name="T16" fmla="*/ 263 w 263"/>
                      <a:gd name="T17" fmla="*/ 130 h 223"/>
                      <a:gd name="T18" fmla="*/ 255 w 263"/>
                      <a:gd name="T19" fmla="*/ 114 h 223"/>
                      <a:gd name="T20" fmla="*/ 110 w 263"/>
                      <a:gd name="T21" fmla="*/ 144 h 223"/>
                      <a:gd name="T22" fmla="*/ 54 w 263"/>
                      <a:gd name="T23" fmla="*/ 0 h 223"/>
                      <a:gd name="T24" fmla="*/ 54 w 263"/>
                      <a:gd name="T25"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3" h="223">
                        <a:moveTo>
                          <a:pt x="54" y="0"/>
                        </a:moveTo>
                        <a:lnTo>
                          <a:pt x="0" y="48"/>
                        </a:lnTo>
                        <a:lnTo>
                          <a:pt x="9" y="111"/>
                        </a:lnTo>
                        <a:lnTo>
                          <a:pt x="22" y="164"/>
                        </a:lnTo>
                        <a:lnTo>
                          <a:pt x="49" y="206"/>
                        </a:lnTo>
                        <a:lnTo>
                          <a:pt x="91" y="223"/>
                        </a:lnTo>
                        <a:lnTo>
                          <a:pt x="145" y="217"/>
                        </a:lnTo>
                        <a:lnTo>
                          <a:pt x="241" y="172"/>
                        </a:lnTo>
                        <a:lnTo>
                          <a:pt x="263" y="130"/>
                        </a:lnTo>
                        <a:lnTo>
                          <a:pt x="255" y="114"/>
                        </a:lnTo>
                        <a:lnTo>
                          <a:pt x="110" y="144"/>
                        </a:lnTo>
                        <a:lnTo>
                          <a:pt x="54" y="0"/>
                        </a:lnTo>
                        <a:lnTo>
                          <a:pt x="54" y="0"/>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5" name="Freeform 381"/>
                  <p:cNvSpPr>
                    <a:spLocks/>
                  </p:cNvSpPr>
                  <p:nvPr/>
                </p:nvSpPr>
                <p:spPr bwMode="auto">
                  <a:xfrm>
                    <a:off x="2479" y="3520"/>
                    <a:ext cx="347" cy="40"/>
                  </a:xfrm>
                  <a:custGeom>
                    <a:avLst/>
                    <a:gdLst>
                      <a:gd name="T0" fmla="*/ 0 w 1738"/>
                      <a:gd name="T1" fmla="*/ 93 h 196"/>
                      <a:gd name="T2" fmla="*/ 398 w 1738"/>
                      <a:gd name="T3" fmla="*/ 36 h 196"/>
                      <a:gd name="T4" fmla="*/ 689 w 1738"/>
                      <a:gd name="T5" fmla="*/ 10 h 196"/>
                      <a:gd name="T6" fmla="*/ 1047 w 1738"/>
                      <a:gd name="T7" fmla="*/ 1 h 196"/>
                      <a:gd name="T8" fmla="*/ 1670 w 1738"/>
                      <a:gd name="T9" fmla="*/ 0 h 196"/>
                      <a:gd name="T10" fmla="*/ 1738 w 1738"/>
                      <a:gd name="T11" fmla="*/ 71 h 196"/>
                      <a:gd name="T12" fmla="*/ 1615 w 1738"/>
                      <a:gd name="T13" fmla="*/ 79 h 196"/>
                      <a:gd name="T14" fmla="*/ 1395 w 1738"/>
                      <a:gd name="T15" fmla="*/ 83 h 196"/>
                      <a:gd name="T16" fmla="*/ 812 w 1738"/>
                      <a:gd name="T17" fmla="*/ 81 h 196"/>
                      <a:gd name="T18" fmla="*/ 386 w 1738"/>
                      <a:gd name="T19" fmla="*/ 124 h 196"/>
                      <a:gd name="T20" fmla="*/ 183 w 1738"/>
                      <a:gd name="T21" fmla="*/ 161 h 196"/>
                      <a:gd name="T22" fmla="*/ 93 w 1738"/>
                      <a:gd name="T23" fmla="*/ 187 h 196"/>
                      <a:gd name="T24" fmla="*/ 18 w 1738"/>
                      <a:gd name="T25" fmla="*/ 196 h 196"/>
                      <a:gd name="T26" fmla="*/ 2 w 1738"/>
                      <a:gd name="T27" fmla="*/ 141 h 196"/>
                      <a:gd name="T28" fmla="*/ 0 w 1738"/>
                      <a:gd name="T29" fmla="*/ 93 h 196"/>
                      <a:gd name="T30" fmla="*/ 0 w 1738"/>
                      <a:gd name="T31" fmla="*/ 9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8" h="196">
                        <a:moveTo>
                          <a:pt x="0" y="93"/>
                        </a:moveTo>
                        <a:lnTo>
                          <a:pt x="398" y="36"/>
                        </a:lnTo>
                        <a:lnTo>
                          <a:pt x="689" y="10"/>
                        </a:lnTo>
                        <a:lnTo>
                          <a:pt x="1047" y="1"/>
                        </a:lnTo>
                        <a:lnTo>
                          <a:pt x="1670" y="0"/>
                        </a:lnTo>
                        <a:lnTo>
                          <a:pt x="1738" y="71"/>
                        </a:lnTo>
                        <a:lnTo>
                          <a:pt x="1615" y="79"/>
                        </a:lnTo>
                        <a:lnTo>
                          <a:pt x="1395" y="83"/>
                        </a:lnTo>
                        <a:lnTo>
                          <a:pt x="812" y="81"/>
                        </a:lnTo>
                        <a:lnTo>
                          <a:pt x="386" y="124"/>
                        </a:lnTo>
                        <a:lnTo>
                          <a:pt x="183" y="161"/>
                        </a:lnTo>
                        <a:lnTo>
                          <a:pt x="93" y="187"/>
                        </a:lnTo>
                        <a:lnTo>
                          <a:pt x="18" y="196"/>
                        </a:lnTo>
                        <a:lnTo>
                          <a:pt x="2" y="141"/>
                        </a:lnTo>
                        <a:lnTo>
                          <a:pt x="0" y="93"/>
                        </a:lnTo>
                        <a:lnTo>
                          <a:pt x="0" y="93"/>
                        </a:lnTo>
                        <a:close/>
                      </a:path>
                    </a:pathLst>
                  </a:custGeom>
                  <a:solidFill>
                    <a:srgbClr val="7A7A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6" name="Freeform 382"/>
                  <p:cNvSpPr>
                    <a:spLocks/>
                  </p:cNvSpPr>
                  <p:nvPr/>
                </p:nvSpPr>
                <p:spPr bwMode="auto">
                  <a:xfrm>
                    <a:off x="2546" y="3556"/>
                    <a:ext cx="51" cy="43"/>
                  </a:xfrm>
                  <a:custGeom>
                    <a:avLst/>
                    <a:gdLst>
                      <a:gd name="T0" fmla="*/ 0 w 254"/>
                      <a:gd name="T1" fmla="*/ 65 h 214"/>
                      <a:gd name="T2" fmla="*/ 36 w 254"/>
                      <a:gd name="T3" fmla="*/ 3 h 214"/>
                      <a:gd name="T4" fmla="*/ 173 w 254"/>
                      <a:gd name="T5" fmla="*/ 0 h 214"/>
                      <a:gd name="T6" fmla="*/ 159 w 254"/>
                      <a:gd name="T7" fmla="*/ 80 h 214"/>
                      <a:gd name="T8" fmla="*/ 111 w 254"/>
                      <a:gd name="T9" fmla="*/ 159 h 214"/>
                      <a:gd name="T10" fmla="*/ 254 w 254"/>
                      <a:gd name="T11" fmla="*/ 154 h 214"/>
                      <a:gd name="T12" fmla="*/ 220 w 254"/>
                      <a:gd name="T13" fmla="*/ 193 h 214"/>
                      <a:gd name="T14" fmla="*/ 71 w 254"/>
                      <a:gd name="T15" fmla="*/ 214 h 214"/>
                      <a:gd name="T16" fmla="*/ 0 w 254"/>
                      <a:gd name="T17" fmla="*/ 65 h 214"/>
                      <a:gd name="T18" fmla="*/ 0 w 254"/>
                      <a:gd name="T19" fmla="*/ 6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14">
                        <a:moveTo>
                          <a:pt x="0" y="65"/>
                        </a:moveTo>
                        <a:lnTo>
                          <a:pt x="36" y="3"/>
                        </a:lnTo>
                        <a:lnTo>
                          <a:pt x="173" y="0"/>
                        </a:lnTo>
                        <a:lnTo>
                          <a:pt x="159" y="80"/>
                        </a:lnTo>
                        <a:lnTo>
                          <a:pt x="111" y="159"/>
                        </a:lnTo>
                        <a:lnTo>
                          <a:pt x="254" y="154"/>
                        </a:lnTo>
                        <a:lnTo>
                          <a:pt x="220" y="193"/>
                        </a:lnTo>
                        <a:lnTo>
                          <a:pt x="71" y="214"/>
                        </a:lnTo>
                        <a:lnTo>
                          <a:pt x="0" y="65"/>
                        </a:lnTo>
                        <a:lnTo>
                          <a:pt x="0" y="65"/>
                        </a:lnTo>
                        <a:close/>
                      </a:path>
                    </a:pathLst>
                  </a:custGeom>
                  <a:solidFill>
                    <a:srgbClr val="FF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7" name="Freeform 383"/>
                  <p:cNvSpPr>
                    <a:spLocks/>
                  </p:cNvSpPr>
                  <p:nvPr/>
                </p:nvSpPr>
                <p:spPr bwMode="auto">
                  <a:xfrm>
                    <a:off x="2563" y="3612"/>
                    <a:ext cx="42" cy="51"/>
                  </a:xfrm>
                  <a:custGeom>
                    <a:avLst/>
                    <a:gdLst>
                      <a:gd name="T0" fmla="*/ 0 w 213"/>
                      <a:gd name="T1" fmla="*/ 90 h 256"/>
                      <a:gd name="T2" fmla="*/ 30 w 213"/>
                      <a:gd name="T3" fmla="*/ 25 h 256"/>
                      <a:gd name="T4" fmla="*/ 171 w 213"/>
                      <a:gd name="T5" fmla="*/ 0 h 256"/>
                      <a:gd name="T6" fmla="*/ 161 w 213"/>
                      <a:gd name="T7" fmla="*/ 101 h 256"/>
                      <a:gd name="T8" fmla="*/ 157 w 213"/>
                      <a:gd name="T9" fmla="*/ 131 h 256"/>
                      <a:gd name="T10" fmla="*/ 91 w 213"/>
                      <a:gd name="T11" fmla="*/ 191 h 256"/>
                      <a:gd name="T12" fmla="*/ 213 w 213"/>
                      <a:gd name="T13" fmla="*/ 169 h 256"/>
                      <a:gd name="T14" fmla="*/ 183 w 213"/>
                      <a:gd name="T15" fmla="*/ 225 h 256"/>
                      <a:gd name="T16" fmla="*/ 54 w 213"/>
                      <a:gd name="T17" fmla="*/ 256 h 256"/>
                      <a:gd name="T18" fmla="*/ 0 w 213"/>
                      <a:gd name="T19" fmla="*/ 90 h 256"/>
                      <a:gd name="T20" fmla="*/ 0 w 213"/>
                      <a:gd name="T21" fmla="*/ 9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6">
                        <a:moveTo>
                          <a:pt x="0" y="90"/>
                        </a:moveTo>
                        <a:lnTo>
                          <a:pt x="30" y="25"/>
                        </a:lnTo>
                        <a:lnTo>
                          <a:pt x="171" y="0"/>
                        </a:lnTo>
                        <a:lnTo>
                          <a:pt x="161" y="101"/>
                        </a:lnTo>
                        <a:lnTo>
                          <a:pt x="157" y="131"/>
                        </a:lnTo>
                        <a:lnTo>
                          <a:pt x="91" y="191"/>
                        </a:lnTo>
                        <a:lnTo>
                          <a:pt x="213" y="169"/>
                        </a:lnTo>
                        <a:lnTo>
                          <a:pt x="183" y="225"/>
                        </a:lnTo>
                        <a:lnTo>
                          <a:pt x="54" y="256"/>
                        </a:lnTo>
                        <a:lnTo>
                          <a:pt x="0" y="90"/>
                        </a:lnTo>
                        <a:lnTo>
                          <a:pt x="0" y="90"/>
                        </a:lnTo>
                        <a:close/>
                      </a:path>
                    </a:pathLst>
                  </a:custGeom>
                  <a:solidFill>
                    <a:srgbClr val="FF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8" name="Freeform 384"/>
                  <p:cNvSpPr>
                    <a:spLocks/>
                  </p:cNvSpPr>
                  <p:nvPr/>
                </p:nvSpPr>
                <p:spPr bwMode="auto">
                  <a:xfrm>
                    <a:off x="2588" y="3674"/>
                    <a:ext cx="96" cy="125"/>
                  </a:xfrm>
                  <a:custGeom>
                    <a:avLst/>
                    <a:gdLst>
                      <a:gd name="T0" fmla="*/ 45 w 478"/>
                      <a:gd name="T1" fmla="*/ 47 h 624"/>
                      <a:gd name="T2" fmla="*/ 58 w 478"/>
                      <a:gd name="T3" fmla="*/ 0 h 624"/>
                      <a:gd name="T4" fmla="*/ 75 w 478"/>
                      <a:gd name="T5" fmla="*/ 45 h 624"/>
                      <a:gd name="T6" fmla="*/ 110 w 478"/>
                      <a:gd name="T7" fmla="*/ 47 h 624"/>
                      <a:gd name="T8" fmla="*/ 137 w 478"/>
                      <a:gd name="T9" fmla="*/ 66 h 624"/>
                      <a:gd name="T10" fmla="*/ 149 w 478"/>
                      <a:gd name="T11" fmla="*/ 79 h 624"/>
                      <a:gd name="T12" fmla="*/ 208 w 478"/>
                      <a:gd name="T13" fmla="*/ 120 h 624"/>
                      <a:gd name="T14" fmla="*/ 290 w 478"/>
                      <a:gd name="T15" fmla="*/ 173 h 624"/>
                      <a:gd name="T16" fmla="*/ 297 w 478"/>
                      <a:gd name="T17" fmla="*/ 200 h 624"/>
                      <a:gd name="T18" fmla="*/ 281 w 478"/>
                      <a:gd name="T19" fmla="*/ 214 h 624"/>
                      <a:gd name="T20" fmla="*/ 265 w 478"/>
                      <a:gd name="T21" fmla="*/ 223 h 624"/>
                      <a:gd name="T22" fmla="*/ 245 w 478"/>
                      <a:gd name="T23" fmla="*/ 216 h 624"/>
                      <a:gd name="T24" fmla="*/ 227 w 478"/>
                      <a:gd name="T25" fmla="*/ 234 h 624"/>
                      <a:gd name="T26" fmla="*/ 192 w 478"/>
                      <a:gd name="T27" fmla="*/ 258 h 624"/>
                      <a:gd name="T28" fmla="*/ 183 w 478"/>
                      <a:gd name="T29" fmla="*/ 281 h 624"/>
                      <a:gd name="T30" fmla="*/ 229 w 478"/>
                      <a:gd name="T31" fmla="*/ 260 h 624"/>
                      <a:gd name="T32" fmla="*/ 276 w 478"/>
                      <a:gd name="T33" fmla="*/ 253 h 624"/>
                      <a:gd name="T34" fmla="*/ 309 w 478"/>
                      <a:gd name="T35" fmla="*/ 230 h 624"/>
                      <a:gd name="T36" fmla="*/ 341 w 478"/>
                      <a:gd name="T37" fmla="*/ 225 h 624"/>
                      <a:gd name="T38" fmla="*/ 353 w 478"/>
                      <a:gd name="T39" fmla="*/ 274 h 624"/>
                      <a:gd name="T40" fmla="*/ 370 w 478"/>
                      <a:gd name="T41" fmla="*/ 311 h 624"/>
                      <a:gd name="T42" fmla="*/ 430 w 478"/>
                      <a:gd name="T43" fmla="*/ 377 h 624"/>
                      <a:gd name="T44" fmla="*/ 478 w 478"/>
                      <a:gd name="T45" fmla="*/ 486 h 624"/>
                      <a:gd name="T46" fmla="*/ 432 w 478"/>
                      <a:gd name="T47" fmla="*/ 596 h 624"/>
                      <a:gd name="T48" fmla="*/ 409 w 478"/>
                      <a:gd name="T49" fmla="*/ 624 h 624"/>
                      <a:gd name="T50" fmla="*/ 304 w 478"/>
                      <a:gd name="T51" fmla="*/ 484 h 624"/>
                      <a:gd name="T52" fmla="*/ 243 w 478"/>
                      <a:gd name="T53" fmla="*/ 416 h 624"/>
                      <a:gd name="T54" fmla="*/ 169 w 478"/>
                      <a:gd name="T55" fmla="*/ 397 h 624"/>
                      <a:gd name="T56" fmla="*/ 110 w 478"/>
                      <a:gd name="T57" fmla="*/ 301 h 624"/>
                      <a:gd name="T58" fmla="*/ 66 w 478"/>
                      <a:gd name="T59" fmla="*/ 297 h 624"/>
                      <a:gd name="T60" fmla="*/ 7 w 478"/>
                      <a:gd name="T61" fmla="*/ 372 h 624"/>
                      <a:gd name="T62" fmla="*/ 0 w 478"/>
                      <a:gd name="T63" fmla="*/ 311 h 624"/>
                      <a:gd name="T64" fmla="*/ 0 w 478"/>
                      <a:gd name="T65" fmla="*/ 253 h 624"/>
                      <a:gd name="T66" fmla="*/ 45 w 478"/>
                      <a:gd name="T67" fmla="*/ 216 h 624"/>
                      <a:gd name="T68" fmla="*/ 71 w 478"/>
                      <a:gd name="T69" fmla="*/ 166 h 624"/>
                      <a:gd name="T70" fmla="*/ 105 w 478"/>
                      <a:gd name="T71" fmla="*/ 139 h 624"/>
                      <a:gd name="T72" fmla="*/ 45 w 478"/>
                      <a:gd name="T73" fmla="*/ 47 h 624"/>
                      <a:gd name="T74" fmla="*/ 45 w 478"/>
                      <a:gd name="T75" fmla="*/ 47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8" h="624">
                        <a:moveTo>
                          <a:pt x="45" y="47"/>
                        </a:moveTo>
                        <a:lnTo>
                          <a:pt x="58" y="0"/>
                        </a:lnTo>
                        <a:lnTo>
                          <a:pt x="75" y="45"/>
                        </a:lnTo>
                        <a:lnTo>
                          <a:pt x="110" y="47"/>
                        </a:lnTo>
                        <a:lnTo>
                          <a:pt x="137" y="66"/>
                        </a:lnTo>
                        <a:lnTo>
                          <a:pt x="149" y="79"/>
                        </a:lnTo>
                        <a:lnTo>
                          <a:pt x="208" y="120"/>
                        </a:lnTo>
                        <a:lnTo>
                          <a:pt x="290" y="173"/>
                        </a:lnTo>
                        <a:lnTo>
                          <a:pt x="297" y="200"/>
                        </a:lnTo>
                        <a:lnTo>
                          <a:pt x="281" y="214"/>
                        </a:lnTo>
                        <a:lnTo>
                          <a:pt x="265" y="223"/>
                        </a:lnTo>
                        <a:lnTo>
                          <a:pt x="245" y="216"/>
                        </a:lnTo>
                        <a:lnTo>
                          <a:pt x="227" y="234"/>
                        </a:lnTo>
                        <a:lnTo>
                          <a:pt x="192" y="258"/>
                        </a:lnTo>
                        <a:lnTo>
                          <a:pt x="183" y="281"/>
                        </a:lnTo>
                        <a:lnTo>
                          <a:pt x="229" y="260"/>
                        </a:lnTo>
                        <a:lnTo>
                          <a:pt x="276" y="253"/>
                        </a:lnTo>
                        <a:lnTo>
                          <a:pt x="309" y="230"/>
                        </a:lnTo>
                        <a:lnTo>
                          <a:pt x="341" y="225"/>
                        </a:lnTo>
                        <a:lnTo>
                          <a:pt x="353" y="274"/>
                        </a:lnTo>
                        <a:lnTo>
                          <a:pt x="370" y="311"/>
                        </a:lnTo>
                        <a:lnTo>
                          <a:pt x="430" y="377"/>
                        </a:lnTo>
                        <a:lnTo>
                          <a:pt x="478" y="486"/>
                        </a:lnTo>
                        <a:lnTo>
                          <a:pt x="432" y="596"/>
                        </a:lnTo>
                        <a:lnTo>
                          <a:pt x="409" y="624"/>
                        </a:lnTo>
                        <a:lnTo>
                          <a:pt x="304" y="484"/>
                        </a:lnTo>
                        <a:lnTo>
                          <a:pt x="243" y="416"/>
                        </a:lnTo>
                        <a:lnTo>
                          <a:pt x="169" y="397"/>
                        </a:lnTo>
                        <a:lnTo>
                          <a:pt x="110" y="301"/>
                        </a:lnTo>
                        <a:lnTo>
                          <a:pt x="66" y="297"/>
                        </a:lnTo>
                        <a:lnTo>
                          <a:pt x="7" y="372"/>
                        </a:lnTo>
                        <a:lnTo>
                          <a:pt x="0" y="311"/>
                        </a:lnTo>
                        <a:lnTo>
                          <a:pt x="0" y="253"/>
                        </a:lnTo>
                        <a:lnTo>
                          <a:pt x="45" y="216"/>
                        </a:lnTo>
                        <a:lnTo>
                          <a:pt x="71" y="166"/>
                        </a:lnTo>
                        <a:lnTo>
                          <a:pt x="105" y="139"/>
                        </a:lnTo>
                        <a:lnTo>
                          <a:pt x="45" y="47"/>
                        </a:lnTo>
                        <a:lnTo>
                          <a:pt x="45" y="47"/>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29" name="Freeform 385"/>
                  <p:cNvSpPr>
                    <a:spLocks/>
                  </p:cNvSpPr>
                  <p:nvPr/>
                </p:nvSpPr>
                <p:spPr bwMode="auto">
                  <a:xfrm>
                    <a:off x="2642" y="3680"/>
                    <a:ext cx="20" cy="26"/>
                  </a:xfrm>
                  <a:custGeom>
                    <a:avLst/>
                    <a:gdLst>
                      <a:gd name="T0" fmla="*/ 6 w 103"/>
                      <a:gd name="T1" fmla="*/ 96 h 129"/>
                      <a:gd name="T2" fmla="*/ 0 w 103"/>
                      <a:gd name="T3" fmla="*/ 13 h 129"/>
                      <a:gd name="T4" fmla="*/ 5 w 103"/>
                      <a:gd name="T5" fmla="*/ 3 h 129"/>
                      <a:gd name="T6" fmla="*/ 16 w 103"/>
                      <a:gd name="T7" fmla="*/ 0 h 129"/>
                      <a:gd name="T8" fmla="*/ 33 w 103"/>
                      <a:gd name="T9" fmla="*/ 39 h 129"/>
                      <a:gd name="T10" fmla="*/ 76 w 103"/>
                      <a:gd name="T11" fmla="*/ 93 h 129"/>
                      <a:gd name="T12" fmla="*/ 103 w 103"/>
                      <a:gd name="T13" fmla="*/ 129 h 129"/>
                      <a:gd name="T14" fmla="*/ 6 w 103"/>
                      <a:gd name="T15" fmla="*/ 96 h 129"/>
                      <a:gd name="T16" fmla="*/ 6 w 103"/>
                      <a:gd name="T17" fmla="*/ 9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9">
                        <a:moveTo>
                          <a:pt x="6" y="96"/>
                        </a:moveTo>
                        <a:lnTo>
                          <a:pt x="0" y="13"/>
                        </a:lnTo>
                        <a:lnTo>
                          <a:pt x="5" y="3"/>
                        </a:lnTo>
                        <a:lnTo>
                          <a:pt x="16" y="0"/>
                        </a:lnTo>
                        <a:lnTo>
                          <a:pt x="33" y="39"/>
                        </a:lnTo>
                        <a:lnTo>
                          <a:pt x="76" y="93"/>
                        </a:lnTo>
                        <a:lnTo>
                          <a:pt x="103" y="129"/>
                        </a:lnTo>
                        <a:lnTo>
                          <a:pt x="6" y="96"/>
                        </a:lnTo>
                        <a:lnTo>
                          <a:pt x="6" y="96"/>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0" name="Freeform 386"/>
                  <p:cNvSpPr>
                    <a:spLocks/>
                  </p:cNvSpPr>
                  <p:nvPr/>
                </p:nvSpPr>
                <p:spPr bwMode="auto">
                  <a:xfrm>
                    <a:off x="2840" y="3531"/>
                    <a:ext cx="114" cy="120"/>
                  </a:xfrm>
                  <a:custGeom>
                    <a:avLst/>
                    <a:gdLst>
                      <a:gd name="T0" fmla="*/ 26 w 570"/>
                      <a:gd name="T1" fmla="*/ 7 h 598"/>
                      <a:gd name="T2" fmla="*/ 0 w 570"/>
                      <a:gd name="T3" fmla="*/ 76 h 598"/>
                      <a:gd name="T4" fmla="*/ 45 w 570"/>
                      <a:gd name="T5" fmla="*/ 165 h 598"/>
                      <a:gd name="T6" fmla="*/ 41 w 570"/>
                      <a:gd name="T7" fmla="*/ 223 h 598"/>
                      <a:gd name="T8" fmla="*/ 25 w 570"/>
                      <a:gd name="T9" fmla="*/ 273 h 598"/>
                      <a:gd name="T10" fmla="*/ 41 w 570"/>
                      <a:gd name="T11" fmla="*/ 314 h 598"/>
                      <a:gd name="T12" fmla="*/ 70 w 570"/>
                      <a:gd name="T13" fmla="*/ 367 h 598"/>
                      <a:gd name="T14" fmla="*/ 98 w 570"/>
                      <a:gd name="T15" fmla="*/ 422 h 598"/>
                      <a:gd name="T16" fmla="*/ 105 w 570"/>
                      <a:gd name="T17" fmla="*/ 482 h 598"/>
                      <a:gd name="T18" fmla="*/ 94 w 570"/>
                      <a:gd name="T19" fmla="*/ 554 h 598"/>
                      <a:gd name="T20" fmla="*/ 118 w 570"/>
                      <a:gd name="T21" fmla="*/ 572 h 598"/>
                      <a:gd name="T22" fmla="*/ 149 w 570"/>
                      <a:gd name="T23" fmla="*/ 584 h 598"/>
                      <a:gd name="T24" fmla="*/ 187 w 570"/>
                      <a:gd name="T25" fmla="*/ 596 h 598"/>
                      <a:gd name="T26" fmla="*/ 269 w 570"/>
                      <a:gd name="T27" fmla="*/ 598 h 598"/>
                      <a:gd name="T28" fmla="*/ 369 w 570"/>
                      <a:gd name="T29" fmla="*/ 561 h 598"/>
                      <a:gd name="T30" fmla="*/ 558 w 570"/>
                      <a:gd name="T31" fmla="*/ 440 h 598"/>
                      <a:gd name="T32" fmla="*/ 570 w 570"/>
                      <a:gd name="T33" fmla="*/ 370 h 598"/>
                      <a:gd name="T34" fmla="*/ 474 w 570"/>
                      <a:gd name="T35" fmla="*/ 106 h 598"/>
                      <a:gd name="T36" fmla="*/ 327 w 570"/>
                      <a:gd name="T37" fmla="*/ 0 h 598"/>
                      <a:gd name="T38" fmla="*/ 250 w 570"/>
                      <a:gd name="T39" fmla="*/ 47 h 598"/>
                      <a:gd name="T40" fmla="*/ 309 w 570"/>
                      <a:gd name="T41" fmla="*/ 154 h 598"/>
                      <a:gd name="T42" fmla="*/ 304 w 570"/>
                      <a:gd name="T43" fmla="*/ 314 h 598"/>
                      <a:gd name="T44" fmla="*/ 220 w 570"/>
                      <a:gd name="T45" fmla="*/ 363 h 598"/>
                      <a:gd name="T46" fmla="*/ 133 w 570"/>
                      <a:gd name="T47" fmla="*/ 288 h 598"/>
                      <a:gd name="T48" fmla="*/ 103 w 570"/>
                      <a:gd name="T49" fmla="*/ 136 h 598"/>
                      <a:gd name="T50" fmla="*/ 62 w 570"/>
                      <a:gd name="T51" fmla="*/ 5 h 598"/>
                      <a:gd name="T52" fmla="*/ 26 w 570"/>
                      <a:gd name="T53" fmla="*/ 7 h 598"/>
                      <a:gd name="T54" fmla="*/ 26 w 570"/>
                      <a:gd name="T55" fmla="*/ 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0" h="598">
                        <a:moveTo>
                          <a:pt x="26" y="7"/>
                        </a:moveTo>
                        <a:lnTo>
                          <a:pt x="0" y="76"/>
                        </a:lnTo>
                        <a:lnTo>
                          <a:pt x="45" y="165"/>
                        </a:lnTo>
                        <a:lnTo>
                          <a:pt x="41" y="223"/>
                        </a:lnTo>
                        <a:lnTo>
                          <a:pt x="25" y="273"/>
                        </a:lnTo>
                        <a:lnTo>
                          <a:pt x="41" y="314"/>
                        </a:lnTo>
                        <a:lnTo>
                          <a:pt x="70" y="367"/>
                        </a:lnTo>
                        <a:lnTo>
                          <a:pt x="98" y="422"/>
                        </a:lnTo>
                        <a:lnTo>
                          <a:pt x="105" y="482"/>
                        </a:lnTo>
                        <a:lnTo>
                          <a:pt x="94" y="554"/>
                        </a:lnTo>
                        <a:lnTo>
                          <a:pt x="118" y="572"/>
                        </a:lnTo>
                        <a:lnTo>
                          <a:pt x="149" y="584"/>
                        </a:lnTo>
                        <a:lnTo>
                          <a:pt x="187" y="596"/>
                        </a:lnTo>
                        <a:lnTo>
                          <a:pt x="269" y="598"/>
                        </a:lnTo>
                        <a:lnTo>
                          <a:pt x="369" y="561"/>
                        </a:lnTo>
                        <a:lnTo>
                          <a:pt x="558" y="440"/>
                        </a:lnTo>
                        <a:lnTo>
                          <a:pt x="570" y="370"/>
                        </a:lnTo>
                        <a:lnTo>
                          <a:pt x="474" y="106"/>
                        </a:lnTo>
                        <a:lnTo>
                          <a:pt x="327" y="0"/>
                        </a:lnTo>
                        <a:lnTo>
                          <a:pt x="250" y="47"/>
                        </a:lnTo>
                        <a:lnTo>
                          <a:pt x="309" y="154"/>
                        </a:lnTo>
                        <a:lnTo>
                          <a:pt x="304" y="314"/>
                        </a:lnTo>
                        <a:lnTo>
                          <a:pt x="220" y="363"/>
                        </a:lnTo>
                        <a:lnTo>
                          <a:pt x="133" y="288"/>
                        </a:lnTo>
                        <a:lnTo>
                          <a:pt x="103" y="136"/>
                        </a:lnTo>
                        <a:lnTo>
                          <a:pt x="62" y="5"/>
                        </a:lnTo>
                        <a:lnTo>
                          <a:pt x="26" y="7"/>
                        </a:lnTo>
                        <a:lnTo>
                          <a:pt x="26" y="7"/>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1" name="Freeform 387"/>
                  <p:cNvSpPr>
                    <a:spLocks/>
                  </p:cNvSpPr>
                  <p:nvPr/>
                </p:nvSpPr>
                <p:spPr bwMode="auto">
                  <a:xfrm>
                    <a:off x="2816" y="3489"/>
                    <a:ext cx="38" cy="54"/>
                  </a:xfrm>
                  <a:custGeom>
                    <a:avLst/>
                    <a:gdLst>
                      <a:gd name="T0" fmla="*/ 75 w 192"/>
                      <a:gd name="T1" fmla="*/ 269 h 269"/>
                      <a:gd name="T2" fmla="*/ 0 w 192"/>
                      <a:gd name="T3" fmla="*/ 143 h 269"/>
                      <a:gd name="T4" fmla="*/ 14 w 192"/>
                      <a:gd name="T5" fmla="*/ 104 h 269"/>
                      <a:gd name="T6" fmla="*/ 30 w 192"/>
                      <a:gd name="T7" fmla="*/ 69 h 269"/>
                      <a:gd name="T8" fmla="*/ 50 w 192"/>
                      <a:gd name="T9" fmla="*/ 38 h 269"/>
                      <a:gd name="T10" fmla="*/ 73 w 192"/>
                      <a:gd name="T11" fmla="*/ 16 h 269"/>
                      <a:gd name="T12" fmla="*/ 97 w 192"/>
                      <a:gd name="T13" fmla="*/ 4 h 269"/>
                      <a:gd name="T14" fmla="*/ 137 w 192"/>
                      <a:gd name="T15" fmla="*/ 0 h 269"/>
                      <a:gd name="T16" fmla="*/ 164 w 192"/>
                      <a:gd name="T17" fmla="*/ 15 h 269"/>
                      <a:gd name="T18" fmla="*/ 187 w 192"/>
                      <a:gd name="T19" fmla="*/ 5 h 269"/>
                      <a:gd name="T20" fmla="*/ 192 w 192"/>
                      <a:gd name="T21" fmla="*/ 148 h 269"/>
                      <a:gd name="T22" fmla="*/ 179 w 192"/>
                      <a:gd name="T23" fmla="*/ 262 h 269"/>
                      <a:gd name="T24" fmla="*/ 145 w 192"/>
                      <a:gd name="T25" fmla="*/ 233 h 269"/>
                      <a:gd name="T26" fmla="*/ 64 w 192"/>
                      <a:gd name="T27" fmla="*/ 119 h 269"/>
                      <a:gd name="T28" fmla="*/ 75 w 192"/>
                      <a:gd name="T29" fmla="*/ 269 h 269"/>
                      <a:gd name="T30" fmla="*/ 75 w 192"/>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69">
                        <a:moveTo>
                          <a:pt x="75" y="269"/>
                        </a:moveTo>
                        <a:lnTo>
                          <a:pt x="0" y="143"/>
                        </a:lnTo>
                        <a:lnTo>
                          <a:pt x="14" y="104"/>
                        </a:lnTo>
                        <a:lnTo>
                          <a:pt x="30" y="69"/>
                        </a:lnTo>
                        <a:lnTo>
                          <a:pt x="50" y="38"/>
                        </a:lnTo>
                        <a:lnTo>
                          <a:pt x="73" y="16"/>
                        </a:lnTo>
                        <a:lnTo>
                          <a:pt x="97" y="4"/>
                        </a:lnTo>
                        <a:lnTo>
                          <a:pt x="137" y="0"/>
                        </a:lnTo>
                        <a:lnTo>
                          <a:pt x="164" y="15"/>
                        </a:lnTo>
                        <a:lnTo>
                          <a:pt x="187" y="5"/>
                        </a:lnTo>
                        <a:lnTo>
                          <a:pt x="192" y="148"/>
                        </a:lnTo>
                        <a:lnTo>
                          <a:pt x="179" y="262"/>
                        </a:lnTo>
                        <a:lnTo>
                          <a:pt x="145" y="233"/>
                        </a:lnTo>
                        <a:lnTo>
                          <a:pt x="64" y="119"/>
                        </a:lnTo>
                        <a:lnTo>
                          <a:pt x="75" y="269"/>
                        </a:lnTo>
                        <a:lnTo>
                          <a:pt x="75" y="269"/>
                        </a:lnTo>
                        <a:close/>
                      </a:path>
                    </a:pathLst>
                  </a:custGeom>
                  <a:solidFill>
                    <a:srgbClr val="994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2" name="Freeform 388"/>
                  <p:cNvSpPr>
                    <a:spLocks/>
                  </p:cNvSpPr>
                  <p:nvPr/>
                </p:nvSpPr>
                <p:spPr bwMode="auto">
                  <a:xfrm>
                    <a:off x="2874" y="3478"/>
                    <a:ext cx="105" cy="133"/>
                  </a:xfrm>
                  <a:custGeom>
                    <a:avLst/>
                    <a:gdLst>
                      <a:gd name="T0" fmla="*/ 22 w 524"/>
                      <a:gd name="T1" fmla="*/ 100 h 662"/>
                      <a:gd name="T2" fmla="*/ 41 w 524"/>
                      <a:gd name="T3" fmla="*/ 18 h 662"/>
                      <a:gd name="T4" fmla="*/ 82 w 524"/>
                      <a:gd name="T5" fmla="*/ 7 h 662"/>
                      <a:gd name="T6" fmla="*/ 142 w 524"/>
                      <a:gd name="T7" fmla="*/ 0 h 662"/>
                      <a:gd name="T8" fmla="*/ 157 w 524"/>
                      <a:gd name="T9" fmla="*/ 16 h 662"/>
                      <a:gd name="T10" fmla="*/ 165 w 524"/>
                      <a:gd name="T11" fmla="*/ 31 h 662"/>
                      <a:gd name="T12" fmla="*/ 205 w 524"/>
                      <a:gd name="T13" fmla="*/ 20 h 662"/>
                      <a:gd name="T14" fmla="*/ 233 w 524"/>
                      <a:gd name="T15" fmla="*/ 8 h 662"/>
                      <a:gd name="T16" fmla="*/ 288 w 524"/>
                      <a:gd name="T17" fmla="*/ 8 h 662"/>
                      <a:gd name="T18" fmla="*/ 324 w 524"/>
                      <a:gd name="T19" fmla="*/ 22 h 662"/>
                      <a:gd name="T20" fmla="*/ 384 w 524"/>
                      <a:gd name="T21" fmla="*/ 45 h 662"/>
                      <a:gd name="T22" fmla="*/ 414 w 524"/>
                      <a:gd name="T23" fmla="*/ 64 h 662"/>
                      <a:gd name="T24" fmla="*/ 434 w 524"/>
                      <a:gd name="T25" fmla="*/ 114 h 662"/>
                      <a:gd name="T26" fmla="*/ 502 w 524"/>
                      <a:gd name="T27" fmla="*/ 218 h 662"/>
                      <a:gd name="T28" fmla="*/ 511 w 524"/>
                      <a:gd name="T29" fmla="*/ 317 h 662"/>
                      <a:gd name="T30" fmla="*/ 522 w 524"/>
                      <a:gd name="T31" fmla="*/ 468 h 662"/>
                      <a:gd name="T32" fmla="*/ 524 w 524"/>
                      <a:gd name="T33" fmla="*/ 502 h 662"/>
                      <a:gd name="T34" fmla="*/ 502 w 524"/>
                      <a:gd name="T35" fmla="*/ 544 h 662"/>
                      <a:gd name="T36" fmla="*/ 477 w 524"/>
                      <a:gd name="T37" fmla="*/ 579 h 662"/>
                      <a:gd name="T38" fmla="*/ 464 w 524"/>
                      <a:gd name="T39" fmla="*/ 594 h 662"/>
                      <a:gd name="T40" fmla="*/ 361 w 524"/>
                      <a:gd name="T41" fmla="*/ 658 h 662"/>
                      <a:gd name="T42" fmla="*/ 275 w 524"/>
                      <a:gd name="T43" fmla="*/ 662 h 662"/>
                      <a:gd name="T44" fmla="*/ 198 w 524"/>
                      <a:gd name="T45" fmla="*/ 620 h 662"/>
                      <a:gd name="T46" fmla="*/ 153 w 524"/>
                      <a:gd name="T47" fmla="*/ 569 h 662"/>
                      <a:gd name="T48" fmla="*/ 135 w 524"/>
                      <a:gd name="T49" fmla="*/ 448 h 662"/>
                      <a:gd name="T50" fmla="*/ 195 w 524"/>
                      <a:gd name="T51" fmla="*/ 381 h 662"/>
                      <a:gd name="T52" fmla="*/ 181 w 524"/>
                      <a:gd name="T53" fmla="*/ 313 h 662"/>
                      <a:gd name="T54" fmla="*/ 131 w 524"/>
                      <a:gd name="T55" fmla="*/ 301 h 662"/>
                      <a:gd name="T56" fmla="*/ 76 w 524"/>
                      <a:gd name="T57" fmla="*/ 311 h 662"/>
                      <a:gd name="T58" fmla="*/ 23 w 524"/>
                      <a:gd name="T59" fmla="*/ 272 h 662"/>
                      <a:gd name="T60" fmla="*/ 0 w 524"/>
                      <a:gd name="T61" fmla="*/ 177 h 662"/>
                      <a:gd name="T62" fmla="*/ 22 w 524"/>
                      <a:gd name="T63" fmla="*/ 100 h 662"/>
                      <a:gd name="T64" fmla="*/ 22 w 524"/>
                      <a:gd name="T65" fmla="*/ 10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4" h="662">
                        <a:moveTo>
                          <a:pt x="22" y="100"/>
                        </a:moveTo>
                        <a:lnTo>
                          <a:pt x="41" y="18"/>
                        </a:lnTo>
                        <a:lnTo>
                          <a:pt x="82" y="7"/>
                        </a:lnTo>
                        <a:lnTo>
                          <a:pt x="142" y="0"/>
                        </a:lnTo>
                        <a:lnTo>
                          <a:pt x="157" y="16"/>
                        </a:lnTo>
                        <a:lnTo>
                          <a:pt x="165" y="31"/>
                        </a:lnTo>
                        <a:lnTo>
                          <a:pt x="205" y="20"/>
                        </a:lnTo>
                        <a:lnTo>
                          <a:pt x="233" y="8"/>
                        </a:lnTo>
                        <a:lnTo>
                          <a:pt x="288" y="8"/>
                        </a:lnTo>
                        <a:lnTo>
                          <a:pt x="324" y="22"/>
                        </a:lnTo>
                        <a:lnTo>
                          <a:pt x="384" y="45"/>
                        </a:lnTo>
                        <a:lnTo>
                          <a:pt x="414" y="64"/>
                        </a:lnTo>
                        <a:lnTo>
                          <a:pt x="434" y="114"/>
                        </a:lnTo>
                        <a:lnTo>
                          <a:pt x="502" y="218"/>
                        </a:lnTo>
                        <a:lnTo>
                          <a:pt x="511" y="317"/>
                        </a:lnTo>
                        <a:lnTo>
                          <a:pt x="522" y="468"/>
                        </a:lnTo>
                        <a:lnTo>
                          <a:pt x="524" y="502"/>
                        </a:lnTo>
                        <a:lnTo>
                          <a:pt x="502" y="544"/>
                        </a:lnTo>
                        <a:lnTo>
                          <a:pt x="477" y="579"/>
                        </a:lnTo>
                        <a:lnTo>
                          <a:pt x="464" y="594"/>
                        </a:lnTo>
                        <a:lnTo>
                          <a:pt x="361" y="658"/>
                        </a:lnTo>
                        <a:lnTo>
                          <a:pt x="275" y="662"/>
                        </a:lnTo>
                        <a:lnTo>
                          <a:pt x="198" y="620"/>
                        </a:lnTo>
                        <a:lnTo>
                          <a:pt x="153" y="569"/>
                        </a:lnTo>
                        <a:lnTo>
                          <a:pt x="135" y="448"/>
                        </a:lnTo>
                        <a:lnTo>
                          <a:pt x="195" y="381"/>
                        </a:lnTo>
                        <a:lnTo>
                          <a:pt x="181" y="313"/>
                        </a:lnTo>
                        <a:lnTo>
                          <a:pt x="131" y="301"/>
                        </a:lnTo>
                        <a:lnTo>
                          <a:pt x="76" y="311"/>
                        </a:lnTo>
                        <a:lnTo>
                          <a:pt x="23" y="272"/>
                        </a:lnTo>
                        <a:lnTo>
                          <a:pt x="0" y="177"/>
                        </a:lnTo>
                        <a:lnTo>
                          <a:pt x="22" y="100"/>
                        </a:lnTo>
                        <a:lnTo>
                          <a:pt x="22" y="100"/>
                        </a:lnTo>
                        <a:close/>
                      </a:path>
                    </a:pathLst>
                  </a:custGeom>
                  <a:solidFill>
                    <a:srgbClr val="994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3" name="Freeform 389"/>
                  <p:cNvSpPr>
                    <a:spLocks/>
                  </p:cNvSpPr>
                  <p:nvPr/>
                </p:nvSpPr>
                <p:spPr bwMode="auto">
                  <a:xfrm>
                    <a:off x="2607" y="3428"/>
                    <a:ext cx="205" cy="54"/>
                  </a:xfrm>
                  <a:custGeom>
                    <a:avLst/>
                    <a:gdLst>
                      <a:gd name="T0" fmla="*/ 0 w 1021"/>
                      <a:gd name="T1" fmla="*/ 226 h 268"/>
                      <a:gd name="T2" fmla="*/ 52 w 1021"/>
                      <a:gd name="T3" fmla="*/ 216 h 268"/>
                      <a:gd name="T4" fmla="*/ 90 w 1021"/>
                      <a:gd name="T5" fmla="*/ 225 h 268"/>
                      <a:gd name="T6" fmla="*/ 200 w 1021"/>
                      <a:gd name="T7" fmla="*/ 230 h 268"/>
                      <a:gd name="T8" fmla="*/ 419 w 1021"/>
                      <a:gd name="T9" fmla="*/ 213 h 268"/>
                      <a:gd name="T10" fmla="*/ 489 w 1021"/>
                      <a:gd name="T11" fmla="*/ 183 h 268"/>
                      <a:gd name="T12" fmla="*/ 511 w 1021"/>
                      <a:gd name="T13" fmla="*/ 165 h 268"/>
                      <a:gd name="T14" fmla="*/ 435 w 1021"/>
                      <a:gd name="T15" fmla="*/ 135 h 268"/>
                      <a:gd name="T16" fmla="*/ 166 w 1021"/>
                      <a:gd name="T17" fmla="*/ 76 h 268"/>
                      <a:gd name="T18" fmla="*/ 312 w 1021"/>
                      <a:gd name="T19" fmla="*/ 60 h 268"/>
                      <a:gd name="T20" fmla="*/ 499 w 1021"/>
                      <a:gd name="T21" fmla="*/ 88 h 268"/>
                      <a:gd name="T22" fmla="*/ 597 w 1021"/>
                      <a:gd name="T23" fmla="*/ 115 h 268"/>
                      <a:gd name="T24" fmla="*/ 653 w 1021"/>
                      <a:gd name="T25" fmla="*/ 129 h 268"/>
                      <a:gd name="T26" fmla="*/ 674 w 1021"/>
                      <a:gd name="T27" fmla="*/ 111 h 268"/>
                      <a:gd name="T28" fmla="*/ 676 w 1021"/>
                      <a:gd name="T29" fmla="*/ 93 h 268"/>
                      <a:gd name="T30" fmla="*/ 758 w 1021"/>
                      <a:gd name="T31" fmla="*/ 64 h 268"/>
                      <a:gd name="T32" fmla="*/ 832 w 1021"/>
                      <a:gd name="T33" fmla="*/ 53 h 268"/>
                      <a:gd name="T34" fmla="*/ 902 w 1021"/>
                      <a:gd name="T35" fmla="*/ 48 h 268"/>
                      <a:gd name="T36" fmla="*/ 921 w 1021"/>
                      <a:gd name="T37" fmla="*/ 36 h 268"/>
                      <a:gd name="T38" fmla="*/ 954 w 1021"/>
                      <a:gd name="T39" fmla="*/ 14 h 268"/>
                      <a:gd name="T40" fmla="*/ 994 w 1021"/>
                      <a:gd name="T41" fmla="*/ 0 h 268"/>
                      <a:gd name="T42" fmla="*/ 1021 w 1021"/>
                      <a:gd name="T43" fmla="*/ 2 h 268"/>
                      <a:gd name="T44" fmla="*/ 961 w 1021"/>
                      <a:gd name="T45" fmla="*/ 62 h 268"/>
                      <a:gd name="T46" fmla="*/ 859 w 1021"/>
                      <a:gd name="T47" fmla="*/ 118 h 268"/>
                      <a:gd name="T48" fmla="*/ 818 w 1021"/>
                      <a:gd name="T49" fmla="*/ 151 h 268"/>
                      <a:gd name="T50" fmla="*/ 882 w 1021"/>
                      <a:gd name="T51" fmla="*/ 167 h 268"/>
                      <a:gd name="T52" fmla="*/ 951 w 1021"/>
                      <a:gd name="T53" fmla="*/ 181 h 268"/>
                      <a:gd name="T54" fmla="*/ 929 w 1021"/>
                      <a:gd name="T55" fmla="*/ 192 h 268"/>
                      <a:gd name="T56" fmla="*/ 905 w 1021"/>
                      <a:gd name="T57" fmla="*/ 197 h 268"/>
                      <a:gd name="T58" fmla="*/ 811 w 1021"/>
                      <a:gd name="T59" fmla="*/ 204 h 268"/>
                      <a:gd name="T60" fmla="*/ 691 w 1021"/>
                      <a:gd name="T61" fmla="*/ 192 h 268"/>
                      <a:gd name="T62" fmla="*/ 557 w 1021"/>
                      <a:gd name="T63" fmla="*/ 234 h 268"/>
                      <a:gd name="T64" fmla="*/ 319 w 1021"/>
                      <a:gd name="T65" fmla="*/ 268 h 268"/>
                      <a:gd name="T66" fmla="*/ 62 w 1021"/>
                      <a:gd name="T67" fmla="*/ 268 h 268"/>
                      <a:gd name="T68" fmla="*/ 1 w 1021"/>
                      <a:gd name="T69" fmla="*/ 252 h 268"/>
                      <a:gd name="T70" fmla="*/ 0 w 1021"/>
                      <a:gd name="T71" fmla="*/ 226 h 268"/>
                      <a:gd name="T72" fmla="*/ 0 w 1021"/>
                      <a:gd name="T73" fmla="*/ 22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1" h="268">
                        <a:moveTo>
                          <a:pt x="0" y="226"/>
                        </a:moveTo>
                        <a:lnTo>
                          <a:pt x="52" y="216"/>
                        </a:lnTo>
                        <a:lnTo>
                          <a:pt x="90" y="225"/>
                        </a:lnTo>
                        <a:lnTo>
                          <a:pt x="200" y="230"/>
                        </a:lnTo>
                        <a:lnTo>
                          <a:pt x="419" y="213"/>
                        </a:lnTo>
                        <a:lnTo>
                          <a:pt x="489" y="183"/>
                        </a:lnTo>
                        <a:lnTo>
                          <a:pt x="511" y="165"/>
                        </a:lnTo>
                        <a:lnTo>
                          <a:pt x="435" y="135"/>
                        </a:lnTo>
                        <a:lnTo>
                          <a:pt x="166" y="76"/>
                        </a:lnTo>
                        <a:lnTo>
                          <a:pt x="312" y="60"/>
                        </a:lnTo>
                        <a:lnTo>
                          <a:pt x="499" y="88"/>
                        </a:lnTo>
                        <a:lnTo>
                          <a:pt x="597" y="115"/>
                        </a:lnTo>
                        <a:lnTo>
                          <a:pt x="653" y="129"/>
                        </a:lnTo>
                        <a:lnTo>
                          <a:pt x="674" y="111"/>
                        </a:lnTo>
                        <a:lnTo>
                          <a:pt x="676" y="93"/>
                        </a:lnTo>
                        <a:lnTo>
                          <a:pt x="758" y="64"/>
                        </a:lnTo>
                        <a:lnTo>
                          <a:pt x="832" y="53"/>
                        </a:lnTo>
                        <a:lnTo>
                          <a:pt x="902" y="48"/>
                        </a:lnTo>
                        <a:lnTo>
                          <a:pt x="921" y="36"/>
                        </a:lnTo>
                        <a:lnTo>
                          <a:pt x="954" y="14"/>
                        </a:lnTo>
                        <a:lnTo>
                          <a:pt x="994" y="0"/>
                        </a:lnTo>
                        <a:lnTo>
                          <a:pt x="1021" y="2"/>
                        </a:lnTo>
                        <a:lnTo>
                          <a:pt x="961" y="62"/>
                        </a:lnTo>
                        <a:lnTo>
                          <a:pt x="859" y="118"/>
                        </a:lnTo>
                        <a:lnTo>
                          <a:pt x="818" y="151"/>
                        </a:lnTo>
                        <a:lnTo>
                          <a:pt x="882" y="167"/>
                        </a:lnTo>
                        <a:lnTo>
                          <a:pt x="951" y="181"/>
                        </a:lnTo>
                        <a:lnTo>
                          <a:pt x="929" y="192"/>
                        </a:lnTo>
                        <a:lnTo>
                          <a:pt x="905" y="197"/>
                        </a:lnTo>
                        <a:lnTo>
                          <a:pt x="811" y="204"/>
                        </a:lnTo>
                        <a:lnTo>
                          <a:pt x="691" y="192"/>
                        </a:lnTo>
                        <a:lnTo>
                          <a:pt x="557" y="234"/>
                        </a:lnTo>
                        <a:lnTo>
                          <a:pt x="319" y="268"/>
                        </a:lnTo>
                        <a:lnTo>
                          <a:pt x="62" y="268"/>
                        </a:lnTo>
                        <a:lnTo>
                          <a:pt x="1" y="252"/>
                        </a:lnTo>
                        <a:lnTo>
                          <a:pt x="0" y="226"/>
                        </a:lnTo>
                        <a:lnTo>
                          <a:pt x="0" y="226"/>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4" name="Freeform 390"/>
                  <p:cNvSpPr>
                    <a:spLocks/>
                  </p:cNvSpPr>
                  <p:nvPr/>
                </p:nvSpPr>
                <p:spPr bwMode="auto">
                  <a:xfrm>
                    <a:off x="2478" y="3473"/>
                    <a:ext cx="116" cy="46"/>
                  </a:xfrm>
                  <a:custGeom>
                    <a:avLst/>
                    <a:gdLst>
                      <a:gd name="T0" fmla="*/ 5 w 580"/>
                      <a:gd name="T1" fmla="*/ 52 h 229"/>
                      <a:gd name="T2" fmla="*/ 139 w 580"/>
                      <a:gd name="T3" fmla="*/ 34 h 229"/>
                      <a:gd name="T4" fmla="*/ 150 w 580"/>
                      <a:gd name="T5" fmla="*/ 82 h 229"/>
                      <a:gd name="T6" fmla="*/ 242 w 580"/>
                      <a:gd name="T7" fmla="*/ 103 h 229"/>
                      <a:gd name="T8" fmla="*/ 272 w 580"/>
                      <a:gd name="T9" fmla="*/ 140 h 229"/>
                      <a:gd name="T10" fmla="*/ 341 w 580"/>
                      <a:gd name="T11" fmla="*/ 107 h 229"/>
                      <a:gd name="T12" fmla="*/ 377 w 580"/>
                      <a:gd name="T13" fmla="*/ 42 h 229"/>
                      <a:gd name="T14" fmla="*/ 458 w 580"/>
                      <a:gd name="T15" fmla="*/ 0 h 229"/>
                      <a:gd name="T16" fmla="*/ 460 w 580"/>
                      <a:gd name="T17" fmla="*/ 100 h 229"/>
                      <a:gd name="T18" fmla="*/ 580 w 580"/>
                      <a:gd name="T19" fmla="*/ 94 h 229"/>
                      <a:gd name="T20" fmla="*/ 580 w 580"/>
                      <a:gd name="T21" fmla="*/ 155 h 229"/>
                      <a:gd name="T22" fmla="*/ 368 w 580"/>
                      <a:gd name="T23" fmla="*/ 173 h 229"/>
                      <a:gd name="T24" fmla="*/ 137 w 580"/>
                      <a:gd name="T25" fmla="*/ 206 h 229"/>
                      <a:gd name="T26" fmla="*/ 0 w 580"/>
                      <a:gd name="T27" fmla="*/ 229 h 229"/>
                      <a:gd name="T28" fmla="*/ 5 w 580"/>
                      <a:gd name="T29" fmla="*/ 52 h 229"/>
                      <a:gd name="T30" fmla="*/ 5 w 580"/>
                      <a:gd name="T31" fmla="*/ 5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0" h="229">
                        <a:moveTo>
                          <a:pt x="5" y="52"/>
                        </a:moveTo>
                        <a:lnTo>
                          <a:pt x="139" y="34"/>
                        </a:lnTo>
                        <a:lnTo>
                          <a:pt x="150" y="82"/>
                        </a:lnTo>
                        <a:lnTo>
                          <a:pt x="242" y="103"/>
                        </a:lnTo>
                        <a:lnTo>
                          <a:pt x="272" y="140"/>
                        </a:lnTo>
                        <a:lnTo>
                          <a:pt x="341" y="107"/>
                        </a:lnTo>
                        <a:lnTo>
                          <a:pt x="377" y="42"/>
                        </a:lnTo>
                        <a:lnTo>
                          <a:pt x="458" y="0"/>
                        </a:lnTo>
                        <a:lnTo>
                          <a:pt x="460" y="100"/>
                        </a:lnTo>
                        <a:lnTo>
                          <a:pt x="580" y="94"/>
                        </a:lnTo>
                        <a:lnTo>
                          <a:pt x="580" y="155"/>
                        </a:lnTo>
                        <a:lnTo>
                          <a:pt x="368" y="173"/>
                        </a:lnTo>
                        <a:lnTo>
                          <a:pt x="137" y="206"/>
                        </a:lnTo>
                        <a:lnTo>
                          <a:pt x="0" y="229"/>
                        </a:lnTo>
                        <a:lnTo>
                          <a:pt x="5" y="52"/>
                        </a:lnTo>
                        <a:lnTo>
                          <a:pt x="5" y="52"/>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5" name="Freeform 391"/>
                  <p:cNvSpPr>
                    <a:spLocks/>
                  </p:cNvSpPr>
                  <p:nvPr/>
                </p:nvSpPr>
                <p:spPr bwMode="auto">
                  <a:xfrm>
                    <a:off x="2493" y="3394"/>
                    <a:ext cx="216" cy="78"/>
                  </a:xfrm>
                  <a:custGeom>
                    <a:avLst/>
                    <a:gdLst>
                      <a:gd name="T0" fmla="*/ 14 w 1081"/>
                      <a:gd name="T1" fmla="*/ 387 h 390"/>
                      <a:gd name="T2" fmla="*/ 0 w 1081"/>
                      <a:gd name="T3" fmla="*/ 312 h 390"/>
                      <a:gd name="T4" fmla="*/ 87 w 1081"/>
                      <a:gd name="T5" fmla="*/ 206 h 390"/>
                      <a:gd name="T6" fmla="*/ 178 w 1081"/>
                      <a:gd name="T7" fmla="*/ 179 h 390"/>
                      <a:gd name="T8" fmla="*/ 229 w 1081"/>
                      <a:gd name="T9" fmla="*/ 205 h 390"/>
                      <a:gd name="T10" fmla="*/ 312 w 1081"/>
                      <a:gd name="T11" fmla="*/ 190 h 390"/>
                      <a:gd name="T12" fmla="*/ 371 w 1081"/>
                      <a:gd name="T13" fmla="*/ 152 h 390"/>
                      <a:gd name="T14" fmla="*/ 448 w 1081"/>
                      <a:gd name="T15" fmla="*/ 120 h 390"/>
                      <a:gd name="T16" fmla="*/ 508 w 1081"/>
                      <a:gd name="T17" fmla="*/ 126 h 390"/>
                      <a:gd name="T18" fmla="*/ 634 w 1081"/>
                      <a:gd name="T19" fmla="*/ 160 h 390"/>
                      <a:gd name="T20" fmla="*/ 653 w 1081"/>
                      <a:gd name="T21" fmla="*/ 143 h 390"/>
                      <a:gd name="T22" fmla="*/ 682 w 1081"/>
                      <a:gd name="T23" fmla="*/ 106 h 390"/>
                      <a:gd name="T24" fmla="*/ 683 w 1081"/>
                      <a:gd name="T25" fmla="*/ 69 h 390"/>
                      <a:gd name="T26" fmla="*/ 645 w 1081"/>
                      <a:gd name="T27" fmla="*/ 51 h 390"/>
                      <a:gd name="T28" fmla="*/ 540 w 1081"/>
                      <a:gd name="T29" fmla="*/ 73 h 390"/>
                      <a:gd name="T30" fmla="*/ 609 w 1081"/>
                      <a:gd name="T31" fmla="*/ 15 h 390"/>
                      <a:gd name="T32" fmla="*/ 714 w 1081"/>
                      <a:gd name="T33" fmla="*/ 0 h 390"/>
                      <a:gd name="T34" fmla="*/ 794 w 1081"/>
                      <a:gd name="T35" fmla="*/ 57 h 390"/>
                      <a:gd name="T36" fmla="*/ 841 w 1081"/>
                      <a:gd name="T37" fmla="*/ 88 h 390"/>
                      <a:gd name="T38" fmla="*/ 1006 w 1081"/>
                      <a:gd name="T39" fmla="*/ 129 h 390"/>
                      <a:gd name="T40" fmla="*/ 1053 w 1081"/>
                      <a:gd name="T41" fmla="*/ 170 h 390"/>
                      <a:gd name="T42" fmla="*/ 1081 w 1081"/>
                      <a:gd name="T43" fmla="*/ 231 h 390"/>
                      <a:gd name="T44" fmla="*/ 929 w 1081"/>
                      <a:gd name="T45" fmla="*/ 202 h 390"/>
                      <a:gd name="T46" fmla="*/ 855 w 1081"/>
                      <a:gd name="T47" fmla="*/ 216 h 390"/>
                      <a:gd name="T48" fmla="*/ 869 w 1081"/>
                      <a:gd name="T49" fmla="*/ 142 h 390"/>
                      <a:gd name="T50" fmla="*/ 850 w 1081"/>
                      <a:gd name="T51" fmla="*/ 126 h 390"/>
                      <a:gd name="T52" fmla="*/ 818 w 1081"/>
                      <a:gd name="T53" fmla="*/ 119 h 390"/>
                      <a:gd name="T54" fmla="*/ 773 w 1081"/>
                      <a:gd name="T55" fmla="*/ 120 h 390"/>
                      <a:gd name="T56" fmla="*/ 708 w 1081"/>
                      <a:gd name="T57" fmla="*/ 172 h 390"/>
                      <a:gd name="T58" fmla="*/ 693 w 1081"/>
                      <a:gd name="T59" fmla="*/ 212 h 390"/>
                      <a:gd name="T60" fmla="*/ 699 w 1081"/>
                      <a:gd name="T61" fmla="*/ 231 h 390"/>
                      <a:gd name="T62" fmla="*/ 716 w 1081"/>
                      <a:gd name="T63" fmla="*/ 246 h 390"/>
                      <a:gd name="T64" fmla="*/ 950 w 1081"/>
                      <a:gd name="T65" fmla="*/ 332 h 390"/>
                      <a:gd name="T66" fmla="*/ 684 w 1081"/>
                      <a:gd name="T67" fmla="*/ 373 h 390"/>
                      <a:gd name="T68" fmla="*/ 632 w 1081"/>
                      <a:gd name="T69" fmla="*/ 297 h 390"/>
                      <a:gd name="T70" fmla="*/ 575 w 1081"/>
                      <a:gd name="T71" fmla="*/ 306 h 390"/>
                      <a:gd name="T72" fmla="*/ 560 w 1081"/>
                      <a:gd name="T73" fmla="*/ 362 h 390"/>
                      <a:gd name="T74" fmla="*/ 513 w 1081"/>
                      <a:gd name="T75" fmla="*/ 390 h 390"/>
                      <a:gd name="T76" fmla="*/ 494 w 1081"/>
                      <a:gd name="T77" fmla="*/ 307 h 390"/>
                      <a:gd name="T78" fmla="*/ 482 w 1081"/>
                      <a:gd name="T79" fmla="*/ 284 h 390"/>
                      <a:gd name="T80" fmla="*/ 464 w 1081"/>
                      <a:gd name="T81" fmla="*/ 267 h 390"/>
                      <a:gd name="T82" fmla="*/ 421 w 1081"/>
                      <a:gd name="T83" fmla="*/ 248 h 390"/>
                      <a:gd name="T84" fmla="*/ 311 w 1081"/>
                      <a:gd name="T85" fmla="*/ 275 h 390"/>
                      <a:gd name="T86" fmla="*/ 274 w 1081"/>
                      <a:gd name="T87" fmla="*/ 305 h 390"/>
                      <a:gd name="T88" fmla="*/ 261 w 1081"/>
                      <a:gd name="T89" fmla="*/ 321 h 390"/>
                      <a:gd name="T90" fmla="*/ 243 w 1081"/>
                      <a:gd name="T91" fmla="*/ 302 h 390"/>
                      <a:gd name="T92" fmla="*/ 223 w 1081"/>
                      <a:gd name="T93" fmla="*/ 286 h 390"/>
                      <a:gd name="T94" fmla="*/ 201 w 1081"/>
                      <a:gd name="T95" fmla="*/ 271 h 390"/>
                      <a:gd name="T96" fmla="*/ 155 w 1081"/>
                      <a:gd name="T97" fmla="*/ 258 h 390"/>
                      <a:gd name="T98" fmla="*/ 100 w 1081"/>
                      <a:gd name="T99" fmla="*/ 285 h 390"/>
                      <a:gd name="T100" fmla="*/ 70 w 1081"/>
                      <a:gd name="T101" fmla="*/ 315 h 390"/>
                      <a:gd name="T102" fmla="*/ 43 w 1081"/>
                      <a:gd name="T103" fmla="*/ 349 h 390"/>
                      <a:gd name="T104" fmla="*/ 14 w 1081"/>
                      <a:gd name="T105" fmla="*/ 387 h 390"/>
                      <a:gd name="T106" fmla="*/ 14 w 1081"/>
                      <a:gd name="T107" fmla="*/ 38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1" h="390">
                        <a:moveTo>
                          <a:pt x="14" y="387"/>
                        </a:moveTo>
                        <a:lnTo>
                          <a:pt x="0" y="312"/>
                        </a:lnTo>
                        <a:lnTo>
                          <a:pt x="87" y="206"/>
                        </a:lnTo>
                        <a:lnTo>
                          <a:pt x="178" y="179"/>
                        </a:lnTo>
                        <a:lnTo>
                          <a:pt x="229" y="205"/>
                        </a:lnTo>
                        <a:lnTo>
                          <a:pt x="312" y="190"/>
                        </a:lnTo>
                        <a:lnTo>
                          <a:pt x="371" y="152"/>
                        </a:lnTo>
                        <a:lnTo>
                          <a:pt x="448" y="120"/>
                        </a:lnTo>
                        <a:lnTo>
                          <a:pt x="508" y="126"/>
                        </a:lnTo>
                        <a:lnTo>
                          <a:pt x="634" y="160"/>
                        </a:lnTo>
                        <a:lnTo>
                          <a:pt x="653" y="143"/>
                        </a:lnTo>
                        <a:lnTo>
                          <a:pt x="682" y="106"/>
                        </a:lnTo>
                        <a:lnTo>
                          <a:pt x="683" y="69"/>
                        </a:lnTo>
                        <a:lnTo>
                          <a:pt x="645" y="51"/>
                        </a:lnTo>
                        <a:lnTo>
                          <a:pt x="540" y="73"/>
                        </a:lnTo>
                        <a:lnTo>
                          <a:pt x="609" y="15"/>
                        </a:lnTo>
                        <a:lnTo>
                          <a:pt x="714" y="0"/>
                        </a:lnTo>
                        <a:lnTo>
                          <a:pt x="794" y="57"/>
                        </a:lnTo>
                        <a:lnTo>
                          <a:pt x="841" y="88"/>
                        </a:lnTo>
                        <a:lnTo>
                          <a:pt x="1006" y="129"/>
                        </a:lnTo>
                        <a:lnTo>
                          <a:pt x="1053" y="170"/>
                        </a:lnTo>
                        <a:lnTo>
                          <a:pt x="1081" y="231"/>
                        </a:lnTo>
                        <a:lnTo>
                          <a:pt x="929" y="202"/>
                        </a:lnTo>
                        <a:lnTo>
                          <a:pt x="855" y="216"/>
                        </a:lnTo>
                        <a:lnTo>
                          <a:pt x="869" y="142"/>
                        </a:lnTo>
                        <a:lnTo>
                          <a:pt x="850" y="126"/>
                        </a:lnTo>
                        <a:lnTo>
                          <a:pt x="818" y="119"/>
                        </a:lnTo>
                        <a:lnTo>
                          <a:pt x="773" y="120"/>
                        </a:lnTo>
                        <a:lnTo>
                          <a:pt x="708" y="172"/>
                        </a:lnTo>
                        <a:lnTo>
                          <a:pt x="693" y="212"/>
                        </a:lnTo>
                        <a:lnTo>
                          <a:pt x="699" y="231"/>
                        </a:lnTo>
                        <a:lnTo>
                          <a:pt x="716" y="246"/>
                        </a:lnTo>
                        <a:lnTo>
                          <a:pt x="950" y="332"/>
                        </a:lnTo>
                        <a:lnTo>
                          <a:pt x="684" y="373"/>
                        </a:lnTo>
                        <a:lnTo>
                          <a:pt x="632" y="297"/>
                        </a:lnTo>
                        <a:lnTo>
                          <a:pt x="575" y="306"/>
                        </a:lnTo>
                        <a:lnTo>
                          <a:pt x="560" y="362"/>
                        </a:lnTo>
                        <a:lnTo>
                          <a:pt x="513" y="390"/>
                        </a:lnTo>
                        <a:lnTo>
                          <a:pt x="494" y="307"/>
                        </a:lnTo>
                        <a:lnTo>
                          <a:pt x="482" y="284"/>
                        </a:lnTo>
                        <a:lnTo>
                          <a:pt x="464" y="267"/>
                        </a:lnTo>
                        <a:lnTo>
                          <a:pt x="421" y="248"/>
                        </a:lnTo>
                        <a:lnTo>
                          <a:pt x="311" y="275"/>
                        </a:lnTo>
                        <a:lnTo>
                          <a:pt x="274" y="305"/>
                        </a:lnTo>
                        <a:lnTo>
                          <a:pt x="261" y="321"/>
                        </a:lnTo>
                        <a:lnTo>
                          <a:pt x="243" y="302"/>
                        </a:lnTo>
                        <a:lnTo>
                          <a:pt x="223" y="286"/>
                        </a:lnTo>
                        <a:lnTo>
                          <a:pt x="201" y="271"/>
                        </a:lnTo>
                        <a:lnTo>
                          <a:pt x="155" y="258"/>
                        </a:lnTo>
                        <a:lnTo>
                          <a:pt x="100" y="285"/>
                        </a:lnTo>
                        <a:lnTo>
                          <a:pt x="70" y="315"/>
                        </a:lnTo>
                        <a:lnTo>
                          <a:pt x="43" y="349"/>
                        </a:lnTo>
                        <a:lnTo>
                          <a:pt x="14" y="387"/>
                        </a:lnTo>
                        <a:lnTo>
                          <a:pt x="14" y="387"/>
                        </a:lnTo>
                        <a:close/>
                      </a:path>
                    </a:pathLst>
                  </a:custGeom>
                  <a:solidFill>
                    <a:srgbClr val="D1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6" name="Freeform 392"/>
                  <p:cNvSpPr>
                    <a:spLocks/>
                  </p:cNvSpPr>
                  <p:nvPr/>
                </p:nvSpPr>
                <p:spPr bwMode="auto">
                  <a:xfrm>
                    <a:off x="2614" y="3548"/>
                    <a:ext cx="195" cy="141"/>
                  </a:xfrm>
                  <a:custGeom>
                    <a:avLst/>
                    <a:gdLst>
                      <a:gd name="T0" fmla="*/ 27 w 973"/>
                      <a:gd name="T1" fmla="*/ 176 h 708"/>
                      <a:gd name="T2" fmla="*/ 142 w 973"/>
                      <a:gd name="T3" fmla="*/ 62 h 708"/>
                      <a:gd name="T4" fmla="*/ 406 w 973"/>
                      <a:gd name="T5" fmla="*/ 0 h 708"/>
                      <a:gd name="T6" fmla="*/ 683 w 973"/>
                      <a:gd name="T7" fmla="*/ 16 h 708"/>
                      <a:gd name="T8" fmla="*/ 859 w 973"/>
                      <a:gd name="T9" fmla="*/ 119 h 708"/>
                      <a:gd name="T10" fmla="*/ 968 w 973"/>
                      <a:gd name="T11" fmla="*/ 268 h 708"/>
                      <a:gd name="T12" fmla="*/ 973 w 973"/>
                      <a:gd name="T13" fmla="*/ 471 h 708"/>
                      <a:gd name="T14" fmla="*/ 829 w 973"/>
                      <a:gd name="T15" fmla="*/ 644 h 708"/>
                      <a:gd name="T16" fmla="*/ 664 w 973"/>
                      <a:gd name="T17" fmla="*/ 708 h 708"/>
                      <a:gd name="T18" fmla="*/ 463 w 973"/>
                      <a:gd name="T19" fmla="*/ 706 h 708"/>
                      <a:gd name="T20" fmla="*/ 261 w 973"/>
                      <a:gd name="T21" fmla="*/ 669 h 708"/>
                      <a:gd name="T22" fmla="*/ 173 w 973"/>
                      <a:gd name="T23" fmla="*/ 636 h 708"/>
                      <a:gd name="T24" fmla="*/ 122 w 973"/>
                      <a:gd name="T25" fmla="*/ 584 h 708"/>
                      <a:gd name="T26" fmla="*/ 19 w 973"/>
                      <a:gd name="T27" fmla="*/ 438 h 708"/>
                      <a:gd name="T28" fmla="*/ 0 w 973"/>
                      <a:gd name="T29" fmla="*/ 276 h 708"/>
                      <a:gd name="T30" fmla="*/ 27 w 973"/>
                      <a:gd name="T31" fmla="*/ 176 h 708"/>
                      <a:gd name="T32" fmla="*/ 27 w 973"/>
                      <a:gd name="T33" fmla="*/ 17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3" h="708">
                        <a:moveTo>
                          <a:pt x="27" y="176"/>
                        </a:moveTo>
                        <a:lnTo>
                          <a:pt x="142" y="62"/>
                        </a:lnTo>
                        <a:lnTo>
                          <a:pt x="406" y="0"/>
                        </a:lnTo>
                        <a:lnTo>
                          <a:pt x="683" y="16"/>
                        </a:lnTo>
                        <a:lnTo>
                          <a:pt x="859" y="119"/>
                        </a:lnTo>
                        <a:lnTo>
                          <a:pt x="968" y="268"/>
                        </a:lnTo>
                        <a:lnTo>
                          <a:pt x="973" y="471"/>
                        </a:lnTo>
                        <a:lnTo>
                          <a:pt x="829" y="644"/>
                        </a:lnTo>
                        <a:lnTo>
                          <a:pt x="664" y="708"/>
                        </a:lnTo>
                        <a:lnTo>
                          <a:pt x="463" y="706"/>
                        </a:lnTo>
                        <a:lnTo>
                          <a:pt x="261" y="669"/>
                        </a:lnTo>
                        <a:lnTo>
                          <a:pt x="173" y="636"/>
                        </a:lnTo>
                        <a:lnTo>
                          <a:pt x="122" y="584"/>
                        </a:lnTo>
                        <a:lnTo>
                          <a:pt x="19" y="438"/>
                        </a:lnTo>
                        <a:lnTo>
                          <a:pt x="0" y="276"/>
                        </a:lnTo>
                        <a:lnTo>
                          <a:pt x="27" y="176"/>
                        </a:lnTo>
                        <a:lnTo>
                          <a:pt x="27" y="176"/>
                        </a:lnTo>
                        <a:close/>
                      </a:path>
                    </a:pathLst>
                  </a:custGeom>
                  <a:solidFill>
                    <a:srgbClr val="ADEE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7" name="Freeform 393"/>
                  <p:cNvSpPr>
                    <a:spLocks/>
                  </p:cNvSpPr>
                  <p:nvPr/>
                </p:nvSpPr>
                <p:spPr bwMode="auto">
                  <a:xfrm>
                    <a:off x="2640" y="3561"/>
                    <a:ext cx="49" cy="39"/>
                  </a:xfrm>
                  <a:custGeom>
                    <a:avLst/>
                    <a:gdLst>
                      <a:gd name="T0" fmla="*/ 208 w 246"/>
                      <a:gd name="T1" fmla="*/ 0 h 194"/>
                      <a:gd name="T2" fmla="*/ 246 w 246"/>
                      <a:gd name="T3" fmla="*/ 186 h 194"/>
                      <a:gd name="T4" fmla="*/ 59 w 246"/>
                      <a:gd name="T5" fmla="*/ 194 h 194"/>
                      <a:gd name="T6" fmla="*/ 21 w 246"/>
                      <a:gd name="T7" fmla="*/ 194 h 194"/>
                      <a:gd name="T8" fmla="*/ 0 w 246"/>
                      <a:gd name="T9" fmla="*/ 57 h 194"/>
                      <a:gd name="T10" fmla="*/ 53 w 246"/>
                      <a:gd name="T11" fmla="*/ 22 h 194"/>
                      <a:gd name="T12" fmla="*/ 156 w 246"/>
                      <a:gd name="T13" fmla="*/ 2 h 194"/>
                      <a:gd name="T14" fmla="*/ 208 w 246"/>
                      <a:gd name="T15" fmla="*/ 0 h 194"/>
                      <a:gd name="T16" fmla="*/ 208 w 246"/>
                      <a:gd name="T1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194">
                        <a:moveTo>
                          <a:pt x="208" y="0"/>
                        </a:moveTo>
                        <a:lnTo>
                          <a:pt x="246" y="186"/>
                        </a:lnTo>
                        <a:lnTo>
                          <a:pt x="59" y="194"/>
                        </a:lnTo>
                        <a:lnTo>
                          <a:pt x="21" y="194"/>
                        </a:lnTo>
                        <a:lnTo>
                          <a:pt x="0" y="57"/>
                        </a:lnTo>
                        <a:lnTo>
                          <a:pt x="53" y="22"/>
                        </a:lnTo>
                        <a:lnTo>
                          <a:pt x="156" y="2"/>
                        </a:lnTo>
                        <a:lnTo>
                          <a:pt x="208" y="0"/>
                        </a:lnTo>
                        <a:lnTo>
                          <a:pt x="208"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8" name="Freeform 394"/>
                  <p:cNvSpPr>
                    <a:spLocks/>
                  </p:cNvSpPr>
                  <p:nvPr/>
                </p:nvSpPr>
                <p:spPr bwMode="auto">
                  <a:xfrm>
                    <a:off x="2690" y="3563"/>
                    <a:ext cx="44" cy="35"/>
                  </a:xfrm>
                  <a:custGeom>
                    <a:avLst/>
                    <a:gdLst>
                      <a:gd name="T0" fmla="*/ 0 w 222"/>
                      <a:gd name="T1" fmla="*/ 0 h 178"/>
                      <a:gd name="T2" fmla="*/ 30 w 222"/>
                      <a:gd name="T3" fmla="*/ 178 h 178"/>
                      <a:gd name="T4" fmla="*/ 222 w 222"/>
                      <a:gd name="T5" fmla="*/ 171 h 178"/>
                      <a:gd name="T6" fmla="*/ 207 w 222"/>
                      <a:gd name="T7" fmla="*/ 41 h 178"/>
                      <a:gd name="T8" fmla="*/ 125 w 222"/>
                      <a:gd name="T9" fmla="*/ 8 h 178"/>
                      <a:gd name="T10" fmla="*/ 0 w 222"/>
                      <a:gd name="T11" fmla="*/ 0 h 178"/>
                      <a:gd name="T12" fmla="*/ 0 w 222"/>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222" h="178">
                        <a:moveTo>
                          <a:pt x="0" y="0"/>
                        </a:moveTo>
                        <a:lnTo>
                          <a:pt x="30" y="178"/>
                        </a:lnTo>
                        <a:lnTo>
                          <a:pt x="222" y="171"/>
                        </a:lnTo>
                        <a:lnTo>
                          <a:pt x="207" y="41"/>
                        </a:lnTo>
                        <a:lnTo>
                          <a:pt x="125" y="8"/>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39" name="Freeform 395"/>
                  <p:cNvSpPr>
                    <a:spLocks/>
                  </p:cNvSpPr>
                  <p:nvPr/>
                </p:nvSpPr>
                <p:spPr bwMode="auto">
                  <a:xfrm>
                    <a:off x="2617" y="3578"/>
                    <a:ext cx="21" cy="22"/>
                  </a:xfrm>
                  <a:custGeom>
                    <a:avLst/>
                    <a:gdLst>
                      <a:gd name="T0" fmla="*/ 21 w 105"/>
                      <a:gd name="T1" fmla="*/ 52 h 111"/>
                      <a:gd name="T2" fmla="*/ 92 w 105"/>
                      <a:gd name="T3" fmla="*/ 0 h 111"/>
                      <a:gd name="T4" fmla="*/ 105 w 105"/>
                      <a:gd name="T5" fmla="*/ 101 h 111"/>
                      <a:gd name="T6" fmla="*/ 0 w 105"/>
                      <a:gd name="T7" fmla="*/ 111 h 111"/>
                      <a:gd name="T8" fmla="*/ 21 w 105"/>
                      <a:gd name="T9" fmla="*/ 52 h 111"/>
                      <a:gd name="T10" fmla="*/ 21 w 105"/>
                      <a:gd name="T11" fmla="*/ 52 h 111"/>
                    </a:gdLst>
                    <a:ahLst/>
                    <a:cxnLst>
                      <a:cxn ang="0">
                        <a:pos x="T0" y="T1"/>
                      </a:cxn>
                      <a:cxn ang="0">
                        <a:pos x="T2" y="T3"/>
                      </a:cxn>
                      <a:cxn ang="0">
                        <a:pos x="T4" y="T5"/>
                      </a:cxn>
                      <a:cxn ang="0">
                        <a:pos x="T6" y="T7"/>
                      </a:cxn>
                      <a:cxn ang="0">
                        <a:pos x="T8" y="T9"/>
                      </a:cxn>
                      <a:cxn ang="0">
                        <a:pos x="T10" y="T11"/>
                      </a:cxn>
                    </a:cxnLst>
                    <a:rect l="0" t="0" r="r" b="b"/>
                    <a:pathLst>
                      <a:path w="105" h="111">
                        <a:moveTo>
                          <a:pt x="21" y="52"/>
                        </a:moveTo>
                        <a:lnTo>
                          <a:pt x="92" y="0"/>
                        </a:lnTo>
                        <a:lnTo>
                          <a:pt x="105" y="101"/>
                        </a:lnTo>
                        <a:lnTo>
                          <a:pt x="0" y="111"/>
                        </a:lnTo>
                        <a:lnTo>
                          <a:pt x="21" y="52"/>
                        </a:lnTo>
                        <a:lnTo>
                          <a:pt x="21" y="52"/>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0" name="Freeform 396"/>
                  <p:cNvSpPr>
                    <a:spLocks/>
                  </p:cNvSpPr>
                  <p:nvPr/>
                </p:nvSpPr>
                <p:spPr bwMode="auto">
                  <a:xfrm>
                    <a:off x="2736" y="3572"/>
                    <a:ext cx="35" cy="29"/>
                  </a:xfrm>
                  <a:custGeom>
                    <a:avLst/>
                    <a:gdLst>
                      <a:gd name="T0" fmla="*/ 0 w 173"/>
                      <a:gd name="T1" fmla="*/ 0 h 144"/>
                      <a:gd name="T2" fmla="*/ 18 w 173"/>
                      <a:gd name="T3" fmla="*/ 143 h 144"/>
                      <a:gd name="T4" fmla="*/ 173 w 173"/>
                      <a:gd name="T5" fmla="*/ 144 h 144"/>
                      <a:gd name="T6" fmla="*/ 103 w 173"/>
                      <a:gd name="T7" fmla="*/ 63 h 144"/>
                      <a:gd name="T8" fmla="*/ 36 w 173"/>
                      <a:gd name="T9" fmla="*/ 19 h 144"/>
                      <a:gd name="T10" fmla="*/ 0 w 173"/>
                      <a:gd name="T11" fmla="*/ 0 h 144"/>
                      <a:gd name="T12" fmla="*/ 0 w 173"/>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173" h="144">
                        <a:moveTo>
                          <a:pt x="0" y="0"/>
                        </a:moveTo>
                        <a:lnTo>
                          <a:pt x="18" y="143"/>
                        </a:lnTo>
                        <a:lnTo>
                          <a:pt x="173" y="144"/>
                        </a:lnTo>
                        <a:lnTo>
                          <a:pt x="103" y="63"/>
                        </a:lnTo>
                        <a:lnTo>
                          <a:pt x="36" y="19"/>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1" name="Freeform 397"/>
                  <p:cNvSpPr>
                    <a:spLocks/>
                  </p:cNvSpPr>
                  <p:nvPr/>
                </p:nvSpPr>
                <p:spPr bwMode="auto">
                  <a:xfrm>
                    <a:off x="2643" y="3604"/>
                    <a:ext cx="51" cy="36"/>
                  </a:xfrm>
                  <a:custGeom>
                    <a:avLst/>
                    <a:gdLst>
                      <a:gd name="T0" fmla="*/ 236 w 254"/>
                      <a:gd name="T1" fmla="*/ 0 h 178"/>
                      <a:gd name="T2" fmla="*/ 254 w 254"/>
                      <a:gd name="T3" fmla="*/ 165 h 178"/>
                      <a:gd name="T4" fmla="*/ 30 w 254"/>
                      <a:gd name="T5" fmla="*/ 178 h 178"/>
                      <a:gd name="T6" fmla="*/ 0 w 254"/>
                      <a:gd name="T7" fmla="*/ 2 h 178"/>
                      <a:gd name="T8" fmla="*/ 236 w 254"/>
                      <a:gd name="T9" fmla="*/ 0 h 178"/>
                      <a:gd name="T10" fmla="*/ 236 w 254"/>
                      <a:gd name="T11" fmla="*/ 0 h 178"/>
                    </a:gdLst>
                    <a:ahLst/>
                    <a:cxnLst>
                      <a:cxn ang="0">
                        <a:pos x="T0" y="T1"/>
                      </a:cxn>
                      <a:cxn ang="0">
                        <a:pos x="T2" y="T3"/>
                      </a:cxn>
                      <a:cxn ang="0">
                        <a:pos x="T4" y="T5"/>
                      </a:cxn>
                      <a:cxn ang="0">
                        <a:pos x="T6" y="T7"/>
                      </a:cxn>
                      <a:cxn ang="0">
                        <a:pos x="T8" y="T9"/>
                      </a:cxn>
                      <a:cxn ang="0">
                        <a:pos x="T10" y="T11"/>
                      </a:cxn>
                    </a:cxnLst>
                    <a:rect l="0" t="0" r="r" b="b"/>
                    <a:pathLst>
                      <a:path w="254" h="178">
                        <a:moveTo>
                          <a:pt x="236" y="0"/>
                        </a:moveTo>
                        <a:lnTo>
                          <a:pt x="254" y="165"/>
                        </a:lnTo>
                        <a:lnTo>
                          <a:pt x="30" y="178"/>
                        </a:lnTo>
                        <a:lnTo>
                          <a:pt x="0" y="2"/>
                        </a:lnTo>
                        <a:lnTo>
                          <a:pt x="236" y="0"/>
                        </a:lnTo>
                        <a:lnTo>
                          <a:pt x="236"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2" name="Freeform 398"/>
                  <p:cNvSpPr>
                    <a:spLocks/>
                  </p:cNvSpPr>
                  <p:nvPr/>
                </p:nvSpPr>
                <p:spPr bwMode="auto">
                  <a:xfrm>
                    <a:off x="2697" y="3603"/>
                    <a:ext cx="43" cy="34"/>
                  </a:xfrm>
                  <a:custGeom>
                    <a:avLst/>
                    <a:gdLst>
                      <a:gd name="T0" fmla="*/ 0 w 213"/>
                      <a:gd name="T1" fmla="*/ 0 h 171"/>
                      <a:gd name="T2" fmla="*/ 24 w 213"/>
                      <a:gd name="T3" fmla="*/ 165 h 171"/>
                      <a:gd name="T4" fmla="*/ 213 w 213"/>
                      <a:gd name="T5" fmla="*/ 171 h 171"/>
                      <a:gd name="T6" fmla="*/ 184 w 213"/>
                      <a:gd name="T7" fmla="*/ 6 h 171"/>
                      <a:gd name="T8" fmla="*/ 0 w 213"/>
                      <a:gd name="T9" fmla="*/ 0 h 171"/>
                      <a:gd name="T10" fmla="*/ 0 w 213"/>
                      <a:gd name="T11" fmla="*/ 0 h 171"/>
                    </a:gdLst>
                    <a:ahLst/>
                    <a:cxnLst>
                      <a:cxn ang="0">
                        <a:pos x="T0" y="T1"/>
                      </a:cxn>
                      <a:cxn ang="0">
                        <a:pos x="T2" y="T3"/>
                      </a:cxn>
                      <a:cxn ang="0">
                        <a:pos x="T4" y="T5"/>
                      </a:cxn>
                      <a:cxn ang="0">
                        <a:pos x="T6" y="T7"/>
                      </a:cxn>
                      <a:cxn ang="0">
                        <a:pos x="T8" y="T9"/>
                      </a:cxn>
                      <a:cxn ang="0">
                        <a:pos x="T10" y="T11"/>
                      </a:cxn>
                    </a:cxnLst>
                    <a:rect l="0" t="0" r="r" b="b"/>
                    <a:pathLst>
                      <a:path w="213" h="171">
                        <a:moveTo>
                          <a:pt x="0" y="0"/>
                        </a:moveTo>
                        <a:lnTo>
                          <a:pt x="24" y="165"/>
                        </a:lnTo>
                        <a:lnTo>
                          <a:pt x="213" y="171"/>
                        </a:lnTo>
                        <a:lnTo>
                          <a:pt x="184" y="6"/>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3" name="Freeform 399"/>
                  <p:cNvSpPr>
                    <a:spLocks/>
                  </p:cNvSpPr>
                  <p:nvPr/>
                </p:nvSpPr>
                <p:spPr bwMode="auto">
                  <a:xfrm>
                    <a:off x="2743" y="3604"/>
                    <a:ext cx="41" cy="32"/>
                  </a:xfrm>
                  <a:custGeom>
                    <a:avLst/>
                    <a:gdLst>
                      <a:gd name="T0" fmla="*/ 0 w 208"/>
                      <a:gd name="T1" fmla="*/ 0 h 160"/>
                      <a:gd name="T2" fmla="*/ 22 w 208"/>
                      <a:gd name="T3" fmla="*/ 160 h 160"/>
                      <a:gd name="T4" fmla="*/ 208 w 208"/>
                      <a:gd name="T5" fmla="*/ 154 h 160"/>
                      <a:gd name="T6" fmla="*/ 201 w 208"/>
                      <a:gd name="T7" fmla="*/ 41 h 160"/>
                      <a:gd name="T8" fmla="*/ 157 w 208"/>
                      <a:gd name="T9" fmla="*/ 2 h 160"/>
                      <a:gd name="T10" fmla="*/ 0 w 208"/>
                      <a:gd name="T11" fmla="*/ 0 h 160"/>
                      <a:gd name="T12" fmla="*/ 0 w 20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208" h="160">
                        <a:moveTo>
                          <a:pt x="0" y="0"/>
                        </a:moveTo>
                        <a:lnTo>
                          <a:pt x="22" y="160"/>
                        </a:lnTo>
                        <a:lnTo>
                          <a:pt x="208" y="154"/>
                        </a:lnTo>
                        <a:lnTo>
                          <a:pt x="201" y="41"/>
                        </a:lnTo>
                        <a:lnTo>
                          <a:pt x="157" y="2"/>
                        </a:lnTo>
                        <a:lnTo>
                          <a:pt x="0" y="0"/>
                        </a:lnTo>
                        <a:lnTo>
                          <a:pt x="0"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4" name="Freeform 400"/>
                  <p:cNvSpPr>
                    <a:spLocks/>
                  </p:cNvSpPr>
                  <p:nvPr/>
                </p:nvSpPr>
                <p:spPr bwMode="auto">
                  <a:xfrm>
                    <a:off x="2651" y="3646"/>
                    <a:ext cx="48" cy="36"/>
                  </a:xfrm>
                  <a:custGeom>
                    <a:avLst/>
                    <a:gdLst>
                      <a:gd name="T0" fmla="*/ 218 w 242"/>
                      <a:gd name="T1" fmla="*/ 0 h 183"/>
                      <a:gd name="T2" fmla="*/ 0 w 242"/>
                      <a:gd name="T3" fmla="*/ 5 h 183"/>
                      <a:gd name="T4" fmla="*/ 15 w 242"/>
                      <a:gd name="T5" fmla="*/ 154 h 183"/>
                      <a:gd name="T6" fmla="*/ 88 w 242"/>
                      <a:gd name="T7" fmla="*/ 171 h 183"/>
                      <a:gd name="T8" fmla="*/ 242 w 242"/>
                      <a:gd name="T9" fmla="*/ 183 h 183"/>
                      <a:gd name="T10" fmla="*/ 218 w 242"/>
                      <a:gd name="T11" fmla="*/ 0 h 183"/>
                      <a:gd name="T12" fmla="*/ 218 w 242"/>
                      <a:gd name="T13" fmla="*/ 0 h 183"/>
                    </a:gdLst>
                    <a:ahLst/>
                    <a:cxnLst>
                      <a:cxn ang="0">
                        <a:pos x="T0" y="T1"/>
                      </a:cxn>
                      <a:cxn ang="0">
                        <a:pos x="T2" y="T3"/>
                      </a:cxn>
                      <a:cxn ang="0">
                        <a:pos x="T4" y="T5"/>
                      </a:cxn>
                      <a:cxn ang="0">
                        <a:pos x="T6" y="T7"/>
                      </a:cxn>
                      <a:cxn ang="0">
                        <a:pos x="T8" y="T9"/>
                      </a:cxn>
                      <a:cxn ang="0">
                        <a:pos x="T10" y="T11"/>
                      </a:cxn>
                      <a:cxn ang="0">
                        <a:pos x="T12" y="T13"/>
                      </a:cxn>
                    </a:cxnLst>
                    <a:rect l="0" t="0" r="r" b="b"/>
                    <a:pathLst>
                      <a:path w="242" h="183">
                        <a:moveTo>
                          <a:pt x="218" y="0"/>
                        </a:moveTo>
                        <a:lnTo>
                          <a:pt x="0" y="5"/>
                        </a:lnTo>
                        <a:lnTo>
                          <a:pt x="15" y="154"/>
                        </a:lnTo>
                        <a:lnTo>
                          <a:pt x="88" y="171"/>
                        </a:lnTo>
                        <a:lnTo>
                          <a:pt x="242" y="183"/>
                        </a:lnTo>
                        <a:lnTo>
                          <a:pt x="218" y="0"/>
                        </a:lnTo>
                        <a:lnTo>
                          <a:pt x="218"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5" name="Freeform 401"/>
                  <p:cNvSpPr>
                    <a:spLocks/>
                  </p:cNvSpPr>
                  <p:nvPr/>
                </p:nvSpPr>
                <p:spPr bwMode="auto">
                  <a:xfrm>
                    <a:off x="2703" y="3643"/>
                    <a:ext cx="41" cy="38"/>
                  </a:xfrm>
                  <a:custGeom>
                    <a:avLst/>
                    <a:gdLst>
                      <a:gd name="T0" fmla="*/ 0 w 204"/>
                      <a:gd name="T1" fmla="*/ 2 h 191"/>
                      <a:gd name="T2" fmla="*/ 21 w 204"/>
                      <a:gd name="T3" fmla="*/ 191 h 191"/>
                      <a:gd name="T4" fmla="*/ 124 w 204"/>
                      <a:gd name="T5" fmla="*/ 191 h 191"/>
                      <a:gd name="T6" fmla="*/ 204 w 204"/>
                      <a:gd name="T7" fmla="*/ 167 h 191"/>
                      <a:gd name="T8" fmla="*/ 189 w 204"/>
                      <a:gd name="T9" fmla="*/ 0 h 191"/>
                      <a:gd name="T10" fmla="*/ 0 w 204"/>
                      <a:gd name="T11" fmla="*/ 2 h 191"/>
                      <a:gd name="T12" fmla="*/ 0 w 204"/>
                      <a:gd name="T13" fmla="*/ 2 h 191"/>
                    </a:gdLst>
                    <a:ahLst/>
                    <a:cxnLst>
                      <a:cxn ang="0">
                        <a:pos x="T0" y="T1"/>
                      </a:cxn>
                      <a:cxn ang="0">
                        <a:pos x="T2" y="T3"/>
                      </a:cxn>
                      <a:cxn ang="0">
                        <a:pos x="T4" y="T5"/>
                      </a:cxn>
                      <a:cxn ang="0">
                        <a:pos x="T6" y="T7"/>
                      </a:cxn>
                      <a:cxn ang="0">
                        <a:pos x="T8" y="T9"/>
                      </a:cxn>
                      <a:cxn ang="0">
                        <a:pos x="T10" y="T11"/>
                      </a:cxn>
                      <a:cxn ang="0">
                        <a:pos x="T12" y="T13"/>
                      </a:cxn>
                    </a:cxnLst>
                    <a:rect l="0" t="0" r="r" b="b"/>
                    <a:pathLst>
                      <a:path w="204" h="191">
                        <a:moveTo>
                          <a:pt x="0" y="2"/>
                        </a:moveTo>
                        <a:lnTo>
                          <a:pt x="21" y="191"/>
                        </a:lnTo>
                        <a:lnTo>
                          <a:pt x="124" y="191"/>
                        </a:lnTo>
                        <a:lnTo>
                          <a:pt x="204" y="167"/>
                        </a:lnTo>
                        <a:lnTo>
                          <a:pt x="189" y="0"/>
                        </a:lnTo>
                        <a:lnTo>
                          <a:pt x="0" y="2"/>
                        </a:lnTo>
                        <a:lnTo>
                          <a:pt x="0" y="2"/>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6" name="Freeform 402"/>
                  <p:cNvSpPr>
                    <a:spLocks/>
                  </p:cNvSpPr>
                  <p:nvPr/>
                </p:nvSpPr>
                <p:spPr bwMode="auto">
                  <a:xfrm>
                    <a:off x="2748" y="3641"/>
                    <a:ext cx="31" cy="35"/>
                  </a:xfrm>
                  <a:custGeom>
                    <a:avLst/>
                    <a:gdLst>
                      <a:gd name="T0" fmla="*/ 0 w 154"/>
                      <a:gd name="T1" fmla="*/ 11 h 173"/>
                      <a:gd name="T2" fmla="*/ 7 w 154"/>
                      <a:gd name="T3" fmla="*/ 173 h 173"/>
                      <a:gd name="T4" fmla="*/ 62 w 154"/>
                      <a:gd name="T5" fmla="*/ 161 h 173"/>
                      <a:gd name="T6" fmla="*/ 115 w 154"/>
                      <a:gd name="T7" fmla="*/ 120 h 173"/>
                      <a:gd name="T8" fmla="*/ 154 w 154"/>
                      <a:gd name="T9" fmla="*/ 0 h 173"/>
                      <a:gd name="T10" fmla="*/ 0 w 154"/>
                      <a:gd name="T11" fmla="*/ 11 h 173"/>
                      <a:gd name="T12" fmla="*/ 0 w 154"/>
                      <a:gd name="T13" fmla="*/ 11 h 173"/>
                    </a:gdLst>
                    <a:ahLst/>
                    <a:cxnLst>
                      <a:cxn ang="0">
                        <a:pos x="T0" y="T1"/>
                      </a:cxn>
                      <a:cxn ang="0">
                        <a:pos x="T2" y="T3"/>
                      </a:cxn>
                      <a:cxn ang="0">
                        <a:pos x="T4" y="T5"/>
                      </a:cxn>
                      <a:cxn ang="0">
                        <a:pos x="T6" y="T7"/>
                      </a:cxn>
                      <a:cxn ang="0">
                        <a:pos x="T8" y="T9"/>
                      </a:cxn>
                      <a:cxn ang="0">
                        <a:pos x="T10" y="T11"/>
                      </a:cxn>
                      <a:cxn ang="0">
                        <a:pos x="T12" y="T13"/>
                      </a:cxn>
                    </a:cxnLst>
                    <a:rect l="0" t="0" r="r" b="b"/>
                    <a:pathLst>
                      <a:path w="154" h="173">
                        <a:moveTo>
                          <a:pt x="0" y="11"/>
                        </a:moveTo>
                        <a:lnTo>
                          <a:pt x="7" y="173"/>
                        </a:lnTo>
                        <a:lnTo>
                          <a:pt x="62" y="161"/>
                        </a:lnTo>
                        <a:lnTo>
                          <a:pt x="115" y="120"/>
                        </a:lnTo>
                        <a:lnTo>
                          <a:pt x="154" y="0"/>
                        </a:lnTo>
                        <a:lnTo>
                          <a:pt x="0" y="11"/>
                        </a:lnTo>
                        <a:lnTo>
                          <a:pt x="0" y="11"/>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7" name="Freeform 403"/>
                  <p:cNvSpPr>
                    <a:spLocks/>
                  </p:cNvSpPr>
                  <p:nvPr/>
                </p:nvSpPr>
                <p:spPr bwMode="auto">
                  <a:xfrm>
                    <a:off x="2614" y="3605"/>
                    <a:ext cx="28" cy="34"/>
                  </a:xfrm>
                  <a:custGeom>
                    <a:avLst/>
                    <a:gdLst>
                      <a:gd name="T0" fmla="*/ 125 w 141"/>
                      <a:gd name="T1" fmla="*/ 0 h 169"/>
                      <a:gd name="T2" fmla="*/ 141 w 141"/>
                      <a:gd name="T3" fmla="*/ 161 h 169"/>
                      <a:gd name="T4" fmla="*/ 39 w 141"/>
                      <a:gd name="T5" fmla="*/ 169 h 169"/>
                      <a:gd name="T6" fmla="*/ 0 w 141"/>
                      <a:gd name="T7" fmla="*/ 72 h 169"/>
                      <a:gd name="T8" fmla="*/ 6 w 141"/>
                      <a:gd name="T9" fmla="*/ 2 h 169"/>
                      <a:gd name="T10" fmla="*/ 125 w 141"/>
                      <a:gd name="T11" fmla="*/ 0 h 169"/>
                      <a:gd name="T12" fmla="*/ 125 w 14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41" h="169">
                        <a:moveTo>
                          <a:pt x="125" y="0"/>
                        </a:moveTo>
                        <a:lnTo>
                          <a:pt x="141" y="161"/>
                        </a:lnTo>
                        <a:lnTo>
                          <a:pt x="39" y="169"/>
                        </a:lnTo>
                        <a:lnTo>
                          <a:pt x="0" y="72"/>
                        </a:lnTo>
                        <a:lnTo>
                          <a:pt x="6" y="2"/>
                        </a:lnTo>
                        <a:lnTo>
                          <a:pt x="125" y="0"/>
                        </a:lnTo>
                        <a:lnTo>
                          <a:pt x="125" y="0"/>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8" name="Freeform 404"/>
                  <p:cNvSpPr>
                    <a:spLocks/>
                  </p:cNvSpPr>
                  <p:nvPr/>
                </p:nvSpPr>
                <p:spPr bwMode="auto">
                  <a:xfrm>
                    <a:off x="2626" y="3646"/>
                    <a:ext cx="23" cy="27"/>
                  </a:xfrm>
                  <a:custGeom>
                    <a:avLst/>
                    <a:gdLst>
                      <a:gd name="T0" fmla="*/ 0 w 113"/>
                      <a:gd name="T1" fmla="*/ 4 h 131"/>
                      <a:gd name="T2" fmla="*/ 86 w 113"/>
                      <a:gd name="T3" fmla="*/ 0 h 131"/>
                      <a:gd name="T4" fmla="*/ 113 w 113"/>
                      <a:gd name="T5" fmla="*/ 131 h 131"/>
                      <a:gd name="T6" fmla="*/ 42 w 113"/>
                      <a:gd name="T7" fmla="*/ 72 h 131"/>
                      <a:gd name="T8" fmla="*/ 0 w 113"/>
                      <a:gd name="T9" fmla="*/ 4 h 131"/>
                      <a:gd name="T10" fmla="*/ 0 w 113"/>
                      <a:gd name="T11" fmla="*/ 4 h 131"/>
                    </a:gdLst>
                    <a:ahLst/>
                    <a:cxnLst>
                      <a:cxn ang="0">
                        <a:pos x="T0" y="T1"/>
                      </a:cxn>
                      <a:cxn ang="0">
                        <a:pos x="T2" y="T3"/>
                      </a:cxn>
                      <a:cxn ang="0">
                        <a:pos x="T4" y="T5"/>
                      </a:cxn>
                      <a:cxn ang="0">
                        <a:pos x="T6" y="T7"/>
                      </a:cxn>
                      <a:cxn ang="0">
                        <a:pos x="T8" y="T9"/>
                      </a:cxn>
                      <a:cxn ang="0">
                        <a:pos x="T10" y="T11"/>
                      </a:cxn>
                    </a:cxnLst>
                    <a:rect l="0" t="0" r="r" b="b"/>
                    <a:pathLst>
                      <a:path w="113" h="131">
                        <a:moveTo>
                          <a:pt x="0" y="4"/>
                        </a:moveTo>
                        <a:lnTo>
                          <a:pt x="86" y="0"/>
                        </a:lnTo>
                        <a:lnTo>
                          <a:pt x="113" y="131"/>
                        </a:lnTo>
                        <a:lnTo>
                          <a:pt x="42" y="72"/>
                        </a:lnTo>
                        <a:lnTo>
                          <a:pt x="0" y="4"/>
                        </a:lnTo>
                        <a:lnTo>
                          <a:pt x="0" y="4"/>
                        </a:lnTo>
                        <a:close/>
                      </a:path>
                    </a:pathLst>
                  </a:custGeom>
                  <a:solidFill>
                    <a:srgbClr val="5252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49" name="Freeform 405"/>
                  <p:cNvSpPr>
                    <a:spLocks/>
                  </p:cNvSpPr>
                  <p:nvPr/>
                </p:nvSpPr>
                <p:spPr bwMode="auto">
                  <a:xfrm>
                    <a:off x="2637" y="3571"/>
                    <a:ext cx="46" cy="45"/>
                  </a:xfrm>
                  <a:custGeom>
                    <a:avLst/>
                    <a:gdLst>
                      <a:gd name="T0" fmla="*/ 114 w 230"/>
                      <a:gd name="T1" fmla="*/ 0 h 224"/>
                      <a:gd name="T2" fmla="*/ 77 w 230"/>
                      <a:gd name="T3" fmla="*/ 76 h 224"/>
                      <a:gd name="T4" fmla="*/ 0 w 230"/>
                      <a:gd name="T5" fmla="*/ 119 h 224"/>
                      <a:gd name="T6" fmla="*/ 68 w 230"/>
                      <a:gd name="T7" fmla="*/ 146 h 224"/>
                      <a:gd name="T8" fmla="*/ 45 w 230"/>
                      <a:gd name="T9" fmla="*/ 224 h 224"/>
                      <a:gd name="T10" fmla="*/ 107 w 230"/>
                      <a:gd name="T11" fmla="*/ 181 h 224"/>
                      <a:gd name="T12" fmla="*/ 148 w 230"/>
                      <a:gd name="T13" fmla="*/ 219 h 224"/>
                      <a:gd name="T14" fmla="*/ 164 w 230"/>
                      <a:gd name="T15" fmla="*/ 149 h 224"/>
                      <a:gd name="T16" fmla="*/ 230 w 230"/>
                      <a:gd name="T17" fmla="*/ 119 h 224"/>
                      <a:gd name="T18" fmla="*/ 136 w 230"/>
                      <a:gd name="T19" fmla="*/ 74 h 224"/>
                      <a:gd name="T20" fmla="*/ 114 w 230"/>
                      <a:gd name="T21" fmla="*/ 0 h 224"/>
                      <a:gd name="T22" fmla="*/ 114 w 230"/>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224">
                        <a:moveTo>
                          <a:pt x="114" y="0"/>
                        </a:moveTo>
                        <a:lnTo>
                          <a:pt x="77" y="76"/>
                        </a:lnTo>
                        <a:lnTo>
                          <a:pt x="0" y="119"/>
                        </a:lnTo>
                        <a:lnTo>
                          <a:pt x="68" y="146"/>
                        </a:lnTo>
                        <a:lnTo>
                          <a:pt x="45" y="224"/>
                        </a:lnTo>
                        <a:lnTo>
                          <a:pt x="107" y="181"/>
                        </a:lnTo>
                        <a:lnTo>
                          <a:pt x="148" y="219"/>
                        </a:lnTo>
                        <a:lnTo>
                          <a:pt x="164" y="149"/>
                        </a:lnTo>
                        <a:lnTo>
                          <a:pt x="230" y="119"/>
                        </a:lnTo>
                        <a:lnTo>
                          <a:pt x="136" y="74"/>
                        </a:lnTo>
                        <a:lnTo>
                          <a:pt x="114" y="0"/>
                        </a:lnTo>
                        <a:lnTo>
                          <a:pt x="114" y="0"/>
                        </a:lnTo>
                        <a:close/>
                      </a:path>
                    </a:pathLst>
                  </a:custGeom>
                  <a:solidFill>
                    <a:srgbClr val="FFFA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0" name="Freeform 406"/>
                  <p:cNvSpPr>
                    <a:spLocks/>
                  </p:cNvSpPr>
                  <p:nvPr/>
                </p:nvSpPr>
                <p:spPr bwMode="auto">
                  <a:xfrm>
                    <a:off x="2586" y="3735"/>
                    <a:ext cx="30" cy="40"/>
                  </a:xfrm>
                  <a:custGeom>
                    <a:avLst/>
                    <a:gdLst>
                      <a:gd name="T0" fmla="*/ 76 w 151"/>
                      <a:gd name="T1" fmla="*/ 13 h 200"/>
                      <a:gd name="T2" fmla="*/ 50 w 151"/>
                      <a:gd name="T3" fmla="*/ 48 h 200"/>
                      <a:gd name="T4" fmla="*/ 69 w 151"/>
                      <a:gd name="T5" fmla="*/ 72 h 200"/>
                      <a:gd name="T6" fmla="*/ 40 w 151"/>
                      <a:gd name="T7" fmla="*/ 119 h 200"/>
                      <a:gd name="T8" fmla="*/ 15 w 151"/>
                      <a:gd name="T9" fmla="*/ 158 h 200"/>
                      <a:gd name="T10" fmla="*/ 0 w 151"/>
                      <a:gd name="T11" fmla="*/ 189 h 200"/>
                      <a:gd name="T12" fmla="*/ 6 w 151"/>
                      <a:gd name="T13" fmla="*/ 200 h 200"/>
                      <a:gd name="T14" fmla="*/ 20 w 151"/>
                      <a:gd name="T15" fmla="*/ 190 h 200"/>
                      <a:gd name="T16" fmla="*/ 140 w 151"/>
                      <a:gd name="T17" fmla="*/ 66 h 200"/>
                      <a:gd name="T18" fmla="*/ 151 w 151"/>
                      <a:gd name="T19" fmla="*/ 29 h 200"/>
                      <a:gd name="T20" fmla="*/ 124 w 151"/>
                      <a:gd name="T21" fmla="*/ 0 h 200"/>
                      <a:gd name="T22" fmla="*/ 76 w 151"/>
                      <a:gd name="T23" fmla="*/ 13 h 200"/>
                      <a:gd name="T24" fmla="*/ 76 w 151"/>
                      <a:gd name="T25" fmla="*/ 1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200">
                        <a:moveTo>
                          <a:pt x="76" y="13"/>
                        </a:moveTo>
                        <a:lnTo>
                          <a:pt x="50" y="48"/>
                        </a:lnTo>
                        <a:lnTo>
                          <a:pt x="69" y="72"/>
                        </a:lnTo>
                        <a:lnTo>
                          <a:pt x="40" y="119"/>
                        </a:lnTo>
                        <a:lnTo>
                          <a:pt x="15" y="158"/>
                        </a:lnTo>
                        <a:lnTo>
                          <a:pt x="0" y="189"/>
                        </a:lnTo>
                        <a:lnTo>
                          <a:pt x="6" y="200"/>
                        </a:lnTo>
                        <a:lnTo>
                          <a:pt x="20" y="190"/>
                        </a:lnTo>
                        <a:lnTo>
                          <a:pt x="140" y="66"/>
                        </a:lnTo>
                        <a:lnTo>
                          <a:pt x="151" y="29"/>
                        </a:lnTo>
                        <a:lnTo>
                          <a:pt x="124" y="0"/>
                        </a:lnTo>
                        <a:lnTo>
                          <a:pt x="76" y="13"/>
                        </a:lnTo>
                        <a:lnTo>
                          <a:pt x="76" y="13"/>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1" name="Freeform 407"/>
                  <p:cNvSpPr>
                    <a:spLocks/>
                  </p:cNvSpPr>
                  <p:nvPr/>
                </p:nvSpPr>
                <p:spPr bwMode="auto">
                  <a:xfrm>
                    <a:off x="2630" y="3681"/>
                    <a:ext cx="13" cy="18"/>
                  </a:xfrm>
                  <a:custGeom>
                    <a:avLst/>
                    <a:gdLst>
                      <a:gd name="T0" fmla="*/ 0 w 67"/>
                      <a:gd name="T1" fmla="*/ 40 h 91"/>
                      <a:gd name="T2" fmla="*/ 39 w 67"/>
                      <a:gd name="T3" fmla="*/ 0 h 91"/>
                      <a:gd name="T4" fmla="*/ 67 w 67"/>
                      <a:gd name="T5" fmla="*/ 91 h 91"/>
                      <a:gd name="T6" fmla="*/ 0 w 67"/>
                      <a:gd name="T7" fmla="*/ 40 h 91"/>
                      <a:gd name="T8" fmla="*/ 0 w 67"/>
                      <a:gd name="T9" fmla="*/ 40 h 91"/>
                    </a:gdLst>
                    <a:ahLst/>
                    <a:cxnLst>
                      <a:cxn ang="0">
                        <a:pos x="T0" y="T1"/>
                      </a:cxn>
                      <a:cxn ang="0">
                        <a:pos x="T2" y="T3"/>
                      </a:cxn>
                      <a:cxn ang="0">
                        <a:pos x="T4" y="T5"/>
                      </a:cxn>
                      <a:cxn ang="0">
                        <a:pos x="T6" y="T7"/>
                      </a:cxn>
                      <a:cxn ang="0">
                        <a:pos x="T8" y="T9"/>
                      </a:cxn>
                    </a:cxnLst>
                    <a:rect l="0" t="0" r="r" b="b"/>
                    <a:pathLst>
                      <a:path w="67" h="91">
                        <a:moveTo>
                          <a:pt x="0" y="40"/>
                        </a:moveTo>
                        <a:lnTo>
                          <a:pt x="39" y="0"/>
                        </a:lnTo>
                        <a:lnTo>
                          <a:pt x="67" y="91"/>
                        </a:lnTo>
                        <a:lnTo>
                          <a:pt x="0" y="40"/>
                        </a:lnTo>
                        <a:lnTo>
                          <a:pt x="0" y="4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2" name="Freeform 408"/>
                  <p:cNvSpPr>
                    <a:spLocks/>
                  </p:cNvSpPr>
                  <p:nvPr/>
                </p:nvSpPr>
                <p:spPr bwMode="auto">
                  <a:xfrm>
                    <a:off x="2670" y="3657"/>
                    <a:ext cx="344" cy="241"/>
                  </a:xfrm>
                  <a:custGeom>
                    <a:avLst/>
                    <a:gdLst>
                      <a:gd name="T0" fmla="*/ 795 w 1721"/>
                      <a:gd name="T1" fmla="*/ 186 h 1205"/>
                      <a:gd name="T2" fmla="*/ 826 w 1721"/>
                      <a:gd name="T3" fmla="*/ 233 h 1205"/>
                      <a:gd name="T4" fmla="*/ 988 w 1721"/>
                      <a:gd name="T5" fmla="*/ 277 h 1205"/>
                      <a:gd name="T6" fmla="*/ 1040 w 1721"/>
                      <a:gd name="T7" fmla="*/ 423 h 1205"/>
                      <a:gd name="T8" fmla="*/ 944 w 1721"/>
                      <a:gd name="T9" fmla="*/ 633 h 1205"/>
                      <a:gd name="T10" fmla="*/ 869 w 1721"/>
                      <a:gd name="T11" fmla="*/ 587 h 1205"/>
                      <a:gd name="T12" fmla="*/ 795 w 1721"/>
                      <a:gd name="T13" fmla="*/ 524 h 1205"/>
                      <a:gd name="T14" fmla="*/ 761 w 1721"/>
                      <a:gd name="T15" fmla="*/ 617 h 1205"/>
                      <a:gd name="T16" fmla="*/ 798 w 1721"/>
                      <a:gd name="T17" fmla="*/ 876 h 1205"/>
                      <a:gd name="T18" fmla="*/ 769 w 1721"/>
                      <a:gd name="T19" fmla="*/ 970 h 1205"/>
                      <a:gd name="T20" fmla="*/ 721 w 1721"/>
                      <a:gd name="T21" fmla="*/ 1013 h 1205"/>
                      <a:gd name="T22" fmla="*/ 647 w 1721"/>
                      <a:gd name="T23" fmla="*/ 1043 h 1205"/>
                      <a:gd name="T24" fmla="*/ 627 w 1721"/>
                      <a:gd name="T25" fmla="*/ 1001 h 1205"/>
                      <a:gd name="T26" fmla="*/ 551 w 1721"/>
                      <a:gd name="T27" fmla="*/ 1093 h 1205"/>
                      <a:gd name="T28" fmla="*/ 496 w 1721"/>
                      <a:gd name="T29" fmla="*/ 1112 h 1205"/>
                      <a:gd name="T30" fmla="*/ 496 w 1721"/>
                      <a:gd name="T31" fmla="*/ 1067 h 1205"/>
                      <a:gd name="T32" fmla="*/ 508 w 1721"/>
                      <a:gd name="T33" fmla="*/ 1018 h 1205"/>
                      <a:gd name="T34" fmla="*/ 459 w 1721"/>
                      <a:gd name="T35" fmla="*/ 976 h 1205"/>
                      <a:gd name="T36" fmla="*/ 256 w 1721"/>
                      <a:gd name="T37" fmla="*/ 941 h 1205"/>
                      <a:gd name="T38" fmla="*/ 238 w 1721"/>
                      <a:gd name="T39" fmla="*/ 902 h 1205"/>
                      <a:gd name="T40" fmla="*/ 274 w 1721"/>
                      <a:gd name="T41" fmla="*/ 806 h 1205"/>
                      <a:gd name="T42" fmla="*/ 171 w 1721"/>
                      <a:gd name="T43" fmla="*/ 864 h 1205"/>
                      <a:gd name="T44" fmla="*/ 100 w 1721"/>
                      <a:gd name="T45" fmla="*/ 884 h 1205"/>
                      <a:gd name="T46" fmla="*/ 100 w 1721"/>
                      <a:gd name="T47" fmla="*/ 849 h 1205"/>
                      <a:gd name="T48" fmla="*/ 115 w 1721"/>
                      <a:gd name="T49" fmla="*/ 746 h 1205"/>
                      <a:gd name="T50" fmla="*/ 26 w 1721"/>
                      <a:gd name="T51" fmla="*/ 767 h 1205"/>
                      <a:gd name="T52" fmla="*/ 14 w 1721"/>
                      <a:gd name="T53" fmla="*/ 840 h 1205"/>
                      <a:gd name="T54" fmla="*/ 71 w 1721"/>
                      <a:gd name="T55" fmla="*/ 899 h 1205"/>
                      <a:gd name="T56" fmla="*/ 141 w 1721"/>
                      <a:gd name="T57" fmla="*/ 918 h 1205"/>
                      <a:gd name="T58" fmla="*/ 288 w 1721"/>
                      <a:gd name="T59" fmla="*/ 1066 h 1205"/>
                      <a:gd name="T60" fmla="*/ 630 w 1721"/>
                      <a:gd name="T61" fmla="*/ 1205 h 1205"/>
                      <a:gd name="T62" fmla="*/ 880 w 1721"/>
                      <a:gd name="T63" fmla="*/ 1205 h 1205"/>
                      <a:gd name="T64" fmla="*/ 1076 w 1721"/>
                      <a:gd name="T65" fmla="*/ 1172 h 1205"/>
                      <a:gd name="T66" fmla="*/ 1085 w 1721"/>
                      <a:gd name="T67" fmla="*/ 990 h 1205"/>
                      <a:gd name="T68" fmla="*/ 1097 w 1721"/>
                      <a:gd name="T69" fmla="*/ 777 h 1205"/>
                      <a:gd name="T70" fmla="*/ 1144 w 1721"/>
                      <a:gd name="T71" fmla="*/ 612 h 1205"/>
                      <a:gd name="T72" fmla="*/ 1224 w 1721"/>
                      <a:gd name="T73" fmla="*/ 492 h 1205"/>
                      <a:gd name="T74" fmla="*/ 1220 w 1721"/>
                      <a:gd name="T75" fmla="*/ 334 h 1205"/>
                      <a:gd name="T76" fmla="*/ 1283 w 1721"/>
                      <a:gd name="T77" fmla="*/ 265 h 1205"/>
                      <a:gd name="T78" fmla="*/ 1359 w 1721"/>
                      <a:gd name="T79" fmla="*/ 208 h 1205"/>
                      <a:gd name="T80" fmla="*/ 1620 w 1721"/>
                      <a:gd name="T81" fmla="*/ 148 h 1205"/>
                      <a:gd name="T82" fmla="*/ 1721 w 1721"/>
                      <a:gd name="T83" fmla="*/ 93 h 1205"/>
                      <a:gd name="T84" fmla="*/ 1447 w 1721"/>
                      <a:gd name="T85" fmla="*/ 119 h 1205"/>
                      <a:gd name="T86" fmla="*/ 1215 w 1721"/>
                      <a:gd name="T87" fmla="*/ 139 h 1205"/>
                      <a:gd name="T88" fmla="*/ 1266 w 1721"/>
                      <a:gd name="T89" fmla="*/ 46 h 1205"/>
                      <a:gd name="T90" fmla="*/ 1279 w 1721"/>
                      <a:gd name="T91" fmla="*/ 0 h 1205"/>
                      <a:gd name="T92" fmla="*/ 1158 w 1721"/>
                      <a:gd name="T93" fmla="*/ 37 h 1205"/>
                      <a:gd name="T94" fmla="*/ 1056 w 1721"/>
                      <a:gd name="T95" fmla="*/ 89 h 1205"/>
                      <a:gd name="T96" fmla="*/ 979 w 1721"/>
                      <a:gd name="T97" fmla="*/ 169 h 1205"/>
                      <a:gd name="T98" fmla="*/ 950 w 1721"/>
                      <a:gd name="T99" fmla="*/ 142 h 1205"/>
                      <a:gd name="T100" fmla="*/ 889 w 1721"/>
                      <a:gd name="T101" fmla="*/ 163 h 1205"/>
                      <a:gd name="T102" fmla="*/ 842 w 1721"/>
                      <a:gd name="T103" fmla="*/ 125 h 1205"/>
                      <a:gd name="T104" fmla="*/ 815 w 1721"/>
                      <a:gd name="T105" fmla="*/ 169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1" h="1205">
                        <a:moveTo>
                          <a:pt x="815" y="169"/>
                        </a:moveTo>
                        <a:lnTo>
                          <a:pt x="795" y="186"/>
                        </a:lnTo>
                        <a:lnTo>
                          <a:pt x="800" y="210"/>
                        </a:lnTo>
                        <a:lnTo>
                          <a:pt x="826" y="233"/>
                        </a:lnTo>
                        <a:lnTo>
                          <a:pt x="921" y="254"/>
                        </a:lnTo>
                        <a:lnTo>
                          <a:pt x="988" y="277"/>
                        </a:lnTo>
                        <a:lnTo>
                          <a:pt x="1032" y="357"/>
                        </a:lnTo>
                        <a:lnTo>
                          <a:pt x="1040" y="423"/>
                        </a:lnTo>
                        <a:lnTo>
                          <a:pt x="1002" y="556"/>
                        </a:lnTo>
                        <a:lnTo>
                          <a:pt x="944" y="633"/>
                        </a:lnTo>
                        <a:lnTo>
                          <a:pt x="915" y="642"/>
                        </a:lnTo>
                        <a:lnTo>
                          <a:pt x="869" y="587"/>
                        </a:lnTo>
                        <a:lnTo>
                          <a:pt x="832" y="519"/>
                        </a:lnTo>
                        <a:lnTo>
                          <a:pt x="795" y="524"/>
                        </a:lnTo>
                        <a:lnTo>
                          <a:pt x="768" y="572"/>
                        </a:lnTo>
                        <a:lnTo>
                          <a:pt x="761" y="617"/>
                        </a:lnTo>
                        <a:lnTo>
                          <a:pt x="771" y="678"/>
                        </a:lnTo>
                        <a:lnTo>
                          <a:pt x="798" y="876"/>
                        </a:lnTo>
                        <a:lnTo>
                          <a:pt x="785" y="946"/>
                        </a:lnTo>
                        <a:lnTo>
                          <a:pt x="769" y="970"/>
                        </a:lnTo>
                        <a:lnTo>
                          <a:pt x="747" y="993"/>
                        </a:lnTo>
                        <a:lnTo>
                          <a:pt x="721" y="1013"/>
                        </a:lnTo>
                        <a:lnTo>
                          <a:pt x="692" y="1030"/>
                        </a:lnTo>
                        <a:lnTo>
                          <a:pt x="647" y="1043"/>
                        </a:lnTo>
                        <a:lnTo>
                          <a:pt x="634" y="1022"/>
                        </a:lnTo>
                        <a:lnTo>
                          <a:pt x="627" y="1001"/>
                        </a:lnTo>
                        <a:lnTo>
                          <a:pt x="571" y="1052"/>
                        </a:lnTo>
                        <a:lnTo>
                          <a:pt x="551" y="1093"/>
                        </a:lnTo>
                        <a:lnTo>
                          <a:pt x="531" y="1118"/>
                        </a:lnTo>
                        <a:lnTo>
                          <a:pt x="496" y="1112"/>
                        </a:lnTo>
                        <a:lnTo>
                          <a:pt x="476" y="1090"/>
                        </a:lnTo>
                        <a:lnTo>
                          <a:pt x="496" y="1067"/>
                        </a:lnTo>
                        <a:lnTo>
                          <a:pt x="515" y="1037"/>
                        </a:lnTo>
                        <a:lnTo>
                          <a:pt x="508" y="1018"/>
                        </a:lnTo>
                        <a:lnTo>
                          <a:pt x="489" y="996"/>
                        </a:lnTo>
                        <a:lnTo>
                          <a:pt x="459" y="976"/>
                        </a:lnTo>
                        <a:lnTo>
                          <a:pt x="421" y="960"/>
                        </a:lnTo>
                        <a:lnTo>
                          <a:pt x="256" y="941"/>
                        </a:lnTo>
                        <a:lnTo>
                          <a:pt x="226" y="933"/>
                        </a:lnTo>
                        <a:lnTo>
                          <a:pt x="238" y="902"/>
                        </a:lnTo>
                        <a:lnTo>
                          <a:pt x="271" y="842"/>
                        </a:lnTo>
                        <a:lnTo>
                          <a:pt x="274" y="806"/>
                        </a:lnTo>
                        <a:lnTo>
                          <a:pt x="212" y="839"/>
                        </a:lnTo>
                        <a:lnTo>
                          <a:pt x="171" y="864"/>
                        </a:lnTo>
                        <a:lnTo>
                          <a:pt x="136" y="884"/>
                        </a:lnTo>
                        <a:lnTo>
                          <a:pt x="100" y="884"/>
                        </a:lnTo>
                        <a:lnTo>
                          <a:pt x="97" y="869"/>
                        </a:lnTo>
                        <a:lnTo>
                          <a:pt x="100" y="849"/>
                        </a:lnTo>
                        <a:lnTo>
                          <a:pt x="124" y="766"/>
                        </a:lnTo>
                        <a:lnTo>
                          <a:pt x="115" y="746"/>
                        </a:lnTo>
                        <a:lnTo>
                          <a:pt x="80" y="745"/>
                        </a:lnTo>
                        <a:lnTo>
                          <a:pt x="26" y="767"/>
                        </a:lnTo>
                        <a:lnTo>
                          <a:pt x="0" y="810"/>
                        </a:lnTo>
                        <a:lnTo>
                          <a:pt x="14" y="840"/>
                        </a:lnTo>
                        <a:lnTo>
                          <a:pt x="37" y="869"/>
                        </a:lnTo>
                        <a:lnTo>
                          <a:pt x="71" y="899"/>
                        </a:lnTo>
                        <a:lnTo>
                          <a:pt x="118" y="925"/>
                        </a:lnTo>
                        <a:lnTo>
                          <a:pt x="141" y="918"/>
                        </a:lnTo>
                        <a:lnTo>
                          <a:pt x="171" y="993"/>
                        </a:lnTo>
                        <a:lnTo>
                          <a:pt x="288" y="1066"/>
                        </a:lnTo>
                        <a:lnTo>
                          <a:pt x="419" y="1152"/>
                        </a:lnTo>
                        <a:lnTo>
                          <a:pt x="630" y="1205"/>
                        </a:lnTo>
                        <a:lnTo>
                          <a:pt x="727" y="1205"/>
                        </a:lnTo>
                        <a:lnTo>
                          <a:pt x="880" y="1205"/>
                        </a:lnTo>
                        <a:lnTo>
                          <a:pt x="1010" y="1186"/>
                        </a:lnTo>
                        <a:lnTo>
                          <a:pt x="1076" y="1172"/>
                        </a:lnTo>
                        <a:lnTo>
                          <a:pt x="1149" y="1138"/>
                        </a:lnTo>
                        <a:lnTo>
                          <a:pt x="1085" y="990"/>
                        </a:lnTo>
                        <a:lnTo>
                          <a:pt x="1091" y="817"/>
                        </a:lnTo>
                        <a:lnTo>
                          <a:pt x="1097" y="777"/>
                        </a:lnTo>
                        <a:lnTo>
                          <a:pt x="1120" y="694"/>
                        </a:lnTo>
                        <a:lnTo>
                          <a:pt x="1144" y="612"/>
                        </a:lnTo>
                        <a:lnTo>
                          <a:pt x="1156" y="575"/>
                        </a:lnTo>
                        <a:lnTo>
                          <a:pt x="1224" y="492"/>
                        </a:lnTo>
                        <a:lnTo>
                          <a:pt x="1226" y="395"/>
                        </a:lnTo>
                        <a:lnTo>
                          <a:pt x="1220" y="334"/>
                        </a:lnTo>
                        <a:lnTo>
                          <a:pt x="1257" y="289"/>
                        </a:lnTo>
                        <a:lnTo>
                          <a:pt x="1283" y="265"/>
                        </a:lnTo>
                        <a:lnTo>
                          <a:pt x="1309" y="243"/>
                        </a:lnTo>
                        <a:lnTo>
                          <a:pt x="1359" y="208"/>
                        </a:lnTo>
                        <a:lnTo>
                          <a:pt x="1424" y="186"/>
                        </a:lnTo>
                        <a:lnTo>
                          <a:pt x="1620" y="148"/>
                        </a:lnTo>
                        <a:lnTo>
                          <a:pt x="1707" y="117"/>
                        </a:lnTo>
                        <a:lnTo>
                          <a:pt x="1721" y="93"/>
                        </a:lnTo>
                        <a:lnTo>
                          <a:pt x="1576" y="89"/>
                        </a:lnTo>
                        <a:lnTo>
                          <a:pt x="1447" y="119"/>
                        </a:lnTo>
                        <a:lnTo>
                          <a:pt x="1236" y="190"/>
                        </a:lnTo>
                        <a:lnTo>
                          <a:pt x="1215" y="139"/>
                        </a:lnTo>
                        <a:lnTo>
                          <a:pt x="1245" y="68"/>
                        </a:lnTo>
                        <a:lnTo>
                          <a:pt x="1266" y="46"/>
                        </a:lnTo>
                        <a:lnTo>
                          <a:pt x="1291" y="11"/>
                        </a:lnTo>
                        <a:lnTo>
                          <a:pt x="1279" y="0"/>
                        </a:lnTo>
                        <a:lnTo>
                          <a:pt x="1230" y="13"/>
                        </a:lnTo>
                        <a:lnTo>
                          <a:pt x="1158" y="37"/>
                        </a:lnTo>
                        <a:lnTo>
                          <a:pt x="1121" y="51"/>
                        </a:lnTo>
                        <a:lnTo>
                          <a:pt x="1056" y="89"/>
                        </a:lnTo>
                        <a:lnTo>
                          <a:pt x="1030" y="169"/>
                        </a:lnTo>
                        <a:lnTo>
                          <a:pt x="979" y="169"/>
                        </a:lnTo>
                        <a:lnTo>
                          <a:pt x="972" y="156"/>
                        </a:lnTo>
                        <a:lnTo>
                          <a:pt x="950" y="142"/>
                        </a:lnTo>
                        <a:lnTo>
                          <a:pt x="920" y="155"/>
                        </a:lnTo>
                        <a:lnTo>
                          <a:pt x="889" y="163"/>
                        </a:lnTo>
                        <a:lnTo>
                          <a:pt x="862" y="141"/>
                        </a:lnTo>
                        <a:lnTo>
                          <a:pt x="842" y="125"/>
                        </a:lnTo>
                        <a:lnTo>
                          <a:pt x="815" y="169"/>
                        </a:lnTo>
                        <a:lnTo>
                          <a:pt x="815" y="169"/>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3" name="Freeform 409"/>
                  <p:cNvSpPr>
                    <a:spLocks/>
                  </p:cNvSpPr>
                  <p:nvPr/>
                </p:nvSpPr>
                <p:spPr bwMode="auto">
                  <a:xfrm>
                    <a:off x="2548" y="3413"/>
                    <a:ext cx="73" cy="38"/>
                  </a:xfrm>
                  <a:custGeom>
                    <a:avLst/>
                    <a:gdLst>
                      <a:gd name="T0" fmla="*/ 0 w 364"/>
                      <a:gd name="T1" fmla="*/ 166 h 190"/>
                      <a:gd name="T2" fmla="*/ 15 w 364"/>
                      <a:gd name="T3" fmla="*/ 119 h 190"/>
                      <a:gd name="T4" fmla="*/ 44 w 364"/>
                      <a:gd name="T5" fmla="*/ 78 h 190"/>
                      <a:gd name="T6" fmla="*/ 82 w 364"/>
                      <a:gd name="T7" fmla="*/ 45 h 190"/>
                      <a:gd name="T8" fmla="*/ 126 w 364"/>
                      <a:gd name="T9" fmla="*/ 19 h 190"/>
                      <a:gd name="T10" fmla="*/ 226 w 364"/>
                      <a:gd name="T11" fmla="*/ 0 h 190"/>
                      <a:gd name="T12" fmla="*/ 319 w 364"/>
                      <a:gd name="T13" fmla="*/ 28 h 190"/>
                      <a:gd name="T14" fmla="*/ 343 w 364"/>
                      <a:gd name="T15" fmla="*/ 50 h 190"/>
                      <a:gd name="T16" fmla="*/ 364 w 364"/>
                      <a:gd name="T17" fmla="*/ 76 h 190"/>
                      <a:gd name="T18" fmla="*/ 356 w 364"/>
                      <a:gd name="T19" fmla="*/ 94 h 190"/>
                      <a:gd name="T20" fmla="*/ 332 w 364"/>
                      <a:gd name="T21" fmla="*/ 95 h 190"/>
                      <a:gd name="T22" fmla="*/ 280 w 364"/>
                      <a:gd name="T23" fmla="*/ 71 h 190"/>
                      <a:gd name="T24" fmla="*/ 238 w 364"/>
                      <a:gd name="T25" fmla="*/ 53 h 190"/>
                      <a:gd name="T26" fmla="*/ 133 w 364"/>
                      <a:gd name="T27" fmla="*/ 55 h 190"/>
                      <a:gd name="T28" fmla="*/ 78 w 364"/>
                      <a:gd name="T29" fmla="*/ 77 h 190"/>
                      <a:gd name="T30" fmla="*/ 58 w 364"/>
                      <a:gd name="T31" fmla="*/ 101 h 190"/>
                      <a:gd name="T32" fmla="*/ 34 w 364"/>
                      <a:gd name="T33" fmla="*/ 179 h 190"/>
                      <a:gd name="T34" fmla="*/ 11 w 364"/>
                      <a:gd name="T35" fmla="*/ 190 h 190"/>
                      <a:gd name="T36" fmla="*/ 0 w 364"/>
                      <a:gd name="T37" fmla="*/ 166 h 190"/>
                      <a:gd name="T38" fmla="*/ 0 w 364"/>
                      <a:gd name="T39" fmla="*/ 16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4" h="190">
                        <a:moveTo>
                          <a:pt x="0" y="166"/>
                        </a:moveTo>
                        <a:lnTo>
                          <a:pt x="15" y="119"/>
                        </a:lnTo>
                        <a:lnTo>
                          <a:pt x="44" y="78"/>
                        </a:lnTo>
                        <a:lnTo>
                          <a:pt x="82" y="45"/>
                        </a:lnTo>
                        <a:lnTo>
                          <a:pt x="126" y="19"/>
                        </a:lnTo>
                        <a:lnTo>
                          <a:pt x="226" y="0"/>
                        </a:lnTo>
                        <a:lnTo>
                          <a:pt x="319" y="28"/>
                        </a:lnTo>
                        <a:lnTo>
                          <a:pt x="343" y="50"/>
                        </a:lnTo>
                        <a:lnTo>
                          <a:pt x="364" y="76"/>
                        </a:lnTo>
                        <a:lnTo>
                          <a:pt x="356" y="94"/>
                        </a:lnTo>
                        <a:lnTo>
                          <a:pt x="332" y="95"/>
                        </a:lnTo>
                        <a:lnTo>
                          <a:pt x="280" y="71"/>
                        </a:lnTo>
                        <a:lnTo>
                          <a:pt x="238" y="53"/>
                        </a:lnTo>
                        <a:lnTo>
                          <a:pt x="133" y="55"/>
                        </a:lnTo>
                        <a:lnTo>
                          <a:pt x="78" y="77"/>
                        </a:lnTo>
                        <a:lnTo>
                          <a:pt x="58" y="101"/>
                        </a:lnTo>
                        <a:lnTo>
                          <a:pt x="34" y="179"/>
                        </a:lnTo>
                        <a:lnTo>
                          <a:pt x="11" y="190"/>
                        </a:lnTo>
                        <a:lnTo>
                          <a:pt x="0" y="166"/>
                        </a:lnTo>
                        <a:lnTo>
                          <a:pt x="0"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4" name="Freeform 410"/>
                  <p:cNvSpPr>
                    <a:spLocks/>
                  </p:cNvSpPr>
                  <p:nvPr/>
                </p:nvSpPr>
                <p:spPr bwMode="auto">
                  <a:xfrm>
                    <a:off x="2602" y="3390"/>
                    <a:ext cx="58" cy="22"/>
                  </a:xfrm>
                  <a:custGeom>
                    <a:avLst/>
                    <a:gdLst>
                      <a:gd name="T0" fmla="*/ 270 w 288"/>
                      <a:gd name="T1" fmla="*/ 50 h 112"/>
                      <a:gd name="T2" fmla="*/ 288 w 288"/>
                      <a:gd name="T3" fmla="*/ 91 h 112"/>
                      <a:gd name="T4" fmla="*/ 274 w 288"/>
                      <a:gd name="T5" fmla="*/ 112 h 112"/>
                      <a:gd name="T6" fmla="*/ 243 w 288"/>
                      <a:gd name="T7" fmla="*/ 108 h 112"/>
                      <a:gd name="T8" fmla="*/ 210 w 288"/>
                      <a:gd name="T9" fmla="*/ 70 h 112"/>
                      <a:gd name="T10" fmla="*/ 175 w 288"/>
                      <a:gd name="T11" fmla="*/ 40 h 112"/>
                      <a:gd name="T12" fmla="*/ 136 w 288"/>
                      <a:gd name="T13" fmla="*/ 28 h 112"/>
                      <a:gd name="T14" fmla="*/ 55 w 288"/>
                      <a:gd name="T15" fmla="*/ 54 h 112"/>
                      <a:gd name="T16" fmla="*/ 21 w 288"/>
                      <a:gd name="T17" fmla="*/ 88 h 112"/>
                      <a:gd name="T18" fmla="*/ 4 w 288"/>
                      <a:gd name="T19" fmla="*/ 92 h 112"/>
                      <a:gd name="T20" fmla="*/ 0 w 288"/>
                      <a:gd name="T21" fmla="*/ 75 h 112"/>
                      <a:gd name="T22" fmla="*/ 22 w 288"/>
                      <a:gd name="T23" fmla="*/ 45 h 112"/>
                      <a:gd name="T24" fmla="*/ 52 w 288"/>
                      <a:gd name="T25" fmla="*/ 24 h 112"/>
                      <a:gd name="T26" fmla="*/ 129 w 288"/>
                      <a:gd name="T27" fmla="*/ 0 h 112"/>
                      <a:gd name="T28" fmla="*/ 207 w 288"/>
                      <a:gd name="T29" fmla="*/ 10 h 112"/>
                      <a:gd name="T30" fmla="*/ 270 w 288"/>
                      <a:gd name="T31" fmla="*/ 50 h 112"/>
                      <a:gd name="T32" fmla="*/ 270 w 288"/>
                      <a:gd name="T33"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112">
                        <a:moveTo>
                          <a:pt x="270" y="50"/>
                        </a:moveTo>
                        <a:lnTo>
                          <a:pt x="288" y="91"/>
                        </a:lnTo>
                        <a:lnTo>
                          <a:pt x="274" y="112"/>
                        </a:lnTo>
                        <a:lnTo>
                          <a:pt x="243" y="108"/>
                        </a:lnTo>
                        <a:lnTo>
                          <a:pt x="210" y="70"/>
                        </a:lnTo>
                        <a:lnTo>
                          <a:pt x="175" y="40"/>
                        </a:lnTo>
                        <a:lnTo>
                          <a:pt x="136" y="28"/>
                        </a:lnTo>
                        <a:lnTo>
                          <a:pt x="55" y="54"/>
                        </a:lnTo>
                        <a:lnTo>
                          <a:pt x="21" y="88"/>
                        </a:lnTo>
                        <a:lnTo>
                          <a:pt x="4" y="92"/>
                        </a:lnTo>
                        <a:lnTo>
                          <a:pt x="0" y="75"/>
                        </a:lnTo>
                        <a:lnTo>
                          <a:pt x="22" y="45"/>
                        </a:lnTo>
                        <a:lnTo>
                          <a:pt x="52" y="24"/>
                        </a:lnTo>
                        <a:lnTo>
                          <a:pt x="129" y="0"/>
                        </a:lnTo>
                        <a:lnTo>
                          <a:pt x="207" y="10"/>
                        </a:lnTo>
                        <a:lnTo>
                          <a:pt x="270" y="50"/>
                        </a:lnTo>
                        <a:lnTo>
                          <a:pt x="27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5" name="Freeform 411"/>
                  <p:cNvSpPr>
                    <a:spLocks/>
                  </p:cNvSpPr>
                  <p:nvPr/>
                </p:nvSpPr>
                <p:spPr bwMode="auto">
                  <a:xfrm>
                    <a:off x="2646" y="3408"/>
                    <a:ext cx="62" cy="26"/>
                  </a:xfrm>
                  <a:custGeom>
                    <a:avLst/>
                    <a:gdLst>
                      <a:gd name="T0" fmla="*/ 0 w 311"/>
                      <a:gd name="T1" fmla="*/ 41 h 127"/>
                      <a:gd name="T2" fmla="*/ 14 w 311"/>
                      <a:gd name="T3" fmla="*/ 23 h 127"/>
                      <a:gd name="T4" fmla="*/ 32 w 311"/>
                      <a:gd name="T5" fmla="*/ 11 h 127"/>
                      <a:gd name="T6" fmla="*/ 79 w 311"/>
                      <a:gd name="T7" fmla="*/ 0 h 127"/>
                      <a:gd name="T8" fmla="*/ 176 w 311"/>
                      <a:gd name="T9" fmla="*/ 4 h 127"/>
                      <a:gd name="T10" fmla="*/ 237 w 311"/>
                      <a:gd name="T11" fmla="*/ 25 h 127"/>
                      <a:gd name="T12" fmla="*/ 291 w 311"/>
                      <a:gd name="T13" fmla="*/ 58 h 127"/>
                      <a:gd name="T14" fmla="*/ 311 w 311"/>
                      <a:gd name="T15" fmla="*/ 110 h 127"/>
                      <a:gd name="T16" fmla="*/ 301 w 311"/>
                      <a:gd name="T17" fmla="*/ 127 h 127"/>
                      <a:gd name="T18" fmla="*/ 277 w 311"/>
                      <a:gd name="T19" fmla="*/ 116 h 127"/>
                      <a:gd name="T20" fmla="*/ 257 w 311"/>
                      <a:gd name="T21" fmla="*/ 100 h 127"/>
                      <a:gd name="T22" fmla="*/ 231 w 311"/>
                      <a:gd name="T23" fmla="*/ 79 h 127"/>
                      <a:gd name="T24" fmla="*/ 204 w 311"/>
                      <a:gd name="T25" fmla="*/ 58 h 127"/>
                      <a:gd name="T26" fmla="*/ 183 w 311"/>
                      <a:gd name="T27" fmla="*/ 47 h 127"/>
                      <a:gd name="T28" fmla="*/ 98 w 311"/>
                      <a:gd name="T29" fmla="*/ 26 h 127"/>
                      <a:gd name="T30" fmla="*/ 19 w 311"/>
                      <a:gd name="T31" fmla="*/ 54 h 127"/>
                      <a:gd name="T32" fmla="*/ 3 w 311"/>
                      <a:gd name="T33" fmla="*/ 57 h 127"/>
                      <a:gd name="T34" fmla="*/ 0 w 311"/>
                      <a:gd name="T35" fmla="*/ 41 h 127"/>
                      <a:gd name="T36" fmla="*/ 0 w 311"/>
                      <a:gd name="T37" fmla="*/ 4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1" h="127">
                        <a:moveTo>
                          <a:pt x="0" y="41"/>
                        </a:moveTo>
                        <a:lnTo>
                          <a:pt x="14" y="23"/>
                        </a:lnTo>
                        <a:lnTo>
                          <a:pt x="32" y="11"/>
                        </a:lnTo>
                        <a:lnTo>
                          <a:pt x="79" y="0"/>
                        </a:lnTo>
                        <a:lnTo>
                          <a:pt x="176" y="4"/>
                        </a:lnTo>
                        <a:lnTo>
                          <a:pt x="237" y="25"/>
                        </a:lnTo>
                        <a:lnTo>
                          <a:pt x="291" y="58"/>
                        </a:lnTo>
                        <a:lnTo>
                          <a:pt x="311" y="110"/>
                        </a:lnTo>
                        <a:lnTo>
                          <a:pt x="301" y="127"/>
                        </a:lnTo>
                        <a:lnTo>
                          <a:pt x="277" y="116"/>
                        </a:lnTo>
                        <a:lnTo>
                          <a:pt x="257" y="100"/>
                        </a:lnTo>
                        <a:lnTo>
                          <a:pt x="231" y="79"/>
                        </a:lnTo>
                        <a:lnTo>
                          <a:pt x="204" y="58"/>
                        </a:lnTo>
                        <a:lnTo>
                          <a:pt x="183" y="47"/>
                        </a:lnTo>
                        <a:lnTo>
                          <a:pt x="98" y="26"/>
                        </a:lnTo>
                        <a:lnTo>
                          <a:pt x="19" y="54"/>
                        </a:lnTo>
                        <a:lnTo>
                          <a:pt x="3" y="57"/>
                        </a:lnTo>
                        <a:lnTo>
                          <a:pt x="0" y="41"/>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6" name="Freeform 412"/>
                  <p:cNvSpPr>
                    <a:spLocks/>
                  </p:cNvSpPr>
                  <p:nvPr/>
                </p:nvSpPr>
                <p:spPr bwMode="auto">
                  <a:xfrm>
                    <a:off x="2632" y="3432"/>
                    <a:ext cx="115" cy="18"/>
                  </a:xfrm>
                  <a:custGeom>
                    <a:avLst/>
                    <a:gdLst>
                      <a:gd name="T0" fmla="*/ 8 w 578"/>
                      <a:gd name="T1" fmla="*/ 52 h 94"/>
                      <a:gd name="T2" fmla="*/ 35 w 578"/>
                      <a:gd name="T3" fmla="*/ 40 h 94"/>
                      <a:gd name="T4" fmla="*/ 78 w 578"/>
                      <a:gd name="T5" fmla="*/ 22 h 94"/>
                      <a:gd name="T6" fmla="*/ 151 w 578"/>
                      <a:gd name="T7" fmla="*/ 0 h 94"/>
                      <a:gd name="T8" fmla="*/ 364 w 578"/>
                      <a:gd name="T9" fmla="*/ 21 h 94"/>
                      <a:gd name="T10" fmla="*/ 569 w 578"/>
                      <a:gd name="T11" fmla="*/ 70 h 94"/>
                      <a:gd name="T12" fmla="*/ 578 w 578"/>
                      <a:gd name="T13" fmla="*/ 85 h 94"/>
                      <a:gd name="T14" fmla="*/ 563 w 578"/>
                      <a:gd name="T15" fmla="*/ 94 h 94"/>
                      <a:gd name="T16" fmla="*/ 466 w 578"/>
                      <a:gd name="T17" fmla="*/ 71 h 94"/>
                      <a:gd name="T18" fmla="*/ 311 w 578"/>
                      <a:gd name="T19" fmla="*/ 44 h 94"/>
                      <a:gd name="T20" fmla="*/ 154 w 578"/>
                      <a:gd name="T21" fmla="*/ 40 h 94"/>
                      <a:gd name="T22" fmla="*/ 85 w 578"/>
                      <a:gd name="T23" fmla="*/ 57 h 94"/>
                      <a:gd name="T24" fmla="*/ 17 w 578"/>
                      <a:gd name="T25" fmla="*/ 75 h 94"/>
                      <a:gd name="T26" fmla="*/ 0 w 578"/>
                      <a:gd name="T27" fmla="*/ 68 h 94"/>
                      <a:gd name="T28" fmla="*/ 8 w 578"/>
                      <a:gd name="T29" fmla="*/ 52 h 94"/>
                      <a:gd name="T30" fmla="*/ 8 w 578"/>
                      <a:gd name="T31"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94">
                        <a:moveTo>
                          <a:pt x="8" y="52"/>
                        </a:moveTo>
                        <a:lnTo>
                          <a:pt x="35" y="40"/>
                        </a:lnTo>
                        <a:lnTo>
                          <a:pt x="78" y="22"/>
                        </a:lnTo>
                        <a:lnTo>
                          <a:pt x="151" y="0"/>
                        </a:lnTo>
                        <a:lnTo>
                          <a:pt x="364" y="21"/>
                        </a:lnTo>
                        <a:lnTo>
                          <a:pt x="569" y="70"/>
                        </a:lnTo>
                        <a:lnTo>
                          <a:pt x="578" y="85"/>
                        </a:lnTo>
                        <a:lnTo>
                          <a:pt x="563" y="94"/>
                        </a:lnTo>
                        <a:lnTo>
                          <a:pt x="466" y="71"/>
                        </a:lnTo>
                        <a:lnTo>
                          <a:pt x="311" y="44"/>
                        </a:lnTo>
                        <a:lnTo>
                          <a:pt x="154" y="40"/>
                        </a:lnTo>
                        <a:lnTo>
                          <a:pt x="85" y="57"/>
                        </a:lnTo>
                        <a:lnTo>
                          <a:pt x="17" y="75"/>
                        </a:lnTo>
                        <a:lnTo>
                          <a:pt x="0" y="68"/>
                        </a:lnTo>
                        <a:lnTo>
                          <a:pt x="8" y="52"/>
                        </a:lnTo>
                        <a:lnTo>
                          <a:pt x="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7" name="Freeform 413"/>
                  <p:cNvSpPr>
                    <a:spLocks/>
                  </p:cNvSpPr>
                  <p:nvPr/>
                </p:nvSpPr>
                <p:spPr bwMode="auto">
                  <a:xfrm>
                    <a:off x="2616" y="3428"/>
                    <a:ext cx="197" cy="57"/>
                  </a:xfrm>
                  <a:custGeom>
                    <a:avLst/>
                    <a:gdLst>
                      <a:gd name="T0" fmla="*/ 13 w 987"/>
                      <a:gd name="T1" fmla="*/ 254 h 282"/>
                      <a:gd name="T2" fmla="*/ 298 w 987"/>
                      <a:gd name="T3" fmla="*/ 246 h 282"/>
                      <a:gd name="T4" fmla="*/ 580 w 987"/>
                      <a:gd name="T5" fmla="*/ 201 h 282"/>
                      <a:gd name="T6" fmla="*/ 685 w 987"/>
                      <a:gd name="T7" fmla="*/ 164 h 282"/>
                      <a:gd name="T8" fmla="*/ 780 w 987"/>
                      <a:gd name="T9" fmla="*/ 115 h 282"/>
                      <a:gd name="T10" fmla="*/ 826 w 987"/>
                      <a:gd name="T11" fmla="*/ 88 h 282"/>
                      <a:gd name="T12" fmla="*/ 871 w 987"/>
                      <a:gd name="T13" fmla="*/ 60 h 282"/>
                      <a:gd name="T14" fmla="*/ 917 w 987"/>
                      <a:gd name="T15" fmla="*/ 31 h 282"/>
                      <a:gd name="T16" fmla="*/ 966 w 987"/>
                      <a:gd name="T17" fmla="*/ 3 h 282"/>
                      <a:gd name="T18" fmla="*/ 987 w 987"/>
                      <a:gd name="T19" fmla="*/ 0 h 282"/>
                      <a:gd name="T20" fmla="*/ 982 w 987"/>
                      <a:gd name="T21" fmla="*/ 20 h 282"/>
                      <a:gd name="T22" fmla="*/ 965 w 987"/>
                      <a:gd name="T23" fmla="*/ 47 h 282"/>
                      <a:gd name="T24" fmla="*/ 948 w 987"/>
                      <a:gd name="T25" fmla="*/ 68 h 282"/>
                      <a:gd name="T26" fmla="*/ 924 w 987"/>
                      <a:gd name="T27" fmla="*/ 89 h 282"/>
                      <a:gd name="T28" fmla="*/ 896 w 987"/>
                      <a:gd name="T29" fmla="*/ 110 h 282"/>
                      <a:gd name="T30" fmla="*/ 833 w 987"/>
                      <a:gd name="T31" fmla="*/ 145 h 282"/>
                      <a:gd name="T32" fmla="*/ 760 w 987"/>
                      <a:gd name="T33" fmla="*/ 178 h 282"/>
                      <a:gd name="T34" fmla="*/ 684 w 987"/>
                      <a:gd name="T35" fmla="*/ 206 h 282"/>
                      <a:gd name="T36" fmla="*/ 604 w 987"/>
                      <a:gd name="T37" fmla="*/ 229 h 282"/>
                      <a:gd name="T38" fmla="*/ 527 w 987"/>
                      <a:gd name="T39" fmla="*/ 247 h 282"/>
                      <a:gd name="T40" fmla="*/ 388 w 987"/>
                      <a:gd name="T41" fmla="*/ 271 h 282"/>
                      <a:gd name="T42" fmla="*/ 200 w 987"/>
                      <a:gd name="T43" fmla="*/ 282 h 282"/>
                      <a:gd name="T44" fmla="*/ 13 w 987"/>
                      <a:gd name="T45" fmla="*/ 278 h 282"/>
                      <a:gd name="T46" fmla="*/ 0 w 987"/>
                      <a:gd name="T47" fmla="*/ 267 h 282"/>
                      <a:gd name="T48" fmla="*/ 13 w 987"/>
                      <a:gd name="T49" fmla="*/ 254 h 282"/>
                      <a:gd name="T50" fmla="*/ 13 w 987"/>
                      <a:gd name="T51" fmla="*/ 25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7" h="282">
                        <a:moveTo>
                          <a:pt x="13" y="254"/>
                        </a:moveTo>
                        <a:lnTo>
                          <a:pt x="298" y="246"/>
                        </a:lnTo>
                        <a:lnTo>
                          <a:pt x="580" y="201"/>
                        </a:lnTo>
                        <a:lnTo>
                          <a:pt x="685" y="164"/>
                        </a:lnTo>
                        <a:lnTo>
                          <a:pt x="780" y="115"/>
                        </a:lnTo>
                        <a:lnTo>
                          <a:pt x="826" y="88"/>
                        </a:lnTo>
                        <a:lnTo>
                          <a:pt x="871" y="60"/>
                        </a:lnTo>
                        <a:lnTo>
                          <a:pt x="917" y="31"/>
                        </a:lnTo>
                        <a:lnTo>
                          <a:pt x="966" y="3"/>
                        </a:lnTo>
                        <a:lnTo>
                          <a:pt x="987" y="0"/>
                        </a:lnTo>
                        <a:lnTo>
                          <a:pt x="982" y="20"/>
                        </a:lnTo>
                        <a:lnTo>
                          <a:pt x="965" y="47"/>
                        </a:lnTo>
                        <a:lnTo>
                          <a:pt x="948" y="68"/>
                        </a:lnTo>
                        <a:lnTo>
                          <a:pt x="924" y="89"/>
                        </a:lnTo>
                        <a:lnTo>
                          <a:pt x="896" y="110"/>
                        </a:lnTo>
                        <a:lnTo>
                          <a:pt x="833" y="145"/>
                        </a:lnTo>
                        <a:lnTo>
                          <a:pt x="760" y="178"/>
                        </a:lnTo>
                        <a:lnTo>
                          <a:pt x="684" y="206"/>
                        </a:lnTo>
                        <a:lnTo>
                          <a:pt x="604" y="229"/>
                        </a:lnTo>
                        <a:lnTo>
                          <a:pt x="527" y="247"/>
                        </a:lnTo>
                        <a:lnTo>
                          <a:pt x="388" y="271"/>
                        </a:lnTo>
                        <a:lnTo>
                          <a:pt x="200" y="282"/>
                        </a:lnTo>
                        <a:lnTo>
                          <a:pt x="13" y="278"/>
                        </a:lnTo>
                        <a:lnTo>
                          <a:pt x="0" y="267"/>
                        </a:lnTo>
                        <a:lnTo>
                          <a:pt x="13" y="254"/>
                        </a:lnTo>
                        <a:lnTo>
                          <a:pt x="13"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8" name="Freeform 414"/>
                  <p:cNvSpPr>
                    <a:spLocks/>
                  </p:cNvSpPr>
                  <p:nvPr/>
                </p:nvSpPr>
                <p:spPr bwMode="auto">
                  <a:xfrm>
                    <a:off x="2709" y="3416"/>
                    <a:ext cx="92" cy="25"/>
                  </a:xfrm>
                  <a:custGeom>
                    <a:avLst/>
                    <a:gdLst>
                      <a:gd name="T0" fmla="*/ 0 w 460"/>
                      <a:gd name="T1" fmla="*/ 120 h 128"/>
                      <a:gd name="T2" fmla="*/ 34 w 460"/>
                      <a:gd name="T3" fmla="*/ 99 h 128"/>
                      <a:gd name="T4" fmla="*/ 69 w 460"/>
                      <a:gd name="T5" fmla="*/ 80 h 128"/>
                      <a:gd name="T6" fmla="*/ 143 w 460"/>
                      <a:gd name="T7" fmla="*/ 45 h 128"/>
                      <a:gd name="T8" fmla="*/ 220 w 460"/>
                      <a:gd name="T9" fmla="*/ 17 h 128"/>
                      <a:gd name="T10" fmla="*/ 296 w 460"/>
                      <a:gd name="T11" fmla="*/ 0 h 128"/>
                      <a:gd name="T12" fmla="*/ 452 w 460"/>
                      <a:gd name="T13" fmla="*/ 16 h 128"/>
                      <a:gd name="T14" fmla="*/ 460 w 460"/>
                      <a:gd name="T15" fmla="*/ 31 h 128"/>
                      <a:gd name="T16" fmla="*/ 445 w 460"/>
                      <a:gd name="T17" fmla="*/ 39 h 128"/>
                      <a:gd name="T18" fmla="*/ 286 w 460"/>
                      <a:gd name="T19" fmla="*/ 34 h 128"/>
                      <a:gd name="T20" fmla="*/ 132 w 460"/>
                      <a:gd name="T21" fmla="*/ 83 h 128"/>
                      <a:gd name="T22" fmla="*/ 81 w 460"/>
                      <a:gd name="T23" fmla="*/ 106 h 128"/>
                      <a:gd name="T24" fmla="*/ 31 w 460"/>
                      <a:gd name="T25" fmla="*/ 128 h 128"/>
                      <a:gd name="T26" fmla="*/ 0 w 460"/>
                      <a:gd name="T27" fmla="*/ 120 h 128"/>
                      <a:gd name="T28" fmla="*/ 0 w 460"/>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128">
                        <a:moveTo>
                          <a:pt x="0" y="120"/>
                        </a:moveTo>
                        <a:lnTo>
                          <a:pt x="34" y="99"/>
                        </a:lnTo>
                        <a:lnTo>
                          <a:pt x="69" y="80"/>
                        </a:lnTo>
                        <a:lnTo>
                          <a:pt x="143" y="45"/>
                        </a:lnTo>
                        <a:lnTo>
                          <a:pt x="220" y="17"/>
                        </a:lnTo>
                        <a:lnTo>
                          <a:pt x="296" y="0"/>
                        </a:lnTo>
                        <a:lnTo>
                          <a:pt x="452" y="16"/>
                        </a:lnTo>
                        <a:lnTo>
                          <a:pt x="460" y="31"/>
                        </a:lnTo>
                        <a:lnTo>
                          <a:pt x="445" y="39"/>
                        </a:lnTo>
                        <a:lnTo>
                          <a:pt x="286" y="34"/>
                        </a:lnTo>
                        <a:lnTo>
                          <a:pt x="132" y="83"/>
                        </a:lnTo>
                        <a:lnTo>
                          <a:pt x="81" y="106"/>
                        </a:lnTo>
                        <a:lnTo>
                          <a:pt x="31" y="128"/>
                        </a:lnTo>
                        <a:lnTo>
                          <a:pt x="0" y="120"/>
                        </a:lnTo>
                        <a:lnTo>
                          <a:pt x="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59" name="Freeform 415"/>
                  <p:cNvSpPr>
                    <a:spLocks/>
                  </p:cNvSpPr>
                  <p:nvPr/>
                </p:nvSpPr>
                <p:spPr bwMode="auto">
                  <a:xfrm>
                    <a:off x="2780" y="3420"/>
                    <a:ext cx="27" cy="14"/>
                  </a:xfrm>
                  <a:custGeom>
                    <a:avLst/>
                    <a:gdLst>
                      <a:gd name="T0" fmla="*/ 7 w 139"/>
                      <a:gd name="T1" fmla="*/ 28 h 67"/>
                      <a:gd name="T2" fmla="*/ 24 w 139"/>
                      <a:gd name="T3" fmla="*/ 12 h 67"/>
                      <a:gd name="T4" fmla="*/ 41 w 139"/>
                      <a:gd name="T5" fmla="*/ 0 h 67"/>
                      <a:gd name="T6" fmla="*/ 127 w 139"/>
                      <a:gd name="T7" fmla="*/ 1 h 67"/>
                      <a:gd name="T8" fmla="*/ 139 w 139"/>
                      <a:gd name="T9" fmla="*/ 12 h 67"/>
                      <a:gd name="T10" fmla="*/ 127 w 139"/>
                      <a:gd name="T11" fmla="*/ 25 h 67"/>
                      <a:gd name="T12" fmla="*/ 80 w 139"/>
                      <a:gd name="T13" fmla="*/ 42 h 67"/>
                      <a:gd name="T14" fmla="*/ 32 w 139"/>
                      <a:gd name="T15" fmla="*/ 67 h 67"/>
                      <a:gd name="T16" fmla="*/ 0 w 139"/>
                      <a:gd name="T17" fmla="*/ 61 h 67"/>
                      <a:gd name="T18" fmla="*/ 7 w 139"/>
                      <a:gd name="T19" fmla="*/ 28 h 67"/>
                      <a:gd name="T20" fmla="*/ 7 w 139"/>
                      <a:gd name="T2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67">
                        <a:moveTo>
                          <a:pt x="7" y="28"/>
                        </a:moveTo>
                        <a:lnTo>
                          <a:pt x="24" y="12"/>
                        </a:lnTo>
                        <a:lnTo>
                          <a:pt x="41" y="0"/>
                        </a:lnTo>
                        <a:lnTo>
                          <a:pt x="127" y="1"/>
                        </a:lnTo>
                        <a:lnTo>
                          <a:pt x="139" y="12"/>
                        </a:lnTo>
                        <a:lnTo>
                          <a:pt x="127" y="25"/>
                        </a:lnTo>
                        <a:lnTo>
                          <a:pt x="80" y="42"/>
                        </a:lnTo>
                        <a:lnTo>
                          <a:pt x="32" y="67"/>
                        </a:lnTo>
                        <a:lnTo>
                          <a:pt x="0" y="61"/>
                        </a:lnTo>
                        <a:lnTo>
                          <a:pt x="7" y="28"/>
                        </a:lnTo>
                        <a:lnTo>
                          <a:pt x="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0" name="Freeform 416"/>
                  <p:cNvSpPr>
                    <a:spLocks/>
                  </p:cNvSpPr>
                  <p:nvPr/>
                </p:nvSpPr>
                <p:spPr bwMode="auto">
                  <a:xfrm>
                    <a:off x="2776" y="3452"/>
                    <a:ext cx="23" cy="9"/>
                  </a:xfrm>
                  <a:custGeom>
                    <a:avLst/>
                    <a:gdLst>
                      <a:gd name="T0" fmla="*/ 17 w 118"/>
                      <a:gd name="T1" fmla="*/ 0 h 47"/>
                      <a:gd name="T2" fmla="*/ 62 w 118"/>
                      <a:gd name="T3" fmla="*/ 15 h 47"/>
                      <a:gd name="T4" fmla="*/ 109 w 118"/>
                      <a:gd name="T5" fmla="*/ 24 h 47"/>
                      <a:gd name="T6" fmla="*/ 118 w 118"/>
                      <a:gd name="T7" fmla="*/ 38 h 47"/>
                      <a:gd name="T8" fmla="*/ 104 w 118"/>
                      <a:gd name="T9" fmla="*/ 47 h 47"/>
                      <a:gd name="T10" fmla="*/ 6 w 118"/>
                      <a:gd name="T11" fmla="*/ 22 h 47"/>
                      <a:gd name="T12" fmla="*/ 0 w 118"/>
                      <a:gd name="T13" fmla="*/ 5 h 47"/>
                      <a:gd name="T14" fmla="*/ 17 w 118"/>
                      <a:gd name="T15" fmla="*/ 0 h 47"/>
                      <a:gd name="T16" fmla="*/ 17 w 118"/>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7">
                        <a:moveTo>
                          <a:pt x="17" y="0"/>
                        </a:moveTo>
                        <a:lnTo>
                          <a:pt x="62" y="15"/>
                        </a:lnTo>
                        <a:lnTo>
                          <a:pt x="109" y="24"/>
                        </a:lnTo>
                        <a:lnTo>
                          <a:pt x="118" y="38"/>
                        </a:lnTo>
                        <a:lnTo>
                          <a:pt x="104" y="47"/>
                        </a:lnTo>
                        <a:lnTo>
                          <a:pt x="6" y="22"/>
                        </a:lnTo>
                        <a:lnTo>
                          <a:pt x="0" y="5"/>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1" name="Freeform 417"/>
                  <p:cNvSpPr>
                    <a:spLocks/>
                  </p:cNvSpPr>
                  <p:nvPr/>
                </p:nvSpPr>
                <p:spPr bwMode="auto">
                  <a:xfrm>
                    <a:off x="2743" y="3465"/>
                    <a:ext cx="49" cy="8"/>
                  </a:xfrm>
                  <a:custGeom>
                    <a:avLst/>
                    <a:gdLst>
                      <a:gd name="T0" fmla="*/ 13 w 243"/>
                      <a:gd name="T1" fmla="*/ 9 h 44"/>
                      <a:gd name="T2" fmla="*/ 115 w 243"/>
                      <a:gd name="T3" fmla="*/ 2 h 44"/>
                      <a:gd name="T4" fmla="*/ 229 w 243"/>
                      <a:gd name="T5" fmla="*/ 0 h 44"/>
                      <a:gd name="T6" fmla="*/ 243 w 243"/>
                      <a:gd name="T7" fmla="*/ 10 h 44"/>
                      <a:gd name="T8" fmla="*/ 234 w 243"/>
                      <a:gd name="T9" fmla="*/ 24 h 44"/>
                      <a:gd name="T10" fmla="*/ 115 w 243"/>
                      <a:gd name="T11" fmla="*/ 44 h 44"/>
                      <a:gd name="T12" fmla="*/ 13 w 243"/>
                      <a:gd name="T13" fmla="*/ 33 h 44"/>
                      <a:gd name="T14" fmla="*/ 0 w 243"/>
                      <a:gd name="T15" fmla="*/ 20 h 44"/>
                      <a:gd name="T16" fmla="*/ 13 w 243"/>
                      <a:gd name="T17" fmla="*/ 9 h 44"/>
                      <a:gd name="T18" fmla="*/ 13 w 243"/>
                      <a:gd name="T19"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4">
                        <a:moveTo>
                          <a:pt x="13" y="9"/>
                        </a:moveTo>
                        <a:lnTo>
                          <a:pt x="115" y="2"/>
                        </a:lnTo>
                        <a:lnTo>
                          <a:pt x="229" y="0"/>
                        </a:lnTo>
                        <a:lnTo>
                          <a:pt x="243" y="10"/>
                        </a:lnTo>
                        <a:lnTo>
                          <a:pt x="234" y="24"/>
                        </a:lnTo>
                        <a:lnTo>
                          <a:pt x="115" y="44"/>
                        </a:lnTo>
                        <a:lnTo>
                          <a:pt x="13" y="33"/>
                        </a:lnTo>
                        <a:lnTo>
                          <a:pt x="0" y="20"/>
                        </a:lnTo>
                        <a:lnTo>
                          <a:pt x="13" y="9"/>
                        </a:lnTo>
                        <a:lnTo>
                          <a:pt x="1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2" name="Freeform 418"/>
                  <p:cNvSpPr>
                    <a:spLocks/>
                  </p:cNvSpPr>
                  <p:nvPr/>
                </p:nvSpPr>
                <p:spPr bwMode="auto">
                  <a:xfrm>
                    <a:off x="2633" y="3443"/>
                    <a:ext cx="69" cy="15"/>
                  </a:xfrm>
                  <a:custGeom>
                    <a:avLst/>
                    <a:gdLst>
                      <a:gd name="T0" fmla="*/ 15 w 347"/>
                      <a:gd name="T1" fmla="*/ 0 h 75"/>
                      <a:gd name="T2" fmla="*/ 87 w 347"/>
                      <a:gd name="T3" fmla="*/ 14 h 75"/>
                      <a:gd name="T4" fmla="*/ 213 w 347"/>
                      <a:gd name="T5" fmla="*/ 26 h 75"/>
                      <a:gd name="T6" fmla="*/ 335 w 347"/>
                      <a:gd name="T7" fmla="*/ 51 h 75"/>
                      <a:gd name="T8" fmla="*/ 347 w 347"/>
                      <a:gd name="T9" fmla="*/ 64 h 75"/>
                      <a:gd name="T10" fmla="*/ 333 w 347"/>
                      <a:gd name="T11" fmla="*/ 75 h 75"/>
                      <a:gd name="T12" fmla="*/ 169 w 347"/>
                      <a:gd name="T13" fmla="*/ 61 h 75"/>
                      <a:gd name="T14" fmla="*/ 8 w 347"/>
                      <a:gd name="T15" fmla="*/ 23 h 75"/>
                      <a:gd name="T16" fmla="*/ 0 w 347"/>
                      <a:gd name="T17" fmla="*/ 8 h 75"/>
                      <a:gd name="T18" fmla="*/ 15 w 347"/>
                      <a:gd name="T19" fmla="*/ 0 h 75"/>
                      <a:gd name="T20" fmla="*/ 15 w 347"/>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75">
                        <a:moveTo>
                          <a:pt x="15" y="0"/>
                        </a:moveTo>
                        <a:lnTo>
                          <a:pt x="87" y="14"/>
                        </a:lnTo>
                        <a:lnTo>
                          <a:pt x="213" y="26"/>
                        </a:lnTo>
                        <a:lnTo>
                          <a:pt x="335" y="51"/>
                        </a:lnTo>
                        <a:lnTo>
                          <a:pt x="347" y="64"/>
                        </a:lnTo>
                        <a:lnTo>
                          <a:pt x="333" y="75"/>
                        </a:lnTo>
                        <a:lnTo>
                          <a:pt x="169" y="61"/>
                        </a:lnTo>
                        <a:lnTo>
                          <a:pt x="8" y="23"/>
                        </a:lnTo>
                        <a:lnTo>
                          <a:pt x="0" y="8"/>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3" name="Freeform 419"/>
                  <p:cNvSpPr>
                    <a:spLocks/>
                  </p:cNvSpPr>
                  <p:nvPr/>
                </p:nvSpPr>
                <p:spPr bwMode="auto">
                  <a:xfrm>
                    <a:off x="2636" y="3452"/>
                    <a:ext cx="57" cy="16"/>
                  </a:xfrm>
                  <a:custGeom>
                    <a:avLst/>
                    <a:gdLst>
                      <a:gd name="T0" fmla="*/ 275 w 284"/>
                      <a:gd name="T1" fmla="*/ 24 h 82"/>
                      <a:gd name="T2" fmla="*/ 216 w 284"/>
                      <a:gd name="T3" fmla="*/ 49 h 82"/>
                      <a:gd name="T4" fmla="*/ 154 w 284"/>
                      <a:gd name="T5" fmla="*/ 65 h 82"/>
                      <a:gd name="T6" fmla="*/ 14 w 284"/>
                      <a:gd name="T7" fmla="*/ 82 h 82"/>
                      <a:gd name="T8" fmla="*/ 0 w 284"/>
                      <a:gd name="T9" fmla="*/ 71 h 82"/>
                      <a:gd name="T10" fmla="*/ 9 w 284"/>
                      <a:gd name="T11" fmla="*/ 57 h 82"/>
                      <a:gd name="T12" fmla="*/ 148 w 284"/>
                      <a:gd name="T13" fmla="*/ 33 h 82"/>
                      <a:gd name="T14" fmla="*/ 267 w 284"/>
                      <a:gd name="T15" fmla="*/ 0 h 82"/>
                      <a:gd name="T16" fmla="*/ 284 w 284"/>
                      <a:gd name="T17" fmla="*/ 8 h 82"/>
                      <a:gd name="T18" fmla="*/ 275 w 284"/>
                      <a:gd name="T19" fmla="*/ 24 h 82"/>
                      <a:gd name="T20" fmla="*/ 275 w 284"/>
                      <a:gd name="T21" fmla="*/ 2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82">
                        <a:moveTo>
                          <a:pt x="275" y="24"/>
                        </a:moveTo>
                        <a:lnTo>
                          <a:pt x="216" y="49"/>
                        </a:lnTo>
                        <a:lnTo>
                          <a:pt x="154" y="65"/>
                        </a:lnTo>
                        <a:lnTo>
                          <a:pt x="14" y="82"/>
                        </a:lnTo>
                        <a:lnTo>
                          <a:pt x="0" y="71"/>
                        </a:lnTo>
                        <a:lnTo>
                          <a:pt x="9" y="57"/>
                        </a:lnTo>
                        <a:lnTo>
                          <a:pt x="148" y="33"/>
                        </a:lnTo>
                        <a:lnTo>
                          <a:pt x="267" y="0"/>
                        </a:lnTo>
                        <a:lnTo>
                          <a:pt x="284" y="8"/>
                        </a:lnTo>
                        <a:lnTo>
                          <a:pt x="275" y="24"/>
                        </a:lnTo>
                        <a:lnTo>
                          <a:pt x="27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4" name="Freeform 420"/>
                  <p:cNvSpPr>
                    <a:spLocks/>
                  </p:cNvSpPr>
                  <p:nvPr/>
                </p:nvSpPr>
                <p:spPr bwMode="auto">
                  <a:xfrm>
                    <a:off x="2605" y="3453"/>
                    <a:ext cx="28" cy="17"/>
                  </a:xfrm>
                  <a:custGeom>
                    <a:avLst/>
                    <a:gdLst>
                      <a:gd name="T0" fmla="*/ 124 w 142"/>
                      <a:gd name="T1" fmla="*/ 76 h 83"/>
                      <a:gd name="T2" fmla="*/ 102 w 142"/>
                      <a:gd name="T3" fmla="*/ 54 h 83"/>
                      <a:gd name="T4" fmla="*/ 74 w 142"/>
                      <a:gd name="T5" fmla="*/ 40 h 83"/>
                      <a:gd name="T6" fmla="*/ 34 w 142"/>
                      <a:gd name="T7" fmla="*/ 40 h 83"/>
                      <a:gd name="T8" fmla="*/ 30 w 142"/>
                      <a:gd name="T9" fmla="*/ 70 h 83"/>
                      <a:gd name="T10" fmla="*/ 14 w 142"/>
                      <a:gd name="T11" fmla="*/ 83 h 83"/>
                      <a:gd name="T12" fmla="*/ 0 w 142"/>
                      <a:gd name="T13" fmla="*/ 65 h 83"/>
                      <a:gd name="T14" fmla="*/ 15 w 142"/>
                      <a:gd name="T15" fmla="*/ 9 h 83"/>
                      <a:gd name="T16" fmla="*/ 72 w 142"/>
                      <a:gd name="T17" fmla="*/ 0 h 83"/>
                      <a:gd name="T18" fmla="*/ 114 w 142"/>
                      <a:gd name="T19" fmla="*/ 20 h 83"/>
                      <a:gd name="T20" fmla="*/ 142 w 142"/>
                      <a:gd name="T21" fmla="*/ 60 h 83"/>
                      <a:gd name="T22" fmla="*/ 141 w 142"/>
                      <a:gd name="T23" fmla="*/ 77 h 83"/>
                      <a:gd name="T24" fmla="*/ 124 w 142"/>
                      <a:gd name="T25" fmla="*/ 76 h 83"/>
                      <a:gd name="T26" fmla="*/ 124 w 142"/>
                      <a:gd name="T27"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83">
                        <a:moveTo>
                          <a:pt x="124" y="76"/>
                        </a:moveTo>
                        <a:lnTo>
                          <a:pt x="102" y="54"/>
                        </a:lnTo>
                        <a:lnTo>
                          <a:pt x="74" y="40"/>
                        </a:lnTo>
                        <a:lnTo>
                          <a:pt x="34" y="40"/>
                        </a:lnTo>
                        <a:lnTo>
                          <a:pt x="30" y="70"/>
                        </a:lnTo>
                        <a:lnTo>
                          <a:pt x="14" y="83"/>
                        </a:lnTo>
                        <a:lnTo>
                          <a:pt x="0" y="65"/>
                        </a:lnTo>
                        <a:lnTo>
                          <a:pt x="15" y="9"/>
                        </a:lnTo>
                        <a:lnTo>
                          <a:pt x="72" y="0"/>
                        </a:lnTo>
                        <a:lnTo>
                          <a:pt x="114" y="20"/>
                        </a:lnTo>
                        <a:lnTo>
                          <a:pt x="142" y="60"/>
                        </a:lnTo>
                        <a:lnTo>
                          <a:pt x="141" y="77"/>
                        </a:lnTo>
                        <a:lnTo>
                          <a:pt x="124" y="76"/>
                        </a:lnTo>
                        <a:lnTo>
                          <a:pt x="124"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5" name="Freeform 421"/>
                  <p:cNvSpPr>
                    <a:spLocks/>
                  </p:cNvSpPr>
                  <p:nvPr/>
                </p:nvSpPr>
                <p:spPr bwMode="auto">
                  <a:xfrm>
                    <a:off x="2600" y="3464"/>
                    <a:ext cx="25" cy="17"/>
                  </a:xfrm>
                  <a:custGeom>
                    <a:avLst/>
                    <a:gdLst>
                      <a:gd name="T0" fmla="*/ 39 w 125"/>
                      <a:gd name="T1" fmla="*/ 44 h 85"/>
                      <a:gd name="T2" fmla="*/ 69 w 125"/>
                      <a:gd name="T3" fmla="*/ 60 h 85"/>
                      <a:gd name="T4" fmla="*/ 81 w 125"/>
                      <a:gd name="T5" fmla="*/ 73 h 85"/>
                      <a:gd name="T6" fmla="*/ 67 w 125"/>
                      <a:gd name="T7" fmla="*/ 85 h 85"/>
                      <a:gd name="T8" fmla="*/ 0 w 125"/>
                      <a:gd name="T9" fmla="*/ 52 h 85"/>
                      <a:gd name="T10" fmla="*/ 4 w 125"/>
                      <a:gd name="T11" fmla="*/ 26 h 85"/>
                      <a:gd name="T12" fmla="*/ 38 w 125"/>
                      <a:gd name="T13" fmla="*/ 11 h 85"/>
                      <a:gd name="T14" fmla="*/ 110 w 125"/>
                      <a:gd name="T15" fmla="*/ 0 h 85"/>
                      <a:gd name="T16" fmla="*/ 125 w 125"/>
                      <a:gd name="T17" fmla="*/ 8 h 85"/>
                      <a:gd name="T18" fmla="*/ 115 w 125"/>
                      <a:gd name="T19" fmla="*/ 23 h 85"/>
                      <a:gd name="T20" fmla="*/ 39 w 125"/>
                      <a:gd name="T21" fmla="*/ 44 h 85"/>
                      <a:gd name="T22" fmla="*/ 39 w 125"/>
                      <a:gd name="T23" fmla="*/ 4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85">
                        <a:moveTo>
                          <a:pt x="39" y="44"/>
                        </a:moveTo>
                        <a:lnTo>
                          <a:pt x="69" y="60"/>
                        </a:lnTo>
                        <a:lnTo>
                          <a:pt x="81" y="73"/>
                        </a:lnTo>
                        <a:lnTo>
                          <a:pt x="67" y="85"/>
                        </a:lnTo>
                        <a:lnTo>
                          <a:pt x="0" y="52"/>
                        </a:lnTo>
                        <a:lnTo>
                          <a:pt x="4" y="26"/>
                        </a:lnTo>
                        <a:lnTo>
                          <a:pt x="38" y="11"/>
                        </a:lnTo>
                        <a:lnTo>
                          <a:pt x="110" y="0"/>
                        </a:lnTo>
                        <a:lnTo>
                          <a:pt x="125" y="8"/>
                        </a:lnTo>
                        <a:lnTo>
                          <a:pt x="115" y="23"/>
                        </a:lnTo>
                        <a:lnTo>
                          <a:pt x="39" y="44"/>
                        </a:lnTo>
                        <a:lnTo>
                          <a:pt x="3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6" name="Freeform 422"/>
                  <p:cNvSpPr>
                    <a:spLocks/>
                  </p:cNvSpPr>
                  <p:nvPr/>
                </p:nvSpPr>
                <p:spPr bwMode="auto">
                  <a:xfrm>
                    <a:off x="2481" y="3509"/>
                    <a:ext cx="334" cy="22"/>
                  </a:xfrm>
                  <a:custGeom>
                    <a:avLst/>
                    <a:gdLst>
                      <a:gd name="T0" fmla="*/ 0 w 1673"/>
                      <a:gd name="T1" fmla="*/ 85 h 109"/>
                      <a:gd name="T2" fmla="*/ 122 w 1673"/>
                      <a:gd name="T3" fmla="*/ 55 h 109"/>
                      <a:gd name="T4" fmla="*/ 247 w 1673"/>
                      <a:gd name="T5" fmla="*/ 33 h 109"/>
                      <a:gd name="T6" fmla="*/ 374 w 1673"/>
                      <a:gd name="T7" fmla="*/ 17 h 109"/>
                      <a:gd name="T8" fmla="*/ 630 w 1673"/>
                      <a:gd name="T9" fmla="*/ 0 h 109"/>
                      <a:gd name="T10" fmla="*/ 1648 w 1673"/>
                      <a:gd name="T11" fmla="*/ 11 h 109"/>
                      <a:gd name="T12" fmla="*/ 1673 w 1673"/>
                      <a:gd name="T13" fmla="*/ 24 h 109"/>
                      <a:gd name="T14" fmla="*/ 1666 w 1673"/>
                      <a:gd name="T15" fmla="*/ 36 h 109"/>
                      <a:gd name="T16" fmla="*/ 597 w 1673"/>
                      <a:gd name="T17" fmla="*/ 41 h 109"/>
                      <a:gd name="T18" fmla="*/ 299 w 1673"/>
                      <a:gd name="T19" fmla="*/ 77 h 109"/>
                      <a:gd name="T20" fmla="*/ 152 w 1673"/>
                      <a:gd name="T21" fmla="*/ 99 h 109"/>
                      <a:gd name="T22" fmla="*/ 0 w 1673"/>
                      <a:gd name="T23" fmla="*/ 109 h 109"/>
                      <a:gd name="T24" fmla="*/ 0 w 1673"/>
                      <a:gd name="T25" fmla="*/ 85 h 109"/>
                      <a:gd name="T26" fmla="*/ 0 w 1673"/>
                      <a:gd name="T27"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3" h="109">
                        <a:moveTo>
                          <a:pt x="0" y="85"/>
                        </a:moveTo>
                        <a:lnTo>
                          <a:pt x="122" y="55"/>
                        </a:lnTo>
                        <a:lnTo>
                          <a:pt x="247" y="33"/>
                        </a:lnTo>
                        <a:lnTo>
                          <a:pt x="374" y="17"/>
                        </a:lnTo>
                        <a:lnTo>
                          <a:pt x="630" y="0"/>
                        </a:lnTo>
                        <a:lnTo>
                          <a:pt x="1648" y="11"/>
                        </a:lnTo>
                        <a:lnTo>
                          <a:pt x="1673" y="24"/>
                        </a:lnTo>
                        <a:lnTo>
                          <a:pt x="1666" y="36"/>
                        </a:lnTo>
                        <a:lnTo>
                          <a:pt x="597" y="41"/>
                        </a:lnTo>
                        <a:lnTo>
                          <a:pt x="299" y="77"/>
                        </a:lnTo>
                        <a:lnTo>
                          <a:pt x="152" y="99"/>
                        </a:lnTo>
                        <a:lnTo>
                          <a:pt x="0" y="109"/>
                        </a:lnTo>
                        <a:lnTo>
                          <a:pt x="0" y="85"/>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7" name="Freeform 423"/>
                  <p:cNvSpPr>
                    <a:spLocks/>
                  </p:cNvSpPr>
                  <p:nvPr/>
                </p:nvSpPr>
                <p:spPr bwMode="auto">
                  <a:xfrm>
                    <a:off x="2479" y="3523"/>
                    <a:ext cx="339" cy="29"/>
                  </a:xfrm>
                  <a:custGeom>
                    <a:avLst/>
                    <a:gdLst>
                      <a:gd name="T0" fmla="*/ 0 w 1693"/>
                      <a:gd name="T1" fmla="*/ 117 h 146"/>
                      <a:gd name="T2" fmla="*/ 97 w 1693"/>
                      <a:gd name="T3" fmla="*/ 90 h 146"/>
                      <a:gd name="T4" fmla="*/ 197 w 1693"/>
                      <a:gd name="T5" fmla="*/ 68 h 146"/>
                      <a:gd name="T6" fmla="*/ 404 w 1693"/>
                      <a:gd name="T7" fmla="*/ 37 h 146"/>
                      <a:gd name="T8" fmla="*/ 831 w 1693"/>
                      <a:gd name="T9" fmla="*/ 13 h 146"/>
                      <a:gd name="T10" fmla="*/ 1667 w 1693"/>
                      <a:gd name="T11" fmla="*/ 0 h 146"/>
                      <a:gd name="T12" fmla="*/ 1693 w 1693"/>
                      <a:gd name="T13" fmla="*/ 19 h 146"/>
                      <a:gd name="T14" fmla="*/ 1693 w 1693"/>
                      <a:gd name="T15" fmla="*/ 40 h 146"/>
                      <a:gd name="T16" fmla="*/ 861 w 1693"/>
                      <a:gd name="T17" fmla="*/ 52 h 146"/>
                      <a:gd name="T18" fmla="*/ 426 w 1693"/>
                      <a:gd name="T19" fmla="*/ 83 h 146"/>
                      <a:gd name="T20" fmla="*/ 39 w 1693"/>
                      <a:gd name="T21" fmla="*/ 146 h 146"/>
                      <a:gd name="T22" fmla="*/ 7 w 1693"/>
                      <a:gd name="T23" fmla="*/ 134 h 146"/>
                      <a:gd name="T24" fmla="*/ 0 w 1693"/>
                      <a:gd name="T25" fmla="*/ 117 h 146"/>
                      <a:gd name="T26" fmla="*/ 0 w 1693"/>
                      <a:gd name="T27"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3" h="146">
                        <a:moveTo>
                          <a:pt x="0" y="117"/>
                        </a:moveTo>
                        <a:lnTo>
                          <a:pt x="97" y="90"/>
                        </a:lnTo>
                        <a:lnTo>
                          <a:pt x="197" y="68"/>
                        </a:lnTo>
                        <a:lnTo>
                          <a:pt x="404" y="37"/>
                        </a:lnTo>
                        <a:lnTo>
                          <a:pt x="831" y="13"/>
                        </a:lnTo>
                        <a:lnTo>
                          <a:pt x="1667" y="0"/>
                        </a:lnTo>
                        <a:lnTo>
                          <a:pt x="1693" y="19"/>
                        </a:lnTo>
                        <a:lnTo>
                          <a:pt x="1693" y="40"/>
                        </a:lnTo>
                        <a:lnTo>
                          <a:pt x="861" y="52"/>
                        </a:lnTo>
                        <a:lnTo>
                          <a:pt x="426" y="83"/>
                        </a:lnTo>
                        <a:lnTo>
                          <a:pt x="39" y="146"/>
                        </a:lnTo>
                        <a:lnTo>
                          <a:pt x="7" y="134"/>
                        </a:lnTo>
                        <a:lnTo>
                          <a:pt x="0" y="117"/>
                        </a:lnTo>
                        <a:lnTo>
                          <a:pt x="0"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8" name="Freeform 424"/>
                  <p:cNvSpPr>
                    <a:spLocks/>
                  </p:cNvSpPr>
                  <p:nvPr/>
                </p:nvSpPr>
                <p:spPr bwMode="auto">
                  <a:xfrm>
                    <a:off x="2699" y="3574"/>
                    <a:ext cx="16" cy="69"/>
                  </a:xfrm>
                  <a:custGeom>
                    <a:avLst/>
                    <a:gdLst>
                      <a:gd name="T0" fmla="*/ 0 w 81"/>
                      <a:gd name="T1" fmla="*/ 300 h 341"/>
                      <a:gd name="T2" fmla="*/ 11 w 81"/>
                      <a:gd name="T3" fmla="*/ 209 h 341"/>
                      <a:gd name="T4" fmla="*/ 39 w 81"/>
                      <a:gd name="T5" fmla="*/ 122 h 341"/>
                      <a:gd name="T6" fmla="*/ 59 w 81"/>
                      <a:gd name="T7" fmla="*/ 13 h 341"/>
                      <a:gd name="T8" fmla="*/ 71 w 81"/>
                      <a:gd name="T9" fmla="*/ 0 h 341"/>
                      <a:gd name="T10" fmla="*/ 81 w 81"/>
                      <a:gd name="T11" fmla="*/ 10 h 341"/>
                      <a:gd name="T12" fmla="*/ 69 w 81"/>
                      <a:gd name="T13" fmla="*/ 157 h 341"/>
                      <a:gd name="T14" fmla="*/ 64 w 81"/>
                      <a:gd name="T15" fmla="*/ 304 h 341"/>
                      <a:gd name="T16" fmla="*/ 55 w 81"/>
                      <a:gd name="T17" fmla="*/ 331 h 341"/>
                      <a:gd name="T18" fmla="*/ 33 w 81"/>
                      <a:gd name="T19" fmla="*/ 341 h 341"/>
                      <a:gd name="T20" fmla="*/ 0 w 81"/>
                      <a:gd name="T21" fmla="*/ 300 h 341"/>
                      <a:gd name="T22" fmla="*/ 0 w 81"/>
                      <a:gd name="T23" fmla="*/ 30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341">
                        <a:moveTo>
                          <a:pt x="0" y="300"/>
                        </a:moveTo>
                        <a:lnTo>
                          <a:pt x="11" y="209"/>
                        </a:lnTo>
                        <a:lnTo>
                          <a:pt x="39" y="122"/>
                        </a:lnTo>
                        <a:lnTo>
                          <a:pt x="59" y="13"/>
                        </a:lnTo>
                        <a:lnTo>
                          <a:pt x="71" y="0"/>
                        </a:lnTo>
                        <a:lnTo>
                          <a:pt x="81" y="10"/>
                        </a:lnTo>
                        <a:lnTo>
                          <a:pt x="69" y="157"/>
                        </a:lnTo>
                        <a:lnTo>
                          <a:pt x="64" y="304"/>
                        </a:lnTo>
                        <a:lnTo>
                          <a:pt x="55" y="331"/>
                        </a:lnTo>
                        <a:lnTo>
                          <a:pt x="33" y="341"/>
                        </a:lnTo>
                        <a:lnTo>
                          <a:pt x="0" y="300"/>
                        </a:lnTo>
                        <a:lnTo>
                          <a:pt x="0" y="3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69" name="Freeform 425"/>
                  <p:cNvSpPr>
                    <a:spLocks/>
                  </p:cNvSpPr>
                  <p:nvPr/>
                </p:nvSpPr>
                <p:spPr bwMode="auto">
                  <a:xfrm>
                    <a:off x="2596" y="3699"/>
                    <a:ext cx="52" cy="21"/>
                  </a:xfrm>
                  <a:custGeom>
                    <a:avLst/>
                    <a:gdLst>
                      <a:gd name="T0" fmla="*/ 0 w 261"/>
                      <a:gd name="T1" fmla="*/ 90 h 105"/>
                      <a:gd name="T2" fmla="*/ 13 w 261"/>
                      <a:gd name="T3" fmla="*/ 46 h 105"/>
                      <a:gd name="T4" fmla="*/ 39 w 261"/>
                      <a:gd name="T5" fmla="*/ 15 h 105"/>
                      <a:gd name="T6" fmla="*/ 75 w 261"/>
                      <a:gd name="T7" fmla="*/ 0 h 105"/>
                      <a:gd name="T8" fmla="*/ 119 w 261"/>
                      <a:gd name="T9" fmla="*/ 4 h 105"/>
                      <a:gd name="T10" fmla="*/ 254 w 261"/>
                      <a:gd name="T11" fmla="*/ 48 h 105"/>
                      <a:gd name="T12" fmla="*/ 261 w 261"/>
                      <a:gd name="T13" fmla="*/ 64 h 105"/>
                      <a:gd name="T14" fmla="*/ 244 w 261"/>
                      <a:gd name="T15" fmla="*/ 70 h 105"/>
                      <a:gd name="T16" fmla="*/ 210 w 261"/>
                      <a:gd name="T17" fmla="*/ 60 h 105"/>
                      <a:gd name="T18" fmla="*/ 133 w 261"/>
                      <a:gd name="T19" fmla="*/ 51 h 105"/>
                      <a:gd name="T20" fmla="*/ 68 w 261"/>
                      <a:gd name="T21" fmla="*/ 49 h 105"/>
                      <a:gd name="T22" fmla="*/ 23 w 261"/>
                      <a:gd name="T23" fmla="*/ 96 h 105"/>
                      <a:gd name="T24" fmla="*/ 8 w 261"/>
                      <a:gd name="T25" fmla="*/ 105 h 105"/>
                      <a:gd name="T26" fmla="*/ 0 w 261"/>
                      <a:gd name="T27" fmla="*/ 90 h 105"/>
                      <a:gd name="T28" fmla="*/ 0 w 261"/>
                      <a:gd name="T29"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105">
                        <a:moveTo>
                          <a:pt x="0" y="90"/>
                        </a:moveTo>
                        <a:lnTo>
                          <a:pt x="13" y="46"/>
                        </a:lnTo>
                        <a:lnTo>
                          <a:pt x="39" y="15"/>
                        </a:lnTo>
                        <a:lnTo>
                          <a:pt x="75" y="0"/>
                        </a:lnTo>
                        <a:lnTo>
                          <a:pt x="119" y="4"/>
                        </a:lnTo>
                        <a:lnTo>
                          <a:pt x="254" y="48"/>
                        </a:lnTo>
                        <a:lnTo>
                          <a:pt x="261" y="64"/>
                        </a:lnTo>
                        <a:lnTo>
                          <a:pt x="244" y="70"/>
                        </a:lnTo>
                        <a:lnTo>
                          <a:pt x="210" y="60"/>
                        </a:lnTo>
                        <a:lnTo>
                          <a:pt x="133" y="51"/>
                        </a:lnTo>
                        <a:lnTo>
                          <a:pt x="68" y="49"/>
                        </a:lnTo>
                        <a:lnTo>
                          <a:pt x="23" y="96"/>
                        </a:lnTo>
                        <a:lnTo>
                          <a:pt x="8" y="105"/>
                        </a:lnTo>
                        <a:lnTo>
                          <a:pt x="0" y="90"/>
                        </a:lnTo>
                        <a:lnTo>
                          <a:pt x="0"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0" name="Freeform 426"/>
                  <p:cNvSpPr>
                    <a:spLocks/>
                  </p:cNvSpPr>
                  <p:nvPr/>
                </p:nvSpPr>
                <p:spPr bwMode="auto">
                  <a:xfrm>
                    <a:off x="2596" y="3673"/>
                    <a:ext cx="20" cy="34"/>
                  </a:xfrm>
                  <a:custGeom>
                    <a:avLst/>
                    <a:gdLst>
                      <a:gd name="T0" fmla="*/ 67 w 100"/>
                      <a:gd name="T1" fmla="*/ 170 h 173"/>
                      <a:gd name="T2" fmla="*/ 35 w 100"/>
                      <a:gd name="T3" fmla="*/ 130 h 173"/>
                      <a:gd name="T4" fmla="*/ 0 w 100"/>
                      <a:gd name="T5" fmla="*/ 16 h 173"/>
                      <a:gd name="T6" fmla="*/ 13 w 100"/>
                      <a:gd name="T7" fmla="*/ 0 h 173"/>
                      <a:gd name="T8" fmla="*/ 22 w 100"/>
                      <a:gd name="T9" fmla="*/ 9 h 173"/>
                      <a:gd name="T10" fmla="*/ 30 w 100"/>
                      <a:gd name="T11" fmla="*/ 54 h 173"/>
                      <a:gd name="T12" fmla="*/ 50 w 100"/>
                      <a:gd name="T13" fmla="*/ 88 h 173"/>
                      <a:gd name="T14" fmla="*/ 100 w 100"/>
                      <a:gd name="T15" fmla="*/ 145 h 173"/>
                      <a:gd name="T16" fmla="*/ 96 w 100"/>
                      <a:gd name="T17" fmla="*/ 173 h 173"/>
                      <a:gd name="T18" fmla="*/ 67 w 100"/>
                      <a:gd name="T19" fmla="*/ 170 h 173"/>
                      <a:gd name="T20" fmla="*/ 67 w 100"/>
                      <a:gd name="T21" fmla="*/ 17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73">
                        <a:moveTo>
                          <a:pt x="67" y="170"/>
                        </a:moveTo>
                        <a:lnTo>
                          <a:pt x="35" y="130"/>
                        </a:lnTo>
                        <a:lnTo>
                          <a:pt x="0" y="16"/>
                        </a:lnTo>
                        <a:lnTo>
                          <a:pt x="13" y="0"/>
                        </a:lnTo>
                        <a:lnTo>
                          <a:pt x="22" y="9"/>
                        </a:lnTo>
                        <a:lnTo>
                          <a:pt x="30" y="54"/>
                        </a:lnTo>
                        <a:lnTo>
                          <a:pt x="50" y="88"/>
                        </a:lnTo>
                        <a:lnTo>
                          <a:pt x="100" y="145"/>
                        </a:lnTo>
                        <a:lnTo>
                          <a:pt x="96" y="173"/>
                        </a:lnTo>
                        <a:lnTo>
                          <a:pt x="67" y="170"/>
                        </a:lnTo>
                        <a:lnTo>
                          <a:pt x="67"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1" name="Freeform 427"/>
                  <p:cNvSpPr>
                    <a:spLocks/>
                  </p:cNvSpPr>
                  <p:nvPr/>
                </p:nvSpPr>
                <p:spPr bwMode="auto">
                  <a:xfrm>
                    <a:off x="2603" y="3672"/>
                    <a:ext cx="61" cy="39"/>
                  </a:xfrm>
                  <a:custGeom>
                    <a:avLst/>
                    <a:gdLst>
                      <a:gd name="T0" fmla="*/ 18 w 303"/>
                      <a:gd name="T1" fmla="*/ 0 h 194"/>
                      <a:gd name="T2" fmla="*/ 58 w 303"/>
                      <a:gd name="T3" fmla="*/ 26 h 194"/>
                      <a:gd name="T4" fmla="*/ 99 w 303"/>
                      <a:gd name="T5" fmla="*/ 57 h 194"/>
                      <a:gd name="T6" fmla="*/ 137 w 303"/>
                      <a:gd name="T7" fmla="*/ 80 h 194"/>
                      <a:gd name="T8" fmla="*/ 176 w 303"/>
                      <a:gd name="T9" fmla="*/ 102 h 194"/>
                      <a:gd name="T10" fmla="*/ 255 w 303"/>
                      <a:gd name="T11" fmla="*/ 146 h 194"/>
                      <a:gd name="T12" fmla="*/ 278 w 303"/>
                      <a:gd name="T13" fmla="*/ 160 h 194"/>
                      <a:gd name="T14" fmla="*/ 299 w 303"/>
                      <a:gd name="T15" fmla="*/ 173 h 194"/>
                      <a:gd name="T16" fmla="*/ 303 w 303"/>
                      <a:gd name="T17" fmla="*/ 190 h 194"/>
                      <a:gd name="T18" fmla="*/ 286 w 303"/>
                      <a:gd name="T19" fmla="*/ 194 h 194"/>
                      <a:gd name="T20" fmla="*/ 234 w 303"/>
                      <a:gd name="T21" fmla="*/ 165 h 194"/>
                      <a:gd name="T22" fmla="*/ 189 w 303"/>
                      <a:gd name="T23" fmla="*/ 139 h 194"/>
                      <a:gd name="T24" fmla="*/ 140 w 303"/>
                      <a:gd name="T25" fmla="*/ 109 h 194"/>
                      <a:gd name="T26" fmla="*/ 92 w 303"/>
                      <a:gd name="T27" fmla="*/ 79 h 194"/>
                      <a:gd name="T28" fmla="*/ 49 w 303"/>
                      <a:gd name="T29" fmla="*/ 51 h 194"/>
                      <a:gd name="T30" fmla="*/ 3 w 303"/>
                      <a:gd name="T31" fmla="*/ 18 h 194"/>
                      <a:gd name="T32" fmla="*/ 0 w 303"/>
                      <a:gd name="T33" fmla="*/ 1 h 194"/>
                      <a:gd name="T34" fmla="*/ 18 w 303"/>
                      <a:gd name="T35" fmla="*/ 0 h 194"/>
                      <a:gd name="T36" fmla="*/ 18 w 303"/>
                      <a:gd name="T3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3" h="194">
                        <a:moveTo>
                          <a:pt x="18" y="0"/>
                        </a:moveTo>
                        <a:lnTo>
                          <a:pt x="58" y="26"/>
                        </a:lnTo>
                        <a:lnTo>
                          <a:pt x="99" y="57"/>
                        </a:lnTo>
                        <a:lnTo>
                          <a:pt x="137" y="80"/>
                        </a:lnTo>
                        <a:lnTo>
                          <a:pt x="176" y="102"/>
                        </a:lnTo>
                        <a:lnTo>
                          <a:pt x="255" y="146"/>
                        </a:lnTo>
                        <a:lnTo>
                          <a:pt x="278" y="160"/>
                        </a:lnTo>
                        <a:lnTo>
                          <a:pt x="299" y="173"/>
                        </a:lnTo>
                        <a:lnTo>
                          <a:pt x="303" y="190"/>
                        </a:lnTo>
                        <a:lnTo>
                          <a:pt x="286" y="194"/>
                        </a:lnTo>
                        <a:lnTo>
                          <a:pt x="234" y="165"/>
                        </a:lnTo>
                        <a:lnTo>
                          <a:pt x="189" y="139"/>
                        </a:lnTo>
                        <a:lnTo>
                          <a:pt x="140" y="109"/>
                        </a:lnTo>
                        <a:lnTo>
                          <a:pt x="92" y="79"/>
                        </a:lnTo>
                        <a:lnTo>
                          <a:pt x="49" y="51"/>
                        </a:lnTo>
                        <a:lnTo>
                          <a:pt x="3" y="18"/>
                        </a:lnTo>
                        <a:lnTo>
                          <a:pt x="0" y="1"/>
                        </a:lnTo>
                        <a:lnTo>
                          <a:pt x="18"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2" name="Freeform 428"/>
                  <p:cNvSpPr>
                    <a:spLocks/>
                  </p:cNvSpPr>
                  <p:nvPr/>
                </p:nvSpPr>
                <p:spPr bwMode="auto">
                  <a:xfrm>
                    <a:off x="2663" y="3708"/>
                    <a:ext cx="29" cy="71"/>
                  </a:xfrm>
                  <a:custGeom>
                    <a:avLst/>
                    <a:gdLst>
                      <a:gd name="T0" fmla="*/ 23 w 142"/>
                      <a:gd name="T1" fmla="*/ 10 h 352"/>
                      <a:gd name="T2" fmla="*/ 40 w 142"/>
                      <a:gd name="T3" fmla="*/ 86 h 352"/>
                      <a:gd name="T4" fmla="*/ 63 w 142"/>
                      <a:gd name="T5" fmla="*/ 160 h 352"/>
                      <a:gd name="T6" fmla="*/ 90 w 142"/>
                      <a:gd name="T7" fmla="*/ 234 h 352"/>
                      <a:gd name="T8" fmla="*/ 114 w 142"/>
                      <a:gd name="T9" fmla="*/ 286 h 352"/>
                      <a:gd name="T10" fmla="*/ 142 w 142"/>
                      <a:gd name="T11" fmla="*/ 335 h 352"/>
                      <a:gd name="T12" fmla="*/ 139 w 142"/>
                      <a:gd name="T13" fmla="*/ 352 h 352"/>
                      <a:gd name="T14" fmla="*/ 123 w 142"/>
                      <a:gd name="T15" fmla="*/ 350 h 352"/>
                      <a:gd name="T16" fmla="*/ 81 w 142"/>
                      <a:gd name="T17" fmla="*/ 289 h 352"/>
                      <a:gd name="T18" fmla="*/ 41 w 142"/>
                      <a:gd name="T19" fmla="*/ 192 h 352"/>
                      <a:gd name="T20" fmla="*/ 0 w 142"/>
                      <a:gd name="T21" fmla="*/ 15 h 352"/>
                      <a:gd name="T22" fmla="*/ 9 w 142"/>
                      <a:gd name="T23" fmla="*/ 0 h 352"/>
                      <a:gd name="T24" fmla="*/ 23 w 142"/>
                      <a:gd name="T25" fmla="*/ 10 h 352"/>
                      <a:gd name="T26" fmla="*/ 23 w 142"/>
                      <a:gd name="T27"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352">
                        <a:moveTo>
                          <a:pt x="23" y="10"/>
                        </a:moveTo>
                        <a:lnTo>
                          <a:pt x="40" y="86"/>
                        </a:lnTo>
                        <a:lnTo>
                          <a:pt x="63" y="160"/>
                        </a:lnTo>
                        <a:lnTo>
                          <a:pt x="90" y="234"/>
                        </a:lnTo>
                        <a:lnTo>
                          <a:pt x="114" y="286"/>
                        </a:lnTo>
                        <a:lnTo>
                          <a:pt x="142" y="335"/>
                        </a:lnTo>
                        <a:lnTo>
                          <a:pt x="139" y="352"/>
                        </a:lnTo>
                        <a:lnTo>
                          <a:pt x="123" y="350"/>
                        </a:lnTo>
                        <a:lnTo>
                          <a:pt x="81" y="289"/>
                        </a:lnTo>
                        <a:lnTo>
                          <a:pt x="41" y="192"/>
                        </a:lnTo>
                        <a:lnTo>
                          <a:pt x="0" y="15"/>
                        </a:lnTo>
                        <a:lnTo>
                          <a:pt x="9" y="0"/>
                        </a:lnTo>
                        <a:lnTo>
                          <a:pt x="23" y="10"/>
                        </a:lnTo>
                        <a:lnTo>
                          <a:pt x="2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3" name="Freeform 429"/>
                  <p:cNvSpPr>
                    <a:spLocks/>
                  </p:cNvSpPr>
                  <p:nvPr/>
                </p:nvSpPr>
                <p:spPr bwMode="auto">
                  <a:xfrm>
                    <a:off x="2584" y="3716"/>
                    <a:ext cx="41" cy="34"/>
                  </a:xfrm>
                  <a:custGeom>
                    <a:avLst/>
                    <a:gdLst>
                      <a:gd name="T0" fmla="*/ 194 w 209"/>
                      <a:gd name="T1" fmla="*/ 26 h 171"/>
                      <a:gd name="T2" fmla="*/ 98 w 209"/>
                      <a:gd name="T3" fmla="*/ 21 h 171"/>
                      <a:gd name="T4" fmla="*/ 53 w 209"/>
                      <a:gd name="T5" fmla="*/ 34 h 171"/>
                      <a:gd name="T6" fmla="*/ 36 w 209"/>
                      <a:gd name="T7" fmla="*/ 76 h 171"/>
                      <a:gd name="T8" fmla="*/ 53 w 209"/>
                      <a:gd name="T9" fmla="*/ 155 h 171"/>
                      <a:gd name="T10" fmla="*/ 47 w 209"/>
                      <a:gd name="T11" fmla="*/ 171 h 171"/>
                      <a:gd name="T12" fmla="*/ 31 w 209"/>
                      <a:gd name="T13" fmla="*/ 165 h 171"/>
                      <a:gd name="T14" fmla="*/ 0 w 209"/>
                      <a:gd name="T15" fmla="*/ 78 h 171"/>
                      <a:gd name="T16" fmla="*/ 6 w 209"/>
                      <a:gd name="T17" fmla="*/ 49 h 171"/>
                      <a:gd name="T18" fmla="*/ 22 w 209"/>
                      <a:gd name="T19" fmla="*/ 27 h 171"/>
                      <a:gd name="T20" fmla="*/ 47 w 209"/>
                      <a:gd name="T21" fmla="*/ 11 h 171"/>
                      <a:gd name="T22" fmla="*/ 77 w 209"/>
                      <a:gd name="T23" fmla="*/ 0 h 171"/>
                      <a:gd name="T24" fmla="*/ 200 w 209"/>
                      <a:gd name="T25" fmla="*/ 3 h 171"/>
                      <a:gd name="T26" fmla="*/ 209 w 209"/>
                      <a:gd name="T27" fmla="*/ 17 h 171"/>
                      <a:gd name="T28" fmla="*/ 194 w 209"/>
                      <a:gd name="T29" fmla="*/ 26 h 171"/>
                      <a:gd name="T30" fmla="*/ 194 w 209"/>
                      <a:gd name="T31" fmla="*/ 2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171">
                        <a:moveTo>
                          <a:pt x="194" y="26"/>
                        </a:moveTo>
                        <a:lnTo>
                          <a:pt x="98" y="21"/>
                        </a:lnTo>
                        <a:lnTo>
                          <a:pt x="53" y="34"/>
                        </a:lnTo>
                        <a:lnTo>
                          <a:pt x="36" y="76"/>
                        </a:lnTo>
                        <a:lnTo>
                          <a:pt x="53" y="155"/>
                        </a:lnTo>
                        <a:lnTo>
                          <a:pt x="47" y="171"/>
                        </a:lnTo>
                        <a:lnTo>
                          <a:pt x="31" y="165"/>
                        </a:lnTo>
                        <a:lnTo>
                          <a:pt x="0" y="78"/>
                        </a:lnTo>
                        <a:lnTo>
                          <a:pt x="6" y="49"/>
                        </a:lnTo>
                        <a:lnTo>
                          <a:pt x="22" y="27"/>
                        </a:lnTo>
                        <a:lnTo>
                          <a:pt x="47" y="11"/>
                        </a:lnTo>
                        <a:lnTo>
                          <a:pt x="77" y="0"/>
                        </a:lnTo>
                        <a:lnTo>
                          <a:pt x="200" y="3"/>
                        </a:lnTo>
                        <a:lnTo>
                          <a:pt x="209" y="17"/>
                        </a:lnTo>
                        <a:lnTo>
                          <a:pt x="194" y="26"/>
                        </a:lnTo>
                        <a:lnTo>
                          <a:pt x="19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4" name="Freeform 430"/>
                  <p:cNvSpPr>
                    <a:spLocks/>
                  </p:cNvSpPr>
                  <p:nvPr/>
                </p:nvSpPr>
                <p:spPr bwMode="auto">
                  <a:xfrm>
                    <a:off x="2584" y="3733"/>
                    <a:ext cx="20" cy="34"/>
                  </a:xfrm>
                  <a:custGeom>
                    <a:avLst/>
                    <a:gdLst>
                      <a:gd name="T0" fmla="*/ 103 w 103"/>
                      <a:gd name="T1" fmla="*/ 26 h 168"/>
                      <a:gd name="T2" fmla="*/ 81 w 103"/>
                      <a:gd name="T3" fmla="*/ 58 h 168"/>
                      <a:gd name="T4" fmla="*/ 58 w 103"/>
                      <a:gd name="T5" fmla="*/ 89 h 168"/>
                      <a:gd name="T6" fmla="*/ 18 w 103"/>
                      <a:gd name="T7" fmla="*/ 157 h 168"/>
                      <a:gd name="T8" fmla="*/ 0 w 103"/>
                      <a:gd name="T9" fmla="*/ 168 h 168"/>
                      <a:gd name="T10" fmla="*/ 0 w 103"/>
                      <a:gd name="T11" fmla="*/ 140 h 168"/>
                      <a:gd name="T12" fmla="*/ 33 w 103"/>
                      <a:gd name="T13" fmla="*/ 69 h 168"/>
                      <a:gd name="T14" fmla="*/ 53 w 103"/>
                      <a:gd name="T15" fmla="*/ 30 h 168"/>
                      <a:gd name="T16" fmla="*/ 74 w 103"/>
                      <a:gd name="T17" fmla="*/ 0 h 168"/>
                      <a:gd name="T18" fmla="*/ 97 w 103"/>
                      <a:gd name="T19" fmla="*/ 0 h 168"/>
                      <a:gd name="T20" fmla="*/ 103 w 103"/>
                      <a:gd name="T21" fmla="*/ 26 h 168"/>
                      <a:gd name="T22" fmla="*/ 103 w 103"/>
                      <a:gd name="T23" fmla="*/ 2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 h="168">
                        <a:moveTo>
                          <a:pt x="103" y="26"/>
                        </a:moveTo>
                        <a:lnTo>
                          <a:pt x="81" y="58"/>
                        </a:lnTo>
                        <a:lnTo>
                          <a:pt x="58" y="89"/>
                        </a:lnTo>
                        <a:lnTo>
                          <a:pt x="18" y="157"/>
                        </a:lnTo>
                        <a:lnTo>
                          <a:pt x="0" y="168"/>
                        </a:lnTo>
                        <a:lnTo>
                          <a:pt x="0" y="140"/>
                        </a:lnTo>
                        <a:lnTo>
                          <a:pt x="33" y="69"/>
                        </a:lnTo>
                        <a:lnTo>
                          <a:pt x="53" y="30"/>
                        </a:lnTo>
                        <a:lnTo>
                          <a:pt x="74" y="0"/>
                        </a:lnTo>
                        <a:lnTo>
                          <a:pt x="97" y="0"/>
                        </a:lnTo>
                        <a:lnTo>
                          <a:pt x="103" y="26"/>
                        </a:lnTo>
                        <a:lnTo>
                          <a:pt x="10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5" name="Freeform 431"/>
                  <p:cNvSpPr>
                    <a:spLocks/>
                  </p:cNvSpPr>
                  <p:nvPr/>
                </p:nvSpPr>
                <p:spPr bwMode="auto">
                  <a:xfrm>
                    <a:off x="2591" y="3740"/>
                    <a:ext cx="28" cy="30"/>
                  </a:xfrm>
                  <a:custGeom>
                    <a:avLst/>
                    <a:gdLst>
                      <a:gd name="T0" fmla="*/ 0 w 141"/>
                      <a:gd name="T1" fmla="*/ 135 h 152"/>
                      <a:gd name="T2" fmla="*/ 26 w 141"/>
                      <a:gd name="T3" fmla="*/ 96 h 152"/>
                      <a:gd name="T4" fmla="*/ 52 w 141"/>
                      <a:gd name="T5" fmla="*/ 67 h 152"/>
                      <a:gd name="T6" fmla="*/ 102 w 141"/>
                      <a:gd name="T7" fmla="*/ 0 h 152"/>
                      <a:gd name="T8" fmla="*/ 127 w 141"/>
                      <a:gd name="T9" fmla="*/ 6 h 152"/>
                      <a:gd name="T10" fmla="*/ 141 w 141"/>
                      <a:gd name="T11" fmla="*/ 33 h 152"/>
                      <a:gd name="T12" fmla="*/ 115 w 141"/>
                      <a:gd name="T13" fmla="*/ 66 h 152"/>
                      <a:gd name="T14" fmla="*/ 83 w 141"/>
                      <a:gd name="T15" fmla="*/ 93 h 152"/>
                      <a:gd name="T16" fmla="*/ 50 w 141"/>
                      <a:gd name="T17" fmla="*/ 120 h 152"/>
                      <a:gd name="T18" fmla="*/ 21 w 141"/>
                      <a:gd name="T19" fmla="*/ 149 h 152"/>
                      <a:gd name="T20" fmla="*/ 3 w 141"/>
                      <a:gd name="T21" fmla="*/ 152 h 152"/>
                      <a:gd name="T22" fmla="*/ 0 w 141"/>
                      <a:gd name="T23" fmla="*/ 135 h 152"/>
                      <a:gd name="T24" fmla="*/ 0 w 141"/>
                      <a:gd name="T25" fmla="*/ 13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52">
                        <a:moveTo>
                          <a:pt x="0" y="135"/>
                        </a:moveTo>
                        <a:lnTo>
                          <a:pt x="26" y="96"/>
                        </a:lnTo>
                        <a:lnTo>
                          <a:pt x="52" y="67"/>
                        </a:lnTo>
                        <a:lnTo>
                          <a:pt x="102" y="0"/>
                        </a:lnTo>
                        <a:lnTo>
                          <a:pt x="127" y="6"/>
                        </a:lnTo>
                        <a:lnTo>
                          <a:pt x="141" y="33"/>
                        </a:lnTo>
                        <a:lnTo>
                          <a:pt x="115" y="66"/>
                        </a:lnTo>
                        <a:lnTo>
                          <a:pt x="83" y="93"/>
                        </a:lnTo>
                        <a:lnTo>
                          <a:pt x="50" y="120"/>
                        </a:lnTo>
                        <a:lnTo>
                          <a:pt x="21" y="149"/>
                        </a:lnTo>
                        <a:lnTo>
                          <a:pt x="3" y="152"/>
                        </a:lnTo>
                        <a:lnTo>
                          <a:pt x="0" y="135"/>
                        </a:lnTo>
                        <a:lnTo>
                          <a:pt x="0"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6" name="Freeform 432"/>
                  <p:cNvSpPr>
                    <a:spLocks/>
                  </p:cNvSpPr>
                  <p:nvPr/>
                </p:nvSpPr>
                <p:spPr bwMode="auto">
                  <a:xfrm>
                    <a:off x="2595" y="3730"/>
                    <a:ext cx="43" cy="32"/>
                  </a:xfrm>
                  <a:custGeom>
                    <a:avLst/>
                    <a:gdLst>
                      <a:gd name="T0" fmla="*/ 19 w 217"/>
                      <a:gd name="T1" fmla="*/ 0 h 162"/>
                      <a:gd name="T2" fmla="*/ 66 w 217"/>
                      <a:gd name="T3" fmla="*/ 2 h 162"/>
                      <a:gd name="T4" fmla="*/ 99 w 217"/>
                      <a:gd name="T5" fmla="*/ 16 h 162"/>
                      <a:gd name="T6" fmla="*/ 119 w 217"/>
                      <a:gd name="T7" fmla="*/ 43 h 162"/>
                      <a:gd name="T8" fmla="*/ 152 w 217"/>
                      <a:gd name="T9" fmla="*/ 102 h 162"/>
                      <a:gd name="T10" fmla="*/ 180 w 217"/>
                      <a:gd name="T11" fmla="*/ 122 h 162"/>
                      <a:gd name="T12" fmla="*/ 210 w 217"/>
                      <a:gd name="T13" fmla="*/ 140 h 162"/>
                      <a:gd name="T14" fmla="*/ 217 w 217"/>
                      <a:gd name="T15" fmla="*/ 156 h 162"/>
                      <a:gd name="T16" fmla="*/ 201 w 217"/>
                      <a:gd name="T17" fmla="*/ 162 h 162"/>
                      <a:gd name="T18" fmla="*/ 158 w 217"/>
                      <a:gd name="T19" fmla="*/ 149 h 162"/>
                      <a:gd name="T20" fmla="*/ 120 w 217"/>
                      <a:gd name="T21" fmla="*/ 133 h 162"/>
                      <a:gd name="T22" fmla="*/ 99 w 217"/>
                      <a:gd name="T23" fmla="*/ 84 h 162"/>
                      <a:gd name="T24" fmla="*/ 85 w 217"/>
                      <a:gd name="T25" fmla="*/ 60 h 162"/>
                      <a:gd name="T26" fmla="*/ 62 w 217"/>
                      <a:gd name="T27" fmla="*/ 49 h 162"/>
                      <a:gd name="T28" fmla="*/ 11 w 217"/>
                      <a:gd name="T29" fmla="*/ 31 h 162"/>
                      <a:gd name="T30" fmla="*/ 0 w 217"/>
                      <a:gd name="T31" fmla="*/ 12 h 162"/>
                      <a:gd name="T32" fmla="*/ 19 w 217"/>
                      <a:gd name="T33" fmla="*/ 0 h 162"/>
                      <a:gd name="T34" fmla="*/ 19 w 217"/>
                      <a:gd name="T3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162">
                        <a:moveTo>
                          <a:pt x="19" y="0"/>
                        </a:moveTo>
                        <a:lnTo>
                          <a:pt x="66" y="2"/>
                        </a:lnTo>
                        <a:lnTo>
                          <a:pt x="99" y="16"/>
                        </a:lnTo>
                        <a:lnTo>
                          <a:pt x="119" y="43"/>
                        </a:lnTo>
                        <a:lnTo>
                          <a:pt x="152" y="102"/>
                        </a:lnTo>
                        <a:lnTo>
                          <a:pt x="180" y="122"/>
                        </a:lnTo>
                        <a:lnTo>
                          <a:pt x="210" y="140"/>
                        </a:lnTo>
                        <a:lnTo>
                          <a:pt x="217" y="156"/>
                        </a:lnTo>
                        <a:lnTo>
                          <a:pt x="201" y="162"/>
                        </a:lnTo>
                        <a:lnTo>
                          <a:pt x="158" y="149"/>
                        </a:lnTo>
                        <a:lnTo>
                          <a:pt x="120" y="133"/>
                        </a:lnTo>
                        <a:lnTo>
                          <a:pt x="99" y="84"/>
                        </a:lnTo>
                        <a:lnTo>
                          <a:pt x="85" y="60"/>
                        </a:lnTo>
                        <a:lnTo>
                          <a:pt x="62" y="49"/>
                        </a:lnTo>
                        <a:lnTo>
                          <a:pt x="11" y="31"/>
                        </a:lnTo>
                        <a:lnTo>
                          <a:pt x="0" y="12"/>
                        </a:lnTo>
                        <a:lnTo>
                          <a:pt x="19" y="0"/>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7" name="Freeform 433"/>
                  <p:cNvSpPr>
                    <a:spLocks/>
                  </p:cNvSpPr>
                  <p:nvPr/>
                </p:nvSpPr>
                <p:spPr bwMode="auto">
                  <a:xfrm>
                    <a:off x="2638" y="3763"/>
                    <a:ext cx="33" cy="41"/>
                  </a:xfrm>
                  <a:custGeom>
                    <a:avLst/>
                    <a:gdLst>
                      <a:gd name="T0" fmla="*/ 26 w 169"/>
                      <a:gd name="T1" fmla="*/ 0 h 205"/>
                      <a:gd name="T2" fmla="*/ 79 w 169"/>
                      <a:gd name="T3" fmla="*/ 41 h 205"/>
                      <a:gd name="T4" fmla="*/ 144 w 169"/>
                      <a:gd name="T5" fmla="*/ 141 h 205"/>
                      <a:gd name="T6" fmla="*/ 166 w 169"/>
                      <a:gd name="T7" fmla="*/ 167 h 205"/>
                      <a:gd name="T8" fmla="*/ 169 w 169"/>
                      <a:gd name="T9" fmla="*/ 192 h 205"/>
                      <a:gd name="T10" fmla="*/ 151 w 169"/>
                      <a:gd name="T11" fmla="*/ 205 h 205"/>
                      <a:gd name="T12" fmla="*/ 96 w 169"/>
                      <a:gd name="T13" fmla="*/ 143 h 205"/>
                      <a:gd name="T14" fmla="*/ 47 w 169"/>
                      <a:gd name="T15" fmla="*/ 76 h 205"/>
                      <a:gd name="T16" fmla="*/ 3 w 169"/>
                      <a:gd name="T17" fmla="*/ 29 h 205"/>
                      <a:gd name="T18" fmla="*/ 0 w 169"/>
                      <a:gd name="T19" fmla="*/ 4 h 205"/>
                      <a:gd name="T20" fmla="*/ 26 w 169"/>
                      <a:gd name="T21" fmla="*/ 0 h 205"/>
                      <a:gd name="T22" fmla="*/ 26 w 169"/>
                      <a:gd name="T2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5">
                        <a:moveTo>
                          <a:pt x="26" y="0"/>
                        </a:moveTo>
                        <a:lnTo>
                          <a:pt x="79" y="41"/>
                        </a:lnTo>
                        <a:lnTo>
                          <a:pt x="144" y="141"/>
                        </a:lnTo>
                        <a:lnTo>
                          <a:pt x="166" y="167"/>
                        </a:lnTo>
                        <a:lnTo>
                          <a:pt x="169" y="192"/>
                        </a:lnTo>
                        <a:lnTo>
                          <a:pt x="151" y="205"/>
                        </a:lnTo>
                        <a:lnTo>
                          <a:pt x="96" y="143"/>
                        </a:lnTo>
                        <a:lnTo>
                          <a:pt x="47" y="76"/>
                        </a:lnTo>
                        <a:lnTo>
                          <a:pt x="3" y="29"/>
                        </a:lnTo>
                        <a:lnTo>
                          <a:pt x="0" y="4"/>
                        </a:lnTo>
                        <a:lnTo>
                          <a:pt x="26" y="0"/>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8" name="Freeform 434"/>
                  <p:cNvSpPr>
                    <a:spLocks/>
                  </p:cNvSpPr>
                  <p:nvPr/>
                </p:nvSpPr>
                <p:spPr bwMode="auto">
                  <a:xfrm>
                    <a:off x="2665" y="3769"/>
                    <a:ext cx="60" cy="52"/>
                  </a:xfrm>
                  <a:custGeom>
                    <a:avLst/>
                    <a:gdLst>
                      <a:gd name="T0" fmla="*/ 288 w 299"/>
                      <a:gd name="T1" fmla="*/ 70 h 258"/>
                      <a:gd name="T2" fmla="*/ 212 w 299"/>
                      <a:gd name="T3" fmla="*/ 55 h 258"/>
                      <a:gd name="T4" fmla="*/ 134 w 299"/>
                      <a:gd name="T5" fmla="*/ 50 h 258"/>
                      <a:gd name="T6" fmla="*/ 97 w 299"/>
                      <a:gd name="T7" fmla="*/ 86 h 258"/>
                      <a:gd name="T8" fmla="*/ 74 w 299"/>
                      <a:gd name="T9" fmla="*/ 136 h 258"/>
                      <a:gd name="T10" fmla="*/ 24 w 299"/>
                      <a:gd name="T11" fmla="*/ 247 h 258"/>
                      <a:gd name="T12" fmla="*/ 13 w 299"/>
                      <a:gd name="T13" fmla="*/ 258 h 258"/>
                      <a:gd name="T14" fmla="*/ 0 w 299"/>
                      <a:gd name="T15" fmla="*/ 247 h 258"/>
                      <a:gd name="T16" fmla="*/ 5 w 299"/>
                      <a:gd name="T17" fmla="*/ 174 h 258"/>
                      <a:gd name="T18" fmla="*/ 28 w 299"/>
                      <a:gd name="T19" fmla="*/ 106 h 258"/>
                      <a:gd name="T20" fmla="*/ 66 w 299"/>
                      <a:gd name="T21" fmla="*/ 42 h 258"/>
                      <a:gd name="T22" fmla="*/ 90 w 299"/>
                      <a:gd name="T23" fmla="*/ 16 h 258"/>
                      <a:gd name="T24" fmla="*/ 123 w 299"/>
                      <a:gd name="T25" fmla="*/ 0 h 258"/>
                      <a:gd name="T26" fmla="*/ 206 w 299"/>
                      <a:gd name="T27" fmla="*/ 17 h 258"/>
                      <a:gd name="T28" fmla="*/ 245 w 299"/>
                      <a:gd name="T29" fmla="*/ 36 h 258"/>
                      <a:gd name="T30" fmla="*/ 288 w 299"/>
                      <a:gd name="T31" fmla="*/ 46 h 258"/>
                      <a:gd name="T32" fmla="*/ 299 w 299"/>
                      <a:gd name="T33" fmla="*/ 58 h 258"/>
                      <a:gd name="T34" fmla="*/ 288 w 299"/>
                      <a:gd name="T35" fmla="*/ 70 h 258"/>
                      <a:gd name="T36" fmla="*/ 288 w 299"/>
                      <a:gd name="T37" fmla="*/ 7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9" h="258">
                        <a:moveTo>
                          <a:pt x="288" y="70"/>
                        </a:moveTo>
                        <a:lnTo>
                          <a:pt x="212" y="55"/>
                        </a:lnTo>
                        <a:lnTo>
                          <a:pt x="134" y="50"/>
                        </a:lnTo>
                        <a:lnTo>
                          <a:pt x="97" y="86"/>
                        </a:lnTo>
                        <a:lnTo>
                          <a:pt x="74" y="136"/>
                        </a:lnTo>
                        <a:lnTo>
                          <a:pt x="24" y="247"/>
                        </a:lnTo>
                        <a:lnTo>
                          <a:pt x="13" y="258"/>
                        </a:lnTo>
                        <a:lnTo>
                          <a:pt x="0" y="247"/>
                        </a:lnTo>
                        <a:lnTo>
                          <a:pt x="5" y="174"/>
                        </a:lnTo>
                        <a:lnTo>
                          <a:pt x="28" y="106"/>
                        </a:lnTo>
                        <a:lnTo>
                          <a:pt x="66" y="42"/>
                        </a:lnTo>
                        <a:lnTo>
                          <a:pt x="90" y="16"/>
                        </a:lnTo>
                        <a:lnTo>
                          <a:pt x="123" y="0"/>
                        </a:lnTo>
                        <a:lnTo>
                          <a:pt x="206" y="17"/>
                        </a:lnTo>
                        <a:lnTo>
                          <a:pt x="245" y="36"/>
                        </a:lnTo>
                        <a:lnTo>
                          <a:pt x="288" y="46"/>
                        </a:lnTo>
                        <a:lnTo>
                          <a:pt x="299" y="58"/>
                        </a:lnTo>
                        <a:lnTo>
                          <a:pt x="288" y="70"/>
                        </a:lnTo>
                        <a:lnTo>
                          <a:pt x="288"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79" name="Freeform 435"/>
                  <p:cNvSpPr>
                    <a:spLocks/>
                  </p:cNvSpPr>
                  <p:nvPr/>
                </p:nvSpPr>
                <p:spPr bwMode="auto">
                  <a:xfrm>
                    <a:off x="2671" y="3814"/>
                    <a:ext cx="55" cy="29"/>
                  </a:xfrm>
                  <a:custGeom>
                    <a:avLst/>
                    <a:gdLst>
                      <a:gd name="T0" fmla="*/ 23 w 275"/>
                      <a:gd name="T1" fmla="*/ 19 h 147"/>
                      <a:gd name="T2" fmla="*/ 55 w 275"/>
                      <a:gd name="T3" fmla="*/ 72 h 147"/>
                      <a:gd name="T4" fmla="*/ 81 w 275"/>
                      <a:gd name="T5" fmla="*/ 91 h 147"/>
                      <a:gd name="T6" fmla="*/ 111 w 275"/>
                      <a:gd name="T7" fmla="*/ 87 h 147"/>
                      <a:gd name="T8" fmla="*/ 145 w 275"/>
                      <a:gd name="T9" fmla="*/ 60 h 147"/>
                      <a:gd name="T10" fmla="*/ 200 w 275"/>
                      <a:gd name="T11" fmla="*/ 27 h 147"/>
                      <a:gd name="T12" fmla="*/ 257 w 275"/>
                      <a:gd name="T13" fmla="*/ 0 h 147"/>
                      <a:gd name="T14" fmla="*/ 275 w 275"/>
                      <a:gd name="T15" fmla="*/ 3 h 147"/>
                      <a:gd name="T16" fmla="*/ 270 w 275"/>
                      <a:gd name="T17" fmla="*/ 19 h 147"/>
                      <a:gd name="T18" fmla="*/ 231 w 275"/>
                      <a:gd name="T19" fmla="*/ 50 h 147"/>
                      <a:gd name="T20" fmla="*/ 196 w 275"/>
                      <a:gd name="T21" fmla="*/ 87 h 147"/>
                      <a:gd name="T22" fmla="*/ 163 w 275"/>
                      <a:gd name="T23" fmla="*/ 125 h 147"/>
                      <a:gd name="T24" fmla="*/ 144 w 275"/>
                      <a:gd name="T25" fmla="*/ 144 h 147"/>
                      <a:gd name="T26" fmla="*/ 99 w 275"/>
                      <a:gd name="T27" fmla="*/ 147 h 147"/>
                      <a:gd name="T28" fmla="*/ 55 w 275"/>
                      <a:gd name="T29" fmla="*/ 116 h 147"/>
                      <a:gd name="T30" fmla="*/ 0 w 275"/>
                      <a:gd name="T31" fmla="*/ 28 h 147"/>
                      <a:gd name="T32" fmla="*/ 7 w 275"/>
                      <a:gd name="T33" fmla="*/ 12 h 147"/>
                      <a:gd name="T34" fmla="*/ 23 w 275"/>
                      <a:gd name="T35" fmla="*/ 19 h 147"/>
                      <a:gd name="T36" fmla="*/ 23 w 275"/>
                      <a:gd name="T37" fmla="*/ 1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 h="147">
                        <a:moveTo>
                          <a:pt x="23" y="19"/>
                        </a:moveTo>
                        <a:lnTo>
                          <a:pt x="55" y="72"/>
                        </a:lnTo>
                        <a:lnTo>
                          <a:pt x="81" y="91"/>
                        </a:lnTo>
                        <a:lnTo>
                          <a:pt x="111" y="87"/>
                        </a:lnTo>
                        <a:lnTo>
                          <a:pt x="145" y="60"/>
                        </a:lnTo>
                        <a:lnTo>
                          <a:pt x="200" y="27"/>
                        </a:lnTo>
                        <a:lnTo>
                          <a:pt x="257" y="0"/>
                        </a:lnTo>
                        <a:lnTo>
                          <a:pt x="275" y="3"/>
                        </a:lnTo>
                        <a:lnTo>
                          <a:pt x="270" y="19"/>
                        </a:lnTo>
                        <a:lnTo>
                          <a:pt x="231" y="50"/>
                        </a:lnTo>
                        <a:lnTo>
                          <a:pt x="196" y="87"/>
                        </a:lnTo>
                        <a:lnTo>
                          <a:pt x="163" y="125"/>
                        </a:lnTo>
                        <a:lnTo>
                          <a:pt x="144" y="144"/>
                        </a:lnTo>
                        <a:lnTo>
                          <a:pt x="99" y="147"/>
                        </a:lnTo>
                        <a:lnTo>
                          <a:pt x="55" y="116"/>
                        </a:lnTo>
                        <a:lnTo>
                          <a:pt x="0" y="28"/>
                        </a:lnTo>
                        <a:lnTo>
                          <a:pt x="7" y="12"/>
                        </a:lnTo>
                        <a:lnTo>
                          <a:pt x="23" y="19"/>
                        </a:lnTo>
                        <a:lnTo>
                          <a:pt x="23"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0" name="Freeform 436"/>
                  <p:cNvSpPr>
                    <a:spLocks/>
                  </p:cNvSpPr>
                  <p:nvPr/>
                </p:nvSpPr>
                <p:spPr bwMode="auto">
                  <a:xfrm>
                    <a:off x="2731" y="3786"/>
                    <a:ext cx="58" cy="15"/>
                  </a:xfrm>
                  <a:custGeom>
                    <a:avLst/>
                    <a:gdLst>
                      <a:gd name="T0" fmla="*/ 14 w 291"/>
                      <a:gd name="T1" fmla="*/ 0 h 72"/>
                      <a:gd name="T2" fmla="*/ 137 w 291"/>
                      <a:gd name="T3" fmla="*/ 9 h 72"/>
                      <a:gd name="T4" fmla="*/ 268 w 291"/>
                      <a:gd name="T5" fmla="*/ 20 h 72"/>
                      <a:gd name="T6" fmla="*/ 291 w 291"/>
                      <a:gd name="T7" fmla="*/ 49 h 72"/>
                      <a:gd name="T8" fmla="*/ 283 w 291"/>
                      <a:gd name="T9" fmla="*/ 65 h 72"/>
                      <a:gd name="T10" fmla="*/ 264 w 291"/>
                      <a:gd name="T11" fmla="*/ 72 h 72"/>
                      <a:gd name="T12" fmla="*/ 154 w 291"/>
                      <a:gd name="T13" fmla="*/ 53 h 72"/>
                      <a:gd name="T14" fmla="*/ 45 w 291"/>
                      <a:gd name="T15" fmla="*/ 28 h 72"/>
                      <a:gd name="T16" fmla="*/ 13 w 291"/>
                      <a:gd name="T17" fmla="*/ 24 h 72"/>
                      <a:gd name="T18" fmla="*/ 0 w 291"/>
                      <a:gd name="T19" fmla="*/ 12 h 72"/>
                      <a:gd name="T20" fmla="*/ 14 w 291"/>
                      <a:gd name="T21" fmla="*/ 0 h 72"/>
                      <a:gd name="T22" fmla="*/ 14 w 291"/>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1" h="72">
                        <a:moveTo>
                          <a:pt x="14" y="0"/>
                        </a:moveTo>
                        <a:lnTo>
                          <a:pt x="137" y="9"/>
                        </a:lnTo>
                        <a:lnTo>
                          <a:pt x="268" y="20"/>
                        </a:lnTo>
                        <a:lnTo>
                          <a:pt x="291" y="49"/>
                        </a:lnTo>
                        <a:lnTo>
                          <a:pt x="283" y="65"/>
                        </a:lnTo>
                        <a:lnTo>
                          <a:pt x="264" y="72"/>
                        </a:lnTo>
                        <a:lnTo>
                          <a:pt x="154" y="53"/>
                        </a:lnTo>
                        <a:lnTo>
                          <a:pt x="45" y="28"/>
                        </a:lnTo>
                        <a:lnTo>
                          <a:pt x="13" y="24"/>
                        </a:lnTo>
                        <a:lnTo>
                          <a:pt x="0" y="12"/>
                        </a:lnTo>
                        <a:lnTo>
                          <a:pt x="14" y="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1" name="Freeform 437"/>
                  <p:cNvSpPr>
                    <a:spLocks/>
                  </p:cNvSpPr>
                  <p:nvPr/>
                </p:nvSpPr>
                <p:spPr bwMode="auto">
                  <a:xfrm>
                    <a:off x="2787" y="3685"/>
                    <a:ext cx="40" cy="144"/>
                  </a:xfrm>
                  <a:custGeom>
                    <a:avLst/>
                    <a:gdLst>
                      <a:gd name="T0" fmla="*/ 198 w 198"/>
                      <a:gd name="T1" fmla="*/ 18 h 718"/>
                      <a:gd name="T2" fmla="*/ 177 w 198"/>
                      <a:gd name="T3" fmla="*/ 54 h 718"/>
                      <a:gd name="T4" fmla="*/ 141 w 198"/>
                      <a:gd name="T5" fmla="*/ 100 h 718"/>
                      <a:gd name="T6" fmla="*/ 102 w 198"/>
                      <a:gd name="T7" fmla="*/ 154 h 718"/>
                      <a:gd name="T8" fmla="*/ 74 w 198"/>
                      <a:gd name="T9" fmla="*/ 213 h 718"/>
                      <a:gd name="T10" fmla="*/ 42 w 198"/>
                      <a:gd name="T11" fmla="*/ 408 h 718"/>
                      <a:gd name="T12" fmla="*/ 52 w 198"/>
                      <a:gd name="T13" fmla="*/ 606 h 718"/>
                      <a:gd name="T14" fmla="*/ 50 w 198"/>
                      <a:gd name="T15" fmla="*/ 704 h 718"/>
                      <a:gd name="T16" fmla="*/ 38 w 198"/>
                      <a:gd name="T17" fmla="*/ 718 h 718"/>
                      <a:gd name="T18" fmla="*/ 26 w 198"/>
                      <a:gd name="T19" fmla="*/ 705 h 718"/>
                      <a:gd name="T20" fmla="*/ 0 w 198"/>
                      <a:gd name="T21" fmla="*/ 585 h 718"/>
                      <a:gd name="T22" fmla="*/ 0 w 198"/>
                      <a:gd name="T23" fmla="*/ 455 h 718"/>
                      <a:gd name="T24" fmla="*/ 19 w 198"/>
                      <a:gd name="T25" fmla="*/ 325 h 718"/>
                      <a:gd name="T26" fmla="*/ 50 w 198"/>
                      <a:gd name="T27" fmla="*/ 205 h 718"/>
                      <a:gd name="T28" fmla="*/ 72 w 198"/>
                      <a:gd name="T29" fmla="*/ 158 h 718"/>
                      <a:gd name="T30" fmla="*/ 106 w 198"/>
                      <a:gd name="T31" fmla="*/ 100 h 718"/>
                      <a:gd name="T32" fmla="*/ 143 w 198"/>
                      <a:gd name="T33" fmla="*/ 44 h 718"/>
                      <a:gd name="T34" fmla="*/ 177 w 198"/>
                      <a:gd name="T35" fmla="*/ 5 h 718"/>
                      <a:gd name="T36" fmla="*/ 194 w 198"/>
                      <a:gd name="T37" fmla="*/ 0 h 718"/>
                      <a:gd name="T38" fmla="*/ 198 w 198"/>
                      <a:gd name="T39" fmla="*/ 18 h 718"/>
                      <a:gd name="T40" fmla="*/ 198 w 198"/>
                      <a:gd name="T41" fmla="*/ 18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 h="718">
                        <a:moveTo>
                          <a:pt x="198" y="18"/>
                        </a:moveTo>
                        <a:lnTo>
                          <a:pt x="177" y="54"/>
                        </a:lnTo>
                        <a:lnTo>
                          <a:pt x="141" y="100"/>
                        </a:lnTo>
                        <a:lnTo>
                          <a:pt x="102" y="154"/>
                        </a:lnTo>
                        <a:lnTo>
                          <a:pt x="74" y="213"/>
                        </a:lnTo>
                        <a:lnTo>
                          <a:pt x="42" y="408"/>
                        </a:lnTo>
                        <a:lnTo>
                          <a:pt x="52" y="606"/>
                        </a:lnTo>
                        <a:lnTo>
                          <a:pt x="50" y="704"/>
                        </a:lnTo>
                        <a:lnTo>
                          <a:pt x="38" y="718"/>
                        </a:lnTo>
                        <a:lnTo>
                          <a:pt x="26" y="705"/>
                        </a:lnTo>
                        <a:lnTo>
                          <a:pt x="0" y="585"/>
                        </a:lnTo>
                        <a:lnTo>
                          <a:pt x="0" y="455"/>
                        </a:lnTo>
                        <a:lnTo>
                          <a:pt x="19" y="325"/>
                        </a:lnTo>
                        <a:lnTo>
                          <a:pt x="50" y="205"/>
                        </a:lnTo>
                        <a:lnTo>
                          <a:pt x="72" y="158"/>
                        </a:lnTo>
                        <a:lnTo>
                          <a:pt x="106" y="100"/>
                        </a:lnTo>
                        <a:lnTo>
                          <a:pt x="143" y="44"/>
                        </a:lnTo>
                        <a:lnTo>
                          <a:pt x="177" y="5"/>
                        </a:lnTo>
                        <a:lnTo>
                          <a:pt x="194" y="0"/>
                        </a:lnTo>
                        <a:lnTo>
                          <a:pt x="198" y="18"/>
                        </a:lnTo>
                        <a:lnTo>
                          <a:pt x="19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2" name="Freeform 438"/>
                  <p:cNvSpPr>
                    <a:spLocks/>
                  </p:cNvSpPr>
                  <p:nvPr/>
                </p:nvSpPr>
                <p:spPr bwMode="auto">
                  <a:xfrm>
                    <a:off x="2719" y="3845"/>
                    <a:ext cx="60" cy="33"/>
                  </a:xfrm>
                  <a:custGeom>
                    <a:avLst/>
                    <a:gdLst>
                      <a:gd name="T0" fmla="*/ 247 w 299"/>
                      <a:gd name="T1" fmla="*/ 101 h 168"/>
                      <a:gd name="T2" fmla="*/ 251 w 299"/>
                      <a:gd name="T3" fmla="*/ 89 h 168"/>
                      <a:gd name="T4" fmla="*/ 235 w 299"/>
                      <a:gd name="T5" fmla="*/ 79 h 168"/>
                      <a:gd name="T6" fmla="*/ 201 w 299"/>
                      <a:gd name="T7" fmla="*/ 67 h 168"/>
                      <a:gd name="T8" fmla="*/ 153 w 299"/>
                      <a:gd name="T9" fmla="*/ 46 h 168"/>
                      <a:gd name="T10" fmla="*/ 110 w 299"/>
                      <a:gd name="T11" fmla="*/ 34 h 168"/>
                      <a:gd name="T12" fmla="*/ 13 w 299"/>
                      <a:gd name="T13" fmla="*/ 26 h 168"/>
                      <a:gd name="T14" fmla="*/ 0 w 299"/>
                      <a:gd name="T15" fmla="*/ 13 h 168"/>
                      <a:gd name="T16" fmla="*/ 13 w 299"/>
                      <a:gd name="T17" fmla="*/ 1 h 168"/>
                      <a:gd name="T18" fmla="*/ 119 w 299"/>
                      <a:gd name="T19" fmla="*/ 0 h 168"/>
                      <a:gd name="T20" fmla="*/ 223 w 299"/>
                      <a:gd name="T21" fmla="*/ 27 h 168"/>
                      <a:gd name="T22" fmla="*/ 281 w 299"/>
                      <a:gd name="T23" fmla="*/ 64 h 168"/>
                      <a:gd name="T24" fmla="*/ 299 w 299"/>
                      <a:gd name="T25" fmla="*/ 121 h 168"/>
                      <a:gd name="T26" fmla="*/ 284 w 299"/>
                      <a:gd name="T27" fmla="*/ 146 h 168"/>
                      <a:gd name="T28" fmla="*/ 263 w 299"/>
                      <a:gd name="T29" fmla="*/ 163 h 168"/>
                      <a:gd name="T30" fmla="*/ 240 w 299"/>
                      <a:gd name="T31" fmla="*/ 168 h 168"/>
                      <a:gd name="T32" fmla="*/ 153 w 299"/>
                      <a:gd name="T33" fmla="*/ 151 h 168"/>
                      <a:gd name="T34" fmla="*/ 131 w 299"/>
                      <a:gd name="T35" fmla="*/ 138 h 168"/>
                      <a:gd name="T36" fmla="*/ 126 w 299"/>
                      <a:gd name="T37" fmla="*/ 115 h 168"/>
                      <a:gd name="T38" fmla="*/ 137 w 299"/>
                      <a:gd name="T39" fmla="*/ 94 h 168"/>
                      <a:gd name="T40" fmla="*/ 163 w 299"/>
                      <a:gd name="T41" fmla="*/ 88 h 168"/>
                      <a:gd name="T42" fmla="*/ 247 w 299"/>
                      <a:gd name="T43" fmla="*/ 101 h 168"/>
                      <a:gd name="T44" fmla="*/ 247 w 299"/>
                      <a:gd name="T45"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9" h="168">
                        <a:moveTo>
                          <a:pt x="247" y="101"/>
                        </a:moveTo>
                        <a:lnTo>
                          <a:pt x="251" y="89"/>
                        </a:lnTo>
                        <a:lnTo>
                          <a:pt x="235" y="79"/>
                        </a:lnTo>
                        <a:lnTo>
                          <a:pt x="201" y="67"/>
                        </a:lnTo>
                        <a:lnTo>
                          <a:pt x="153" y="46"/>
                        </a:lnTo>
                        <a:lnTo>
                          <a:pt x="110" y="34"/>
                        </a:lnTo>
                        <a:lnTo>
                          <a:pt x="13" y="26"/>
                        </a:lnTo>
                        <a:lnTo>
                          <a:pt x="0" y="13"/>
                        </a:lnTo>
                        <a:lnTo>
                          <a:pt x="13" y="1"/>
                        </a:lnTo>
                        <a:lnTo>
                          <a:pt x="119" y="0"/>
                        </a:lnTo>
                        <a:lnTo>
                          <a:pt x="223" y="27"/>
                        </a:lnTo>
                        <a:lnTo>
                          <a:pt x="281" y="64"/>
                        </a:lnTo>
                        <a:lnTo>
                          <a:pt x="299" y="121"/>
                        </a:lnTo>
                        <a:lnTo>
                          <a:pt x="284" y="146"/>
                        </a:lnTo>
                        <a:lnTo>
                          <a:pt x="263" y="163"/>
                        </a:lnTo>
                        <a:lnTo>
                          <a:pt x="240" y="168"/>
                        </a:lnTo>
                        <a:lnTo>
                          <a:pt x="153" y="151"/>
                        </a:lnTo>
                        <a:lnTo>
                          <a:pt x="131" y="138"/>
                        </a:lnTo>
                        <a:lnTo>
                          <a:pt x="126" y="115"/>
                        </a:lnTo>
                        <a:lnTo>
                          <a:pt x="137" y="94"/>
                        </a:lnTo>
                        <a:lnTo>
                          <a:pt x="163" y="88"/>
                        </a:lnTo>
                        <a:lnTo>
                          <a:pt x="247" y="101"/>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3" name="Freeform 439"/>
                  <p:cNvSpPr>
                    <a:spLocks/>
                  </p:cNvSpPr>
                  <p:nvPr/>
                </p:nvSpPr>
                <p:spPr bwMode="auto">
                  <a:xfrm>
                    <a:off x="2722" y="3842"/>
                    <a:ext cx="159" cy="60"/>
                  </a:xfrm>
                  <a:custGeom>
                    <a:avLst/>
                    <a:gdLst>
                      <a:gd name="T0" fmla="*/ 18 w 793"/>
                      <a:gd name="T1" fmla="*/ 109 h 300"/>
                      <a:gd name="T2" fmla="*/ 67 w 793"/>
                      <a:gd name="T3" fmla="*/ 138 h 300"/>
                      <a:gd name="T4" fmla="*/ 114 w 793"/>
                      <a:gd name="T5" fmla="*/ 168 h 300"/>
                      <a:gd name="T6" fmla="*/ 161 w 793"/>
                      <a:gd name="T7" fmla="*/ 196 h 300"/>
                      <a:gd name="T8" fmla="*/ 216 w 793"/>
                      <a:gd name="T9" fmla="*/ 221 h 300"/>
                      <a:gd name="T10" fmla="*/ 267 w 793"/>
                      <a:gd name="T11" fmla="*/ 237 h 300"/>
                      <a:gd name="T12" fmla="*/ 322 w 793"/>
                      <a:gd name="T13" fmla="*/ 248 h 300"/>
                      <a:gd name="T14" fmla="*/ 428 w 793"/>
                      <a:gd name="T15" fmla="*/ 233 h 300"/>
                      <a:gd name="T16" fmla="*/ 471 w 793"/>
                      <a:gd name="T17" fmla="*/ 208 h 300"/>
                      <a:gd name="T18" fmla="*/ 513 w 793"/>
                      <a:gd name="T19" fmla="*/ 178 h 300"/>
                      <a:gd name="T20" fmla="*/ 554 w 793"/>
                      <a:gd name="T21" fmla="*/ 145 h 300"/>
                      <a:gd name="T22" fmla="*/ 595 w 793"/>
                      <a:gd name="T23" fmla="*/ 110 h 300"/>
                      <a:gd name="T24" fmla="*/ 637 w 793"/>
                      <a:gd name="T25" fmla="*/ 77 h 300"/>
                      <a:gd name="T26" fmla="*/ 679 w 793"/>
                      <a:gd name="T27" fmla="*/ 46 h 300"/>
                      <a:gd name="T28" fmla="*/ 722 w 793"/>
                      <a:gd name="T29" fmla="*/ 20 h 300"/>
                      <a:gd name="T30" fmla="*/ 769 w 793"/>
                      <a:gd name="T31" fmla="*/ 0 h 300"/>
                      <a:gd name="T32" fmla="*/ 793 w 793"/>
                      <a:gd name="T33" fmla="*/ 9 h 300"/>
                      <a:gd name="T34" fmla="*/ 785 w 793"/>
                      <a:gd name="T35" fmla="*/ 33 h 300"/>
                      <a:gd name="T36" fmla="*/ 734 w 793"/>
                      <a:gd name="T37" fmla="*/ 66 h 300"/>
                      <a:gd name="T38" fmla="*/ 680 w 793"/>
                      <a:gd name="T39" fmla="*/ 100 h 300"/>
                      <a:gd name="T40" fmla="*/ 633 w 793"/>
                      <a:gd name="T41" fmla="*/ 138 h 300"/>
                      <a:gd name="T42" fmla="*/ 587 w 793"/>
                      <a:gd name="T43" fmla="*/ 178 h 300"/>
                      <a:gd name="T44" fmla="*/ 542 w 793"/>
                      <a:gd name="T45" fmla="*/ 218 h 300"/>
                      <a:gd name="T46" fmla="*/ 495 w 793"/>
                      <a:gd name="T47" fmla="*/ 256 h 300"/>
                      <a:gd name="T48" fmla="*/ 453 w 793"/>
                      <a:gd name="T49" fmla="*/ 285 h 300"/>
                      <a:gd name="T50" fmla="*/ 393 w 793"/>
                      <a:gd name="T51" fmla="*/ 300 h 300"/>
                      <a:gd name="T52" fmla="*/ 327 w 793"/>
                      <a:gd name="T53" fmla="*/ 295 h 300"/>
                      <a:gd name="T54" fmla="*/ 203 w 793"/>
                      <a:gd name="T55" fmla="*/ 258 h 300"/>
                      <a:gd name="T56" fmla="*/ 153 w 793"/>
                      <a:gd name="T57" fmla="*/ 236 h 300"/>
                      <a:gd name="T58" fmla="*/ 95 w 793"/>
                      <a:gd name="T59" fmla="*/ 203 h 300"/>
                      <a:gd name="T60" fmla="*/ 41 w 793"/>
                      <a:gd name="T61" fmla="*/ 164 h 300"/>
                      <a:gd name="T62" fmla="*/ 3 w 793"/>
                      <a:gd name="T63" fmla="*/ 128 h 300"/>
                      <a:gd name="T64" fmla="*/ 0 w 793"/>
                      <a:gd name="T65" fmla="*/ 110 h 300"/>
                      <a:gd name="T66" fmla="*/ 18 w 793"/>
                      <a:gd name="T67" fmla="*/ 109 h 300"/>
                      <a:gd name="T68" fmla="*/ 18 w 793"/>
                      <a:gd name="T69" fmla="*/ 10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3" h="300">
                        <a:moveTo>
                          <a:pt x="18" y="109"/>
                        </a:moveTo>
                        <a:lnTo>
                          <a:pt x="67" y="138"/>
                        </a:lnTo>
                        <a:lnTo>
                          <a:pt x="114" y="168"/>
                        </a:lnTo>
                        <a:lnTo>
                          <a:pt x="161" y="196"/>
                        </a:lnTo>
                        <a:lnTo>
                          <a:pt x="216" y="221"/>
                        </a:lnTo>
                        <a:lnTo>
                          <a:pt x="267" y="237"/>
                        </a:lnTo>
                        <a:lnTo>
                          <a:pt x="322" y="248"/>
                        </a:lnTo>
                        <a:lnTo>
                          <a:pt x="428" y="233"/>
                        </a:lnTo>
                        <a:lnTo>
                          <a:pt x="471" y="208"/>
                        </a:lnTo>
                        <a:lnTo>
                          <a:pt x="513" y="178"/>
                        </a:lnTo>
                        <a:lnTo>
                          <a:pt x="554" y="145"/>
                        </a:lnTo>
                        <a:lnTo>
                          <a:pt x="595" y="110"/>
                        </a:lnTo>
                        <a:lnTo>
                          <a:pt x="637" y="77"/>
                        </a:lnTo>
                        <a:lnTo>
                          <a:pt x="679" y="46"/>
                        </a:lnTo>
                        <a:lnTo>
                          <a:pt x="722" y="20"/>
                        </a:lnTo>
                        <a:lnTo>
                          <a:pt x="769" y="0"/>
                        </a:lnTo>
                        <a:lnTo>
                          <a:pt x="793" y="9"/>
                        </a:lnTo>
                        <a:lnTo>
                          <a:pt x="785" y="33"/>
                        </a:lnTo>
                        <a:lnTo>
                          <a:pt x="734" y="66"/>
                        </a:lnTo>
                        <a:lnTo>
                          <a:pt x="680" y="100"/>
                        </a:lnTo>
                        <a:lnTo>
                          <a:pt x="633" y="138"/>
                        </a:lnTo>
                        <a:lnTo>
                          <a:pt x="587" y="178"/>
                        </a:lnTo>
                        <a:lnTo>
                          <a:pt x="542" y="218"/>
                        </a:lnTo>
                        <a:lnTo>
                          <a:pt x="495" y="256"/>
                        </a:lnTo>
                        <a:lnTo>
                          <a:pt x="453" y="285"/>
                        </a:lnTo>
                        <a:lnTo>
                          <a:pt x="393" y="300"/>
                        </a:lnTo>
                        <a:lnTo>
                          <a:pt x="327" y="295"/>
                        </a:lnTo>
                        <a:lnTo>
                          <a:pt x="203" y="258"/>
                        </a:lnTo>
                        <a:lnTo>
                          <a:pt x="153" y="236"/>
                        </a:lnTo>
                        <a:lnTo>
                          <a:pt x="95" y="203"/>
                        </a:lnTo>
                        <a:lnTo>
                          <a:pt x="41" y="164"/>
                        </a:lnTo>
                        <a:lnTo>
                          <a:pt x="3" y="128"/>
                        </a:lnTo>
                        <a:lnTo>
                          <a:pt x="0" y="110"/>
                        </a:lnTo>
                        <a:lnTo>
                          <a:pt x="18" y="109"/>
                        </a:lnTo>
                        <a:lnTo>
                          <a:pt x="18"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4" name="Freeform 440"/>
                  <p:cNvSpPr>
                    <a:spLocks/>
                  </p:cNvSpPr>
                  <p:nvPr/>
                </p:nvSpPr>
                <p:spPr bwMode="auto">
                  <a:xfrm>
                    <a:off x="2887" y="3716"/>
                    <a:ext cx="24" cy="42"/>
                  </a:xfrm>
                  <a:custGeom>
                    <a:avLst/>
                    <a:gdLst>
                      <a:gd name="T0" fmla="*/ 25 w 118"/>
                      <a:gd name="T1" fmla="*/ 32 h 210"/>
                      <a:gd name="T2" fmla="*/ 0 w 118"/>
                      <a:gd name="T3" fmla="*/ 22 h 210"/>
                      <a:gd name="T4" fmla="*/ 1 w 118"/>
                      <a:gd name="T5" fmla="*/ 8 h 210"/>
                      <a:gd name="T6" fmla="*/ 29 w 118"/>
                      <a:gd name="T7" fmla="*/ 0 h 210"/>
                      <a:gd name="T8" fmla="*/ 42 w 118"/>
                      <a:gd name="T9" fmla="*/ 16 h 210"/>
                      <a:gd name="T10" fmla="*/ 100 w 118"/>
                      <a:gd name="T11" fmla="*/ 97 h 210"/>
                      <a:gd name="T12" fmla="*/ 118 w 118"/>
                      <a:gd name="T13" fmla="*/ 196 h 210"/>
                      <a:gd name="T14" fmla="*/ 107 w 118"/>
                      <a:gd name="T15" fmla="*/ 210 h 210"/>
                      <a:gd name="T16" fmla="*/ 94 w 118"/>
                      <a:gd name="T17" fmla="*/ 200 h 210"/>
                      <a:gd name="T18" fmla="*/ 73 w 118"/>
                      <a:gd name="T19" fmla="*/ 160 h 210"/>
                      <a:gd name="T20" fmla="*/ 50 w 118"/>
                      <a:gd name="T21" fmla="*/ 122 h 210"/>
                      <a:gd name="T22" fmla="*/ 25 w 118"/>
                      <a:gd name="T23" fmla="*/ 32 h 210"/>
                      <a:gd name="T24" fmla="*/ 25 w 118"/>
                      <a:gd name="T25" fmla="*/ 3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210">
                        <a:moveTo>
                          <a:pt x="25" y="32"/>
                        </a:moveTo>
                        <a:lnTo>
                          <a:pt x="0" y="22"/>
                        </a:lnTo>
                        <a:lnTo>
                          <a:pt x="1" y="8"/>
                        </a:lnTo>
                        <a:lnTo>
                          <a:pt x="29" y="0"/>
                        </a:lnTo>
                        <a:lnTo>
                          <a:pt x="42" y="16"/>
                        </a:lnTo>
                        <a:lnTo>
                          <a:pt x="100" y="97"/>
                        </a:lnTo>
                        <a:lnTo>
                          <a:pt x="118" y="196"/>
                        </a:lnTo>
                        <a:lnTo>
                          <a:pt x="107" y="210"/>
                        </a:lnTo>
                        <a:lnTo>
                          <a:pt x="94" y="200"/>
                        </a:lnTo>
                        <a:lnTo>
                          <a:pt x="73" y="160"/>
                        </a:lnTo>
                        <a:lnTo>
                          <a:pt x="50" y="122"/>
                        </a:lnTo>
                        <a:lnTo>
                          <a:pt x="25" y="32"/>
                        </a:lnTo>
                        <a:lnTo>
                          <a:pt x="2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5" name="Freeform 441"/>
                  <p:cNvSpPr>
                    <a:spLocks/>
                  </p:cNvSpPr>
                  <p:nvPr/>
                </p:nvSpPr>
                <p:spPr bwMode="auto">
                  <a:xfrm>
                    <a:off x="2916" y="3672"/>
                    <a:ext cx="114" cy="35"/>
                  </a:xfrm>
                  <a:custGeom>
                    <a:avLst/>
                    <a:gdLst>
                      <a:gd name="T0" fmla="*/ 2 w 571"/>
                      <a:gd name="T1" fmla="*/ 156 h 176"/>
                      <a:gd name="T2" fmla="*/ 18 w 571"/>
                      <a:gd name="T3" fmla="*/ 141 h 176"/>
                      <a:gd name="T4" fmla="*/ 76 w 571"/>
                      <a:gd name="T5" fmla="*/ 100 h 176"/>
                      <a:gd name="T6" fmla="*/ 146 w 571"/>
                      <a:gd name="T7" fmla="*/ 56 h 176"/>
                      <a:gd name="T8" fmla="*/ 231 w 571"/>
                      <a:gd name="T9" fmla="*/ 15 h 176"/>
                      <a:gd name="T10" fmla="*/ 397 w 571"/>
                      <a:gd name="T11" fmla="*/ 0 h 176"/>
                      <a:gd name="T12" fmla="*/ 559 w 571"/>
                      <a:gd name="T13" fmla="*/ 10 h 176"/>
                      <a:gd name="T14" fmla="*/ 571 w 571"/>
                      <a:gd name="T15" fmla="*/ 22 h 176"/>
                      <a:gd name="T16" fmla="*/ 557 w 571"/>
                      <a:gd name="T17" fmla="*/ 34 h 176"/>
                      <a:gd name="T18" fmla="*/ 470 w 571"/>
                      <a:gd name="T19" fmla="*/ 30 h 176"/>
                      <a:gd name="T20" fmla="*/ 245 w 571"/>
                      <a:gd name="T21" fmla="*/ 66 h 176"/>
                      <a:gd name="T22" fmla="*/ 156 w 571"/>
                      <a:gd name="T23" fmla="*/ 97 h 176"/>
                      <a:gd name="T24" fmla="*/ 73 w 571"/>
                      <a:gd name="T25" fmla="*/ 139 h 176"/>
                      <a:gd name="T26" fmla="*/ 17 w 571"/>
                      <a:gd name="T27" fmla="*/ 176 h 176"/>
                      <a:gd name="T28" fmla="*/ 0 w 571"/>
                      <a:gd name="T29" fmla="*/ 174 h 176"/>
                      <a:gd name="T30" fmla="*/ 2 w 571"/>
                      <a:gd name="T31" fmla="*/ 156 h 176"/>
                      <a:gd name="T32" fmla="*/ 2 w 571"/>
                      <a:gd name="T33"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1" h="176">
                        <a:moveTo>
                          <a:pt x="2" y="156"/>
                        </a:moveTo>
                        <a:lnTo>
                          <a:pt x="18" y="141"/>
                        </a:lnTo>
                        <a:lnTo>
                          <a:pt x="76" y="100"/>
                        </a:lnTo>
                        <a:lnTo>
                          <a:pt x="146" y="56"/>
                        </a:lnTo>
                        <a:lnTo>
                          <a:pt x="231" y="15"/>
                        </a:lnTo>
                        <a:lnTo>
                          <a:pt x="397" y="0"/>
                        </a:lnTo>
                        <a:lnTo>
                          <a:pt x="559" y="10"/>
                        </a:lnTo>
                        <a:lnTo>
                          <a:pt x="571" y="22"/>
                        </a:lnTo>
                        <a:lnTo>
                          <a:pt x="557" y="34"/>
                        </a:lnTo>
                        <a:lnTo>
                          <a:pt x="470" y="30"/>
                        </a:lnTo>
                        <a:lnTo>
                          <a:pt x="245" y="66"/>
                        </a:lnTo>
                        <a:lnTo>
                          <a:pt x="156" y="97"/>
                        </a:lnTo>
                        <a:lnTo>
                          <a:pt x="73" y="139"/>
                        </a:lnTo>
                        <a:lnTo>
                          <a:pt x="17" y="176"/>
                        </a:lnTo>
                        <a:lnTo>
                          <a:pt x="0" y="174"/>
                        </a:lnTo>
                        <a:lnTo>
                          <a:pt x="2" y="156"/>
                        </a:lnTo>
                        <a:lnTo>
                          <a:pt x="2"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6" name="Freeform 442"/>
                  <p:cNvSpPr>
                    <a:spLocks/>
                  </p:cNvSpPr>
                  <p:nvPr/>
                </p:nvSpPr>
                <p:spPr bwMode="auto">
                  <a:xfrm>
                    <a:off x="2873" y="3655"/>
                    <a:ext cx="54" cy="41"/>
                  </a:xfrm>
                  <a:custGeom>
                    <a:avLst/>
                    <a:gdLst>
                      <a:gd name="T0" fmla="*/ 46 w 272"/>
                      <a:gd name="T1" fmla="*/ 149 h 204"/>
                      <a:gd name="T2" fmla="*/ 71 w 272"/>
                      <a:gd name="T3" fmla="*/ 158 h 204"/>
                      <a:gd name="T4" fmla="*/ 62 w 272"/>
                      <a:gd name="T5" fmla="*/ 185 h 204"/>
                      <a:gd name="T6" fmla="*/ 34 w 272"/>
                      <a:gd name="T7" fmla="*/ 203 h 204"/>
                      <a:gd name="T8" fmla="*/ 6 w 272"/>
                      <a:gd name="T9" fmla="*/ 204 h 204"/>
                      <a:gd name="T10" fmla="*/ 0 w 272"/>
                      <a:gd name="T11" fmla="*/ 171 h 204"/>
                      <a:gd name="T12" fmla="*/ 6 w 272"/>
                      <a:gd name="T13" fmla="*/ 126 h 204"/>
                      <a:gd name="T14" fmla="*/ 20 w 272"/>
                      <a:gd name="T15" fmla="*/ 95 h 204"/>
                      <a:gd name="T16" fmla="*/ 39 w 272"/>
                      <a:gd name="T17" fmla="*/ 77 h 204"/>
                      <a:gd name="T18" fmla="*/ 64 w 272"/>
                      <a:gd name="T19" fmla="*/ 61 h 204"/>
                      <a:gd name="T20" fmla="*/ 131 w 272"/>
                      <a:gd name="T21" fmla="*/ 31 h 204"/>
                      <a:gd name="T22" fmla="*/ 203 w 272"/>
                      <a:gd name="T23" fmla="*/ 9 h 204"/>
                      <a:gd name="T24" fmla="*/ 258 w 272"/>
                      <a:gd name="T25" fmla="*/ 0 h 204"/>
                      <a:gd name="T26" fmla="*/ 272 w 272"/>
                      <a:gd name="T27" fmla="*/ 10 h 204"/>
                      <a:gd name="T28" fmla="*/ 263 w 272"/>
                      <a:gd name="T29" fmla="*/ 24 h 204"/>
                      <a:gd name="T30" fmla="*/ 216 w 272"/>
                      <a:gd name="T31" fmla="*/ 35 h 204"/>
                      <a:gd name="T32" fmla="*/ 90 w 272"/>
                      <a:gd name="T33" fmla="*/ 98 h 204"/>
                      <a:gd name="T34" fmla="*/ 56 w 272"/>
                      <a:gd name="T35" fmla="*/ 124 h 204"/>
                      <a:gd name="T36" fmla="*/ 46 w 272"/>
                      <a:gd name="T37" fmla="*/ 149 h 204"/>
                      <a:gd name="T38" fmla="*/ 46 w 272"/>
                      <a:gd name="T39" fmla="*/ 14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204">
                        <a:moveTo>
                          <a:pt x="46" y="149"/>
                        </a:moveTo>
                        <a:lnTo>
                          <a:pt x="71" y="158"/>
                        </a:lnTo>
                        <a:lnTo>
                          <a:pt x="62" y="185"/>
                        </a:lnTo>
                        <a:lnTo>
                          <a:pt x="34" y="203"/>
                        </a:lnTo>
                        <a:lnTo>
                          <a:pt x="6" y="204"/>
                        </a:lnTo>
                        <a:lnTo>
                          <a:pt x="0" y="171"/>
                        </a:lnTo>
                        <a:lnTo>
                          <a:pt x="6" y="126"/>
                        </a:lnTo>
                        <a:lnTo>
                          <a:pt x="20" y="95"/>
                        </a:lnTo>
                        <a:lnTo>
                          <a:pt x="39" y="77"/>
                        </a:lnTo>
                        <a:lnTo>
                          <a:pt x="64" y="61"/>
                        </a:lnTo>
                        <a:lnTo>
                          <a:pt x="131" y="31"/>
                        </a:lnTo>
                        <a:lnTo>
                          <a:pt x="203" y="9"/>
                        </a:lnTo>
                        <a:lnTo>
                          <a:pt x="258" y="0"/>
                        </a:lnTo>
                        <a:lnTo>
                          <a:pt x="272" y="10"/>
                        </a:lnTo>
                        <a:lnTo>
                          <a:pt x="263" y="24"/>
                        </a:lnTo>
                        <a:lnTo>
                          <a:pt x="216" y="35"/>
                        </a:lnTo>
                        <a:lnTo>
                          <a:pt x="90" y="98"/>
                        </a:lnTo>
                        <a:lnTo>
                          <a:pt x="56" y="124"/>
                        </a:lnTo>
                        <a:lnTo>
                          <a:pt x="46" y="149"/>
                        </a:lnTo>
                        <a:lnTo>
                          <a:pt x="46"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7" name="Freeform 443"/>
                  <p:cNvSpPr>
                    <a:spLocks/>
                  </p:cNvSpPr>
                  <p:nvPr/>
                </p:nvSpPr>
                <p:spPr bwMode="auto">
                  <a:xfrm>
                    <a:off x="2822" y="3649"/>
                    <a:ext cx="76" cy="48"/>
                  </a:xfrm>
                  <a:custGeom>
                    <a:avLst/>
                    <a:gdLst>
                      <a:gd name="T0" fmla="*/ 48 w 380"/>
                      <a:gd name="T1" fmla="*/ 172 h 237"/>
                      <a:gd name="T2" fmla="*/ 71 w 380"/>
                      <a:gd name="T3" fmla="*/ 193 h 237"/>
                      <a:gd name="T4" fmla="*/ 97 w 380"/>
                      <a:gd name="T5" fmla="*/ 206 h 237"/>
                      <a:gd name="T6" fmla="*/ 154 w 380"/>
                      <a:gd name="T7" fmla="*/ 213 h 237"/>
                      <a:gd name="T8" fmla="*/ 166 w 380"/>
                      <a:gd name="T9" fmla="*/ 225 h 237"/>
                      <a:gd name="T10" fmla="*/ 154 w 380"/>
                      <a:gd name="T11" fmla="*/ 237 h 237"/>
                      <a:gd name="T12" fmla="*/ 75 w 380"/>
                      <a:gd name="T13" fmla="*/ 231 h 237"/>
                      <a:gd name="T14" fmla="*/ 7 w 380"/>
                      <a:gd name="T15" fmla="*/ 191 h 237"/>
                      <a:gd name="T16" fmla="*/ 0 w 380"/>
                      <a:gd name="T17" fmla="*/ 148 h 237"/>
                      <a:gd name="T18" fmla="*/ 7 w 380"/>
                      <a:gd name="T19" fmla="*/ 106 h 237"/>
                      <a:gd name="T20" fmla="*/ 33 w 380"/>
                      <a:gd name="T21" fmla="*/ 74 h 237"/>
                      <a:gd name="T22" fmla="*/ 71 w 380"/>
                      <a:gd name="T23" fmla="*/ 56 h 237"/>
                      <a:gd name="T24" fmla="*/ 156 w 380"/>
                      <a:gd name="T25" fmla="*/ 35 h 237"/>
                      <a:gd name="T26" fmla="*/ 260 w 380"/>
                      <a:gd name="T27" fmla="*/ 8 h 237"/>
                      <a:gd name="T28" fmla="*/ 366 w 380"/>
                      <a:gd name="T29" fmla="*/ 0 h 237"/>
                      <a:gd name="T30" fmla="*/ 380 w 380"/>
                      <a:gd name="T31" fmla="*/ 12 h 237"/>
                      <a:gd name="T32" fmla="*/ 368 w 380"/>
                      <a:gd name="T33" fmla="*/ 24 h 237"/>
                      <a:gd name="T34" fmla="*/ 163 w 380"/>
                      <a:gd name="T35" fmla="*/ 58 h 237"/>
                      <a:gd name="T36" fmla="*/ 39 w 380"/>
                      <a:gd name="T37" fmla="*/ 121 h 237"/>
                      <a:gd name="T38" fmla="*/ 40 w 380"/>
                      <a:gd name="T39" fmla="*/ 147 h 237"/>
                      <a:gd name="T40" fmla="*/ 48 w 380"/>
                      <a:gd name="T41" fmla="*/ 172 h 237"/>
                      <a:gd name="T42" fmla="*/ 48 w 380"/>
                      <a:gd name="T43" fmla="*/ 17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0" h="237">
                        <a:moveTo>
                          <a:pt x="48" y="172"/>
                        </a:moveTo>
                        <a:lnTo>
                          <a:pt x="71" y="193"/>
                        </a:lnTo>
                        <a:lnTo>
                          <a:pt x="97" y="206"/>
                        </a:lnTo>
                        <a:lnTo>
                          <a:pt x="154" y="213"/>
                        </a:lnTo>
                        <a:lnTo>
                          <a:pt x="166" y="225"/>
                        </a:lnTo>
                        <a:lnTo>
                          <a:pt x="154" y="237"/>
                        </a:lnTo>
                        <a:lnTo>
                          <a:pt x="75" y="231"/>
                        </a:lnTo>
                        <a:lnTo>
                          <a:pt x="7" y="191"/>
                        </a:lnTo>
                        <a:lnTo>
                          <a:pt x="0" y="148"/>
                        </a:lnTo>
                        <a:lnTo>
                          <a:pt x="7" y="106"/>
                        </a:lnTo>
                        <a:lnTo>
                          <a:pt x="33" y="74"/>
                        </a:lnTo>
                        <a:lnTo>
                          <a:pt x="71" y="56"/>
                        </a:lnTo>
                        <a:lnTo>
                          <a:pt x="156" y="35"/>
                        </a:lnTo>
                        <a:lnTo>
                          <a:pt x="260" y="8"/>
                        </a:lnTo>
                        <a:lnTo>
                          <a:pt x="366" y="0"/>
                        </a:lnTo>
                        <a:lnTo>
                          <a:pt x="380" y="12"/>
                        </a:lnTo>
                        <a:lnTo>
                          <a:pt x="368" y="24"/>
                        </a:lnTo>
                        <a:lnTo>
                          <a:pt x="163" y="58"/>
                        </a:lnTo>
                        <a:lnTo>
                          <a:pt x="39" y="121"/>
                        </a:lnTo>
                        <a:lnTo>
                          <a:pt x="40" y="147"/>
                        </a:lnTo>
                        <a:lnTo>
                          <a:pt x="48" y="172"/>
                        </a:lnTo>
                        <a:lnTo>
                          <a:pt x="48"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8" name="Freeform 444"/>
                  <p:cNvSpPr>
                    <a:spLocks/>
                  </p:cNvSpPr>
                  <p:nvPr/>
                </p:nvSpPr>
                <p:spPr bwMode="auto">
                  <a:xfrm>
                    <a:off x="2908" y="3613"/>
                    <a:ext cx="74" cy="33"/>
                  </a:xfrm>
                  <a:custGeom>
                    <a:avLst/>
                    <a:gdLst>
                      <a:gd name="T0" fmla="*/ 262 w 368"/>
                      <a:gd name="T1" fmla="*/ 63 h 166"/>
                      <a:gd name="T2" fmla="*/ 232 w 368"/>
                      <a:gd name="T3" fmla="*/ 72 h 166"/>
                      <a:gd name="T4" fmla="*/ 152 w 368"/>
                      <a:gd name="T5" fmla="*/ 101 h 166"/>
                      <a:gd name="T6" fmla="*/ 73 w 368"/>
                      <a:gd name="T7" fmla="*/ 135 h 166"/>
                      <a:gd name="T8" fmla="*/ 18 w 368"/>
                      <a:gd name="T9" fmla="*/ 166 h 166"/>
                      <a:gd name="T10" fmla="*/ 0 w 368"/>
                      <a:gd name="T11" fmla="*/ 161 h 166"/>
                      <a:gd name="T12" fmla="*/ 5 w 368"/>
                      <a:gd name="T13" fmla="*/ 145 h 166"/>
                      <a:gd name="T14" fmla="*/ 25 w 368"/>
                      <a:gd name="T15" fmla="*/ 129 h 166"/>
                      <a:gd name="T16" fmla="*/ 87 w 368"/>
                      <a:gd name="T17" fmla="*/ 85 h 166"/>
                      <a:gd name="T18" fmla="*/ 163 w 368"/>
                      <a:gd name="T19" fmla="*/ 40 h 166"/>
                      <a:gd name="T20" fmla="*/ 253 w 368"/>
                      <a:gd name="T21" fmla="*/ 0 h 166"/>
                      <a:gd name="T22" fmla="*/ 286 w 368"/>
                      <a:gd name="T23" fmla="*/ 4 h 166"/>
                      <a:gd name="T24" fmla="*/ 319 w 368"/>
                      <a:gd name="T25" fmla="*/ 29 h 166"/>
                      <a:gd name="T26" fmla="*/ 368 w 368"/>
                      <a:gd name="T27" fmla="*/ 90 h 166"/>
                      <a:gd name="T28" fmla="*/ 363 w 368"/>
                      <a:gd name="T29" fmla="*/ 119 h 166"/>
                      <a:gd name="T30" fmla="*/ 333 w 368"/>
                      <a:gd name="T31" fmla="*/ 115 h 166"/>
                      <a:gd name="T32" fmla="*/ 301 w 368"/>
                      <a:gd name="T33" fmla="*/ 84 h 166"/>
                      <a:gd name="T34" fmla="*/ 262 w 368"/>
                      <a:gd name="T35" fmla="*/ 63 h 166"/>
                      <a:gd name="T36" fmla="*/ 262 w 368"/>
                      <a:gd name="T37" fmla="*/ 6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8" h="166">
                        <a:moveTo>
                          <a:pt x="262" y="63"/>
                        </a:moveTo>
                        <a:lnTo>
                          <a:pt x="232" y="72"/>
                        </a:lnTo>
                        <a:lnTo>
                          <a:pt x="152" y="101"/>
                        </a:lnTo>
                        <a:lnTo>
                          <a:pt x="73" y="135"/>
                        </a:lnTo>
                        <a:lnTo>
                          <a:pt x="18" y="166"/>
                        </a:lnTo>
                        <a:lnTo>
                          <a:pt x="0" y="161"/>
                        </a:lnTo>
                        <a:lnTo>
                          <a:pt x="5" y="145"/>
                        </a:lnTo>
                        <a:lnTo>
                          <a:pt x="25" y="129"/>
                        </a:lnTo>
                        <a:lnTo>
                          <a:pt x="87" y="85"/>
                        </a:lnTo>
                        <a:lnTo>
                          <a:pt x="163" y="40"/>
                        </a:lnTo>
                        <a:lnTo>
                          <a:pt x="253" y="0"/>
                        </a:lnTo>
                        <a:lnTo>
                          <a:pt x="286" y="4"/>
                        </a:lnTo>
                        <a:lnTo>
                          <a:pt x="319" y="29"/>
                        </a:lnTo>
                        <a:lnTo>
                          <a:pt x="368" y="90"/>
                        </a:lnTo>
                        <a:lnTo>
                          <a:pt x="363" y="119"/>
                        </a:lnTo>
                        <a:lnTo>
                          <a:pt x="333" y="115"/>
                        </a:lnTo>
                        <a:lnTo>
                          <a:pt x="301" y="84"/>
                        </a:lnTo>
                        <a:lnTo>
                          <a:pt x="262" y="63"/>
                        </a:lnTo>
                        <a:lnTo>
                          <a:pt x="262"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89" name="Freeform 445"/>
                  <p:cNvSpPr>
                    <a:spLocks/>
                  </p:cNvSpPr>
                  <p:nvPr/>
                </p:nvSpPr>
                <p:spPr bwMode="auto">
                  <a:xfrm>
                    <a:off x="2932" y="3634"/>
                    <a:ext cx="117" cy="48"/>
                  </a:xfrm>
                  <a:custGeom>
                    <a:avLst/>
                    <a:gdLst>
                      <a:gd name="T0" fmla="*/ 5 w 583"/>
                      <a:gd name="T1" fmla="*/ 53 h 242"/>
                      <a:gd name="T2" fmla="*/ 38 w 583"/>
                      <a:gd name="T3" fmla="*/ 37 h 242"/>
                      <a:gd name="T4" fmla="*/ 74 w 583"/>
                      <a:gd name="T5" fmla="*/ 23 h 242"/>
                      <a:gd name="T6" fmla="*/ 165 w 583"/>
                      <a:gd name="T7" fmla="*/ 0 h 242"/>
                      <a:gd name="T8" fmla="*/ 248 w 583"/>
                      <a:gd name="T9" fmla="*/ 1 h 242"/>
                      <a:gd name="T10" fmla="*/ 330 w 583"/>
                      <a:gd name="T11" fmla="*/ 24 h 242"/>
                      <a:gd name="T12" fmla="*/ 411 w 583"/>
                      <a:gd name="T13" fmla="*/ 69 h 242"/>
                      <a:gd name="T14" fmla="*/ 457 w 583"/>
                      <a:gd name="T15" fmla="*/ 102 h 242"/>
                      <a:gd name="T16" fmla="*/ 505 w 583"/>
                      <a:gd name="T17" fmla="*/ 137 h 242"/>
                      <a:gd name="T18" fmla="*/ 547 w 583"/>
                      <a:gd name="T19" fmla="*/ 179 h 242"/>
                      <a:gd name="T20" fmla="*/ 582 w 583"/>
                      <a:gd name="T21" fmla="*/ 225 h 242"/>
                      <a:gd name="T22" fmla="*/ 583 w 583"/>
                      <a:gd name="T23" fmla="*/ 242 h 242"/>
                      <a:gd name="T24" fmla="*/ 566 w 583"/>
                      <a:gd name="T25" fmla="*/ 241 h 242"/>
                      <a:gd name="T26" fmla="*/ 517 w 583"/>
                      <a:gd name="T27" fmla="*/ 212 h 242"/>
                      <a:gd name="T28" fmla="*/ 470 w 583"/>
                      <a:gd name="T29" fmla="*/ 181 h 242"/>
                      <a:gd name="T30" fmla="*/ 423 w 583"/>
                      <a:gd name="T31" fmla="*/ 149 h 242"/>
                      <a:gd name="T32" fmla="*/ 377 w 583"/>
                      <a:gd name="T33" fmla="*/ 117 h 242"/>
                      <a:gd name="T34" fmla="*/ 344 w 583"/>
                      <a:gd name="T35" fmla="*/ 95 h 242"/>
                      <a:gd name="T36" fmla="*/ 309 w 583"/>
                      <a:gd name="T37" fmla="*/ 75 h 242"/>
                      <a:gd name="T38" fmla="*/ 241 w 583"/>
                      <a:gd name="T39" fmla="*/ 47 h 242"/>
                      <a:gd name="T40" fmla="*/ 168 w 583"/>
                      <a:gd name="T41" fmla="*/ 36 h 242"/>
                      <a:gd name="T42" fmla="*/ 90 w 583"/>
                      <a:gd name="T43" fmla="*/ 46 h 242"/>
                      <a:gd name="T44" fmla="*/ 17 w 583"/>
                      <a:gd name="T45" fmla="*/ 75 h 242"/>
                      <a:gd name="T46" fmla="*/ 0 w 583"/>
                      <a:gd name="T47" fmla="*/ 69 h 242"/>
                      <a:gd name="T48" fmla="*/ 5 w 583"/>
                      <a:gd name="T49" fmla="*/ 53 h 242"/>
                      <a:gd name="T50" fmla="*/ 5 w 583"/>
                      <a:gd name="T51" fmla="*/ 5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3" h="242">
                        <a:moveTo>
                          <a:pt x="5" y="53"/>
                        </a:moveTo>
                        <a:lnTo>
                          <a:pt x="38" y="37"/>
                        </a:lnTo>
                        <a:lnTo>
                          <a:pt x="74" y="23"/>
                        </a:lnTo>
                        <a:lnTo>
                          <a:pt x="165" y="0"/>
                        </a:lnTo>
                        <a:lnTo>
                          <a:pt x="248" y="1"/>
                        </a:lnTo>
                        <a:lnTo>
                          <a:pt x="330" y="24"/>
                        </a:lnTo>
                        <a:lnTo>
                          <a:pt x="411" y="69"/>
                        </a:lnTo>
                        <a:lnTo>
                          <a:pt x="457" y="102"/>
                        </a:lnTo>
                        <a:lnTo>
                          <a:pt x="505" y="137"/>
                        </a:lnTo>
                        <a:lnTo>
                          <a:pt x="547" y="179"/>
                        </a:lnTo>
                        <a:lnTo>
                          <a:pt x="582" y="225"/>
                        </a:lnTo>
                        <a:lnTo>
                          <a:pt x="583" y="242"/>
                        </a:lnTo>
                        <a:lnTo>
                          <a:pt x="566" y="241"/>
                        </a:lnTo>
                        <a:lnTo>
                          <a:pt x="517" y="212"/>
                        </a:lnTo>
                        <a:lnTo>
                          <a:pt x="470" y="181"/>
                        </a:lnTo>
                        <a:lnTo>
                          <a:pt x="423" y="149"/>
                        </a:lnTo>
                        <a:lnTo>
                          <a:pt x="377" y="117"/>
                        </a:lnTo>
                        <a:lnTo>
                          <a:pt x="344" y="95"/>
                        </a:lnTo>
                        <a:lnTo>
                          <a:pt x="309" y="75"/>
                        </a:lnTo>
                        <a:lnTo>
                          <a:pt x="241" y="47"/>
                        </a:lnTo>
                        <a:lnTo>
                          <a:pt x="168" y="36"/>
                        </a:lnTo>
                        <a:lnTo>
                          <a:pt x="90" y="46"/>
                        </a:lnTo>
                        <a:lnTo>
                          <a:pt x="17" y="75"/>
                        </a:lnTo>
                        <a:lnTo>
                          <a:pt x="0" y="69"/>
                        </a:lnTo>
                        <a:lnTo>
                          <a:pt x="5" y="53"/>
                        </a:lnTo>
                        <a:lnTo>
                          <a:pt x="5"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0" name="Freeform 446"/>
                  <p:cNvSpPr>
                    <a:spLocks/>
                  </p:cNvSpPr>
                  <p:nvPr/>
                </p:nvSpPr>
                <p:spPr bwMode="auto">
                  <a:xfrm>
                    <a:off x="2671" y="3848"/>
                    <a:ext cx="100" cy="57"/>
                  </a:xfrm>
                  <a:custGeom>
                    <a:avLst/>
                    <a:gdLst>
                      <a:gd name="T0" fmla="*/ 74 w 500"/>
                      <a:gd name="T1" fmla="*/ 137 h 285"/>
                      <a:gd name="T2" fmla="*/ 111 w 500"/>
                      <a:gd name="T3" fmla="*/ 159 h 285"/>
                      <a:gd name="T4" fmla="*/ 151 w 500"/>
                      <a:gd name="T5" fmla="*/ 178 h 285"/>
                      <a:gd name="T6" fmla="*/ 235 w 500"/>
                      <a:gd name="T7" fmla="*/ 203 h 285"/>
                      <a:gd name="T8" fmla="*/ 326 w 500"/>
                      <a:gd name="T9" fmla="*/ 226 h 285"/>
                      <a:gd name="T10" fmla="*/ 416 w 500"/>
                      <a:gd name="T11" fmla="*/ 248 h 285"/>
                      <a:gd name="T12" fmla="*/ 490 w 500"/>
                      <a:gd name="T13" fmla="*/ 261 h 285"/>
                      <a:gd name="T14" fmla="*/ 500 w 500"/>
                      <a:gd name="T15" fmla="*/ 273 h 285"/>
                      <a:gd name="T16" fmla="*/ 488 w 500"/>
                      <a:gd name="T17" fmla="*/ 285 h 285"/>
                      <a:gd name="T18" fmla="*/ 243 w 500"/>
                      <a:gd name="T19" fmla="*/ 271 h 285"/>
                      <a:gd name="T20" fmla="*/ 110 w 500"/>
                      <a:gd name="T21" fmla="*/ 240 h 285"/>
                      <a:gd name="T22" fmla="*/ 23 w 500"/>
                      <a:gd name="T23" fmla="*/ 189 h 285"/>
                      <a:gd name="T24" fmla="*/ 0 w 500"/>
                      <a:gd name="T25" fmla="*/ 121 h 285"/>
                      <a:gd name="T26" fmla="*/ 9 w 500"/>
                      <a:gd name="T27" fmla="*/ 48 h 285"/>
                      <a:gd name="T28" fmla="*/ 26 w 500"/>
                      <a:gd name="T29" fmla="*/ 30 h 285"/>
                      <a:gd name="T30" fmla="*/ 49 w 500"/>
                      <a:gd name="T31" fmla="*/ 17 h 285"/>
                      <a:gd name="T32" fmla="*/ 99 w 500"/>
                      <a:gd name="T33" fmla="*/ 0 h 285"/>
                      <a:gd name="T34" fmla="*/ 118 w 500"/>
                      <a:gd name="T35" fmla="*/ 2 h 285"/>
                      <a:gd name="T36" fmla="*/ 101 w 500"/>
                      <a:gd name="T37" fmla="*/ 25 h 285"/>
                      <a:gd name="T38" fmla="*/ 74 w 500"/>
                      <a:gd name="T39" fmla="*/ 52 h 285"/>
                      <a:gd name="T40" fmla="*/ 57 w 500"/>
                      <a:gd name="T41" fmla="*/ 69 h 285"/>
                      <a:gd name="T42" fmla="*/ 58 w 500"/>
                      <a:gd name="T43" fmla="*/ 105 h 285"/>
                      <a:gd name="T44" fmla="*/ 74 w 500"/>
                      <a:gd name="T45" fmla="*/ 137 h 285"/>
                      <a:gd name="T46" fmla="*/ 74 w 500"/>
                      <a:gd name="T47" fmla="*/ 1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0" h="285">
                        <a:moveTo>
                          <a:pt x="74" y="137"/>
                        </a:moveTo>
                        <a:lnTo>
                          <a:pt x="111" y="159"/>
                        </a:lnTo>
                        <a:lnTo>
                          <a:pt x="151" y="178"/>
                        </a:lnTo>
                        <a:lnTo>
                          <a:pt x="235" y="203"/>
                        </a:lnTo>
                        <a:lnTo>
                          <a:pt x="326" y="226"/>
                        </a:lnTo>
                        <a:lnTo>
                          <a:pt x="416" y="248"/>
                        </a:lnTo>
                        <a:lnTo>
                          <a:pt x="490" y="261"/>
                        </a:lnTo>
                        <a:lnTo>
                          <a:pt x="500" y="273"/>
                        </a:lnTo>
                        <a:lnTo>
                          <a:pt x="488" y="285"/>
                        </a:lnTo>
                        <a:lnTo>
                          <a:pt x="243" y="271"/>
                        </a:lnTo>
                        <a:lnTo>
                          <a:pt x="110" y="240"/>
                        </a:lnTo>
                        <a:lnTo>
                          <a:pt x="23" y="189"/>
                        </a:lnTo>
                        <a:lnTo>
                          <a:pt x="0" y="121"/>
                        </a:lnTo>
                        <a:lnTo>
                          <a:pt x="9" y="48"/>
                        </a:lnTo>
                        <a:lnTo>
                          <a:pt x="26" y="30"/>
                        </a:lnTo>
                        <a:lnTo>
                          <a:pt x="49" y="17"/>
                        </a:lnTo>
                        <a:lnTo>
                          <a:pt x="99" y="0"/>
                        </a:lnTo>
                        <a:lnTo>
                          <a:pt x="118" y="2"/>
                        </a:lnTo>
                        <a:lnTo>
                          <a:pt x="101" y="25"/>
                        </a:lnTo>
                        <a:lnTo>
                          <a:pt x="74" y="52"/>
                        </a:lnTo>
                        <a:lnTo>
                          <a:pt x="57" y="69"/>
                        </a:lnTo>
                        <a:lnTo>
                          <a:pt x="58" y="105"/>
                        </a:lnTo>
                        <a:lnTo>
                          <a:pt x="74" y="137"/>
                        </a:lnTo>
                        <a:lnTo>
                          <a:pt x="74"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1" name="Freeform 447"/>
                  <p:cNvSpPr>
                    <a:spLocks/>
                  </p:cNvSpPr>
                  <p:nvPr/>
                </p:nvSpPr>
                <p:spPr bwMode="auto">
                  <a:xfrm>
                    <a:off x="2582" y="3761"/>
                    <a:ext cx="51" cy="33"/>
                  </a:xfrm>
                  <a:custGeom>
                    <a:avLst/>
                    <a:gdLst>
                      <a:gd name="T0" fmla="*/ 238 w 252"/>
                      <a:gd name="T1" fmla="*/ 28 h 163"/>
                      <a:gd name="T2" fmla="*/ 167 w 252"/>
                      <a:gd name="T3" fmla="*/ 55 h 163"/>
                      <a:gd name="T4" fmla="*/ 120 w 252"/>
                      <a:gd name="T5" fmla="*/ 119 h 163"/>
                      <a:gd name="T6" fmla="*/ 104 w 252"/>
                      <a:gd name="T7" fmla="*/ 144 h 163"/>
                      <a:gd name="T8" fmla="*/ 61 w 252"/>
                      <a:gd name="T9" fmla="*/ 157 h 163"/>
                      <a:gd name="T10" fmla="*/ 15 w 252"/>
                      <a:gd name="T11" fmla="*/ 163 h 163"/>
                      <a:gd name="T12" fmla="*/ 0 w 252"/>
                      <a:gd name="T13" fmla="*/ 154 h 163"/>
                      <a:gd name="T14" fmla="*/ 11 w 252"/>
                      <a:gd name="T15" fmla="*/ 139 h 163"/>
                      <a:gd name="T16" fmla="*/ 67 w 252"/>
                      <a:gd name="T17" fmla="*/ 101 h 163"/>
                      <a:gd name="T18" fmla="*/ 94 w 252"/>
                      <a:gd name="T19" fmla="*/ 66 h 163"/>
                      <a:gd name="T20" fmla="*/ 124 w 252"/>
                      <a:gd name="T21" fmla="*/ 37 h 163"/>
                      <a:gd name="T22" fmla="*/ 161 w 252"/>
                      <a:gd name="T23" fmla="*/ 14 h 163"/>
                      <a:gd name="T24" fmla="*/ 200 w 252"/>
                      <a:gd name="T25" fmla="*/ 0 h 163"/>
                      <a:gd name="T26" fmla="*/ 242 w 252"/>
                      <a:gd name="T27" fmla="*/ 4 h 163"/>
                      <a:gd name="T28" fmla="*/ 252 w 252"/>
                      <a:gd name="T29" fmla="*/ 18 h 163"/>
                      <a:gd name="T30" fmla="*/ 238 w 252"/>
                      <a:gd name="T31" fmla="*/ 28 h 163"/>
                      <a:gd name="T32" fmla="*/ 238 w 252"/>
                      <a:gd name="T33" fmla="*/ 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163">
                        <a:moveTo>
                          <a:pt x="238" y="28"/>
                        </a:moveTo>
                        <a:lnTo>
                          <a:pt x="167" y="55"/>
                        </a:lnTo>
                        <a:lnTo>
                          <a:pt x="120" y="119"/>
                        </a:lnTo>
                        <a:lnTo>
                          <a:pt x="104" y="144"/>
                        </a:lnTo>
                        <a:lnTo>
                          <a:pt x="61" y="157"/>
                        </a:lnTo>
                        <a:lnTo>
                          <a:pt x="15" y="163"/>
                        </a:lnTo>
                        <a:lnTo>
                          <a:pt x="0" y="154"/>
                        </a:lnTo>
                        <a:lnTo>
                          <a:pt x="11" y="139"/>
                        </a:lnTo>
                        <a:lnTo>
                          <a:pt x="67" y="101"/>
                        </a:lnTo>
                        <a:lnTo>
                          <a:pt x="94" y="66"/>
                        </a:lnTo>
                        <a:lnTo>
                          <a:pt x="124" y="37"/>
                        </a:lnTo>
                        <a:lnTo>
                          <a:pt x="161" y="14"/>
                        </a:lnTo>
                        <a:lnTo>
                          <a:pt x="200" y="0"/>
                        </a:lnTo>
                        <a:lnTo>
                          <a:pt x="242" y="4"/>
                        </a:lnTo>
                        <a:lnTo>
                          <a:pt x="252" y="18"/>
                        </a:lnTo>
                        <a:lnTo>
                          <a:pt x="238" y="28"/>
                        </a:lnTo>
                        <a:lnTo>
                          <a:pt x="238"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2" name="Freeform 448"/>
                  <p:cNvSpPr>
                    <a:spLocks/>
                  </p:cNvSpPr>
                  <p:nvPr/>
                </p:nvSpPr>
                <p:spPr bwMode="auto">
                  <a:xfrm>
                    <a:off x="2593" y="3796"/>
                    <a:ext cx="50" cy="40"/>
                  </a:xfrm>
                  <a:custGeom>
                    <a:avLst/>
                    <a:gdLst>
                      <a:gd name="T0" fmla="*/ 17 w 253"/>
                      <a:gd name="T1" fmla="*/ 0 h 198"/>
                      <a:gd name="T2" fmla="*/ 50 w 253"/>
                      <a:gd name="T3" fmla="*/ 19 h 198"/>
                      <a:gd name="T4" fmla="*/ 86 w 253"/>
                      <a:gd name="T5" fmla="*/ 45 h 198"/>
                      <a:gd name="T6" fmla="*/ 120 w 253"/>
                      <a:gd name="T7" fmla="*/ 69 h 198"/>
                      <a:gd name="T8" fmla="*/ 151 w 253"/>
                      <a:gd name="T9" fmla="*/ 92 h 198"/>
                      <a:gd name="T10" fmla="*/ 201 w 253"/>
                      <a:gd name="T11" fmla="*/ 134 h 198"/>
                      <a:gd name="T12" fmla="*/ 225 w 253"/>
                      <a:gd name="T13" fmla="*/ 156 h 198"/>
                      <a:gd name="T14" fmla="*/ 249 w 253"/>
                      <a:gd name="T15" fmla="*/ 178 h 198"/>
                      <a:gd name="T16" fmla="*/ 253 w 253"/>
                      <a:gd name="T17" fmla="*/ 194 h 198"/>
                      <a:gd name="T18" fmla="*/ 236 w 253"/>
                      <a:gd name="T19" fmla="*/ 198 h 198"/>
                      <a:gd name="T20" fmla="*/ 176 w 253"/>
                      <a:gd name="T21" fmla="*/ 171 h 198"/>
                      <a:gd name="T22" fmla="*/ 119 w 253"/>
                      <a:gd name="T23" fmla="*/ 137 h 198"/>
                      <a:gd name="T24" fmla="*/ 94 w 253"/>
                      <a:gd name="T25" fmla="*/ 115 h 198"/>
                      <a:gd name="T26" fmla="*/ 59 w 253"/>
                      <a:gd name="T27" fmla="*/ 81 h 198"/>
                      <a:gd name="T28" fmla="*/ 26 w 253"/>
                      <a:gd name="T29" fmla="*/ 45 h 198"/>
                      <a:gd name="T30" fmla="*/ 2 w 253"/>
                      <a:gd name="T31" fmla="*/ 18 h 198"/>
                      <a:gd name="T32" fmla="*/ 0 w 253"/>
                      <a:gd name="T33" fmla="*/ 1 h 198"/>
                      <a:gd name="T34" fmla="*/ 17 w 253"/>
                      <a:gd name="T35" fmla="*/ 0 h 198"/>
                      <a:gd name="T36" fmla="*/ 17 w 253"/>
                      <a:gd name="T37"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3" h="198">
                        <a:moveTo>
                          <a:pt x="17" y="0"/>
                        </a:moveTo>
                        <a:lnTo>
                          <a:pt x="50" y="19"/>
                        </a:lnTo>
                        <a:lnTo>
                          <a:pt x="86" y="45"/>
                        </a:lnTo>
                        <a:lnTo>
                          <a:pt x="120" y="69"/>
                        </a:lnTo>
                        <a:lnTo>
                          <a:pt x="151" y="92"/>
                        </a:lnTo>
                        <a:lnTo>
                          <a:pt x="201" y="134"/>
                        </a:lnTo>
                        <a:lnTo>
                          <a:pt x="225" y="156"/>
                        </a:lnTo>
                        <a:lnTo>
                          <a:pt x="249" y="178"/>
                        </a:lnTo>
                        <a:lnTo>
                          <a:pt x="253" y="194"/>
                        </a:lnTo>
                        <a:lnTo>
                          <a:pt x="236" y="198"/>
                        </a:lnTo>
                        <a:lnTo>
                          <a:pt x="176" y="171"/>
                        </a:lnTo>
                        <a:lnTo>
                          <a:pt x="119" y="137"/>
                        </a:lnTo>
                        <a:lnTo>
                          <a:pt x="94" y="115"/>
                        </a:lnTo>
                        <a:lnTo>
                          <a:pt x="59" y="81"/>
                        </a:lnTo>
                        <a:lnTo>
                          <a:pt x="26" y="45"/>
                        </a:lnTo>
                        <a:lnTo>
                          <a:pt x="2" y="18"/>
                        </a:lnTo>
                        <a:lnTo>
                          <a:pt x="0" y="1"/>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3" name="Freeform 449"/>
                  <p:cNvSpPr>
                    <a:spLocks/>
                  </p:cNvSpPr>
                  <p:nvPr/>
                </p:nvSpPr>
                <p:spPr bwMode="auto">
                  <a:xfrm>
                    <a:off x="2570" y="3789"/>
                    <a:ext cx="17" cy="18"/>
                  </a:xfrm>
                  <a:custGeom>
                    <a:avLst/>
                    <a:gdLst>
                      <a:gd name="T0" fmla="*/ 86 w 86"/>
                      <a:gd name="T1" fmla="*/ 18 h 92"/>
                      <a:gd name="T2" fmla="*/ 17 w 86"/>
                      <a:gd name="T3" fmla="*/ 92 h 92"/>
                      <a:gd name="T4" fmla="*/ 0 w 86"/>
                      <a:gd name="T5" fmla="*/ 91 h 92"/>
                      <a:gd name="T6" fmla="*/ 1 w 86"/>
                      <a:gd name="T7" fmla="*/ 75 h 92"/>
                      <a:gd name="T8" fmla="*/ 37 w 86"/>
                      <a:gd name="T9" fmla="*/ 39 h 92"/>
                      <a:gd name="T10" fmla="*/ 64 w 86"/>
                      <a:gd name="T11" fmla="*/ 3 h 92"/>
                      <a:gd name="T12" fmla="*/ 83 w 86"/>
                      <a:gd name="T13" fmla="*/ 0 h 92"/>
                      <a:gd name="T14" fmla="*/ 86 w 86"/>
                      <a:gd name="T15" fmla="*/ 18 h 92"/>
                      <a:gd name="T16" fmla="*/ 86 w 86"/>
                      <a:gd name="T17"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92">
                        <a:moveTo>
                          <a:pt x="86" y="18"/>
                        </a:moveTo>
                        <a:lnTo>
                          <a:pt x="17" y="92"/>
                        </a:lnTo>
                        <a:lnTo>
                          <a:pt x="0" y="91"/>
                        </a:lnTo>
                        <a:lnTo>
                          <a:pt x="1" y="75"/>
                        </a:lnTo>
                        <a:lnTo>
                          <a:pt x="37" y="39"/>
                        </a:lnTo>
                        <a:lnTo>
                          <a:pt x="64" y="3"/>
                        </a:lnTo>
                        <a:lnTo>
                          <a:pt x="83" y="0"/>
                        </a:lnTo>
                        <a:lnTo>
                          <a:pt x="86" y="18"/>
                        </a:lnTo>
                        <a:lnTo>
                          <a:pt x="8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4" name="Freeform 450"/>
                  <p:cNvSpPr>
                    <a:spLocks/>
                  </p:cNvSpPr>
                  <p:nvPr/>
                </p:nvSpPr>
                <p:spPr bwMode="auto">
                  <a:xfrm>
                    <a:off x="2536" y="3792"/>
                    <a:ext cx="75" cy="68"/>
                  </a:xfrm>
                  <a:custGeom>
                    <a:avLst/>
                    <a:gdLst>
                      <a:gd name="T0" fmla="*/ 81 w 375"/>
                      <a:gd name="T1" fmla="*/ 71 h 340"/>
                      <a:gd name="T2" fmla="*/ 116 w 375"/>
                      <a:gd name="T3" fmla="*/ 98 h 340"/>
                      <a:gd name="T4" fmla="*/ 149 w 375"/>
                      <a:gd name="T5" fmla="*/ 126 h 340"/>
                      <a:gd name="T6" fmla="*/ 181 w 375"/>
                      <a:gd name="T7" fmla="*/ 154 h 340"/>
                      <a:gd name="T8" fmla="*/ 212 w 375"/>
                      <a:gd name="T9" fmla="*/ 184 h 340"/>
                      <a:gd name="T10" fmla="*/ 264 w 375"/>
                      <a:gd name="T11" fmla="*/ 234 h 340"/>
                      <a:gd name="T12" fmla="*/ 291 w 375"/>
                      <a:gd name="T13" fmla="*/ 260 h 340"/>
                      <a:gd name="T14" fmla="*/ 317 w 375"/>
                      <a:gd name="T15" fmla="*/ 283 h 340"/>
                      <a:gd name="T16" fmla="*/ 369 w 375"/>
                      <a:gd name="T17" fmla="*/ 320 h 340"/>
                      <a:gd name="T18" fmla="*/ 375 w 375"/>
                      <a:gd name="T19" fmla="*/ 336 h 340"/>
                      <a:gd name="T20" fmla="*/ 358 w 375"/>
                      <a:gd name="T21" fmla="*/ 340 h 340"/>
                      <a:gd name="T22" fmla="*/ 320 w 375"/>
                      <a:gd name="T23" fmla="*/ 321 h 340"/>
                      <a:gd name="T24" fmla="*/ 265 w 375"/>
                      <a:gd name="T25" fmla="*/ 286 h 340"/>
                      <a:gd name="T26" fmla="*/ 212 w 375"/>
                      <a:gd name="T27" fmla="*/ 249 h 340"/>
                      <a:gd name="T28" fmla="*/ 178 w 375"/>
                      <a:gd name="T29" fmla="*/ 223 h 340"/>
                      <a:gd name="T30" fmla="*/ 136 w 375"/>
                      <a:gd name="T31" fmla="*/ 184 h 340"/>
                      <a:gd name="T32" fmla="*/ 96 w 375"/>
                      <a:gd name="T33" fmla="*/ 148 h 340"/>
                      <a:gd name="T34" fmla="*/ 55 w 375"/>
                      <a:gd name="T35" fmla="*/ 112 h 340"/>
                      <a:gd name="T36" fmla="*/ 11 w 375"/>
                      <a:gd name="T37" fmla="*/ 76 h 340"/>
                      <a:gd name="T38" fmla="*/ 0 w 375"/>
                      <a:gd name="T39" fmla="*/ 52 h 340"/>
                      <a:gd name="T40" fmla="*/ 22 w 375"/>
                      <a:gd name="T41" fmla="*/ 37 h 340"/>
                      <a:gd name="T42" fmla="*/ 103 w 375"/>
                      <a:gd name="T43" fmla="*/ 27 h 340"/>
                      <a:gd name="T44" fmla="*/ 182 w 375"/>
                      <a:gd name="T45" fmla="*/ 0 h 340"/>
                      <a:gd name="T46" fmla="*/ 200 w 375"/>
                      <a:gd name="T47" fmla="*/ 3 h 340"/>
                      <a:gd name="T48" fmla="*/ 197 w 375"/>
                      <a:gd name="T49" fmla="*/ 19 h 340"/>
                      <a:gd name="T50" fmla="*/ 174 w 375"/>
                      <a:gd name="T51" fmla="*/ 37 h 340"/>
                      <a:gd name="T52" fmla="*/ 143 w 375"/>
                      <a:gd name="T53" fmla="*/ 53 h 340"/>
                      <a:gd name="T54" fmla="*/ 81 w 375"/>
                      <a:gd name="T55" fmla="*/ 71 h 340"/>
                      <a:gd name="T56" fmla="*/ 81 w 375"/>
                      <a:gd name="T57" fmla="*/ 7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 h="340">
                        <a:moveTo>
                          <a:pt x="81" y="71"/>
                        </a:moveTo>
                        <a:lnTo>
                          <a:pt x="116" y="98"/>
                        </a:lnTo>
                        <a:lnTo>
                          <a:pt x="149" y="126"/>
                        </a:lnTo>
                        <a:lnTo>
                          <a:pt x="181" y="154"/>
                        </a:lnTo>
                        <a:lnTo>
                          <a:pt x="212" y="184"/>
                        </a:lnTo>
                        <a:lnTo>
                          <a:pt x="264" y="234"/>
                        </a:lnTo>
                        <a:lnTo>
                          <a:pt x="291" y="260"/>
                        </a:lnTo>
                        <a:lnTo>
                          <a:pt x="317" y="283"/>
                        </a:lnTo>
                        <a:lnTo>
                          <a:pt x="369" y="320"/>
                        </a:lnTo>
                        <a:lnTo>
                          <a:pt x="375" y="336"/>
                        </a:lnTo>
                        <a:lnTo>
                          <a:pt x="358" y="340"/>
                        </a:lnTo>
                        <a:lnTo>
                          <a:pt x="320" y="321"/>
                        </a:lnTo>
                        <a:lnTo>
                          <a:pt x="265" y="286"/>
                        </a:lnTo>
                        <a:lnTo>
                          <a:pt x="212" y="249"/>
                        </a:lnTo>
                        <a:lnTo>
                          <a:pt x="178" y="223"/>
                        </a:lnTo>
                        <a:lnTo>
                          <a:pt x="136" y="184"/>
                        </a:lnTo>
                        <a:lnTo>
                          <a:pt x="96" y="148"/>
                        </a:lnTo>
                        <a:lnTo>
                          <a:pt x="55" y="112"/>
                        </a:lnTo>
                        <a:lnTo>
                          <a:pt x="11" y="76"/>
                        </a:lnTo>
                        <a:lnTo>
                          <a:pt x="0" y="52"/>
                        </a:lnTo>
                        <a:lnTo>
                          <a:pt x="22" y="37"/>
                        </a:lnTo>
                        <a:lnTo>
                          <a:pt x="103" y="27"/>
                        </a:lnTo>
                        <a:lnTo>
                          <a:pt x="182" y="0"/>
                        </a:lnTo>
                        <a:lnTo>
                          <a:pt x="200" y="3"/>
                        </a:lnTo>
                        <a:lnTo>
                          <a:pt x="197" y="19"/>
                        </a:lnTo>
                        <a:lnTo>
                          <a:pt x="174" y="37"/>
                        </a:lnTo>
                        <a:lnTo>
                          <a:pt x="143" y="53"/>
                        </a:lnTo>
                        <a:lnTo>
                          <a:pt x="81" y="71"/>
                        </a:lnTo>
                        <a:lnTo>
                          <a:pt x="81"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5" name="Freeform 451"/>
                  <p:cNvSpPr>
                    <a:spLocks/>
                  </p:cNvSpPr>
                  <p:nvPr/>
                </p:nvSpPr>
                <p:spPr bwMode="auto">
                  <a:xfrm>
                    <a:off x="2573" y="3808"/>
                    <a:ext cx="72" cy="49"/>
                  </a:xfrm>
                  <a:custGeom>
                    <a:avLst/>
                    <a:gdLst>
                      <a:gd name="T0" fmla="*/ 22 w 359"/>
                      <a:gd name="T1" fmla="*/ 0 h 247"/>
                      <a:gd name="T2" fmla="*/ 59 w 359"/>
                      <a:gd name="T3" fmla="*/ 25 h 247"/>
                      <a:gd name="T4" fmla="*/ 95 w 359"/>
                      <a:gd name="T5" fmla="*/ 52 h 247"/>
                      <a:gd name="T6" fmla="*/ 133 w 359"/>
                      <a:gd name="T7" fmla="*/ 75 h 247"/>
                      <a:gd name="T8" fmla="*/ 171 w 359"/>
                      <a:gd name="T9" fmla="*/ 97 h 247"/>
                      <a:gd name="T10" fmla="*/ 246 w 359"/>
                      <a:gd name="T11" fmla="*/ 142 h 247"/>
                      <a:gd name="T12" fmla="*/ 273 w 359"/>
                      <a:gd name="T13" fmla="*/ 161 h 247"/>
                      <a:gd name="T14" fmla="*/ 322 w 359"/>
                      <a:gd name="T15" fmla="*/ 202 h 247"/>
                      <a:gd name="T16" fmla="*/ 358 w 359"/>
                      <a:gd name="T17" fmla="*/ 237 h 247"/>
                      <a:gd name="T18" fmla="*/ 359 w 359"/>
                      <a:gd name="T19" fmla="*/ 247 h 247"/>
                      <a:gd name="T20" fmla="*/ 341 w 359"/>
                      <a:gd name="T21" fmla="*/ 244 h 247"/>
                      <a:gd name="T22" fmla="*/ 256 w 359"/>
                      <a:gd name="T23" fmla="*/ 209 h 247"/>
                      <a:gd name="T24" fmla="*/ 209 w 359"/>
                      <a:gd name="T25" fmla="*/ 182 h 247"/>
                      <a:gd name="T26" fmla="*/ 161 w 359"/>
                      <a:gd name="T27" fmla="*/ 152 h 247"/>
                      <a:gd name="T28" fmla="*/ 114 w 359"/>
                      <a:gd name="T29" fmla="*/ 120 h 247"/>
                      <a:gd name="T30" fmla="*/ 72 w 359"/>
                      <a:gd name="T31" fmla="*/ 86 h 247"/>
                      <a:gd name="T32" fmla="*/ 33 w 359"/>
                      <a:gd name="T33" fmla="*/ 54 h 247"/>
                      <a:gd name="T34" fmla="*/ 3 w 359"/>
                      <a:gd name="T35" fmla="*/ 24 h 247"/>
                      <a:gd name="T36" fmla="*/ 0 w 359"/>
                      <a:gd name="T37" fmla="*/ 2 h 247"/>
                      <a:gd name="T38" fmla="*/ 22 w 359"/>
                      <a:gd name="T39" fmla="*/ 0 h 247"/>
                      <a:gd name="T40" fmla="*/ 22 w 359"/>
                      <a:gd name="T4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 h="247">
                        <a:moveTo>
                          <a:pt x="22" y="0"/>
                        </a:moveTo>
                        <a:lnTo>
                          <a:pt x="59" y="25"/>
                        </a:lnTo>
                        <a:lnTo>
                          <a:pt x="95" y="52"/>
                        </a:lnTo>
                        <a:lnTo>
                          <a:pt x="133" y="75"/>
                        </a:lnTo>
                        <a:lnTo>
                          <a:pt x="171" y="97"/>
                        </a:lnTo>
                        <a:lnTo>
                          <a:pt x="246" y="142"/>
                        </a:lnTo>
                        <a:lnTo>
                          <a:pt x="273" y="161"/>
                        </a:lnTo>
                        <a:lnTo>
                          <a:pt x="322" y="202"/>
                        </a:lnTo>
                        <a:lnTo>
                          <a:pt x="358" y="237"/>
                        </a:lnTo>
                        <a:lnTo>
                          <a:pt x="359" y="247"/>
                        </a:lnTo>
                        <a:lnTo>
                          <a:pt x="341" y="244"/>
                        </a:lnTo>
                        <a:lnTo>
                          <a:pt x="256" y="209"/>
                        </a:lnTo>
                        <a:lnTo>
                          <a:pt x="209" y="182"/>
                        </a:lnTo>
                        <a:lnTo>
                          <a:pt x="161" y="152"/>
                        </a:lnTo>
                        <a:lnTo>
                          <a:pt x="114" y="120"/>
                        </a:lnTo>
                        <a:lnTo>
                          <a:pt x="72" y="86"/>
                        </a:lnTo>
                        <a:lnTo>
                          <a:pt x="33" y="54"/>
                        </a:lnTo>
                        <a:lnTo>
                          <a:pt x="3" y="24"/>
                        </a:lnTo>
                        <a:lnTo>
                          <a:pt x="0" y="2"/>
                        </a:lnTo>
                        <a:lnTo>
                          <a:pt x="22" y="0"/>
                        </a:ln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6" name="Freeform 452"/>
                  <p:cNvSpPr>
                    <a:spLocks/>
                  </p:cNvSpPr>
                  <p:nvPr/>
                </p:nvSpPr>
                <p:spPr bwMode="auto">
                  <a:xfrm>
                    <a:off x="2677" y="3751"/>
                    <a:ext cx="59" cy="21"/>
                  </a:xfrm>
                  <a:custGeom>
                    <a:avLst/>
                    <a:gdLst>
                      <a:gd name="T0" fmla="*/ 5 w 295"/>
                      <a:gd name="T1" fmla="*/ 24 h 103"/>
                      <a:gd name="T2" fmla="*/ 67 w 295"/>
                      <a:gd name="T3" fmla="*/ 0 h 103"/>
                      <a:gd name="T4" fmla="*/ 119 w 295"/>
                      <a:gd name="T5" fmla="*/ 11 h 103"/>
                      <a:gd name="T6" fmla="*/ 164 w 295"/>
                      <a:gd name="T7" fmla="*/ 34 h 103"/>
                      <a:gd name="T8" fmla="*/ 201 w 295"/>
                      <a:gd name="T9" fmla="*/ 51 h 103"/>
                      <a:gd name="T10" fmla="*/ 279 w 295"/>
                      <a:gd name="T11" fmla="*/ 57 h 103"/>
                      <a:gd name="T12" fmla="*/ 295 w 295"/>
                      <a:gd name="T13" fmla="*/ 64 h 103"/>
                      <a:gd name="T14" fmla="*/ 287 w 295"/>
                      <a:gd name="T15" fmla="*/ 79 h 103"/>
                      <a:gd name="T16" fmla="*/ 238 w 295"/>
                      <a:gd name="T17" fmla="*/ 100 h 103"/>
                      <a:gd name="T18" fmla="*/ 200 w 295"/>
                      <a:gd name="T19" fmla="*/ 103 h 103"/>
                      <a:gd name="T20" fmla="*/ 119 w 295"/>
                      <a:gd name="T21" fmla="*/ 69 h 103"/>
                      <a:gd name="T22" fmla="*/ 69 w 295"/>
                      <a:gd name="T23" fmla="*/ 43 h 103"/>
                      <a:gd name="T24" fmla="*/ 17 w 295"/>
                      <a:gd name="T25" fmla="*/ 44 h 103"/>
                      <a:gd name="T26" fmla="*/ 0 w 295"/>
                      <a:gd name="T27" fmla="*/ 40 h 103"/>
                      <a:gd name="T28" fmla="*/ 5 w 295"/>
                      <a:gd name="T29" fmla="*/ 24 h 103"/>
                      <a:gd name="T30" fmla="*/ 5 w 295"/>
                      <a:gd name="T31" fmla="*/ 2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5" h="103">
                        <a:moveTo>
                          <a:pt x="5" y="24"/>
                        </a:moveTo>
                        <a:lnTo>
                          <a:pt x="67" y="0"/>
                        </a:lnTo>
                        <a:lnTo>
                          <a:pt x="119" y="11"/>
                        </a:lnTo>
                        <a:lnTo>
                          <a:pt x="164" y="34"/>
                        </a:lnTo>
                        <a:lnTo>
                          <a:pt x="201" y="51"/>
                        </a:lnTo>
                        <a:lnTo>
                          <a:pt x="279" y="57"/>
                        </a:lnTo>
                        <a:lnTo>
                          <a:pt x="295" y="64"/>
                        </a:lnTo>
                        <a:lnTo>
                          <a:pt x="287" y="79"/>
                        </a:lnTo>
                        <a:lnTo>
                          <a:pt x="238" y="100"/>
                        </a:lnTo>
                        <a:lnTo>
                          <a:pt x="200" y="103"/>
                        </a:lnTo>
                        <a:lnTo>
                          <a:pt x="119" y="69"/>
                        </a:lnTo>
                        <a:lnTo>
                          <a:pt x="69" y="43"/>
                        </a:lnTo>
                        <a:lnTo>
                          <a:pt x="17" y="44"/>
                        </a:lnTo>
                        <a:lnTo>
                          <a:pt x="0" y="40"/>
                        </a:lnTo>
                        <a:lnTo>
                          <a:pt x="5" y="24"/>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7" name="Freeform 453"/>
                  <p:cNvSpPr>
                    <a:spLocks/>
                  </p:cNvSpPr>
                  <p:nvPr/>
                </p:nvSpPr>
                <p:spPr bwMode="auto">
                  <a:xfrm>
                    <a:off x="2738" y="3766"/>
                    <a:ext cx="44" cy="31"/>
                  </a:xfrm>
                  <a:custGeom>
                    <a:avLst/>
                    <a:gdLst>
                      <a:gd name="T0" fmla="*/ 18 w 220"/>
                      <a:gd name="T1" fmla="*/ 1 h 157"/>
                      <a:gd name="T2" fmla="*/ 33 w 220"/>
                      <a:gd name="T3" fmla="*/ 15 h 157"/>
                      <a:gd name="T4" fmla="*/ 58 w 220"/>
                      <a:gd name="T5" fmla="*/ 36 h 157"/>
                      <a:gd name="T6" fmla="*/ 81 w 220"/>
                      <a:gd name="T7" fmla="*/ 57 h 157"/>
                      <a:gd name="T8" fmla="*/ 93 w 220"/>
                      <a:gd name="T9" fmla="*/ 67 h 157"/>
                      <a:gd name="T10" fmla="*/ 119 w 220"/>
                      <a:gd name="T11" fmla="*/ 85 h 157"/>
                      <a:gd name="T12" fmla="*/ 153 w 220"/>
                      <a:gd name="T13" fmla="*/ 106 h 157"/>
                      <a:gd name="T14" fmla="*/ 188 w 220"/>
                      <a:gd name="T15" fmla="*/ 128 h 157"/>
                      <a:gd name="T16" fmla="*/ 215 w 220"/>
                      <a:gd name="T17" fmla="*/ 145 h 157"/>
                      <a:gd name="T18" fmla="*/ 220 w 220"/>
                      <a:gd name="T19" fmla="*/ 154 h 157"/>
                      <a:gd name="T20" fmla="*/ 210 w 220"/>
                      <a:gd name="T21" fmla="*/ 157 h 157"/>
                      <a:gd name="T22" fmla="*/ 167 w 220"/>
                      <a:gd name="T23" fmla="*/ 150 h 157"/>
                      <a:gd name="T24" fmla="*/ 115 w 220"/>
                      <a:gd name="T25" fmla="*/ 118 h 157"/>
                      <a:gd name="T26" fmla="*/ 64 w 220"/>
                      <a:gd name="T27" fmla="*/ 87 h 157"/>
                      <a:gd name="T28" fmla="*/ 0 w 220"/>
                      <a:gd name="T29" fmla="*/ 18 h 157"/>
                      <a:gd name="T30" fmla="*/ 1 w 220"/>
                      <a:gd name="T31" fmla="*/ 0 h 157"/>
                      <a:gd name="T32" fmla="*/ 18 w 220"/>
                      <a:gd name="T33" fmla="*/ 1 h 157"/>
                      <a:gd name="T34" fmla="*/ 18 w 220"/>
                      <a:gd name="T35"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157">
                        <a:moveTo>
                          <a:pt x="18" y="1"/>
                        </a:moveTo>
                        <a:lnTo>
                          <a:pt x="33" y="15"/>
                        </a:lnTo>
                        <a:lnTo>
                          <a:pt x="58" y="36"/>
                        </a:lnTo>
                        <a:lnTo>
                          <a:pt x="81" y="57"/>
                        </a:lnTo>
                        <a:lnTo>
                          <a:pt x="93" y="67"/>
                        </a:lnTo>
                        <a:lnTo>
                          <a:pt x="119" y="85"/>
                        </a:lnTo>
                        <a:lnTo>
                          <a:pt x="153" y="106"/>
                        </a:lnTo>
                        <a:lnTo>
                          <a:pt x="188" y="128"/>
                        </a:lnTo>
                        <a:lnTo>
                          <a:pt x="215" y="145"/>
                        </a:lnTo>
                        <a:lnTo>
                          <a:pt x="220" y="154"/>
                        </a:lnTo>
                        <a:lnTo>
                          <a:pt x="210" y="157"/>
                        </a:lnTo>
                        <a:lnTo>
                          <a:pt x="167" y="150"/>
                        </a:lnTo>
                        <a:lnTo>
                          <a:pt x="115" y="118"/>
                        </a:lnTo>
                        <a:lnTo>
                          <a:pt x="64" y="87"/>
                        </a:lnTo>
                        <a:lnTo>
                          <a:pt x="0" y="18"/>
                        </a:lnTo>
                        <a:lnTo>
                          <a:pt x="1" y="0"/>
                        </a:lnTo>
                        <a:lnTo>
                          <a:pt x="18" y="1"/>
                        </a:lnTo>
                        <a:lnTo>
                          <a:pt x="1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8" name="Freeform 454"/>
                  <p:cNvSpPr>
                    <a:spLocks/>
                  </p:cNvSpPr>
                  <p:nvPr/>
                </p:nvSpPr>
                <p:spPr bwMode="auto">
                  <a:xfrm>
                    <a:off x="2645" y="3828"/>
                    <a:ext cx="26" cy="13"/>
                  </a:xfrm>
                  <a:custGeom>
                    <a:avLst/>
                    <a:gdLst>
                      <a:gd name="T0" fmla="*/ 53 w 129"/>
                      <a:gd name="T1" fmla="*/ 66 h 66"/>
                      <a:gd name="T2" fmla="*/ 4 w 129"/>
                      <a:gd name="T3" fmla="*/ 37 h 66"/>
                      <a:gd name="T4" fmla="*/ 0 w 129"/>
                      <a:gd name="T5" fmla="*/ 25 h 66"/>
                      <a:gd name="T6" fmla="*/ 23 w 129"/>
                      <a:gd name="T7" fmla="*/ 17 h 66"/>
                      <a:gd name="T8" fmla="*/ 59 w 129"/>
                      <a:gd name="T9" fmla="*/ 9 h 66"/>
                      <a:gd name="T10" fmla="*/ 112 w 129"/>
                      <a:gd name="T11" fmla="*/ 0 h 66"/>
                      <a:gd name="T12" fmla="*/ 129 w 129"/>
                      <a:gd name="T13" fmla="*/ 7 h 66"/>
                      <a:gd name="T14" fmla="*/ 123 w 129"/>
                      <a:gd name="T15" fmla="*/ 22 h 66"/>
                      <a:gd name="T16" fmla="*/ 53 w 129"/>
                      <a:gd name="T17" fmla="*/ 66 h 66"/>
                      <a:gd name="T18" fmla="*/ 53 w 129"/>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66">
                        <a:moveTo>
                          <a:pt x="53" y="66"/>
                        </a:moveTo>
                        <a:lnTo>
                          <a:pt x="4" y="37"/>
                        </a:lnTo>
                        <a:lnTo>
                          <a:pt x="0" y="25"/>
                        </a:lnTo>
                        <a:lnTo>
                          <a:pt x="23" y="17"/>
                        </a:lnTo>
                        <a:lnTo>
                          <a:pt x="59" y="9"/>
                        </a:lnTo>
                        <a:lnTo>
                          <a:pt x="112" y="0"/>
                        </a:lnTo>
                        <a:lnTo>
                          <a:pt x="129" y="7"/>
                        </a:lnTo>
                        <a:lnTo>
                          <a:pt x="123" y="22"/>
                        </a:lnTo>
                        <a:lnTo>
                          <a:pt x="53" y="66"/>
                        </a:lnTo>
                        <a:lnTo>
                          <a:pt x="53"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799" name="Freeform 455"/>
                  <p:cNvSpPr>
                    <a:spLocks/>
                  </p:cNvSpPr>
                  <p:nvPr/>
                </p:nvSpPr>
                <p:spPr bwMode="auto">
                  <a:xfrm>
                    <a:off x="2643" y="3836"/>
                    <a:ext cx="35" cy="21"/>
                  </a:xfrm>
                  <a:custGeom>
                    <a:avLst/>
                    <a:gdLst>
                      <a:gd name="T0" fmla="*/ 16 w 179"/>
                      <a:gd name="T1" fmla="*/ 75 h 101"/>
                      <a:gd name="T2" fmla="*/ 163 w 179"/>
                      <a:gd name="T3" fmla="*/ 0 h 101"/>
                      <a:gd name="T4" fmla="*/ 179 w 179"/>
                      <a:gd name="T5" fmla="*/ 4 h 101"/>
                      <a:gd name="T6" fmla="*/ 174 w 179"/>
                      <a:gd name="T7" fmla="*/ 22 h 101"/>
                      <a:gd name="T8" fmla="*/ 153 w 179"/>
                      <a:gd name="T9" fmla="*/ 37 h 101"/>
                      <a:gd name="T10" fmla="*/ 123 w 179"/>
                      <a:gd name="T11" fmla="*/ 59 h 101"/>
                      <a:gd name="T12" fmla="*/ 93 w 179"/>
                      <a:gd name="T13" fmla="*/ 78 h 101"/>
                      <a:gd name="T14" fmla="*/ 74 w 179"/>
                      <a:gd name="T15" fmla="*/ 90 h 101"/>
                      <a:gd name="T16" fmla="*/ 20 w 179"/>
                      <a:gd name="T17" fmla="*/ 101 h 101"/>
                      <a:gd name="T18" fmla="*/ 0 w 179"/>
                      <a:gd name="T19" fmla="*/ 95 h 101"/>
                      <a:gd name="T20" fmla="*/ 16 w 179"/>
                      <a:gd name="T21" fmla="*/ 75 h 101"/>
                      <a:gd name="T22" fmla="*/ 16 w 179"/>
                      <a:gd name="T2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101">
                        <a:moveTo>
                          <a:pt x="16" y="75"/>
                        </a:moveTo>
                        <a:lnTo>
                          <a:pt x="163" y="0"/>
                        </a:lnTo>
                        <a:lnTo>
                          <a:pt x="179" y="4"/>
                        </a:lnTo>
                        <a:lnTo>
                          <a:pt x="174" y="22"/>
                        </a:lnTo>
                        <a:lnTo>
                          <a:pt x="153" y="37"/>
                        </a:lnTo>
                        <a:lnTo>
                          <a:pt x="123" y="59"/>
                        </a:lnTo>
                        <a:lnTo>
                          <a:pt x="93" y="78"/>
                        </a:lnTo>
                        <a:lnTo>
                          <a:pt x="74" y="90"/>
                        </a:lnTo>
                        <a:lnTo>
                          <a:pt x="20" y="101"/>
                        </a:lnTo>
                        <a:lnTo>
                          <a:pt x="0" y="95"/>
                        </a:lnTo>
                        <a:lnTo>
                          <a:pt x="16" y="75"/>
                        </a:lnTo>
                        <a:lnTo>
                          <a:pt x="16"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0" name="Freeform 456"/>
                  <p:cNvSpPr>
                    <a:spLocks/>
                  </p:cNvSpPr>
                  <p:nvPr/>
                </p:nvSpPr>
                <p:spPr bwMode="auto">
                  <a:xfrm>
                    <a:off x="2632" y="3858"/>
                    <a:ext cx="46" cy="27"/>
                  </a:xfrm>
                  <a:custGeom>
                    <a:avLst/>
                    <a:gdLst>
                      <a:gd name="T0" fmla="*/ 11 w 231"/>
                      <a:gd name="T1" fmla="*/ 92 h 133"/>
                      <a:gd name="T2" fmla="*/ 104 w 231"/>
                      <a:gd name="T3" fmla="*/ 43 h 133"/>
                      <a:gd name="T4" fmla="*/ 213 w 231"/>
                      <a:gd name="T5" fmla="*/ 0 h 133"/>
                      <a:gd name="T6" fmla="*/ 231 w 231"/>
                      <a:gd name="T7" fmla="*/ 5 h 133"/>
                      <a:gd name="T8" fmla="*/ 225 w 231"/>
                      <a:gd name="T9" fmla="*/ 21 h 133"/>
                      <a:gd name="T10" fmla="*/ 174 w 231"/>
                      <a:gd name="T11" fmla="*/ 62 h 133"/>
                      <a:gd name="T12" fmla="*/ 142 w 231"/>
                      <a:gd name="T13" fmla="*/ 85 h 133"/>
                      <a:gd name="T14" fmla="*/ 103 w 231"/>
                      <a:gd name="T15" fmla="*/ 104 h 133"/>
                      <a:gd name="T16" fmla="*/ 30 w 231"/>
                      <a:gd name="T17" fmla="*/ 133 h 133"/>
                      <a:gd name="T18" fmla="*/ 0 w 231"/>
                      <a:gd name="T19" fmla="*/ 122 h 133"/>
                      <a:gd name="T20" fmla="*/ 11 w 231"/>
                      <a:gd name="T21" fmla="*/ 92 h 133"/>
                      <a:gd name="T22" fmla="*/ 11 w 231"/>
                      <a:gd name="T2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33">
                        <a:moveTo>
                          <a:pt x="11" y="92"/>
                        </a:moveTo>
                        <a:lnTo>
                          <a:pt x="104" y="43"/>
                        </a:lnTo>
                        <a:lnTo>
                          <a:pt x="213" y="0"/>
                        </a:lnTo>
                        <a:lnTo>
                          <a:pt x="231" y="5"/>
                        </a:lnTo>
                        <a:lnTo>
                          <a:pt x="225" y="21"/>
                        </a:lnTo>
                        <a:lnTo>
                          <a:pt x="174" y="62"/>
                        </a:lnTo>
                        <a:lnTo>
                          <a:pt x="142" y="85"/>
                        </a:lnTo>
                        <a:lnTo>
                          <a:pt x="103" y="104"/>
                        </a:lnTo>
                        <a:lnTo>
                          <a:pt x="30" y="133"/>
                        </a:lnTo>
                        <a:lnTo>
                          <a:pt x="0" y="122"/>
                        </a:lnTo>
                        <a:lnTo>
                          <a:pt x="11" y="92"/>
                        </a:lnTo>
                        <a:lnTo>
                          <a:pt x="11"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1" name="Freeform 457"/>
                  <p:cNvSpPr>
                    <a:spLocks/>
                  </p:cNvSpPr>
                  <p:nvPr/>
                </p:nvSpPr>
                <p:spPr bwMode="auto">
                  <a:xfrm>
                    <a:off x="2705" y="3710"/>
                    <a:ext cx="87" cy="49"/>
                  </a:xfrm>
                  <a:custGeom>
                    <a:avLst/>
                    <a:gdLst>
                      <a:gd name="T0" fmla="*/ 6 w 434"/>
                      <a:gd name="T1" fmla="*/ 37 h 245"/>
                      <a:gd name="T2" fmla="*/ 53 w 434"/>
                      <a:gd name="T3" fmla="*/ 12 h 245"/>
                      <a:gd name="T4" fmla="*/ 105 w 434"/>
                      <a:gd name="T5" fmla="*/ 9 h 245"/>
                      <a:gd name="T6" fmla="*/ 210 w 434"/>
                      <a:gd name="T7" fmla="*/ 22 h 245"/>
                      <a:gd name="T8" fmla="*/ 361 w 434"/>
                      <a:gd name="T9" fmla="*/ 14 h 245"/>
                      <a:gd name="T10" fmla="*/ 419 w 434"/>
                      <a:gd name="T11" fmla="*/ 0 h 245"/>
                      <a:gd name="T12" fmla="*/ 434 w 434"/>
                      <a:gd name="T13" fmla="*/ 7 h 245"/>
                      <a:gd name="T14" fmla="*/ 426 w 434"/>
                      <a:gd name="T15" fmla="*/ 23 h 245"/>
                      <a:gd name="T16" fmla="*/ 381 w 434"/>
                      <a:gd name="T17" fmla="*/ 40 h 245"/>
                      <a:gd name="T18" fmla="*/ 320 w 434"/>
                      <a:gd name="T19" fmla="*/ 55 h 245"/>
                      <a:gd name="T20" fmla="*/ 208 w 434"/>
                      <a:gd name="T21" fmla="*/ 68 h 245"/>
                      <a:gd name="T22" fmla="*/ 123 w 434"/>
                      <a:gd name="T23" fmla="*/ 48 h 245"/>
                      <a:gd name="T24" fmla="*/ 45 w 434"/>
                      <a:gd name="T25" fmla="*/ 62 h 245"/>
                      <a:gd name="T26" fmla="*/ 34 w 434"/>
                      <a:gd name="T27" fmla="*/ 120 h 245"/>
                      <a:gd name="T28" fmla="*/ 47 w 434"/>
                      <a:gd name="T29" fmla="*/ 159 h 245"/>
                      <a:gd name="T30" fmla="*/ 75 w 434"/>
                      <a:gd name="T31" fmla="*/ 190 h 245"/>
                      <a:gd name="T32" fmla="*/ 112 w 434"/>
                      <a:gd name="T33" fmla="*/ 223 h 245"/>
                      <a:gd name="T34" fmla="*/ 119 w 434"/>
                      <a:gd name="T35" fmla="*/ 239 h 245"/>
                      <a:gd name="T36" fmla="*/ 103 w 434"/>
                      <a:gd name="T37" fmla="*/ 245 h 245"/>
                      <a:gd name="T38" fmla="*/ 51 w 434"/>
                      <a:gd name="T39" fmla="*/ 217 h 245"/>
                      <a:gd name="T40" fmla="*/ 16 w 434"/>
                      <a:gd name="T41" fmla="*/ 161 h 245"/>
                      <a:gd name="T42" fmla="*/ 0 w 434"/>
                      <a:gd name="T43" fmla="*/ 96 h 245"/>
                      <a:gd name="T44" fmla="*/ 6 w 434"/>
                      <a:gd name="T45" fmla="*/ 37 h 245"/>
                      <a:gd name="T46" fmla="*/ 6 w 434"/>
                      <a:gd name="T47" fmla="*/ 3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4" h="245">
                        <a:moveTo>
                          <a:pt x="6" y="37"/>
                        </a:moveTo>
                        <a:lnTo>
                          <a:pt x="53" y="12"/>
                        </a:lnTo>
                        <a:lnTo>
                          <a:pt x="105" y="9"/>
                        </a:lnTo>
                        <a:lnTo>
                          <a:pt x="210" y="22"/>
                        </a:lnTo>
                        <a:lnTo>
                          <a:pt x="361" y="14"/>
                        </a:lnTo>
                        <a:lnTo>
                          <a:pt x="419" y="0"/>
                        </a:lnTo>
                        <a:lnTo>
                          <a:pt x="434" y="7"/>
                        </a:lnTo>
                        <a:lnTo>
                          <a:pt x="426" y="23"/>
                        </a:lnTo>
                        <a:lnTo>
                          <a:pt x="381" y="40"/>
                        </a:lnTo>
                        <a:lnTo>
                          <a:pt x="320" y="55"/>
                        </a:lnTo>
                        <a:lnTo>
                          <a:pt x="208" y="68"/>
                        </a:lnTo>
                        <a:lnTo>
                          <a:pt x="123" y="48"/>
                        </a:lnTo>
                        <a:lnTo>
                          <a:pt x="45" y="62"/>
                        </a:lnTo>
                        <a:lnTo>
                          <a:pt x="34" y="120"/>
                        </a:lnTo>
                        <a:lnTo>
                          <a:pt x="47" y="159"/>
                        </a:lnTo>
                        <a:lnTo>
                          <a:pt x="75" y="190"/>
                        </a:lnTo>
                        <a:lnTo>
                          <a:pt x="112" y="223"/>
                        </a:lnTo>
                        <a:lnTo>
                          <a:pt x="119" y="239"/>
                        </a:lnTo>
                        <a:lnTo>
                          <a:pt x="103" y="245"/>
                        </a:lnTo>
                        <a:lnTo>
                          <a:pt x="51" y="217"/>
                        </a:lnTo>
                        <a:lnTo>
                          <a:pt x="16" y="161"/>
                        </a:lnTo>
                        <a:lnTo>
                          <a:pt x="0" y="96"/>
                        </a:lnTo>
                        <a:lnTo>
                          <a:pt x="6" y="37"/>
                        </a:lnTo>
                        <a:lnTo>
                          <a:pt x="6"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2" name="Freeform 458"/>
                  <p:cNvSpPr>
                    <a:spLocks/>
                  </p:cNvSpPr>
                  <p:nvPr/>
                </p:nvSpPr>
                <p:spPr bwMode="auto">
                  <a:xfrm>
                    <a:off x="2723" y="3722"/>
                    <a:ext cx="66" cy="58"/>
                  </a:xfrm>
                  <a:custGeom>
                    <a:avLst/>
                    <a:gdLst>
                      <a:gd name="T0" fmla="*/ 84 w 332"/>
                      <a:gd name="T1" fmla="*/ 69 h 294"/>
                      <a:gd name="T2" fmla="*/ 124 w 332"/>
                      <a:gd name="T3" fmla="*/ 82 h 294"/>
                      <a:gd name="T4" fmla="*/ 160 w 332"/>
                      <a:gd name="T5" fmla="*/ 109 h 294"/>
                      <a:gd name="T6" fmla="*/ 195 w 332"/>
                      <a:gd name="T7" fmla="*/ 146 h 294"/>
                      <a:gd name="T8" fmla="*/ 230 w 332"/>
                      <a:gd name="T9" fmla="*/ 187 h 294"/>
                      <a:gd name="T10" fmla="*/ 294 w 332"/>
                      <a:gd name="T11" fmla="*/ 249 h 294"/>
                      <a:gd name="T12" fmla="*/ 328 w 332"/>
                      <a:gd name="T13" fmla="*/ 274 h 294"/>
                      <a:gd name="T14" fmla="*/ 332 w 332"/>
                      <a:gd name="T15" fmla="*/ 291 h 294"/>
                      <a:gd name="T16" fmla="*/ 316 w 332"/>
                      <a:gd name="T17" fmla="*/ 294 h 294"/>
                      <a:gd name="T18" fmla="*/ 258 w 332"/>
                      <a:gd name="T19" fmla="*/ 258 h 294"/>
                      <a:gd name="T20" fmla="*/ 206 w 332"/>
                      <a:gd name="T21" fmla="*/ 213 h 294"/>
                      <a:gd name="T22" fmla="*/ 154 w 332"/>
                      <a:gd name="T23" fmla="*/ 166 h 294"/>
                      <a:gd name="T24" fmla="*/ 129 w 332"/>
                      <a:gd name="T25" fmla="*/ 145 h 294"/>
                      <a:gd name="T26" fmla="*/ 101 w 332"/>
                      <a:gd name="T27" fmla="*/ 127 h 294"/>
                      <a:gd name="T28" fmla="*/ 52 w 332"/>
                      <a:gd name="T29" fmla="*/ 106 h 294"/>
                      <a:gd name="T30" fmla="*/ 38 w 332"/>
                      <a:gd name="T31" fmla="*/ 78 h 294"/>
                      <a:gd name="T32" fmla="*/ 35 w 332"/>
                      <a:gd name="T33" fmla="*/ 45 h 294"/>
                      <a:gd name="T34" fmla="*/ 10 w 332"/>
                      <a:gd name="T35" fmla="*/ 24 h 294"/>
                      <a:gd name="T36" fmla="*/ 0 w 332"/>
                      <a:gd name="T37" fmla="*/ 10 h 294"/>
                      <a:gd name="T38" fmla="*/ 13 w 332"/>
                      <a:gd name="T39" fmla="*/ 0 h 294"/>
                      <a:gd name="T40" fmla="*/ 60 w 332"/>
                      <a:gd name="T41" fmla="*/ 23 h 294"/>
                      <a:gd name="T42" fmla="*/ 84 w 332"/>
                      <a:gd name="T43" fmla="*/ 69 h 294"/>
                      <a:gd name="T44" fmla="*/ 84 w 332"/>
                      <a:gd name="T45" fmla="*/ 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294">
                        <a:moveTo>
                          <a:pt x="84" y="69"/>
                        </a:moveTo>
                        <a:lnTo>
                          <a:pt x="124" y="82"/>
                        </a:lnTo>
                        <a:lnTo>
                          <a:pt x="160" y="109"/>
                        </a:lnTo>
                        <a:lnTo>
                          <a:pt x="195" y="146"/>
                        </a:lnTo>
                        <a:lnTo>
                          <a:pt x="230" y="187"/>
                        </a:lnTo>
                        <a:lnTo>
                          <a:pt x="294" y="249"/>
                        </a:lnTo>
                        <a:lnTo>
                          <a:pt x="328" y="274"/>
                        </a:lnTo>
                        <a:lnTo>
                          <a:pt x="332" y="291"/>
                        </a:lnTo>
                        <a:lnTo>
                          <a:pt x="316" y="294"/>
                        </a:lnTo>
                        <a:lnTo>
                          <a:pt x="258" y="258"/>
                        </a:lnTo>
                        <a:lnTo>
                          <a:pt x="206" y="213"/>
                        </a:lnTo>
                        <a:lnTo>
                          <a:pt x="154" y="166"/>
                        </a:lnTo>
                        <a:lnTo>
                          <a:pt x="129" y="145"/>
                        </a:lnTo>
                        <a:lnTo>
                          <a:pt x="101" y="127"/>
                        </a:lnTo>
                        <a:lnTo>
                          <a:pt x="52" y="106"/>
                        </a:lnTo>
                        <a:lnTo>
                          <a:pt x="38" y="78"/>
                        </a:lnTo>
                        <a:lnTo>
                          <a:pt x="35" y="45"/>
                        </a:lnTo>
                        <a:lnTo>
                          <a:pt x="10" y="24"/>
                        </a:lnTo>
                        <a:lnTo>
                          <a:pt x="0" y="10"/>
                        </a:lnTo>
                        <a:lnTo>
                          <a:pt x="13" y="0"/>
                        </a:lnTo>
                        <a:lnTo>
                          <a:pt x="60" y="23"/>
                        </a:lnTo>
                        <a:lnTo>
                          <a:pt x="84" y="69"/>
                        </a:lnTo>
                        <a:lnTo>
                          <a:pt x="8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3" name="Freeform 459"/>
                  <p:cNvSpPr>
                    <a:spLocks/>
                  </p:cNvSpPr>
                  <p:nvPr/>
                </p:nvSpPr>
                <p:spPr bwMode="auto">
                  <a:xfrm>
                    <a:off x="2737" y="3725"/>
                    <a:ext cx="63" cy="15"/>
                  </a:xfrm>
                  <a:custGeom>
                    <a:avLst/>
                    <a:gdLst>
                      <a:gd name="T0" fmla="*/ 8 w 315"/>
                      <a:gd name="T1" fmla="*/ 53 h 76"/>
                      <a:gd name="T2" fmla="*/ 88 w 315"/>
                      <a:gd name="T3" fmla="*/ 28 h 76"/>
                      <a:gd name="T4" fmla="*/ 174 w 315"/>
                      <a:gd name="T5" fmla="*/ 17 h 76"/>
                      <a:gd name="T6" fmla="*/ 298 w 315"/>
                      <a:gd name="T7" fmla="*/ 0 h 76"/>
                      <a:gd name="T8" fmla="*/ 315 w 315"/>
                      <a:gd name="T9" fmla="*/ 7 h 76"/>
                      <a:gd name="T10" fmla="*/ 308 w 315"/>
                      <a:gd name="T11" fmla="*/ 22 h 76"/>
                      <a:gd name="T12" fmla="*/ 245 w 315"/>
                      <a:gd name="T13" fmla="*/ 53 h 76"/>
                      <a:gd name="T14" fmla="*/ 179 w 315"/>
                      <a:gd name="T15" fmla="*/ 73 h 76"/>
                      <a:gd name="T16" fmla="*/ 16 w 315"/>
                      <a:gd name="T17" fmla="*/ 76 h 76"/>
                      <a:gd name="T18" fmla="*/ 0 w 315"/>
                      <a:gd name="T19" fmla="*/ 68 h 76"/>
                      <a:gd name="T20" fmla="*/ 8 w 315"/>
                      <a:gd name="T21" fmla="*/ 53 h 76"/>
                      <a:gd name="T22" fmla="*/ 8 w 315"/>
                      <a:gd name="T23" fmla="*/ 5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5" h="76">
                        <a:moveTo>
                          <a:pt x="8" y="53"/>
                        </a:moveTo>
                        <a:lnTo>
                          <a:pt x="88" y="28"/>
                        </a:lnTo>
                        <a:lnTo>
                          <a:pt x="174" y="17"/>
                        </a:lnTo>
                        <a:lnTo>
                          <a:pt x="298" y="0"/>
                        </a:lnTo>
                        <a:lnTo>
                          <a:pt x="315" y="7"/>
                        </a:lnTo>
                        <a:lnTo>
                          <a:pt x="308" y="22"/>
                        </a:lnTo>
                        <a:lnTo>
                          <a:pt x="245" y="53"/>
                        </a:lnTo>
                        <a:lnTo>
                          <a:pt x="179" y="73"/>
                        </a:lnTo>
                        <a:lnTo>
                          <a:pt x="16" y="76"/>
                        </a:lnTo>
                        <a:lnTo>
                          <a:pt x="0" y="68"/>
                        </a:lnTo>
                        <a:lnTo>
                          <a:pt x="8" y="53"/>
                        </a:lnTo>
                        <a:lnTo>
                          <a:pt x="8"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4" name="Freeform 460"/>
                  <p:cNvSpPr>
                    <a:spLocks/>
                  </p:cNvSpPr>
                  <p:nvPr/>
                </p:nvSpPr>
                <p:spPr bwMode="auto">
                  <a:xfrm>
                    <a:off x="2869" y="3456"/>
                    <a:ext cx="61" cy="96"/>
                  </a:xfrm>
                  <a:custGeom>
                    <a:avLst/>
                    <a:gdLst>
                      <a:gd name="T0" fmla="*/ 256 w 302"/>
                      <a:gd name="T1" fmla="*/ 90 h 477"/>
                      <a:gd name="T2" fmla="*/ 122 w 302"/>
                      <a:gd name="T3" fmla="*/ 105 h 477"/>
                      <a:gd name="T4" fmla="*/ 92 w 302"/>
                      <a:gd name="T5" fmla="*/ 151 h 477"/>
                      <a:gd name="T6" fmla="*/ 67 w 302"/>
                      <a:gd name="T7" fmla="*/ 238 h 477"/>
                      <a:gd name="T8" fmla="*/ 34 w 302"/>
                      <a:gd name="T9" fmla="*/ 388 h 477"/>
                      <a:gd name="T10" fmla="*/ 34 w 302"/>
                      <a:gd name="T11" fmla="*/ 426 h 477"/>
                      <a:gd name="T12" fmla="*/ 33 w 302"/>
                      <a:gd name="T13" fmla="*/ 463 h 477"/>
                      <a:gd name="T14" fmla="*/ 22 w 302"/>
                      <a:gd name="T15" fmla="*/ 477 h 477"/>
                      <a:gd name="T16" fmla="*/ 10 w 302"/>
                      <a:gd name="T17" fmla="*/ 465 h 477"/>
                      <a:gd name="T18" fmla="*/ 0 w 302"/>
                      <a:gd name="T19" fmla="*/ 346 h 477"/>
                      <a:gd name="T20" fmla="*/ 13 w 302"/>
                      <a:gd name="T21" fmla="*/ 225 h 477"/>
                      <a:gd name="T22" fmla="*/ 26 w 302"/>
                      <a:gd name="T23" fmla="*/ 187 h 477"/>
                      <a:gd name="T24" fmla="*/ 43 w 302"/>
                      <a:gd name="T25" fmla="*/ 149 h 477"/>
                      <a:gd name="T26" fmla="*/ 67 w 302"/>
                      <a:gd name="T27" fmla="*/ 112 h 477"/>
                      <a:gd name="T28" fmla="*/ 96 w 302"/>
                      <a:gd name="T29" fmla="*/ 76 h 477"/>
                      <a:gd name="T30" fmla="*/ 130 w 302"/>
                      <a:gd name="T31" fmla="*/ 46 h 477"/>
                      <a:gd name="T32" fmla="*/ 168 w 302"/>
                      <a:gd name="T33" fmla="*/ 22 h 477"/>
                      <a:gd name="T34" fmla="*/ 208 w 302"/>
                      <a:gd name="T35" fmla="*/ 5 h 477"/>
                      <a:gd name="T36" fmla="*/ 251 w 302"/>
                      <a:gd name="T37" fmla="*/ 0 h 477"/>
                      <a:gd name="T38" fmla="*/ 296 w 302"/>
                      <a:gd name="T39" fmla="*/ 21 h 477"/>
                      <a:gd name="T40" fmla="*/ 302 w 302"/>
                      <a:gd name="T41" fmla="*/ 70 h 477"/>
                      <a:gd name="T42" fmla="*/ 283 w 302"/>
                      <a:gd name="T43" fmla="*/ 85 h 477"/>
                      <a:gd name="T44" fmla="*/ 256 w 302"/>
                      <a:gd name="T45" fmla="*/ 90 h 477"/>
                      <a:gd name="T46" fmla="*/ 256 w 302"/>
                      <a:gd name="T47" fmla="*/ 9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2" h="477">
                        <a:moveTo>
                          <a:pt x="256" y="90"/>
                        </a:moveTo>
                        <a:lnTo>
                          <a:pt x="122" y="105"/>
                        </a:lnTo>
                        <a:lnTo>
                          <a:pt x="92" y="151"/>
                        </a:lnTo>
                        <a:lnTo>
                          <a:pt x="67" y="238"/>
                        </a:lnTo>
                        <a:lnTo>
                          <a:pt x="34" y="388"/>
                        </a:lnTo>
                        <a:lnTo>
                          <a:pt x="34" y="426"/>
                        </a:lnTo>
                        <a:lnTo>
                          <a:pt x="33" y="463"/>
                        </a:lnTo>
                        <a:lnTo>
                          <a:pt x="22" y="477"/>
                        </a:lnTo>
                        <a:lnTo>
                          <a:pt x="10" y="465"/>
                        </a:lnTo>
                        <a:lnTo>
                          <a:pt x="0" y="346"/>
                        </a:lnTo>
                        <a:lnTo>
                          <a:pt x="13" y="225"/>
                        </a:lnTo>
                        <a:lnTo>
                          <a:pt x="26" y="187"/>
                        </a:lnTo>
                        <a:lnTo>
                          <a:pt x="43" y="149"/>
                        </a:lnTo>
                        <a:lnTo>
                          <a:pt x="67" y="112"/>
                        </a:lnTo>
                        <a:lnTo>
                          <a:pt x="96" y="76"/>
                        </a:lnTo>
                        <a:lnTo>
                          <a:pt x="130" y="46"/>
                        </a:lnTo>
                        <a:lnTo>
                          <a:pt x="168" y="22"/>
                        </a:lnTo>
                        <a:lnTo>
                          <a:pt x="208" y="5"/>
                        </a:lnTo>
                        <a:lnTo>
                          <a:pt x="251" y="0"/>
                        </a:lnTo>
                        <a:lnTo>
                          <a:pt x="296" y="21"/>
                        </a:lnTo>
                        <a:lnTo>
                          <a:pt x="302" y="70"/>
                        </a:lnTo>
                        <a:lnTo>
                          <a:pt x="283" y="85"/>
                        </a:lnTo>
                        <a:lnTo>
                          <a:pt x="256" y="90"/>
                        </a:lnTo>
                        <a:lnTo>
                          <a:pt x="256" y="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5" name="Freeform 461"/>
                  <p:cNvSpPr>
                    <a:spLocks/>
                  </p:cNvSpPr>
                  <p:nvPr/>
                </p:nvSpPr>
                <p:spPr bwMode="auto">
                  <a:xfrm>
                    <a:off x="2914" y="3465"/>
                    <a:ext cx="78" cy="146"/>
                  </a:xfrm>
                  <a:custGeom>
                    <a:avLst/>
                    <a:gdLst>
                      <a:gd name="T0" fmla="*/ 7 w 391"/>
                      <a:gd name="T1" fmla="*/ 33 h 730"/>
                      <a:gd name="T2" fmla="*/ 45 w 391"/>
                      <a:gd name="T3" fmla="*/ 13 h 730"/>
                      <a:gd name="T4" fmla="*/ 96 w 391"/>
                      <a:gd name="T5" fmla="*/ 0 h 730"/>
                      <a:gd name="T6" fmla="*/ 190 w 391"/>
                      <a:gd name="T7" fmla="*/ 7 h 730"/>
                      <a:gd name="T8" fmla="*/ 286 w 391"/>
                      <a:gd name="T9" fmla="*/ 80 h 730"/>
                      <a:gd name="T10" fmla="*/ 351 w 391"/>
                      <a:gd name="T11" fmla="*/ 182 h 730"/>
                      <a:gd name="T12" fmla="*/ 386 w 391"/>
                      <a:gd name="T13" fmla="*/ 304 h 730"/>
                      <a:gd name="T14" fmla="*/ 391 w 391"/>
                      <a:gd name="T15" fmla="*/ 431 h 730"/>
                      <a:gd name="T16" fmla="*/ 383 w 391"/>
                      <a:gd name="T17" fmla="*/ 492 h 730"/>
                      <a:gd name="T18" fmla="*/ 366 w 391"/>
                      <a:gd name="T19" fmla="*/ 550 h 730"/>
                      <a:gd name="T20" fmla="*/ 344 w 391"/>
                      <a:gd name="T21" fmla="*/ 602 h 730"/>
                      <a:gd name="T22" fmla="*/ 316 w 391"/>
                      <a:gd name="T23" fmla="*/ 648 h 730"/>
                      <a:gd name="T24" fmla="*/ 279 w 391"/>
                      <a:gd name="T25" fmla="*/ 685 h 730"/>
                      <a:gd name="T26" fmla="*/ 236 w 391"/>
                      <a:gd name="T27" fmla="*/ 712 h 730"/>
                      <a:gd name="T28" fmla="*/ 186 w 391"/>
                      <a:gd name="T29" fmla="*/ 727 h 730"/>
                      <a:gd name="T30" fmla="*/ 131 w 391"/>
                      <a:gd name="T31" fmla="*/ 730 h 730"/>
                      <a:gd name="T32" fmla="*/ 116 w 391"/>
                      <a:gd name="T33" fmla="*/ 719 h 730"/>
                      <a:gd name="T34" fmla="*/ 126 w 391"/>
                      <a:gd name="T35" fmla="*/ 706 h 730"/>
                      <a:gd name="T36" fmla="*/ 254 w 391"/>
                      <a:gd name="T37" fmla="*/ 637 h 730"/>
                      <a:gd name="T38" fmla="*/ 301 w 391"/>
                      <a:gd name="T39" fmla="*/ 559 h 730"/>
                      <a:gd name="T40" fmla="*/ 324 w 391"/>
                      <a:gd name="T41" fmla="*/ 458 h 730"/>
                      <a:gd name="T42" fmla="*/ 319 w 391"/>
                      <a:gd name="T43" fmla="*/ 262 h 730"/>
                      <a:gd name="T44" fmla="*/ 301 w 391"/>
                      <a:gd name="T45" fmla="*/ 195 h 730"/>
                      <a:gd name="T46" fmla="*/ 269 w 391"/>
                      <a:gd name="T47" fmla="*/ 137 h 730"/>
                      <a:gd name="T48" fmla="*/ 250 w 391"/>
                      <a:gd name="T49" fmla="*/ 111 h 730"/>
                      <a:gd name="T50" fmla="*/ 227 w 391"/>
                      <a:gd name="T51" fmla="*/ 88 h 730"/>
                      <a:gd name="T52" fmla="*/ 199 w 391"/>
                      <a:gd name="T53" fmla="*/ 67 h 730"/>
                      <a:gd name="T54" fmla="*/ 169 w 391"/>
                      <a:gd name="T55" fmla="*/ 51 h 730"/>
                      <a:gd name="T56" fmla="*/ 90 w 391"/>
                      <a:gd name="T57" fmla="*/ 38 h 730"/>
                      <a:gd name="T58" fmla="*/ 16 w 391"/>
                      <a:gd name="T59" fmla="*/ 55 h 730"/>
                      <a:gd name="T60" fmla="*/ 0 w 391"/>
                      <a:gd name="T61" fmla="*/ 50 h 730"/>
                      <a:gd name="T62" fmla="*/ 7 w 391"/>
                      <a:gd name="T63" fmla="*/ 33 h 730"/>
                      <a:gd name="T64" fmla="*/ 7 w 391"/>
                      <a:gd name="T65" fmla="*/ 33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1" h="730">
                        <a:moveTo>
                          <a:pt x="7" y="33"/>
                        </a:moveTo>
                        <a:lnTo>
                          <a:pt x="45" y="13"/>
                        </a:lnTo>
                        <a:lnTo>
                          <a:pt x="96" y="0"/>
                        </a:lnTo>
                        <a:lnTo>
                          <a:pt x="190" y="7"/>
                        </a:lnTo>
                        <a:lnTo>
                          <a:pt x="286" y="80"/>
                        </a:lnTo>
                        <a:lnTo>
                          <a:pt x="351" y="182"/>
                        </a:lnTo>
                        <a:lnTo>
                          <a:pt x="386" y="304"/>
                        </a:lnTo>
                        <a:lnTo>
                          <a:pt x="391" y="431"/>
                        </a:lnTo>
                        <a:lnTo>
                          <a:pt x="383" y="492"/>
                        </a:lnTo>
                        <a:lnTo>
                          <a:pt x="366" y="550"/>
                        </a:lnTo>
                        <a:lnTo>
                          <a:pt x="344" y="602"/>
                        </a:lnTo>
                        <a:lnTo>
                          <a:pt x="316" y="648"/>
                        </a:lnTo>
                        <a:lnTo>
                          <a:pt x="279" y="685"/>
                        </a:lnTo>
                        <a:lnTo>
                          <a:pt x="236" y="712"/>
                        </a:lnTo>
                        <a:lnTo>
                          <a:pt x="186" y="727"/>
                        </a:lnTo>
                        <a:lnTo>
                          <a:pt x="131" y="730"/>
                        </a:lnTo>
                        <a:lnTo>
                          <a:pt x="116" y="719"/>
                        </a:lnTo>
                        <a:lnTo>
                          <a:pt x="126" y="706"/>
                        </a:lnTo>
                        <a:lnTo>
                          <a:pt x="254" y="637"/>
                        </a:lnTo>
                        <a:lnTo>
                          <a:pt x="301" y="559"/>
                        </a:lnTo>
                        <a:lnTo>
                          <a:pt x="324" y="458"/>
                        </a:lnTo>
                        <a:lnTo>
                          <a:pt x="319" y="262"/>
                        </a:lnTo>
                        <a:lnTo>
                          <a:pt x="301" y="195"/>
                        </a:lnTo>
                        <a:lnTo>
                          <a:pt x="269" y="137"/>
                        </a:lnTo>
                        <a:lnTo>
                          <a:pt x="250" y="111"/>
                        </a:lnTo>
                        <a:lnTo>
                          <a:pt x="227" y="88"/>
                        </a:lnTo>
                        <a:lnTo>
                          <a:pt x="199" y="67"/>
                        </a:lnTo>
                        <a:lnTo>
                          <a:pt x="169" y="51"/>
                        </a:lnTo>
                        <a:lnTo>
                          <a:pt x="90" y="38"/>
                        </a:lnTo>
                        <a:lnTo>
                          <a:pt x="16" y="55"/>
                        </a:lnTo>
                        <a:lnTo>
                          <a:pt x="0" y="50"/>
                        </a:lnTo>
                        <a:lnTo>
                          <a:pt x="7" y="33"/>
                        </a:lnTo>
                        <a:lnTo>
                          <a:pt x="7"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6" name="Freeform 462"/>
                  <p:cNvSpPr>
                    <a:spLocks/>
                  </p:cNvSpPr>
                  <p:nvPr/>
                </p:nvSpPr>
                <p:spPr bwMode="auto">
                  <a:xfrm>
                    <a:off x="2891" y="3534"/>
                    <a:ext cx="28" cy="33"/>
                  </a:xfrm>
                  <a:custGeom>
                    <a:avLst/>
                    <a:gdLst>
                      <a:gd name="T0" fmla="*/ 105 w 139"/>
                      <a:gd name="T1" fmla="*/ 160 h 165"/>
                      <a:gd name="T2" fmla="*/ 76 w 139"/>
                      <a:gd name="T3" fmla="*/ 165 h 165"/>
                      <a:gd name="T4" fmla="*/ 60 w 139"/>
                      <a:gd name="T5" fmla="*/ 158 h 165"/>
                      <a:gd name="T6" fmla="*/ 66 w 139"/>
                      <a:gd name="T7" fmla="*/ 134 h 165"/>
                      <a:gd name="T8" fmla="*/ 89 w 139"/>
                      <a:gd name="T9" fmla="*/ 83 h 165"/>
                      <a:gd name="T10" fmla="*/ 87 w 139"/>
                      <a:gd name="T11" fmla="*/ 51 h 165"/>
                      <a:gd name="T12" fmla="*/ 67 w 139"/>
                      <a:gd name="T13" fmla="*/ 28 h 165"/>
                      <a:gd name="T14" fmla="*/ 15 w 139"/>
                      <a:gd name="T15" fmla="*/ 31 h 165"/>
                      <a:gd name="T16" fmla="*/ 0 w 139"/>
                      <a:gd name="T17" fmla="*/ 24 h 165"/>
                      <a:gd name="T18" fmla="*/ 7 w 139"/>
                      <a:gd name="T19" fmla="*/ 9 h 165"/>
                      <a:gd name="T20" fmla="*/ 84 w 139"/>
                      <a:gd name="T21" fmla="*/ 0 h 165"/>
                      <a:gd name="T22" fmla="*/ 129 w 139"/>
                      <a:gd name="T23" fmla="*/ 39 h 165"/>
                      <a:gd name="T24" fmla="*/ 139 w 139"/>
                      <a:gd name="T25" fmla="*/ 100 h 165"/>
                      <a:gd name="T26" fmla="*/ 127 w 139"/>
                      <a:gd name="T27" fmla="*/ 133 h 165"/>
                      <a:gd name="T28" fmla="*/ 105 w 139"/>
                      <a:gd name="T29" fmla="*/ 160 h 165"/>
                      <a:gd name="T30" fmla="*/ 105 w 139"/>
                      <a:gd name="T31" fmla="*/ 16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5">
                        <a:moveTo>
                          <a:pt x="105" y="160"/>
                        </a:moveTo>
                        <a:lnTo>
                          <a:pt x="76" y="165"/>
                        </a:lnTo>
                        <a:lnTo>
                          <a:pt x="60" y="158"/>
                        </a:lnTo>
                        <a:lnTo>
                          <a:pt x="66" y="134"/>
                        </a:lnTo>
                        <a:lnTo>
                          <a:pt x="89" y="83"/>
                        </a:lnTo>
                        <a:lnTo>
                          <a:pt x="87" y="51"/>
                        </a:lnTo>
                        <a:lnTo>
                          <a:pt x="67" y="28"/>
                        </a:lnTo>
                        <a:lnTo>
                          <a:pt x="15" y="31"/>
                        </a:lnTo>
                        <a:lnTo>
                          <a:pt x="0" y="24"/>
                        </a:lnTo>
                        <a:lnTo>
                          <a:pt x="7" y="9"/>
                        </a:lnTo>
                        <a:lnTo>
                          <a:pt x="84" y="0"/>
                        </a:lnTo>
                        <a:lnTo>
                          <a:pt x="129" y="39"/>
                        </a:lnTo>
                        <a:lnTo>
                          <a:pt x="139" y="100"/>
                        </a:lnTo>
                        <a:lnTo>
                          <a:pt x="127" y="133"/>
                        </a:lnTo>
                        <a:lnTo>
                          <a:pt x="105" y="160"/>
                        </a:lnTo>
                        <a:lnTo>
                          <a:pt x="10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7" name="Freeform 463"/>
                  <p:cNvSpPr>
                    <a:spLocks/>
                  </p:cNvSpPr>
                  <p:nvPr/>
                </p:nvSpPr>
                <p:spPr bwMode="auto">
                  <a:xfrm>
                    <a:off x="2870" y="3500"/>
                    <a:ext cx="18" cy="86"/>
                  </a:xfrm>
                  <a:custGeom>
                    <a:avLst/>
                    <a:gdLst>
                      <a:gd name="T0" fmla="*/ 60 w 90"/>
                      <a:gd name="T1" fmla="*/ 14 h 432"/>
                      <a:gd name="T2" fmla="*/ 44 w 90"/>
                      <a:gd name="T3" fmla="*/ 76 h 432"/>
                      <a:gd name="T4" fmla="*/ 50 w 90"/>
                      <a:gd name="T5" fmla="*/ 153 h 432"/>
                      <a:gd name="T6" fmla="*/ 74 w 90"/>
                      <a:gd name="T7" fmla="*/ 247 h 432"/>
                      <a:gd name="T8" fmla="*/ 90 w 90"/>
                      <a:gd name="T9" fmla="*/ 403 h 432"/>
                      <a:gd name="T10" fmla="*/ 72 w 90"/>
                      <a:gd name="T11" fmla="*/ 420 h 432"/>
                      <a:gd name="T12" fmla="*/ 42 w 90"/>
                      <a:gd name="T13" fmla="*/ 432 h 432"/>
                      <a:gd name="T14" fmla="*/ 13 w 90"/>
                      <a:gd name="T15" fmla="*/ 420 h 432"/>
                      <a:gd name="T16" fmla="*/ 0 w 90"/>
                      <a:gd name="T17" fmla="*/ 368 h 432"/>
                      <a:gd name="T18" fmla="*/ 13 w 90"/>
                      <a:gd name="T19" fmla="*/ 357 h 432"/>
                      <a:gd name="T20" fmla="*/ 24 w 90"/>
                      <a:gd name="T21" fmla="*/ 368 h 432"/>
                      <a:gd name="T22" fmla="*/ 25 w 90"/>
                      <a:gd name="T23" fmla="*/ 403 h 432"/>
                      <a:gd name="T24" fmla="*/ 47 w 90"/>
                      <a:gd name="T25" fmla="*/ 380 h 432"/>
                      <a:gd name="T26" fmla="*/ 51 w 90"/>
                      <a:gd name="T27" fmla="*/ 345 h 432"/>
                      <a:gd name="T28" fmla="*/ 42 w 90"/>
                      <a:gd name="T29" fmla="*/ 310 h 432"/>
                      <a:gd name="T30" fmla="*/ 36 w 90"/>
                      <a:gd name="T31" fmla="*/ 195 h 432"/>
                      <a:gd name="T32" fmla="*/ 20 w 90"/>
                      <a:gd name="T33" fmla="*/ 71 h 432"/>
                      <a:gd name="T34" fmla="*/ 37 w 90"/>
                      <a:gd name="T35" fmla="*/ 9 h 432"/>
                      <a:gd name="T36" fmla="*/ 51 w 90"/>
                      <a:gd name="T37" fmla="*/ 0 h 432"/>
                      <a:gd name="T38" fmla="*/ 60 w 90"/>
                      <a:gd name="T39" fmla="*/ 14 h 432"/>
                      <a:gd name="T40" fmla="*/ 60 w 90"/>
                      <a:gd name="T41" fmla="*/ 1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432">
                        <a:moveTo>
                          <a:pt x="60" y="14"/>
                        </a:moveTo>
                        <a:lnTo>
                          <a:pt x="44" y="76"/>
                        </a:lnTo>
                        <a:lnTo>
                          <a:pt x="50" y="153"/>
                        </a:lnTo>
                        <a:lnTo>
                          <a:pt x="74" y="247"/>
                        </a:lnTo>
                        <a:lnTo>
                          <a:pt x="90" y="403"/>
                        </a:lnTo>
                        <a:lnTo>
                          <a:pt x="72" y="420"/>
                        </a:lnTo>
                        <a:lnTo>
                          <a:pt x="42" y="432"/>
                        </a:lnTo>
                        <a:lnTo>
                          <a:pt x="13" y="420"/>
                        </a:lnTo>
                        <a:lnTo>
                          <a:pt x="0" y="368"/>
                        </a:lnTo>
                        <a:lnTo>
                          <a:pt x="13" y="357"/>
                        </a:lnTo>
                        <a:lnTo>
                          <a:pt x="24" y="368"/>
                        </a:lnTo>
                        <a:lnTo>
                          <a:pt x="25" y="403"/>
                        </a:lnTo>
                        <a:lnTo>
                          <a:pt x="47" y="380"/>
                        </a:lnTo>
                        <a:lnTo>
                          <a:pt x="51" y="345"/>
                        </a:lnTo>
                        <a:lnTo>
                          <a:pt x="42" y="310"/>
                        </a:lnTo>
                        <a:lnTo>
                          <a:pt x="36" y="195"/>
                        </a:lnTo>
                        <a:lnTo>
                          <a:pt x="20" y="71"/>
                        </a:lnTo>
                        <a:lnTo>
                          <a:pt x="37" y="9"/>
                        </a:lnTo>
                        <a:lnTo>
                          <a:pt x="51" y="0"/>
                        </a:lnTo>
                        <a:lnTo>
                          <a:pt x="60" y="14"/>
                        </a:lnTo>
                        <a:lnTo>
                          <a:pt x="6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8" name="Freeform 464"/>
                  <p:cNvSpPr>
                    <a:spLocks/>
                  </p:cNvSpPr>
                  <p:nvPr/>
                </p:nvSpPr>
                <p:spPr bwMode="auto">
                  <a:xfrm>
                    <a:off x="2851" y="3451"/>
                    <a:ext cx="54" cy="130"/>
                  </a:xfrm>
                  <a:custGeom>
                    <a:avLst/>
                    <a:gdLst>
                      <a:gd name="T0" fmla="*/ 271 w 271"/>
                      <a:gd name="T1" fmla="*/ 17 h 649"/>
                      <a:gd name="T2" fmla="*/ 240 w 271"/>
                      <a:gd name="T3" fmla="*/ 42 h 649"/>
                      <a:gd name="T4" fmla="*/ 194 w 271"/>
                      <a:gd name="T5" fmla="*/ 54 h 649"/>
                      <a:gd name="T6" fmla="*/ 100 w 271"/>
                      <a:gd name="T7" fmla="*/ 96 h 649"/>
                      <a:gd name="T8" fmla="*/ 55 w 271"/>
                      <a:gd name="T9" fmla="*/ 166 h 649"/>
                      <a:gd name="T10" fmla="*/ 41 w 271"/>
                      <a:gd name="T11" fmla="*/ 242 h 649"/>
                      <a:gd name="T12" fmla="*/ 50 w 271"/>
                      <a:gd name="T13" fmla="*/ 402 h 649"/>
                      <a:gd name="T14" fmla="*/ 65 w 271"/>
                      <a:gd name="T15" fmla="*/ 531 h 649"/>
                      <a:gd name="T16" fmla="*/ 78 w 271"/>
                      <a:gd name="T17" fmla="*/ 561 h 649"/>
                      <a:gd name="T18" fmla="*/ 97 w 271"/>
                      <a:gd name="T19" fmla="*/ 605 h 649"/>
                      <a:gd name="T20" fmla="*/ 107 w 271"/>
                      <a:gd name="T21" fmla="*/ 642 h 649"/>
                      <a:gd name="T22" fmla="*/ 93 w 271"/>
                      <a:gd name="T23" fmla="*/ 649 h 649"/>
                      <a:gd name="T24" fmla="*/ 54 w 271"/>
                      <a:gd name="T25" fmla="*/ 608 h 649"/>
                      <a:gd name="T26" fmla="*/ 24 w 271"/>
                      <a:gd name="T27" fmla="*/ 543 h 649"/>
                      <a:gd name="T28" fmla="*/ 0 w 271"/>
                      <a:gd name="T29" fmla="*/ 370 h 649"/>
                      <a:gd name="T30" fmla="*/ 4 w 271"/>
                      <a:gd name="T31" fmla="*/ 275 h 649"/>
                      <a:gd name="T32" fmla="*/ 19 w 271"/>
                      <a:gd name="T33" fmla="*/ 186 h 649"/>
                      <a:gd name="T34" fmla="*/ 46 w 271"/>
                      <a:gd name="T35" fmla="*/ 109 h 649"/>
                      <a:gd name="T36" fmla="*/ 64 w 271"/>
                      <a:gd name="T37" fmla="*/ 76 h 649"/>
                      <a:gd name="T38" fmla="*/ 85 w 271"/>
                      <a:gd name="T39" fmla="*/ 50 h 649"/>
                      <a:gd name="T40" fmla="*/ 115 w 271"/>
                      <a:gd name="T41" fmla="*/ 32 h 649"/>
                      <a:gd name="T42" fmla="*/ 158 w 271"/>
                      <a:gd name="T43" fmla="*/ 26 h 649"/>
                      <a:gd name="T44" fmla="*/ 254 w 271"/>
                      <a:gd name="T45" fmla="*/ 0 h 649"/>
                      <a:gd name="T46" fmla="*/ 271 w 271"/>
                      <a:gd name="T47" fmla="*/ 0 h 649"/>
                      <a:gd name="T48" fmla="*/ 271 w 271"/>
                      <a:gd name="T49" fmla="*/ 17 h 649"/>
                      <a:gd name="T50" fmla="*/ 271 w 271"/>
                      <a:gd name="T51" fmla="*/ 1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1" h="649">
                        <a:moveTo>
                          <a:pt x="271" y="17"/>
                        </a:moveTo>
                        <a:lnTo>
                          <a:pt x="240" y="42"/>
                        </a:lnTo>
                        <a:lnTo>
                          <a:pt x="194" y="54"/>
                        </a:lnTo>
                        <a:lnTo>
                          <a:pt x="100" y="96"/>
                        </a:lnTo>
                        <a:lnTo>
                          <a:pt x="55" y="166"/>
                        </a:lnTo>
                        <a:lnTo>
                          <a:pt x="41" y="242"/>
                        </a:lnTo>
                        <a:lnTo>
                          <a:pt x="50" y="402"/>
                        </a:lnTo>
                        <a:lnTo>
                          <a:pt x="65" y="531"/>
                        </a:lnTo>
                        <a:lnTo>
                          <a:pt x="78" y="561"/>
                        </a:lnTo>
                        <a:lnTo>
                          <a:pt x="97" y="605"/>
                        </a:lnTo>
                        <a:lnTo>
                          <a:pt x="107" y="642"/>
                        </a:lnTo>
                        <a:lnTo>
                          <a:pt x="93" y="649"/>
                        </a:lnTo>
                        <a:lnTo>
                          <a:pt x="54" y="608"/>
                        </a:lnTo>
                        <a:lnTo>
                          <a:pt x="24" y="543"/>
                        </a:lnTo>
                        <a:lnTo>
                          <a:pt x="0" y="370"/>
                        </a:lnTo>
                        <a:lnTo>
                          <a:pt x="4" y="275"/>
                        </a:lnTo>
                        <a:lnTo>
                          <a:pt x="19" y="186"/>
                        </a:lnTo>
                        <a:lnTo>
                          <a:pt x="46" y="109"/>
                        </a:lnTo>
                        <a:lnTo>
                          <a:pt x="64" y="76"/>
                        </a:lnTo>
                        <a:lnTo>
                          <a:pt x="85" y="50"/>
                        </a:lnTo>
                        <a:lnTo>
                          <a:pt x="115" y="32"/>
                        </a:lnTo>
                        <a:lnTo>
                          <a:pt x="158" y="26"/>
                        </a:lnTo>
                        <a:lnTo>
                          <a:pt x="254" y="0"/>
                        </a:lnTo>
                        <a:lnTo>
                          <a:pt x="271" y="0"/>
                        </a:lnTo>
                        <a:lnTo>
                          <a:pt x="271" y="17"/>
                        </a:lnTo>
                        <a:lnTo>
                          <a:pt x="27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09" name="Freeform 465"/>
                  <p:cNvSpPr>
                    <a:spLocks/>
                  </p:cNvSpPr>
                  <p:nvPr/>
                </p:nvSpPr>
                <p:spPr bwMode="auto">
                  <a:xfrm>
                    <a:off x="2861" y="3533"/>
                    <a:ext cx="46" cy="76"/>
                  </a:xfrm>
                  <a:custGeom>
                    <a:avLst/>
                    <a:gdLst>
                      <a:gd name="T0" fmla="*/ 104 w 226"/>
                      <a:gd name="T1" fmla="*/ 0 h 380"/>
                      <a:gd name="T2" fmla="*/ 166 w 226"/>
                      <a:gd name="T3" fmla="*/ 44 h 380"/>
                      <a:gd name="T4" fmla="*/ 208 w 226"/>
                      <a:gd name="T5" fmla="*/ 126 h 380"/>
                      <a:gd name="T6" fmla="*/ 226 w 226"/>
                      <a:gd name="T7" fmla="*/ 220 h 380"/>
                      <a:gd name="T8" fmla="*/ 218 w 226"/>
                      <a:gd name="T9" fmla="*/ 295 h 380"/>
                      <a:gd name="T10" fmla="*/ 202 w 226"/>
                      <a:gd name="T11" fmla="*/ 324 h 380"/>
                      <a:gd name="T12" fmla="*/ 180 w 226"/>
                      <a:gd name="T13" fmla="*/ 349 h 380"/>
                      <a:gd name="T14" fmla="*/ 154 w 226"/>
                      <a:gd name="T15" fmla="*/ 368 h 380"/>
                      <a:gd name="T16" fmla="*/ 121 w 226"/>
                      <a:gd name="T17" fmla="*/ 380 h 380"/>
                      <a:gd name="T18" fmla="*/ 72 w 226"/>
                      <a:gd name="T19" fmla="*/ 371 h 380"/>
                      <a:gd name="T20" fmla="*/ 36 w 226"/>
                      <a:gd name="T21" fmla="*/ 328 h 380"/>
                      <a:gd name="T22" fmla="*/ 0 w 226"/>
                      <a:gd name="T23" fmla="*/ 220 h 380"/>
                      <a:gd name="T24" fmla="*/ 7 w 226"/>
                      <a:gd name="T25" fmla="*/ 205 h 380"/>
                      <a:gd name="T26" fmla="*/ 22 w 226"/>
                      <a:gd name="T27" fmla="*/ 213 h 380"/>
                      <a:gd name="T28" fmla="*/ 51 w 226"/>
                      <a:gd name="T29" fmla="*/ 276 h 380"/>
                      <a:gd name="T30" fmla="*/ 73 w 226"/>
                      <a:gd name="T31" fmla="*/ 305 h 380"/>
                      <a:gd name="T32" fmla="*/ 105 w 226"/>
                      <a:gd name="T33" fmla="*/ 315 h 380"/>
                      <a:gd name="T34" fmla="*/ 166 w 226"/>
                      <a:gd name="T35" fmla="*/ 274 h 380"/>
                      <a:gd name="T36" fmla="*/ 181 w 226"/>
                      <a:gd name="T37" fmla="*/ 162 h 380"/>
                      <a:gd name="T38" fmla="*/ 159 w 226"/>
                      <a:gd name="T39" fmla="*/ 79 h 380"/>
                      <a:gd name="T40" fmla="*/ 135 w 226"/>
                      <a:gd name="T41" fmla="*/ 50 h 380"/>
                      <a:gd name="T42" fmla="*/ 97 w 226"/>
                      <a:gd name="T43" fmla="*/ 24 h 380"/>
                      <a:gd name="T44" fmla="*/ 89 w 226"/>
                      <a:gd name="T45" fmla="*/ 9 h 380"/>
                      <a:gd name="T46" fmla="*/ 104 w 226"/>
                      <a:gd name="T47" fmla="*/ 0 h 380"/>
                      <a:gd name="T48" fmla="*/ 104 w 226"/>
                      <a:gd name="T49"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6" h="380">
                        <a:moveTo>
                          <a:pt x="104" y="0"/>
                        </a:moveTo>
                        <a:lnTo>
                          <a:pt x="166" y="44"/>
                        </a:lnTo>
                        <a:lnTo>
                          <a:pt x="208" y="126"/>
                        </a:lnTo>
                        <a:lnTo>
                          <a:pt x="226" y="220"/>
                        </a:lnTo>
                        <a:lnTo>
                          <a:pt x="218" y="295"/>
                        </a:lnTo>
                        <a:lnTo>
                          <a:pt x="202" y="324"/>
                        </a:lnTo>
                        <a:lnTo>
                          <a:pt x="180" y="349"/>
                        </a:lnTo>
                        <a:lnTo>
                          <a:pt x="154" y="368"/>
                        </a:lnTo>
                        <a:lnTo>
                          <a:pt x="121" y="380"/>
                        </a:lnTo>
                        <a:lnTo>
                          <a:pt x="72" y="371"/>
                        </a:lnTo>
                        <a:lnTo>
                          <a:pt x="36" y="328"/>
                        </a:lnTo>
                        <a:lnTo>
                          <a:pt x="0" y="220"/>
                        </a:lnTo>
                        <a:lnTo>
                          <a:pt x="7" y="205"/>
                        </a:lnTo>
                        <a:lnTo>
                          <a:pt x="22" y="213"/>
                        </a:lnTo>
                        <a:lnTo>
                          <a:pt x="51" y="276"/>
                        </a:lnTo>
                        <a:lnTo>
                          <a:pt x="73" y="305"/>
                        </a:lnTo>
                        <a:lnTo>
                          <a:pt x="105" y="315"/>
                        </a:lnTo>
                        <a:lnTo>
                          <a:pt x="166" y="274"/>
                        </a:lnTo>
                        <a:lnTo>
                          <a:pt x="181" y="162"/>
                        </a:lnTo>
                        <a:lnTo>
                          <a:pt x="159" y="79"/>
                        </a:lnTo>
                        <a:lnTo>
                          <a:pt x="135" y="50"/>
                        </a:lnTo>
                        <a:lnTo>
                          <a:pt x="97" y="24"/>
                        </a:lnTo>
                        <a:lnTo>
                          <a:pt x="89" y="9"/>
                        </a:lnTo>
                        <a:lnTo>
                          <a:pt x="104" y="0"/>
                        </a:lnTo>
                        <a:lnTo>
                          <a:pt x="1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0" name="Freeform 466"/>
                  <p:cNvSpPr>
                    <a:spLocks/>
                  </p:cNvSpPr>
                  <p:nvPr/>
                </p:nvSpPr>
                <p:spPr bwMode="auto">
                  <a:xfrm>
                    <a:off x="2810" y="3474"/>
                    <a:ext cx="54" cy="66"/>
                  </a:xfrm>
                  <a:custGeom>
                    <a:avLst/>
                    <a:gdLst>
                      <a:gd name="T0" fmla="*/ 268 w 271"/>
                      <a:gd name="T1" fmla="*/ 18 h 330"/>
                      <a:gd name="T2" fmla="*/ 225 w 271"/>
                      <a:gd name="T3" fmla="*/ 33 h 330"/>
                      <a:gd name="T4" fmla="*/ 164 w 271"/>
                      <a:gd name="T5" fmla="*/ 37 h 330"/>
                      <a:gd name="T6" fmla="*/ 103 w 271"/>
                      <a:gd name="T7" fmla="*/ 52 h 330"/>
                      <a:gd name="T8" fmla="*/ 57 w 271"/>
                      <a:gd name="T9" fmla="*/ 102 h 330"/>
                      <a:gd name="T10" fmla="*/ 42 w 271"/>
                      <a:gd name="T11" fmla="*/ 136 h 330"/>
                      <a:gd name="T12" fmla="*/ 57 w 271"/>
                      <a:gd name="T13" fmla="*/ 228 h 330"/>
                      <a:gd name="T14" fmla="*/ 78 w 271"/>
                      <a:gd name="T15" fmla="*/ 277 h 330"/>
                      <a:gd name="T16" fmla="*/ 103 w 271"/>
                      <a:gd name="T17" fmla="*/ 308 h 330"/>
                      <a:gd name="T18" fmla="*/ 109 w 271"/>
                      <a:gd name="T19" fmla="*/ 325 h 330"/>
                      <a:gd name="T20" fmla="*/ 92 w 271"/>
                      <a:gd name="T21" fmla="*/ 330 h 330"/>
                      <a:gd name="T22" fmla="*/ 36 w 271"/>
                      <a:gd name="T23" fmla="*/ 300 h 330"/>
                      <a:gd name="T24" fmla="*/ 2 w 271"/>
                      <a:gd name="T25" fmla="*/ 194 h 330"/>
                      <a:gd name="T26" fmla="*/ 0 w 271"/>
                      <a:gd name="T27" fmla="*/ 165 h 330"/>
                      <a:gd name="T28" fmla="*/ 2 w 271"/>
                      <a:gd name="T29" fmla="*/ 136 h 330"/>
                      <a:gd name="T30" fmla="*/ 14 w 271"/>
                      <a:gd name="T31" fmla="*/ 84 h 330"/>
                      <a:gd name="T32" fmla="*/ 28 w 271"/>
                      <a:gd name="T33" fmla="*/ 61 h 330"/>
                      <a:gd name="T34" fmla="*/ 47 w 271"/>
                      <a:gd name="T35" fmla="*/ 44 h 330"/>
                      <a:gd name="T36" fmla="*/ 92 w 271"/>
                      <a:gd name="T37" fmla="*/ 20 h 330"/>
                      <a:gd name="T38" fmla="*/ 196 w 271"/>
                      <a:gd name="T39" fmla="*/ 10 h 330"/>
                      <a:gd name="T40" fmla="*/ 253 w 271"/>
                      <a:gd name="T41" fmla="*/ 0 h 330"/>
                      <a:gd name="T42" fmla="*/ 271 w 271"/>
                      <a:gd name="T43" fmla="*/ 1 h 330"/>
                      <a:gd name="T44" fmla="*/ 268 w 271"/>
                      <a:gd name="T45" fmla="*/ 18 h 330"/>
                      <a:gd name="T46" fmla="*/ 268 w 271"/>
                      <a:gd name="T47" fmla="*/ 1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1" h="330">
                        <a:moveTo>
                          <a:pt x="268" y="18"/>
                        </a:moveTo>
                        <a:lnTo>
                          <a:pt x="225" y="33"/>
                        </a:lnTo>
                        <a:lnTo>
                          <a:pt x="164" y="37"/>
                        </a:lnTo>
                        <a:lnTo>
                          <a:pt x="103" y="52"/>
                        </a:lnTo>
                        <a:lnTo>
                          <a:pt x="57" y="102"/>
                        </a:lnTo>
                        <a:lnTo>
                          <a:pt x="42" y="136"/>
                        </a:lnTo>
                        <a:lnTo>
                          <a:pt x="57" y="228"/>
                        </a:lnTo>
                        <a:lnTo>
                          <a:pt x="78" y="277"/>
                        </a:lnTo>
                        <a:lnTo>
                          <a:pt x="103" y="308"/>
                        </a:lnTo>
                        <a:lnTo>
                          <a:pt x="109" y="325"/>
                        </a:lnTo>
                        <a:lnTo>
                          <a:pt x="92" y="330"/>
                        </a:lnTo>
                        <a:lnTo>
                          <a:pt x="36" y="300"/>
                        </a:lnTo>
                        <a:lnTo>
                          <a:pt x="2" y="194"/>
                        </a:lnTo>
                        <a:lnTo>
                          <a:pt x="0" y="165"/>
                        </a:lnTo>
                        <a:lnTo>
                          <a:pt x="2" y="136"/>
                        </a:lnTo>
                        <a:lnTo>
                          <a:pt x="14" y="84"/>
                        </a:lnTo>
                        <a:lnTo>
                          <a:pt x="28" y="61"/>
                        </a:lnTo>
                        <a:lnTo>
                          <a:pt x="47" y="44"/>
                        </a:lnTo>
                        <a:lnTo>
                          <a:pt x="92" y="20"/>
                        </a:lnTo>
                        <a:lnTo>
                          <a:pt x="196" y="10"/>
                        </a:lnTo>
                        <a:lnTo>
                          <a:pt x="253" y="0"/>
                        </a:lnTo>
                        <a:lnTo>
                          <a:pt x="271" y="1"/>
                        </a:lnTo>
                        <a:lnTo>
                          <a:pt x="268" y="18"/>
                        </a:lnTo>
                        <a:lnTo>
                          <a:pt x="268"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1" name="Freeform 467"/>
                  <p:cNvSpPr>
                    <a:spLocks/>
                  </p:cNvSpPr>
                  <p:nvPr/>
                </p:nvSpPr>
                <p:spPr bwMode="auto">
                  <a:xfrm>
                    <a:off x="2827" y="3510"/>
                    <a:ext cx="22" cy="34"/>
                  </a:xfrm>
                  <a:custGeom>
                    <a:avLst/>
                    <a:gdLst>
                      <a:gd name="T0" fmla="*/ 23 w 106"/>
                      <a:gd name="T1" fmla="*/ 85 h 169"/>
                      <a:gd name="T2" fmla="*/ 39 w 106"/>
                      <a:gd name="T3" fmla="*/ 152 h 169"/>
                      <a:gd name="T4" fmla="*/ 34 w 106"/>
                      <a:gd name="T5" fmla="*/ 169 h 169"/>
                      <a:gd name="T6" fmla="*/ 17 w 106"/>
                      <a:gd name="T7" fmla="*/ 163 h 169"/>
                      <a:gd name="T8" fmla="*/ 0 w 106"/>
                      <a:gd name="T9" fmla="*/ 89 h 169"/>
                      <a:gd name="T10" fmla="*/ 6 w 106"/>
                      <a:gd name="T11" fmla="*/ 13 h 169"/>
                      <a:gd name="T12" fmla="*/ 16 w 106"/>
                      <a:gd name="T13" fmla="*/ 0 h 169"/>
                      <a:gd name="T14" fmla="*/ 29 w 106"/>
                      <a:gd name="T15" fmla="*/ 9 h 169"/>
                      <a:gd name="T16" fmla="*/ 62 w 106"/>
                      <a:gd name="T17" fmla="*/ 76 h 169"/>
                      <a:gd name="T18" fmla="*/ 81 w 106"/>
                      <a:gd name="T19" fmla="*/ 104 h 169"/>
                      <a:gd name="T20" fmla="*/ 106 w 106"/>
                      <a:gd name="T21" fmla="*/ 137 h 169"/>
                      <a:gd name="T22" fmla="*/ 104 w 106"/>
                      <a:gd name="T23" fmla="*/ 163 h 169"/>
                      <a:gd name="T24" fmla="*/ 79 w 106"/>
                      <a:gd name="T25" fmla="*/ 160 h 169"/>
                      <a:gd name="T26" fmla="*/ 23 w 106"/>
                      <a:gd name="T27" fmla="*/ 85 h 169"/>
                      <a:gd name="T28" fmla="*/ 23 w 106"/>
                      <a:gd name="T29" fmla="*/ 8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69">
                        <a:moveTo>
                          <a:pt x="23" y="85"/>
                        </a:moveTo>
                        <a:lnTo>
                          <a:pt x="39" y="152"/>
                        </a:lnTo>
                        <a:lnTo>
                          <a:pt x="34" y="169"/>
                        </a:lnTo>
                        <a:lnTo>
                          <a:pt x="17" y="163"/>
                        </a:lnTo>
                        <a:lnTo>
                          <a:pt x="0" y="89"/>
                        </a:lnTo>
                        <a:lnTo>
                          <a:pt x="6" y="13"/>
                        </a:lnTo>
                        <a:lnTo>
                          <a:pt x="16" y="0"/>
                        </a:lnTo>
                        <a:lnTo>
                          <a:pt x="29" y="9"/>
                        </a:lnTo>
                        <a:lnTo>
                          <a:pt x="62" y="76"/>
                        </a:lnTo>
                        <a:lnTo>
                          <a:pt x="81" y="104"/>
                        </a:lnTo>
                        <a:lnTo>
                          <a:pt x="106" y="137"/>
                        </a:lnTo>
                        <a:lnTo>
                          <a:pt x="104" y="163"/>
                        </a:lnTo>
                        <a:lnTo>
                          <a:pt x="79" y="160"/>
                        </a:lnTo>
                        <a:lnTo>
                          <a:pt x="23" y="85"/>
                        </a:lnTo>
                        <a:lnTo>
                          <a:pt x="23"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2" name="Freeform 468"/>
                  <p:cNvSpPr>
                    <a:spLocks/>
                  </p:cNvSpPr>
                  <p:nvPr/>
                </p:nvSpPr>
                <p:spPr bwMode="auto">
                  <a:xfrm>
                    <a:off x="2836" y="3533"/>
                    <a:ext cx="46" cy="123"/>
                  </a:xfrm>
                  <a:custGeom>
                    <a:avLst/>
                    <a:gdLst>
                      <a:gd name="T0" fmla="*/ 44 w 230"/>
                      <a:gd name="T1" fmla="*/ 12 h 613"/>
                      <a:gd name="T2" fmla="*/ 29 w 230"/>
                      <a:gd name="T3" fmla="*/ 78 h 613"/>
                      <a:gd name="T4" fmla="*/ 40 w 230"/>
                      <a:gd name="T5" fmla="*/ 124 h 613"/>
                      <a:gd name="T6" fmla="*/ 47 w 230"/>
                      <a:gd name="T7" fmla="*/ 160 h 613"/>
                      <a:gd name="T8" fmla="*/ 40 w 230"/>
                      <a:gd name="T9" fmla="*/ 198 h 613"/>
                      <a:gd name="T10" fmla="*/ 34 w 230"/>
                      <a:gd name="T11" fmla="*/ 279 h 613"/>
                      <a:gd name="T12" fmla="*/ 56 w 230"/>
                      <a:gd name="T13" fmla="*/ 331 h 613"/>
                      <a:gd name="T14" fmla="*/ 84 w 230"/>
                      <a:gd name="T15" fmla="*/ 386 h 613"/>
                      <a:gd name="T16" fmla="*/ 112 w 230"/>
                      <a:gd name="T17" fmla="*/ 496 h 613"/>
                      <a:gd name="T18" fmla="*/ 121 w 230"/>
                      <a:gd name="T19" fmla="*/ 522 h 613"/>
                      <a:gd name="T20" fmla="*/ 150 w 230"/>
                      <a:gd name="T21" fmla="*/ 546 h 613"/>
                      <a:gd name="T22" fmla="*/ 214 w 230"/>
                      <a:gd name="T23" fmla="*/ 572 h 613"/>
                      <a:gd name="T24" fmla="*/ 230 w 230"/>
                      <a:gd name="T25" fmla="*/ 596 h 613"/>
                      <a:gd name="T26" fmla="*/ 222 w 230"/>
                      <a:gd name="T27" fmla="*/ 609 h 613"/>
                      <a:gd name="T28" fmla="*/ 204 w 230"/>
                      <a:gd name="T29" fmla="*/ 613 h 613"/>
                      <a:gd name="T30" fmla="*/ 162 w 230"/>
                      <a:gd name="T31" fmla="*/ 607 h 613"/>
                      <a:gd name="T32" fmla="*/ 105 w 230"/>
                      <a:gd name="T33" fmla="*/ 574 h 613"/>
                      <a:gd name="T34" fmla="*/ 85 w 230"/>
                      <a:gd name="T35" fmla="*/ 533 h 613"/>
                      <a:gd name="T36" fmla="*/ 85 w 230"/>
                      <a:gd name="T37" fmla="*/ 490 h 613"/>
                      <a:gd name="T38" fmla="*/ 86 w 230"/>
                      <a:gd name="T39" fmla="*/ 454 h 613"/>
                      <a:gd name="T40" fmla="*/ 75 w 230"/>
                      <a:gd name="T41" fmla="*/ 417 h 613"/>
                      <a:gd name="T42" fmla="*/ 53 w 230"/>
                      <a:gd name="T43" fmla="*/ 373 h 613"/>
                      <a:gd name="T44" fmla="*/ 11 w 230"/>
                      <a:gd name="T45" fmla="*/ 286 h 613"/>
                      <a:gd name="T46" fmla="*/ 18 w 230"/>
                      <a:gd name="T47" fmla="*/ 207 h 613"/>
                      <a:gd name="T48" fmla="*/ 19 w 230"/>
                      <a:gd name="T49" fmla="*/ 136 h 613"/>
                      <a:gd name="T50" fmla="*/ 0 w 230"/>
                      <a:gd name="T51" fmla="*/ 71 h 613"/>
                      <a:gd name="T52" fmla="*/ 19 w 230"/>
                      <a:gd name="T53" fmla="*/ 12 h 613"/>
                      <a:gd name="T54" fmla="*/ 31 w 230"/>
                      <a:gd name="T55" fmla="*/ 0 h 613"/>
                      <a:gd name="T56" fmla="*/ 44 w 230"/>
                      <a:gd name="T57" fmla="*/ 12 h 613"/>
                      <a:gd name="T58" fmla="*/ 44 w 230"/>
                      <a:gd name="T59" fmla="*/ 12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0" h="613">
                        <a:moveTo>
                          <a:pt x="44" y="12"/>
                        </a:moveTo>
                        <a:lnTo>
                          <a:pt x="29" y="78"/>
                        </a:lnTo>
                        <a:lnTo>
                          <a:pt x="40" y="124"/>
                        </a:lnTo>
                        <a:lnTo>
                          <a:pt x="47" y="160"/>
                        </a:lnTo>
                        <a:lnTo>
                          <a:pt x="40" y="198"/>
                        </a:lnTo>
                        <a:lnTo>
                          <a:pt x="34" y="279"/>
                        </a:lnTo>
                        <a:lnTo>
                          <a:pt x="56" y="331"/>
                        </a:lnTo>
                        <a:lnTo>
                          <a:pt x="84" y="386"/>
                        </a:lnTo>
                        <a:lnTo>
                          <a:pt x="112" y="496"/>
                        </a:lnTo>
                        <a:lnTo>
                          <a:pt x="121" y="522"/>
                        </a:lnTo>
                        <a:lnTo>
                          <a:pt x="150" y="546"/>
                        </a:lnTo>
                        <a:lnTo>
                          <a:pt x="214" y="572"/>
                        </a:lnTo>
                        <a:lnTo>
                          <a:pt x="230" y="596"/>
                        </a:lnTo>
                        <a:lnTo>
                          <a:pt x="222" y="609"/>
                        </a:lnTo>
                        <a:lnTo>
                          <a:pt x="204" y="613"/>
                        </a:lnTo>
                        <a:lnTo>
                          <a:pt x="162" y="607"/>
                        </a:lnTo>
                        <a:lnTo>
                          <a:pt x="105" y="574"/>
                        </a:lnTo>
                        <a:lnTo>
                          <a:pt x="85" y="533"/>
                        </a:lnTo>
                        <a:lnTo>
                          <a:pt x="85" y="490"/>
                        </a:lnTo>
                        <a:lnTo>
                          <a:pt x="86" y="454"/>
                        </a:lnTo>
                        <a:lnTo>
                          <a:pt x="75" y="417"/>
                        </a:lnTo>
                        <a:lnTo>
                          <a:pt x="53" y="373"/>
                        </a:lnTo>
                        <a:lnTo>
                          <a:pt x="11" y="286"/>
                        </a:lnTo>
                        <a:lnTo>
                          <a:pt x="18" y="207"/>
                        </a:lnTo>
                        <a:lnTo>
                          <a:pt x="19" y="136"/>
                        </a:lnTo>
                        <a:lnTo>
                          <a:pt x="0" y="71"/>
                        </a:lnTo>
                        <a:lnTo>
                          <a:pt x="19" y="12"/>
                        </a:lnTo>
                        <a:lnTo>
                          <a:pt x="31" y="0"/>
                        </a:lnTo>
                        <a:lnTo>
                          <a:pt x="44" y="12"/>
                        </a:lnTo>
                        <a:lnTo>
                          <a:pt x="4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3" name="Freeform 469"/>
                  <p:cNvSpPr>
                    <a:spLocks/>
                  </p:cNvSpPr>
                  <p:nvPr/>
                </p:nvSpPr>
                <p:spPr bwMode="auto">
                  <a:xfrm>
                    <a:off x="2876" y="3618"/>
                    <a:ext cx="20" cy="37"/>
                  </a:xfrm>
                  <a:custGeom>
                    <a:avLst/>
                    <a:gdLst>
                      <a:gd name="T0" fmla="*/ 5 w 99"/>
                      <a:gd name="T1" fmla="*/ 173 h 187"/>
                      <a:gd name="T2" fmla="*/ 0 w 99"/>
                      <a:gd name="T3" fmla="*/ 138 h 187"/>
                      <a:gd name="T4" fmla="*/ 14 w 99"/>
                      <a:gd name="T5" fmla="*/ 99 h 187"/>
                      <a:gd name="T6" fmla="*/ 31 w 99"/>
                      <a:gd name="T7" fmla="*/ 65 h 187"/>
                      <a:gd name="T8" fmla="*/ 53 w 99"/>
                      <a:gd name="T9" fmla="*/ 31 h 187"/>
                      <a:gd name="T10" fmla="*/ 81 w 99"/>
                      <a:gd name="T11" fmla="*/ 1 h 187"/>
                      <a:gd name="T12" fmla="*/ 98 w 99"/>
                      <a:gd name="T13" fmla="*/ 0 h 187"/>
                      <a:gd name="T14" fmla="*/ 99 w 99"/>
                      <a:gd name="T15" fmla="*/ 17 h 187"/>
                      <a:gd name="T16" fmla="*/ 68 w 99"/>
                      <a:gd name="T17" fmla="*/ 81 h 187"/>
                      <a:gd name="T18" fmla="*/ 46 w 99"/>
                      <a:gd name="T19" fmla="*/ 150 h 187"/>
                      <a:gd name="T20" fmla="*/ 28 w 99"/>
                      <a:gd name="T21" fmla="*/ 177 h 187"/>
                      <a:gd name="T22" fmla="*/ 15 w 99"/>
                      <a:gd name="T23" fmla="*/ 187 h 187"/>
                      <a:gd name="T24" fmla="*/ 5 w 99"/>
                      <a:gd name="T25" fmla="*/ 173 h 187"/>
                      <a:gd name="T26" fmla="*/ 5 w 99"/>
                      <a:gd name="T27" fmla="*/ 17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87">
                        <a:moveTo>
                          <a:pt x="5" y="173"/>
                        </a:moveTo>
                        <a:lnTo>
                          <a:pt x="0" y="138"/>
                        </a:lnTo>
                        <a:lnTo>
                          <a:pt x="14" y="99"/>
                        </a:lnTo>
                        <a:lnTo>
                          <a:pt x="31" y="65"/>
                        </a:lnTo>
                        <a:lnTo>
                          <a:pt x="53" y="31"/>
                        </a:lnTo>
                        <a:lnTo>
                          <a:pt x="81" y="1"/>
                        </a:lnTo>
                        <a:lnTo>
                          <a:pt x="98" y="0"/>
                        </a:lnTo>
                        <a:lnTo>
                          <a:pt x="99" y="17"/>
                        </a:lnTo>
                        <a:lnTo>
                          <a:pt x="68" y="81"/>
                        </a:lnTo>
                        <a:lnTo>
                          <a:pt x="46" y="150"/>
                        </a:lnTo>
                        <a:lnTo>
                          <a:pt x="28" y="177"/>
                        </a:lnTo>
                        <a:lnTo>
                          <a:pt x="15" y="187"/>
                        </a:lnTo>
                        <a:lnTo>
                          <a:pt x="5" y="173"/>
                        </a:lnTo>
                        <a:lnTo>
                          <a:pt x="5"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4" name="Freeform 470"/>
                  <p:cNvSpPr>
                    <a:spLocks/>
                  </p:cNvSpPr>
                  <p:nvPr/>
                </p:nvSpPr>
                <p:spPr bwMode="auto">
                  <a:xfrm>
                    <a:off x="2825" y="3585"/>
                    <a:ext cx="41" cy="55"/>
                  </a:xfrm>
                  <a:custGeom>
                    <a:avLst/>
                    <a:gdLst>
                      <a:gd name="T0" fmla="*/ 204 w 204"/>
                      <a:gd name="T1" fmla="*/ 20 h 277"/>
                      <a:gd name="T2" fmla="*/ 185 w 204"/>
                      <a:gd name="T3" fmla="*/ 44 h 277"/>
                      <a:gd name="T4" fmla="*/ 157 w 204"/>
                      <a:gd name="T5" fmla="*/ 72 h 277"/>
                      <a:gd name="T6" fmla="*/ 106 w 204"/>
                      <a:gd name="T7" fmla="*/ 120 h 277"/>
                      <a:gd name="T8" fmla="*/ 64 w 204"/>
                      <a:gd name="T9" fmla="*/ 179 h 277"/>
                      <a:gd name="T10" fmla="*/ 35 w 204"/>
                      <a:gd name="T11" fmla="*/ 233 h 277"/>
                      <a:gd name="T12" fmla="*/ 42 w 204"/>
                      <a:gd name="T13" fmla="*/ 248 h 277"/>
                      <a:gd name="T14" fmla="*/ 45 w 204"/>
                      <a:gd name="T15" fmla="*/ 275 h 277"/>
                      <a:gd name="T16" fmla="*/ 20 w 204"/>
                      <a:gd name="T17" fmla="*/ 277 h 277"/>
                      <a:gd name="T18" fmla="*/ 0 w 204"/>
                      <a:gd name="T19" fmla="*/ 249 h 277"/>
                      <a:gd name="T20" fmla="*/ 3 w 204"/>
                      <a:gd name="T21" fmla="*/ 214 h 277"/>
                      <a:gd name="T22" fmla="*/ 23 w 204"/>
                      <a:gd name="T23" fmla="*/ 173 h 277"/>
                      <a:gd name="T24" fmla="*/ 55 w 204"/>
                      <a:gd name="T25" fmla="*/ 130 h 277"/>
                      <a:gd name="T26" fmla="*/ 93 w 204"/>
                      <a:gd name="T27" fmla="*/ 90 h 277"/>
                      <a:gd name="T28" fmla="*/ 133 w 204"/>
                      <a:gd name="T29" fmla="*/ 52 h 277"/>
                      <a:gd name="T30" fmla="*/ 188 w 204"/>
                      <a:gd name="T31" fmla="*/ 0 h 277"/>
                      <a:gd name="T32" fmla="*/ 204 w 204"/>
                      <a:gd name="T33" fmla="*/ 0 h 277"/>
                      <a:gd name="T34" fmla="*/ 204 w 204"/>
                      <a:gd name="T35" fmla="*/ 20 h 277"/>
                      <a:gd name="T36" fmla="*/ 204 w 204"/>
                      <a:gd name="T37" fmla="*/ 2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77">
                        <a:moveTo>
                          <a:pt x="204" y="20"/>
                        </a:moveTo>
                        <a:lnTo>
                          <a:pt x="185" y="44"/>
                        </a:lnTo>
                        <a:lnTo>
                          <a:pt x="157" y="72"/>
                        </a:lnTo>
                        <a:lnTo>
                          <a:pt x="106" y="120"/>
                        </a:lnTo>
                        <a:lnTo>
                          <a:pt x="64" y="179"/>
                        </a:lnTo>
                        <a:lnTo>
                          <a:pt x="35" y="233"/>
                        </a:lnTo>
                        <a:lnTo>
                          <a:pt x="42" y="248"/>
                        </a:lnTo>
                        <a:lnTo>
                          <a:pt x="45" y="275"/>
                        </a:lnTo>
                        <a:lnTo>
                          <a:pt x="20" y="277"/>
                        </a:lnTo>
                        <a:lnTo>
                          <a:pt x="0" y="249"/>
                        </a:lnTo>
                        <a:lnTo>
                          <a:pt x="3" y="214"/>
                        </a:lnTo>
                        <a:lnTo>
                          <a:pt x="23" y="173"/>
                        </a:lnTo>
                        <a:lnTo>
                          <a:pt x="55" y="130"/>
                        </a:lnTo>
                        <a:lnTo>
                          <a:pt x="93" y="90"/>
                        </a:lnTo>
                        <a:lnTo>
                          <a:pt x="133" y="52"/>
                        </a:lnTo>
                        <a:lnTo>
                          <a:pt x="188" y="0"/>
                        </a:lnTo>
                        <a:lnTo>
                          <a:pt x="204" y="0"/>
                        </a:lnTo>
                        <a:lnTo>
                          <a:pt x="204" y="20"/>
                        </a:lnTo>
                        <a:lnTo>
                          <a:pt x="20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5" name="Freeform 471"/>
                  <p:cNvSpPr>
                    <a:spLocks/>
                  </p:cNvSpPr>
                  <p:nvPr/>
                </p:nvSpPr>
                <p:spPr bwMode="auto">
                  <a:xfrm>
                    <a:off x="2838" y="3628"/>
                    <a:ext cx="10" cy="18"/>
                  </a:xfrm>
                  <a:custGeom>
                    <a:avLst/>
                    <a:gdLst>
                      <a:gd name="T0" fmla="*/ 9 w 53"/>
                      <a:gd name="T1" fmla="*/ 0 h 88"/>
                      <a:gd name="T2" fmla="*/ 37 w 53"/>
                      <a:gd name="T3" fmla="*/ 5 h 88"/>
                      <a:gd name="T4" fmla="*/ 53 w 53"/>
                      <a:gd name="T5" fmla="*/ 25 h 88"/>
                      <a:gd name="T6" fmla="*/ 49 w 53"/>
                      <a:gd name="T7" fmla="*/ 57 h 88"/>
                      <a:gd name="T8" fmla="*/ 31 w 53"/>
                      <a:gd name="T9" fmla="*/ 84 h 88"/>
                      <a:gd name="T10" fmla="*/ 6 w 53"/>
                      <a:gd name="T11" fmla="*/ 88 h 88"/>
                      <a:gd name="T12" fmla="*/ 2 w 53"/>
                      <a:gd name="T13" fmla="*/ 62 h 88"/>
                      <a:gd name="T14" fmla="*/ 23 w 53"/>
                      <a:gd name="T15" fmla="*/ 29 h 88"/>
                      <a:gd name="T16" fmla="*/ 15 w 53"/>
                      <a:gd name="T17" fmla="*/ 23 h 88"/>
                      <a:gd name="T18" fmla="*/ 0 w 53"/>
                      <a:gd name="T19" fmla="*/ 13 h 88"/>
                      <a:gd name="T20" fmla="*/ 9 w 53"/>
                      <a:gd name="T21" fmla="*/ 0 h 88"/>
                      <a:gd name="T22" fmla="*/ 9 w 53"/>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8">
                        <a:moveTo>
                          <a:pt x="9" y="0"/>
                        </a:moveTo>
                        <a:lnTo>
                          <a:pt x="37" y="5"/>
                        </a:lnTo>
                        <a:lnTo>
                          <a:pt x="53" y="25"/>
                        </a:lnTo>
                        <a:lnTo>
                          <a:pt x="49" y="57"/>
                        </a:lnTo>
                        <a:lnTo>
                          <a:pt x="31" y="84"/>
                        </a:lnTo>
                        <a:lnTo>
                          <a:pt x="6" y="88"/>
                        </a:lnTo>
                        <a:lnTo>
                          <a:pt x="2" y="62"/>
                        </a:lnTo>
                        <a:lnTo>
                          <a:pt x="23" y="29"/>
                        </a:lnTo>
                        <a:lnTo>
                          <a:pt x="15" y="23"/>
                        </a:lnTo>
                        <a:lnTo>
                          <a:pt x="0" y="13"/>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6" name="Freeform 472"/>
                  <p:cNvSpPr>
                    <a:spLocks/>
                  </p:cNvSpPr>
                  <p:nvPr/>
                </p:nvSpPr>
                <p:spPr bwMode="auto">
                  <a:xfrm>
                    <a:off x="2828" y="3640"/>
                    <a:ext cx="17" cy="5"/>
                  </a:xfrm>
                  <a:custGeom>
                    <a:avLst/>
                    <a:gdLst>
                      <a:gd name="T0" fmla="*/ 17 w 85"/>
                      <a:gd name="T1" fmla="*/ 1 h 26"/>
                      <a:gd name="T2" fmla="*/ 69 w 85"/>
                      <a:gd name="T3" fmla="*/ 0 h 26"/>
                      <a:gd name="T4" fmla="*/ 85 w 85"/>
                      <a:gd name="T5" fmla="*/ 9 h 26"/>
                      <a:gd name="T6" fmla="*/ 76 w 85"/>
                      <a:gd name="T7" fmla="*/ 26 h 26"/>
                      <a:gd name="T8" fmla="*/ 5 w 85"/>
                      <a:gd name="T9" fmla="*/ 22 h 26"/>
                      <a:gd name="T10" fmla="*/ 0 w 85"/>
                      <a:gd name="T11" fmla="*/ 6 h 26"/>
                      <a:gd name="T12" fmla="*/ 17 w 85"/>
                      <a:gd name="T13" fmla="*/ 1 h 26"/>
                      <a:gd name="T14" fmla="*/ 17 w 8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26">
                        <a:moveTo>
                          <a:pt x="17" y="1"/>
                        </a:moveTo>
                        <a:lnTo>
                          <a:pt x="69" y="0"/>
                        </a:lnTo>
                        <a:lnTo>
                          <a:pt x="85" y="9"/>
                        </a:lnTo>
                        <a:lnTo>
                          <a:pt x="76" y="26"/>
                        </a:lnTo>
                        <a:lnTo>
                          <a:pt x="5" y="22"/>
                        </a:lnTo>
                        <a:lnTo>
                          <a:pt x="0" y="6"/>
                        </a:lnTo>
                        <a:lnTo>
                          <a:pt x="17" y="1"/>
                        </a:lnTo>
                        <a:lnTo>
                          <a:pt x="1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7" name="Freeform 473"/>
                  <p:cNvSpPr>
                    <a:spLocks/>
                  </p:cNvSpPr>
                  <p:nvPr/>
                </p:nvSpPr>
                <p:spPr bwMode="auto">
                  <a:xfrm>
                    <a:off x="2673" y="3730"/>
                    <a:ext cx="36" cy="13"/>
                  </a:xfrm>
                  <a:custGeom>
                    <a:avLst/>
                    <a:gdLst>
                      <a:gd name="T0" fmla="*/ 171 w 181"/>
                      <a:gd name="T1" fmla="*/ 24 h 61"/>
                      <a:gd name="T2" fmla="*/ 132 w 181"/>
                      <a:gd name="T3" fmla="*/ 40 h 61"/>
                      <a:gd name="T4" fmla="*/ 96 w 181"/>
                      <a:gd name="T5" fmla="*/ 54 h 61"/>
                      <a:gd name="T6" fmla="*/ 29 w 181"/>
                      <a:gd name="T7" fmla="*/ 61 h 61"/>
                      <a:gd name="T8" fmla="*/ 0 w 181"/>
                      <a:gd name="T9" fmla="*/ 41 h 61"/>
                      <a:gd name="T10" fmla="*/ 4 w 181"/>
                      <a:gd name="T11" fmla="*/ 25 h 61"/>
                      <a:gd name="T12" fmla="*/ 20 w 181"/>
                      <a:gd name="T13" fmla="*/ 13 h 61"/>
                      <a:gd name="T14" fmla="*/ 168 w 181"/>
                      <a:gd name="T15" fmla="*/ 0 h 61"/>
                      <a:gd name="T16" fmla="*/ 181 w 181"/>
                      <a:gd name="T17" fmla="*/ 10 h 61"/>
                      <a:gd name="T18" fmla="*/ 171 w 181"/>
                      <a:gd name="T19" fmla="*/ 24 h 61"/>
                      <a:gd name="T20" fmla="*/ 171 w 181"/>
                      <a:gd name="T21" fmla="*/ 2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61">
                        <a:moveTo>
                          <a:pt x="171" y="24"/>
                        </a:moveTo>
                        <a:lnTo>
                          <a:pt x="132" y="40"/>
                        </a:lnTo>
                        <a:lnTo>
                          <a:pt x="96" y="54"/>
                        </a:lnTo>
                        <a:lnTo>
                          <a:pt x="29" y="61"/>
                        </a:lnTo>
                        <a:lnTo>
                          <a:pt x="0" y="41"/>
                        </a:lnTo>
                        <a:lnTo>
                          <a:pt x="4" y="25"/>
                        </a:lnTo>
                        <a:lnTo>
                          <a:pt x="20" y="13"/>
                        </a:lnTo>
                        <a:lnTo>
                          <a:pt x="168" y="0"/>
                        </a:lnTo>
                        <a:lnTo>
                          <a:pt x="181" y="10"/>
                        </a:lnTo>
                        <a:lnTo>
                          <a:pt x="171" y="24"/>
                        </a:lnTo>
                        <a:lnTo>
                          <a:pt x="17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8" name="Freeform 474"/>
                  <p:cNvSpPr>
                    <a:spLocks/>
                  </p:cNvSpPr>
                  <p:nvPr/>
                </p:nvSpPr>
                <p:spPr bwMode="auto">
                  <a:xfrm>
                    <a:off x="2521" y="3746"/>
                    <a:ext cx="70" cy="19"/>
                  </a:xfrm>
                  <a:custGeom>
                    <a:avLst/>
                    <a:gdLst>
                      <a:gd name="T0" fmla="*/ 327 w 348"/>
                      <a:gd name="T1" fmla="*/ 48 h 93"/>
                      <a:gd name="T2" fmla="*/ 264 w 348"/>
                      <a:gd name="T3" fmla="*/ 67 h 93"/>
                      <a:gd name="T4" fmla="*/ 140 w 348"/>
                      <a:gd name="T5" fmla="*/ 81 h 93"/>
                      <a:gd name="T6" fmla="*/ 14 w 348"/>
                      <a:gd name="T7" fmla="*/ 93 h 93"/>
                      <a:gd name="T8" fmla="*/ 0 w 348"/>
                      <a:gd name="T9" fmla="*/ 82 h 93"/>
                      <a:gd name="T10" fmla="*/ 11 w 348"/>
                      <a:gd name="T11" fmla="*/ 68 h 93"/>
                      <a:gd name="T12" fmla="*/ 72 w 348"/>
                      <a:gd name="T13" fmla="*/ 52 h 93"/>
                      <a:gd name="T14" fmla="*/ 168 w 348"/>
                      <a:gd name="T15" fmla="*/ 29 h 93"/>
                      <a:gd name="T16" fmla="*/ 263 w 348"/>
                      <a:gd name="T17" fmla="*/ 9 h 93"/>
                      <a:gd name="T18" fmla="*/ 321 w 348"/>
                      <a:gd name="T19" fmla="*/ 0 h 93"/>
                      <a:gd name="T20" fmla="*/ 348 w 348"/>
                      <a:gd name="T21" fmla="*/ 20 h 93"/>
                      <a:gd name="T22" fmla="*/ 345 w 348"/>
                      <a:gd name="T23" fmla="*/ 36 h 93"/>
                      <a:gd name="T24" fmla="*/ 327 w 348"/>
                      <a:gd name="T25" fmla="*/ 48 h 93"/>
                      <a:gd name="T26" fmla="*/ 327 w 348"/>
                      <a:gd name="T27"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93">
                        <a:moveTo>
                          <a:pt x="327" y="48"/>
                        </a:moveTo>
                        <a:lnTo>
                          <a:pt x="264" y="67"/>
                        </a:lnTo>
                        <a:lnTo>
                          <a:pt x="140" y="81"/>
                        </a:lnTo>
                        <a:lnTo>
                          <a:pt x="14" y="93"/>
                        </a:lnTo>
                        <a:lnTo>
                          <a:pt x="0" y="82"/>
                        </a:lnTo>
                        <a:lnTo>
                          <a:pt x="11" y="68"/>
                        </a:lnTo>
                        <a:lnTo>
                          <a:pt x="72" y="52"/>
                        </a:lnTo>
                        <a:lnTo>
                          <a:pt x="168" y="29"/>
                        </a:lnTo>
                        <a:lnTo>
                          <a:pt x="263" y="9"/>
                        </a:lnTo>
                        <a:lnTo>
                          <a:pt x="321" y="0"/>
                        </a:lnTo>
                        <a:lnTo>
                          <a:pt x="348" y="20"/>
                        </a:lnTo>
                        <a:lnTo>
                          <a:pt x="345" y="36"/>
                        </a:lnTo>
                        <a:lnTo>
                          <a:pt x="327" y="48"/>
                        </a:lnTo>
                        <a:lnTo>
                          <a:pt x="32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19" name="Freeform 475"/>
                  <p:cNvSpPr>
                    <a:spLocks/>
                  </p:cNvSpPr>
                  <p:nvPr/>
                </p:nvSpPr>
                <p:spPr bwMode="auto">
                  <a:xfrm>
                    <a:off x="2544" y="3566"/>
                    <a:ext cx="35" cy="34"/>
                  </a:xfrm>
                  <a:custGeom>
                    <a:avLst/>
                    <a:gdLst>
                      <a:gd name="T0" fmla="*/ 22 w 172"/>
                      <a:gd name="T1" fmla="*/ 8 h 167"/>
                      <a:gd name="T2" fmla="*/ 60 w 172"/>
                      <a:gd name="T3" fmla="*/ 93 h 167"/>
                      <a:gd name="T4" fmla="*/ 69 w 172"/>
                      <a:gd name="T5" fmla="*/ 121 h 167"/>
                      <a:gd name="T6" fmla="*/ 89 w 172"/>
                      <a:gd name="T7" fmla="*/ 136 h 167"/>
                      <a:gd name="T8" fmla="*/ 158 w 172"/>
                      <a:gd name="T9" fmla="*/ 130 h 167"/>
                      <a:gd name="T10" fmla="*/ 172 w 172"/>
                      <a:gd name="T11" fmla="*/ 140 h 167"/>
                      <a:gd name="T12" fmla="*/ 160 w 172"/>
                      <a:gd name="T13" fmla="*/ 154 h 167"/>
                      <a:gd name="T14" fmla="*/ 96 w 172"/>
                      <a:gd name="T15" fmla="*/ 167 h 167"/>
                      <a:gd name="T16" fmla="*/ 57 w 172"/>
                      <a:gd name="T17" fmla="*/ 147 h 167"/>
                      <a:gd name="T18" fmla="*/ 39 w 172"/>
                      <a:gd name="T19" fmla="*/ 104 h 167"/>
                      <a:gd name="T20" fmla="*/ 0 w 172"/>
                      <a:gd name="T21" fmla="*/ 16 h 167"/>
                      <a:gd name="T22" fmla="*/ 7 w 172"/>
                      <a:gd name="T23" fmla="*/ 0 h 167"/>
                      <a:gd name="T24" fmla="*/ 22 w 172"/>
                      <a:gd name="T25" fmla="*/ 8 h 167"/>
                      <a:gd name="T26" fmla="*/ 22 w 172"/>
                      <a:gd name="T27" fmla="*/ 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167">
                        <a:moveTo>
                          <a:pt x="22" y="8"/>
                        </a:moveTo>
                        <a:lnTo>
                          <a:pt x="60" y="93"/>
                        </a:lnTo>
                        <a:lnTo>
                          <a:pt x="69" y="121"/>
                        </a:lnTo>
                        <a:lnTo>
                          <a:pt x="89" y="136"/>
                        </a:lnTo>
                        <a:lnTo>
                          <a:pt x="158" y="130"/>
                        </a:lnTo>
                        <a:lnTo>
                          <a:pt x="172" y="140"/>
                        </a:lnTo>
                        <a:lnTo>
                          <a:pt x="160" y="154"/>
                        </a:lnTo>
                        <a:lnTo>
                          <a:pt x="96" y="167"/>
                        </a:lnTo>
                        <a:lnTo>
                          <a:pt x="57" y="147"/>
                        </a:lnTo>
                        <a:lnTo>
                          <a:pt x="39" y="104"/>
                        </a:lnTo>
                        <a:lnTo>
                          <a:pt x="0" y="16"/>
                        </a:lnTo>
                        <a:lnTo>
                          <a:pt x="7" y="0"/>
                        </a:lnTo>
                        <a:lnTo>
                          <a:pt x="22" y="8"/>
                        </a:lnTo>
                        <a:lnTo>
                          <a:pt x="2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0" name="Freeform 476"/>
                  <p:cNvSpPr>
                    <a:spLocks/>
                  </p:cNvSpPr>
                  <p:nvPr/>
                </p:nvSpPr>
                <p:spPr bwMode="auto">
                  <a:xfrm>
                    <a:off x="2555" y="3559"/>
                    <a:ext cx="14" cy="30"/>
                  </a:xfrm>
                  <a:custGeom>
                    <a:avLst/>
                    <a:gdLst>
                      <a:gd name="T0" fmla="*/ 39 w 70"/>
                      <a:gd name="T1" fmla="*/ 13 h 153"/>
                      <a:gd name="T2" fmla="*/ 32 w 70"/>
                      <a:gd name="T3" fmla="*/ 71 h 153"/>
                      <a:gd name="T4" fmla="*/ 49 w 70"/>
                      <a:gd name="T5" fmla="*/ 103 h 153"/>
                      <a:gd name="T6" fmla="*/ 70 w 70"/>
                      <a:gd name="T7" fmla="*/ 136 h 153"/>
                      <a:gd name="T8" fmla="*/ 68 w 70"/>
                      <a:gd name="T9" fmla="*/ 153 h 153"/>
                      <a:gd name="T10" fmla="*/ 51 w 70"/>
                      <a:gd name="T11" fmla="*/ 149 h 153"/>
                      <a:gd name="T12" fmla="*/ 0 w 70"/>
                      <a:gd name="T13" fmla="*/ 78 h 153"/>
                      <a:gd name="T14" fmla="*/ 4 w 70"/>
                      <a:gd name="T15" fmla="*/ 44 h 153"/>
                      <a:gd name="T16" fmla="*/ 15 w 70"/>
                      <a:gd name="T17" fmla="*/ 12 h 153"/>
                      <a:gd name="T18" fmla="*/ 28 w 70"/>
                      <a:gd name="T19" fmla="*/ 0 h 153"/>
                      <a:gd name="T20" fmla="*/ 39 w 70"/>
                      <a:gd name="T21" fmla="*/ 13 h 153"/>
                      <a:gd name="T22" fmla="*/ 39 w 70"/>
                      <a:gd name="T23"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53">
                        <a:moveTo>
                          <a:pt x="39" y="13"/>
                        </a:moveTo>
                        <a:lnTo>
                          <a:pt x="32" y="71"/>
                        </a:lnTo>
                        <a:lnTo>
                          <a:pt x="49" y="103"/>
                        </a:lnTo>
                        <a:lnTo>
                          <a:pt x="70" y="136"/>
                        </a:lnTo>
                        <a:lnTo>
                          <a:pt x="68" y="153"/>
                        </a:lnTo>
                        <a:lnTo>
                          <a:pt x="51" y="149"/>
                        </a:lnTo>
                        <a:lnTo>
                          <a:pt x="0" y="78"/>
                        </a:lnTo>
                        <a:lnTo>
                          <a:pt x="4" y="44"/>
                        </a:lnTo>
                        <a:lnTo>
                          <a:pt x="15" y="12"/>
                        </a:lnTo>
                        <a:lnTo>
                          <a:pt x="28" y="0"/>
                        </a:lnTo>
                        <a:lnTo>
                          <a:pt x="39" y="13"/>
                        </a:lnTo>
                        <a:lnTo>
                          <a:pt x="3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1" name="Freeform 477"/>
                  <p:cNvSpPr>
                    <a:spLocks/>
                  </p:cNvSpPr>
                  <p:nvPr/>
                </p:nvSpPr>
                <p:spPr bwMode="auto">
                  <a:xfrm>
                    <a:off x="2559" y="3556"/>
                    <a:ext cx="23" cy="18"/>
                  </a:xfrm>
                  <a:custGeom>
                    <a:avLst/>
                    <a:gdLst>
                      <a:gd name="T0" fmla="*/ 76 w 112"/>
                      <a:gd name="T1" fmla="*/ 32 h 90"/>
                      <a:gd name="T2" fmla="*/ 11 w 112"/>
                      <a:gd name="T3" fmla="*/ 29 h 90"/>
                      <a:gd name="T4" fmla="*/ 0 w 112"/>
                      <a:gd name="T5" fmla="*/ 16 h 90"/>
                      <a:gd name="T6" fmla="*/ 12 w 112"/>
                      <a:gd name="T7" fmla="*/ 5 h 90"/>
                      <a:gd name="T8" fmla="*/ 96 w 112"/>
                      <a:gd name="T9" fmla="*/ 0 h 90"/>
                      <a:gd name="T10" fmla="*/ 112 w 112"/>
                      <a:gd name="T11" fmla="*/ 18 h 90"/>
                      <a:gd name="T12" fmla="*/ 98 w 112"/>
                      <a:gd name="T13" fmla="*/ 78 h 90"/>
                      <a:gd name="T14" fmla="*/ 81 w 112"/>
                      <a:gd name="T15" fmla="*/ 90 h 90"/>
                      <a:gd name="T16" fmla="*/ 69 w 112"/>
                      <a:gd name="T17" fmla="*/ 73 h 90"/>
                      <a:gd name="T18" fmla="*/ 76 w 112"/>
                      <a:gd name="T19" fmla="*/ 32 h 90"/>
                      <a:gd name="T20" fmla="*/ 76 w 112"/>
                      <a:gd name="T21" fmla="*/ 3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90">
                        <a:moveTo>
                          <a:pt x="76" y="32"/>
                        </a:moveTo>
                        <a:lnTo>
                          <a:pt x="11" y="29"/>
                        </a:lnTo>
                        <a:lnTo>
                          <a:pt x="0" y="16"/>
                        </a:lnTo>
                        <a:lnTo>
                          <a:pt x="12" y="5"/>
                        </a:lnTo>
                        <a:lnTo>
                          <a:pt x="96" y="0"/>
                        </a:lnTo>
                        <a:lnTo>
                          <a:pt x="112" y="18"/>
                        </a:lnTo>
                        <a:lnTo>
                          <a:pt x="98" y="78"/>
                        </a:lnTo>
                        <a:lnTo>
                          <a:pt x="81" y="90"/>
                        </a:lnTo>
                        <a:lnTo>
                          <a:pt x="69" y="73"/>
                        </a:lnTo>
                        <a:lnTo>
                          <a:pt x="76" y="32"/>
                        </a:lnTo>
                        <a:lnTo>
                          <a:pt x="76"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2" name="Freeform 478"/>
                  <p:cNvSpPr>
                    <a:spLocks/>
                  </p:cNvSpPr>
                  <p:nvPr/>
                </p:nvSpPr>
                <p:spPr bwMode="auto">
                  <a:xfrm>
                    <a:off x="2575" y="3572"/>
                    <a:ext cx="20" cy="16"/>
                  </a:xfrm>
                  <a:custGeom>
                    <a:avLst/>
                    <a:gdLst>
                      <a:gd name="T0" fmla="*/ 17 w 101"/>
                      <a:gd name="T1" fmla="*/ 0 h 76"/>
                      <a:gd name="T2" fmla="*/ 46 w 101"/>
                      <a:gd name="T3" fmla="*/ 25 h 76"/>
                      <a:gd name="T4" fmla="*/ 95 w 101"/>
                      <a:gd name="T5" fmla="*/ 54 h 76"/>
                      <a:gd name="T6" fmla="*/ 101 w 101"/>
                      <a:gd name="T7" fmla="*/ 70 h 76"/>
                      <a:gd name="T8" fmla="*/ 84 w 101"/>
                      <a:gd name="T9" fmla="*/ 76 h 76"/>
                      <a:gd name="T10" fmla="*/ 39 w 101"/>
                      <a:gd name="T11" fmla="*/ 50 h 76"/>
                      <a:gd name="T12" fmla="*/ 0 w 101"/>
                      <a:gd name="T13" fmla="*/ 16 h 76"/>
                      <a:gd name="T14" fmla="*/ 0 w 101"/>
                      <a:gd name="T15" fmla="*/ 0 h 76"/>
                      <a:gd name="T16" fmla="*/ 17 w 101"/>
                      <a:gd name="T17" fmla="*/ 0 h 76"/>
                      <a:gd name="T18" fmla="*/ 17 w 101"/>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76">
                        <a:moveTo>
                          <a:pt x="17" y="0"/>
                        </a:moveTo>
                        <a:lnTo>
                          <a:pt x="46" y="25"/>
                        </a:lnTo>
                        <a:lnTo>
                          <a:pt x="95" y="54"/>
                        </a:lnTo>
                        <a:lnTo>
                          <a:pt x="101" y="70"/>
                        </a:lnTo>
                        <a:lnTo>
                          <a:pt x="84" y="76"/>
                        </a:lnTo>
                        <a:lnTo>
                          <a:pt x="39" y="50"/>
                        </a:lnTo>
                        <a:lnTo>
                          <a:pt x="0" y="16"/>
                        </a:lnTo>
                        <a:lnTo>
                          <a:pt x="0" y="0"/>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3" name="Freeform 479"/>
                  <p:cNvSpPr>
                    <a:spLocks/>
                  </p:cNvSpPr>
                  <p:nvPr/>
                </p:nvSpPr>
                <p:spPr bwMode="auto">
                  <a:xfrm>
                    <a:off x="2556" y="3570"/>
                    <a:ext cx="22" cy="8"/>
                  </a:xfrm>
                  <a:custGeom>
                    <a:avLst/>
                    <a:gdLst>
                      <a:gd name="T0" fmla="*/ 13 w 110"/>
                      <a:gd name="T1" fmla="*/ 6 h 42"/>
                      <a:gd name="T2" fmla="*/ 37 w 110"/>
                      <a:gd name="T3" fmla="*/ 0 h 42"/>
                      <a:gd name="T4" fmla="*/ 95 w 110"/>
                      <a:gd name="T5" fmla="*/ 1 h 42"/>
                      <a:gd name="T6" fmla="*/ 110 w 110"/>
                      <a:gd name="T7" fmla="*/ 10 h 42"/>
                      <a:gd name="T8" fmla="*/ 100 w 110"/>
                      <a:gd name="T9" fmla="*/ 24 h 42"/>
                      <a:gd name="T10" fmla="*/ 35 w 110"/>
                      <a:gd name="T11" fmla="*/ 42 h 42"/>
                      <a:gd name="T12" fmla="*/ 11 w 110"/>
                      <a:gd name="T13" fmla="*/ 30 h 42"/>
                      <a:gd name="T14" fmla="*/ 0 w 110"/>
                      <a:gd name="T15" fmla="*/ 16 h 42"/>
                      <a:gd name="T16" fmla="*/ 13 w 110"/>
                      <a:gd name="T17" fmla="*/ 6 h 42"/>
                      <a:gd name="T18" fmla="*/ 13 w 110"/>
                      <a:gd name="T1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42">
                        <a:moveTo>
                          <a:pt x="13" y="6"/>
                        </a:moveTo>
                        <a:lnTo>
                          <a:pt x="37" y="0"/>
                        </a:lnTo>
                        <a:lnTo>
                          <a:pt x="95" y="1"/>
                        </a:lnTo>
                        <a:lnTo>
                          <a:pt x="110" y="10"/>
                        </a:lnTo>
                        <a:lnTo>
                          <a:pt x="100" y="24"/>
                        </a:lnTo>
                        <a:lnTo>
                          <a:pt x="35" y="42"/>
                        </a:lnTo>
                        <a:lnTo>
                          <a:pt x="11" y="30"/>
                        </a:lnTo>
                        <a:lnTo>
                          <a:pt x="0" y="16"/>
                        </a:lnTo>
                        <a:lnTo>
                          <a:pt x="13" y="6"/>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4" name="Freeform 480"/>
                  <p:cNvSpPr>
                    <a:spLocks/>
                  </p:cNvSpPr>
                  <p:nvPr/>
                </p:nvSpPr>
                <p:spPr bwMode="auto">
                  <a:xfrm>
                    <a:off x="2570" y="3583"/>
                    <a:ext cx="26" cy="9"/>
                  </a:xfrm>
                  <a:custGeom>
                    <a:avLst/>
                    <a:gdLst>
                      <a:gd name="T0" fmla="*/ 9 w 132"/>
                      <a:gd name="T1" fmla="*/ 22 h 46"/>
                      <a:gd name="T2" fmla="*/ 63 w 132"/>
                      <a:gd name="T3" fmla="*/ 8 h 46"/>
                      <a:gd name="T4" fmla="*/ 118 w 132"/>
                      <a:gd name="T5" fmla="*/ 0 h 46"/>
                      <a:gd name="T6" fmla="*/ 132 w 132"/>
                      <a:gd name="T7" fmla="*/ 10 h 46"/>
                      <a:gd name="T8" fmla="*/ 120 w 132"/>
                      <a:gd name="T9" fmla="*/ 24 h 46"/>
                      <a:gd name="T10" fmla="*/ 77 w 132"/>
                      <a:gd name="T11" fmla="*/ 31 h 46"/>
                      <a:gd name="T12" fmla="*/ 14 w 132"/>
                      <a:gd name="T13" fmla="*/ 46 h 46"/>
                      <a:gd name="T14" fmla="*/ 0 w 132"/>
                      <a:gd name="T15" fmla="*/ 37 h 46"/>
                      <a:gd name="T16" fmla="*/ 9 w 132"/>
                      <a:gd name="T17" fmla="*/ 22 h 46"/>
                      <a:gd name="T18" fmla="*/ 9 w 132"/>
                      <a:gd name="T19"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6">
                        <a:moveTo>
                          <a:pt x="9" y="22"/>
                        </a:moveTo>
                        <a:lnTo>
                          <a:pt x="63" y="8"/>
                        </a:lnTo>
                        <a:lnTo>
                          <a:pt x="118" y="0"/>
                        </a:lnTo>
                        <a:lnTo>
                          <a:pt x="132" y="10"/>
                        </a:lnTo>
                        <a:lnTo>
                          <a:pt x="120" y="24"/>
                        </a:lnTo>
                        <a:lnTo>
                          <a:pt x="77" y="31"/>
                        </a:lnTo>
                        <a:lnTo>
                          <a:pt x="14" y="46"/>
                        </a:lnTo>
                        <a:lnTo>
                          <a:pt x="0" y="37"/>
                        </a:lnTo>
                        <a:lnTo>
                          <a:pt x="9" y="22"/>
                        </a:lnTo>
                        <a:lnTo>
                          <a:pt x="9"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5" name="Freeform 481"/>
                  <p:cNvSpPr>
                    <a:spLocks/>
                  </p:cNvSpPr>
                  <p:nvPr/>
                </p:nvSpPr>
                <p:spPr bwMode="auto">
                  <a:xfrm>
                    <a:off x="2560" y="3626"/>
                    <a:ext cx="40" cy="40"/>
                  </a:xfrm>
                  <a:custGeom>
                    <a:avLst/>
                    <a:gdLst>
                      <a:gd name="T0" fmla="*/ 73 w 198"/>
                      <a:gd name="T1" fmla="*/ 170 h 198"/>
                      <a:gd name="T2" fmla="*/ 183 w 198"/>
                      <a:gd name="T3" fmla="*/ 140 h 198"/>
                      <a:gd name="T4" fmla="*/ 198 w 198"/>
                      <a:gd name="T5" fmla="*/ 148 h 198"/>
                      <a:gd name="T6" fmla="*/ 190 w 198"/>
                      <a:gd name="T7" fmla="*/ 163 h 198"/>
                      <a:gd name="T8" fmla="*/ 127 w 198"/>
                      <a:gd name="T9" fmla="*/ 182 h 198"/>
                      <a:gd name="T10" fmla="*/ 65 w 198"/>
                      <a:gd name="T11" fmla="*/ 198 h 198"/>
                      <a:gd name="T12" fmla="*/ 50 w 198"/>
                      <a:gd name="T13" fmla="*/ 188 h 198"/>
                      <a:gd name="T14" fmla="*/ 22 w 198"/>
                      <a:gd name="T15" fmla="*/ 101 h 198"/>
                      <a:gd name="T16" fmla="*/ 0 w 198"/>
                      <a:gd name="T17" fmla="*/ 14 h 198"/>
                      <a:gd name="T18" fmla="*/ 10 w 198"/>
                      <a:gd name="T19" fmla="*/ 0 h 198"/>
                      <a:gd name="T20" fmla="*/ 25 w 198"/>
                      <a:gd name="T21" fmla="*/ 9 h 198"/>
                      <a:gd name="T22" fmla="*/ 49 w 198"/>
                      <a:gd name="T23" fmla="*/ 89 h 198"/>
                      <a:gd name="T24" fmla="*/ 73 w 198"/>
                      <a:gd name="T25" fmla="*/ 170 h 198"/>
                      <a:gd name="T26" fmla="*/ 73 w 198"/>
                      <a:gd name="T27" fmla="*/ 17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198">
                        <a:moveTo>
                          <a:pt x="73" y="170"/>
                        </a:moveTo>
                        <a:lnTo>
                          <a:pt x="183" y="140"/>
                        </a:lnTo>
                        <a:lnTo>
                          <a:pt x="198" y="148"/>
                        </a:lnTo>
                        <a:lnTo>
                          <a:pt x="190" y="163"/>
                        </a:lnTo>
                        <a:lnTo>
                          <a:pt x="127" y="182"/>
                        </a:lnTo>
                        <a:lnTo>
                          <a:pt x="65" y="198"/>
                        </a:lnTo>
                        <a:lnTo>
                          <a:pt x="50" y="188"/>
                        </a:lnTo>
                        <a:lnTo>
                          <a:pt x="22" y="101"/>
                        </a:lnTo>
                        <a:lnTo>
                          <a:pt x="0" y="14"/>
                        </a:lnTo>
                        <a:lnTo>
                          <a:pt x="10" y="0"/>
                        </a:lnTo>
                        <a:lnTo>
                          <a:pt x="25" y="9"/>
                        </a:lnTo>
                        <a:lnTo>
                          <a:pt x="49" y="89"/>
                        </a:lnTo>
                        <a:lnTo>
                          <a:pt x="73" y="170"/>
                        </a:lnTo>
                        <a:lnTo>
                          <a:pt x="73"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6" name="Freeform 482"/>
                  <p:cNvSpPr>
                    <a:spLocks/>
                  </p:cNvSpPr>
                  <p:nvPr/>
                </p:nvSpPr>
                <p:spPr bwMode="auto">
                  <a:xfrm>
                    <a:off x="2570" y="3615"/>
                    <a:ext cx="14" cy="39"/>
                  </a:xfrm>
                  <a:custGeom>
                    <a:avLst/>
                    <a:gdLst>
                      <a:gd name="T0" fmla="*/ 32 w 69"/>
                      <a:gd name="T1" fmla="*/ 85 h 195"/>
                      <a:gd name="T2" fmla="*/ 69 w 69"/>
                      <a:gd name="T3" fmla="*/ 180 h 195"/>
                      <a:gd name="T4" fmla="*/ 61 w 69"/>
                      <a:gd name="T5" fmla="*/ 195 h 195"/>
                      <a:gd name="T6" fmla="*/ 46 w 69"/>
                      <a:gd name="T7" fmla="*/ 187 h 195"/>
                      <a:gd name="T8" fmla="*/ 28 w 69"/>
                      <a:gd name="T9" fmla="*/ 157 h 195"/>
                      <a:gd name="T10" fmla="*/ 0 w 69"/>
                      <a:gd name="T11" fmla="*/ 89 h 195"/>
                      <a:gd name="T12" fmla="*/ 10 w 69"/>
                      <a:gd name="T13" fmla="*/ 56 h 195"/>
                      <a:gd name="T14" fmla="*/ 25 w 69"/>
                      <a:gd name="T15" fmla="*/ 12 h 195"/>
                      <a:gd name="T16" fmla="*/ 38 w 69"/>
                      <a:gd name="T17" fmla="*/ 0 h 195"/>
                      <a:gd name="T18" fmla="*/ 50 w 69"/>
                      <a:gd name="T19" fmla="*/ 13 h 195"/>
                      <a:gd name="T20" fmla="*/ 32 w 69"/>
                      <a:gd name="T21" fmla="*/ 85 h 195"/>
                      <a:gd name="T22" fmla="*/ 32 w 69"/>
                      <a:gd name="T23" fmla="*/ 8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95">
                        <a:moveTo>
                          <a:pt x="32" y="85"/>
                        </a:moveTo>
                        <a:lnTo>
                          <a:pt x="69" y="180"/>
                        </a:lnTo>
                        <a:lnTo>
                          <a:pt x="61" y="195"/>
                        </a:lnTo>
                        <a:lnTo>
                          <a:pt x="46" y="187"/>
                        </a:lnTo>
                        <a:lnTo>
                          <a:pt x="28" y="157"/>
                        </a:lnTo>
                        <a:lnTo>
                          <a:pt x="0" y="89"/>
                        </a:lnTo>
                        <a:lnTo>
                          <a:pt x="10" y="56"/>
                        </a:lnTo>
                        <a:lnTo>
                          <a:pt x="25" y="12"/>
                        </a:lnTo>
                        <a:lnTo>
                          <a:pt x="38" y="0"/>
                        </a:lnTo>
                        <a:lnTo>
                          <a:pt x="50" y="13"/>
                        </a:lnTo>
                        <a:lnTo>
                          <a:pt x="32" y="85"/>
                        </a:lnTo>
                        <a:lnTo>
                          <a:pt x="32"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7" name="Freeform 483"/>
                  <p:cNvSpPr>
                    <a:spLocks/>
                  </p:cNvSpPr>
                  <p:nvPr/>
                </p:nvSpPr>
                <p:spPr bwMode="auto">
                  <a:xfrm>
                    <a:off x="2576" y="3612"/>
                    <a:ext cx="24" cy="25"/>
                  </a:xfrm>
                  <a:custGeom>
                    <a:avLst/>
                    <a:gdLst>
                      <a:gd name="T0" fmla="*/ 79 w 121"/>
                      <a:gd name="T1" fmla="*/ 36 h 126"/>
                      <a:gd name="T2" fmla="*/ 15 w 121"/>
                      <a:gd name="T3" fmla="*/ 42 h 126"/>
                      <a:gd name="T4" fmla="*/ 0 w 121"/>
                      <a:gd name="T5" fmla="*/ 35 h 126"/>
                      <a:gd name="T6" fmla="*/ 7 w 121"/>
                      <a:gd name="T7" fmla="*/ 20 h 126"/>
                      <a:gd name="T8" fmla="*/ 104 w 121"/>
                      <a:gd name="T9" fmla="*/ 0 h 126"/>
                      <a:gd name="T10" fmla="*/ 121 w 121"/>
                      <a:gd name="T11" fmla="*/ 7 h 126"/>
                      <a:gd name="T12" fmla="*/ 121 w 121"/>
                      <a:gd name="T13" fmla="*/ 25 h 126"/>
                      <a:gd name="T14" fmla="*/ 103 w 121"/>
                      <a:gd name="T15" fmla="*/ 74 h 126"/>
                      <a:gd name="T16" fmla="*/ 79 w 121"/>
                      <a:gd name="T17" fmla="*/ 119 h 126"/>
                      <a:gd name="T18" fmla="*/ 64 w 121"/>
                      <a:gd name="T19" fmla="*/ 126 h 126"/>
                      <a:gd name="T20" fmla="*/ 56 w 121"/>
                      <a:gd name="T21" fmla="*/ 112 h 126"/>
                      <a:gd name="T22" fmla="*/ 62 w 121"/>
                      <a:gd name="T23" fmla="*/ 73 h 126"/>
                      <a:gd name="T24" fmla="*/ 79 w 121"/>
                      <a:gd name="T25" fmla="*/ 36 h 126"/>
                      <a:gd name="T26" fmla="*/ 79 w 121"/>
                      <a:gd name="T27" fmla="*/ 3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26">
                        <a:moveTo>
                          <a:pt x="79" y="36"/>
                        </a:moveTo>
                        <a:lnTo>
                          <a:pt x="15" y="42"/>
                        </a:lnTo>
                        <a:lnTo>
                          <a:pt x="0" y="35"/>
                        </a:lnTo>
                        <a:lnTo>
                          <a:pt x="7" y="20"/>
                        </a:lnTo>
                        <a:lnTo>
                          <a:pt x="104" y="0"/>
                        </a:lnTo>
                        <a:lnTo>
                          <a:pt x="121" y="7"/>
                        </a:lnTo>
                        <a:lnTo>
                          <a:pt x="121" y="25"/>
                        </a:lnTo>
                        <a:lnTo>
                          <a:pt x="103" y="74"/>
                        </a:lnTo>
                        <a:lnTo>
                          <a:pt x="79" y="119"/>
                        </a:lnTo>
                        <a:lnTo>
                          <a:pt x="64" y="126"/>
                        </a:lnTo>
                        <a:lnTo>
                          <a:pt x="56" y="112"/>
                        </a:lnTo>
                        <a:lnTo>
                          <a:pt x="62" y="73"/>
                        </a:lnTo>
                        <a:lnTo>
                          <a:pt x="79" y="36"/>
                        </a:lnTo>
                        <a:lnTo>
                          <a:pt x="7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8" name="Freeform 484"/>
                  <p:cNvSpPr>
                    <a:spLocks/>
                  </p:cNvSpPr>
                  <p:nvPr/>
                </p:nvSpPr>
                <p:spPr bwMode="auto">
                  <a:xfrm>
                    <a:off x="2576" y="3631"/>
                    <a:ext cx="20" cy="7"/>
                  </a:xfrm>
                  <a:custGeom>
                    <a:avLst/>
                    <a:gdLst>
                      <a:gd name="T0" fmla="*/ 12 w 99"/>
                      <a:gd name="T1" fmla="*/ 11 h 37"/>
                      <a:gd name="T2" fmla="*/ 31 w 99"/>
                      <a:gd name="T3" fmla="*/ 5 h 37"/>
                      <a:gd name="T4" fmla="*/ 69 w 99"/>
                      <a:gd name="T5" fmla="*/ 0 h 37"/>
                      <a:gd name="T6" fmla="*/ 99 w 99"/>
                      <a:gd name="T7" fmla="*/ 11 h 37"/>
                      <a:gd name="T8" fmla="*/ 75 w 99"/>
                      <a:gd name="T9" fmla="*/ 32 h 37"/>
                      <a:gd name="T10" fmla="*/ 35 w 99"/>
                      <a:gd name="T11" fmla="*/ 37 h 37"/>
                      <a:gd name="T12" fmla="*/ 12 w 99"/>
                      <a:gd name="T13" fmla="*/ 36 h 37"/>
                      <a:gd name="T14" fmla="*/ 0 w 99"/>
                      <a:gd name="T15" fmla="*/ 23 h 37"/>
                      <a:gd name="T16" fmla="*/ 12 w 99"/>
                      <a:gd name="T17" fmla="*/ 11 h 37"/>
                      <a:gd name="T18" fmla="*/ 12 w 99"/>
                      <a:gd name="T1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7">
                        <a:moveTo>
                          <a:pt x="12" y="11"/>
                        </a:moveTo>
                        <a:lnTo>
                          <a:pt x="31" y="5"/>
                        </a:lnTo>
                        <a:lnTo>
                          <a:pt x="69" y="0"/>
                        </a:lnTo>
                        <a:lnTo>
                          <a:pt x="99" y="11"/>
                        </a:lnTo>
                        <a:lnTo>
                          <a:pt x="75" y="32"/>
                        </a:lnTo>
                        <a:lnTo>
                          <a:pt x="35" y="37"/>
                        </a:lnTo>
                        <a:lnTo>
                          <a:pt x="12" y="36"/>
                        </a:lnTo>
                        <a:lnTo>
                          <a:pt x="0" y="23"/>
                        </a:lnTo>
                        <a:lnTo>
                          <a:pt x="12" y="11"/>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29" name="Freeform 485"/>
                  <p:cNvSpPr>
                    <a:spLocks/>
                  </p:cNvSpPr>
                  <p:nvPr/>
                </p:nvSpPr>
                <p:spPr bwMode="auto">
                  <a:xfrm>
                    <a:off x="2589" y="3633"/>
                    <a:ext cx="17" cy="16"/>
                  </a:xfrm>
                  <a:custGeom>
                    <a:avLst/>
                    <a:gdLst>
                      <a:gd name="T0" fmla="*/ 18 w 86"/>
                      <a:gd name="T1" fmla="*/ 0 h 82"/>
                      <a:gd name="T2" fmla="*/ 86 w 86"/>
                      <a:gd name="T3" fmla="*/ 54 h 82"/>
                      <a:gd name="T4" fmla="*/ 83 w 86"/>
                      <a:gd name="T5" fmla="*/ 82 h 82"/>
                      <a:gd name="T6" fmla="*/ 54 w 86"/>
                      <a:gd name="T7" fmla="*/ 79 h 82"/>
                      <a:gd name="T8" fmla="*/ 28 w 86"/>
                      <a:gd name="T9" fmla="*/ 54 h 82"/>
                      <a:gd name="T10" fmla="*/ 5 w 86"/>
                      <a:gd name="T11" fmla="*/ 23 h 82"/>
                      <a:gd name="T12" fmla="*/ 0 w 86"/>
                      <a:gd name="T13" fmla="*/ 6 h 82"/>
                      <a:gd name="T14" fmla="*/ 18 w 86"/>
                      <a:gd name="T15" fmla="*/ 0 h 82"/>
                      <a:gd name="T16" fmla="*/ 18 w 86"/>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82">
                        <a:moveTo>
                          <a:pt x="18" y="0"/>
                        </a:moveTo>
                        <a:lnTo>
                          <a:pt x="86" y="54"/>
                        </a:lnTo>
                        <a:lnTo>
                          <a:pt x="83" y="82"/>
                        </a:lnTo>
                        <a:lnTo>
                          <a:pt x="54" y="79"/>
                        </a:lnTo>
                        <a:lnTo>
                          <a:pt x="28" y="54"/>
                        </a:lnTo>
                        <a:lnTo>
                          <a:pt x="5" y="23"/>
                        </a:lnTo>
                        <a:lnTo>
                          <a:pt x="0" y="6"/>
                        </a:lnTo>
                        <a:lnTo>
                          <a:pt x="18"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0" name="Freeform 486"/>
                  <p:cNvSpPr>
                    <a:spLocks/>
                  </p:cNvSpPr>
                  <p:nvPr/>
                </p:nvSpPr>
                <p:spPr bwMode="auto">
                  <a:xfrm>
                    <a:off x="2579" y="3646"/>
                    <a:ext cx="26" cy="9"/>
                  </a:xfrm>
                  <a:custGeom>
                    <a:avLst/>
                    <a:gdLst>
                      <a:gd name="T0" fmla="*/ 10 w 129"/>
                      <a:gd name="T1" fmla="*/ 21 h 45"/>
                      <a:gd name="T2" fmla="*/ 40 w 129"/>
                      <a:gd name="T3" fmla="*/ 16 h 45"/>
                      <a:gd name="T4" fmla="*/ 115 w 129"/>
                      <a:gd name="T5" fmla="*/ 0 h 45"/>
                      <a:gd name="T6" fmla="*/ 129 w 129"/>
                      <a:gd name="T7" fmla="*/ 10 h 45"/>
                      <a:gd name="T8" fmla="*/ 118 w 129"/>
                      <a:gd name="T9" fmla="*/ 23 h 45"/>
                      <a:gd name="T10" fmla="*/ 89 w 129"/>
                      <a:gd name="T11" fmla="*/ 29 h 45"/>
                      <a:gd name="T12" fmla="*/ 13 w 129"/>
                      <a:gd name="T13" fmla="*/ 45 h 45"/>
                      <a:gd name="T14" fmla="*/ 0 w 129"/>
                      <a:gd name="T15" fmla="*/ 34 h 45"/>
                      <a:gd name="T16" fmla="*/ 10 w 129"/>
                      <a:gd name="T17" fmla="*/ 21 h 45"/>
                      <a:gd name="T18" fmla="*/ 10 w 129"/>
                      <a:gd name="T19"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5">
                        <a:moveTo>
                          <a:pt x="10" y="21"/>
                        </a:moveTo>
                        <a:lnTo>
                          <a:pt x="40" y="16"/>
                        </a:lnTo>
                        <a:lnTo>
                          <a:pt x="115" y="0"/>
                        </a:lnTo>
                        <a:lnTo>
                          <a:pt x="129" y="10"/>
                        </a:lnTo>
                        <a:lnTo>
                          <a:pt x="118" y="23"/>
                        </a:lnTo>
                        <a:lnTo>
                          <a:pt x="89" y="29"/>
                        </a:lnTo>
                        <a:lnTo>
                          <a:pt x="13" y="45"/>
                        </a:lnTo>
                        <a:lnTo>
                          <a:pt x="0" y="34"/>
                        </a:lnTo>
                        <a:lnTo>
                          <a:pt x="10" y="21"/>
                        </a:lnTo>
                        <a:lnTo>
                          <a:pt x="1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1" name="Freeform 487"/>
                  <p:cNvSpPr>
                    <a:spLocks/>
                  </p:cNvSpPr>
                  <p:nvPr/>
                </p:nvSpPr>
                <p:spPr bwMode="auto">
                  <a:xfrm>
                    <a:off x="2500" y="3616"/>
                    <a:ext cx="38" cy="39"/>
                  </a:xfrm>
                  <a:custGeom>
                    <a:avLst/>
                    <a:gdLst>
                      <a:gd name="T0" fmla="*/ 49 w 187"/>
                      <a:gd name="T1" fmla="*/ 114 h 197"/>
                      <a:gd name="T2" fmla="*/ 113 w 187"/>
                      <a:gd name="T3" fmla="*/ 133 h 197"/>
                      <a:gd name="T4" fmla="*/ 177 w 187"/>
                      <a:gd name="T5" fmla="*/ 148 h 197"/>
                      <a:gd name="T6" fmla="*/ 187 w 187"/>
                      <a:gd name="T7" fmla="*/ 166 h 197"/>
                      <a:gd name="T8" fmla="*/ 175 w 187"/>
                      <a:gd name="T9" fmla="*/ 192 h 197"/>
                      <a:gd name="T10" fmla="*/ 130 w 187"/>
                      <a:gd name="T11" fmla="*/ 197 h 197"/>
                      <a:gd name="T12" fmla="*/ 102 w 187"/>
                      <a:gd name="T13" fmla="*/ 187 h 197"/>
                      <a:gd name="T14" fmla="*/ 60 w 187"/>
                      <a:gd name="T15" fmla="*/ 168 h 197"/>
                      <a:gd name="T16" fmla="*/ 22 w 187"/>
                      <a:gd name="T17" fmla="*/ 145 h 197"/>
                      <a:gd name="T18" fmla="*/ 0 w 187"/>
                      <a:gd name="T19" fmla="*/ 99 h 197"/>
                      <a:gd name="T20" fmla="*/ 7 w 187"/>
                      <a:gd name="T21" fmla="*/ 50 h 197"/>
                      <a:gd name="T22" fmla="*/ 21 w 187"/>
                      <a:gd name="T23" fmla="*/ 16 h 197"/>
                      <a:gd name="T24" fmla="*/ 54 w 187"/>
                      <a:gd name="T25" fmla="*/ 0 h 197"/>
                      <a:gd name="T26" fmla="*/ 76 w 187"/>
                      <a:gd name="T27" fmla="*/ 16 h 197"/>
                      <a:gd name="T28" fmla="*/ 37 w 187"/>
                      <a:gd name="T29" fmla="*/ 63 h 197"/>
                      <a:gd name="T30" fmla="*/ 35 w 187"/>
                      <a:gd name="T31" fmla="*/ 81 h 197"/>
                      <a:gd name="T32" fmla="*/ 37 w 187"/>
                      <a:gd name="T33" fmla="*/ 90 h 197"/>
                      <a:gd name="T34" fmla="*/ 49 w 187"/>
                      <a:gd name="T35" fmla="*/ 114 h 197"/>
                      <a:gd name="T36" fmla="*/ 49 w 187"/>
                      <a:gd name="T37" fmla="*/ 1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97">
                        <a:moveTo>
                          <a:pt x="49" y="114"/>
                        </a:moveTo>
                        <a:lnTo>
                          <a:pt x="113" y="133"/>
                        </a:lnTo>
                        <a:lnTo>
                          <a:pt x="177" y="148"/>
                        </a:lnTo>
                        <a:lnTo>
                          <a:pt x="187" y="166"/>
                        </a:lnTo>
                        <a:lnTo>
                          <a:pt x="175" y="192"/>
                        </a:lnTo>
                        <a:lnTo>
                          <a:pt x="130" y="197"/>
                        </a:lnTo>
                        <a:lnTo>
                          <a:pt x="102" y="187"/>
                        </a:lnTo>
                        <a:lnTo>
                          <a:pt x="60" y="168"/>
                        </a:lnTo>
                        <a:lnTo>
                          <a:pt x="22" y="145"/>
                        </a:lnTo>
                        <a:lnTo>
                          <a:pt x="0" y="99"/>
                        </a:lnTo>
                        <a:lnTo>
                          <a:pt x="7" y="50"/>
                        </a:lnTo>
                        <a:lnTo>
                          <a:pt x="21" y="16"/>
                        </a:lnTo>
                        <a:lnTo>
                          <a:pt x="54" y="0"/>
                        </a:lnTo>
                        <a:lnTo>
                          <a:pt x="76" y="16"/>
                        </a:lnTo>
                        <a:lnTo>
                          <a:pt x="37" y="63"/>
                        </a:lnTo>
                        <a:lnTo>
                          <a:pt x="35" y="81"/>
                        </a:lnTo>
                        <a:lnTo>
                          <a:pt x="37" y="90"/>
                        </a:lnTo>
                        <a:lnTo>
                          <a:pt x="49" y="114"/>
                        </a:lnTo>
                        <a:lnTo>
                          <a:pt x="49" y="1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2" name="Freeform 488"/>
                  <p:cNvSpPr>
                    <a:spLocks/>
                  </p:cNvSpPr>
                  <p:nvPr/>
                </p:nvSpPr>
                <p:spPr bwMode="auto">
                  <a:xfrm>
                    <a:off x="2516" y="3621"/>
                    <a:ext cx="35" cy="34"/>
                  </a:xfrm>
                  <a:custGeom>
                    <a:avLst/>
                    <a:gdLst>
                      <a:gd name="T0" fmla="*/ 48 w 179"/>
                      <a:gd name="T1" fmla="*/ 19 h 168"/>
                      <a:gd name="T2" fmla="*/ 42 w 179"/>
                      <a:gd name="T3" fmla="*/ 75 h 168"/>
                      <a:gd name="T4" fmla="*/ 56 w 179"/>
                      <a:gd name="T5" fmla="*/ 103 h 168"/>
                      <a:gd name="T6" fmla="*/ 75 w 179"/>
                      <a:gd name="T7" fmla="*/ 117 h 168"/>
                      <a:gd name="T8" fmla="*/ 122 w 179"/>
                      <a:gd name="T9" fmla="*/ 112 h 168"/>
                      <a:gd name="T10" fmla="*/ 137 w 179"/>
                      <a:gd name="T11" fmla="*/ 85 h 168"/>
                      <a:gd name="T12" fmla="*/ 130 w 179"/>
                      <a:gd name="T13" fmla="*/ 48 h 168"/>
                      <a:gd name="T14" fmla="*/ 116 w 179"/>
                      <a:gd name="T15" fmla="*/ 18 h 168"/>
                      <a:gd name="T16" fmla="*/ 122 w 179"/>
                      <a:gd name="T17" fmla="*/ 3 h 168"/>
                      <a:gd name="T18" fmla="*/ 144 w 179"/>
                      <a:gd name="T19" fmla="*/ 8 h 168"/>
                      <a:gd name="T20" fmla="*/ 173 w 179"/>
                      <a:gd name="T21" fmla="*/ 48 h 168"/>
                      <a:gd name="T22" fmla="*/ 179 w 179"/>
                      <a:gd name="T23" fmla="*/ 96 h 168"/>
                      <a:gd name="T24" fmla="*/ 164 w 179"/>
                      <a:gd name="T25" fmla="*/ 130 h 168"/>
                      <a:gd name="T26" fmla="*/ 138 w 179"/>
                      <a:gd name="T27" fmla="*/ 154 h 168"/>
                      <a:gd name="T28" fmla="*/ 67 w 179"/>
                      <a:gd name="T29" fmla="*/ 168 h 168"/>
                      <a:gd name="T30" fmla="*/ 35 w 179"/>
                      <a:gd name="T31" fmla="*/ 152 h 168"/>
                      <a:gd name="T32" fmla="*/ 14 w 179"/>
                      <a:gd name="T33" fmla="*/ 120 h 168"/>
                      <a:gd name="T34" fmla="*/ 0 w 179"/>
                      <a:gd name="T35" fmla="*/ 56 h 168"/>
                      <a:gd name="T36" fmla="*/ 10 w 179"/>
                      <a:gd name="T37" fmla="*/ 25 h 168"/>
                      <a:gd name="T38" fmla="*/ 33 w 179"/>
                      <a:gd name="T39" fmla="*/ 0 h 168"/>
                      <a:gd name="T40" fmla="*/ 49 w 179"/>
                      <a:gd name="T41" fmla="*/ 1 h 168"/>
                      <a:gd name="T42" fmla="*/ 48 w 179"/>
                      <a:gd name="T43" fmla="*/ 19 h 168"/>
                      <a:gd name="T44" fmla="*/ 48 w 179"/>
                      <a:gd name="T45" fmla="*/ 1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168">
                        <a:moveTo>
                          <a:pt x="48" y="19"/>
                        </a:moveTo>
                        <a:lnTo>
                          <a:pt x="42" y="75"/>
                        </a:lnTo>
                        <a:lnTo>
                          <a:pt x="56" y="103"/>
                        </a:lnTo>
                        <a:lnTo>
                          <a:pt x="75" y="117"/>
                        </a:lnTo>
                        <a:lnTo>
                          <a:pt x="122" y="112"/>
                        </a:lnTo>
                        <a:lnTo>
                          <a:pt x="137" y="85"/>
                        </a:lnTo>
                        <a:lnTo>
                          <a:pt x="130" y="48"/>
                        </a:lnTo>
                        <a:lnTo>
                          <a:pt x="116" y="18"/>
                        </a:lnTo>
                        <a:lnTo>
                          <a:pt x="122" y="3"/>
                        </a:lnTo>
                        <a:lnTo>
                          <a:pt x="144" y="8"/>
                        </a:lnTo>
                        <a:lnTo>
                          <a:pt x="173" y="48"/>
                        </a:lnTo>
                        <a:lnTo>
                          <a:pt x="179" y="96"/>
                        </a:lnTo>
                        <a:lnTo>
                          <a:pt x="164" y="130"/>
                        </a:lnTo>
                        <a:lnTo>
                          <a:pt x="138" y="154"/>
                        </a:lnTo>
                        <a:lnTo>
                          <a:pt x="67" y="168"/>
                        </a:lnTo>
                        <a:lnTo>
                          <a:pt x="35" y="152"/>
                        </a:lnTo>
                        <a:lnTo>
                          <a:pt x="14" y="120"/>
                        </a:lnTo>
                        <a:lnTo>
                          <a:pt x="0" y="56"/>
                        </a:lnTo>
                        <a:lnTo>
                          <a:pt x="10" y="25"/>
                        </a:lnTo>
                        <a:lnTo>
                          <a:pt x="33" y="0"/>
                        </a:lnTo>
                        <a:lnTo>
                          <a:pt x="49" y="1"/>
                        </a:lnTo>
                        <a:lnTo>
                          <a:pt x="48" y="19"/>
                        </a:lnTo>
                        <a:lnTo>
                          <a:pt x="4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3" name="Freeform 489"/>
                  <p:cNvSpPr>
                    <a:spLocks/>
                  </p:cNvSpPr>
                  <p:nvPr/>
                </p:nvSpPr>
                <p:spPr bwMode="auto">
                  <a:xfrm>
                    <a:off x="2523" y="3671"/>
                    <a:ext cx="29" cy="42"/>
                  </a:xfrm>
                  <a:custGeom>
                    <a:avLst/>
                    <a:gdLst>
                      <a:gd name="T0" fmla="*/ 96 w 147"/>
                      <a:gd name="T1" fmla="*/ 20 h 209"/>
                      <a:gd name="T2" fmla="*/ 25 w 147"/>
                      <a:gd name="T3" fmla="*/ 62 h 209"/>
                      <a:gd name="T4" fmla="*/ 25 w 147"/>
                      <a:gd name="T5" fmla="*/ 83 h 209"/>
                      <a:gd name="T6" fmla="*/ 44 w 147"/>
                      <a:gd name="T7" fmla="*/ 113 h 209"/>
                      <a:gd name="T8" fmla="*/ 84 w 147"/>
                      <a:gd name="T9" fmla="*/ 132 h 209"/>
                      <a:gd name="T10" fmla="*/ 105 w 147"/>
                      <a:gd name="T11" fmla="*/ 157 h 209"/>
                      <a:gd name="T12" fmla="*/ 129 w 147"/>
                      <a:gd name="T13" fmla="*/ 169 h 209"/>
                      <a:gd name="T14" fmla="*/ 147 w 147"/>
                      <a:gd name="T15" fmla="*/ 187 h 209"/>
                      <a:gd name="T16" fmla="*/ 142 w 147"/>
                      <a:gd name="T17" fmla="*/ 209 h 209"/>
                      <a:gd name="T18" fmla="*/ 89 w 147"/>
                      <a:gd name="T19" fmla="*/ 197 h 209"/>
                      <a:gd name="T20" fmla="*/ 37 w 147"/>
                      <a:gd name="T21" fmla="*/ 173 h 209"/>
                      <a:gd name="T22" fmla="*/ 5 w 147"/>
                      <a:gd name="T23" fmla="*/ 134 h 209"/>
                      <a:gd name="T24" fmla="*/ 0 w 147"/>
                      <a:gd name="T25" fmla="*/ 83 h 209"/>
                      <a:gd name="T26" fmla="*/ 6 w 147"/>
                      <a:gd name="T27" fmla="*/ 47 h 209"/>
                      <a:gd name="T28" fmla="*/ 42 w 147"/>
                      <a:gd name="T29" fmla="*/ 19 h 209"/>
                      <a:gd name="T30" fmla="*/ 84 w 147"/>
                      <a:gd name="T31" fmla="*/ 0 h 209"/>
                      <a:gd name="T32" fmla="*/ 101 w 147"/>
                      <a:gd name="T33" fmla="*/ 4 h 209"/>
                      <a:gd name="T34" fmla="*/ 96 w 147"/>
                      <a:gd name="T35" fmla="*/ 20 h 209"/>
                      <a:gd name="T36" fmla="*/ 96 w 147"/>
                      <a:gd name="T37" fmla="*/ 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209">
                        <a:moveTo>
                          <a:pt x="96" y="20"/>
                        </a:moveTo>
                        <a:lnTo>
                          <a:pt x="25" y="62"/>
                        </a:lnTo>
                        <a:lnTo>
                          <a:pt x="25" y="83"/>
                        </a:lnTo>
                        <a:lnTo>
                          <a:pt x="44" y="113"/>
                        </a:lnTo>
                        <a:lnTo>
                          <a:pt x="84" y="132"/>
                        </a:lnTo>
                        <a:lnTo>
                          <a:pt x="105" y="157"/>
                        </a:lnTo>
                        <a:lnTo>
                          <a:pt x="129" y="169"/>
                        </a:lnTo>
                        <a:lnTo>
                          <a:pt x="147" y="187"/>
                        </a:lnTo>
                        <a:lnTo>
                          <a:pt x="142" y="209"/>
                        </a:lnTo>
                        <a:lnTo>
                          <a:pt x="89" y="197"/>
                        </a:lnTo>
                        <a:lnTo>
                          <a:pt x="37" y="173"/>
                        </a:lnTo>
                        <a:lnTo>
                          <a:pt x="5" y="134"/>
                        </a:lnTo>
                        <a:lnTo>
                          <a:pt x="0" y="83"/>
                        </a:lnTo>
                        <a:lnTo>
                          <a:pt x="6" y="47"/>
                        </a:lnTo>
                        <a:lnTo>
                          <a:pt x="42" y="19"/>
                        </a:lnTo>
                        <a:lnTo>
                          <a:pt x="84" y="0"/>
                        </a:lnTo>
                        <a:lnTo>
                          <a:pt x="101" y="4"/>
                        </a:lnTo>
                        <a:lnTo>
                          <a:pt x="96" y="20"/>
                        </a:lnTo>
                        <a:lnTo>
                          <a:pt x="96"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4" name="Freeform 490"/>
                  <p:cNvSpPr>
                    <a:spLocks/>
                  </p:cNvSpPr>
                  <p:nvPr/>
                </p:nvSpPr>
                <p:spPr bwMode="auto">
                  <a:xfrm>
                    <a:off x="2539" y="3679"/>
                    <a:ext cx="30" cy="34"/>
                  </a:xfrm>
                  <a:custGeom>
                    <a:avLst/>
                    <a:gdLst>
                      <a:gd name="T0" fmla="*/ 34 w 152"/>
                      <a:gd name="T1" fmla="*/ 30 h 171"/>
                      <a:gd name="T2" fmla="*/ 32 w 152"/>
                      <a:gd name="T3" fmla="*/ 92 h 171"/>
                      <a:gd name="T4" fmla="*/ 47 w 152"/>
                      <a:gd name="T5" fmla="*/ 115 h 171"/>
                      <a:gd name="T6" fmla="*/ 73 w 152"/>
                      <a:gd name="T7" fmla="*/ 121 h 171"/>
                      <a:gd name="T8" fmla="*/ 112 w 152"/>
                      <a:gd name="T9" fmla="*/ 77 h 171"/>
                      <a:gd name="T10" fmla="*/ 112 w 152"/>
                      <a:gd name="T11" fmla="*/ 46 h 171"/>
                      <a:gd name="T12" fmla="*/ 97 w 152"/>
                      <a:gd name="T13" fmla="*/ 19 h 171"/>
                      <a:gd name="T14" fmla="*/ 93 w 152"/>
                      <a:gd name="T15" fmla="*/ 3 h 171"/>
                      <a:gd name="T16" fmla="*/ 110 w 152"/>
                      <a:gd name="T17" fmla="*/ 0 h 171"/>
                      <a:gd name="T18" fmla="*/ 145 w 152"/>
                      <a:gd name="T19" fmla="*/ 38 h 171"/>
                      <a:gd name="T20" fmla="*/ 152 w 152"/>
                      <a:gd name="T21" fmla="*/ 91 h 171"/>
                      <a:gd name="T22" fmla="*/ 133 w 152"/>
                      <a:gd name="T23" fmla="*/ 140 h 171"/>
                      <a:gd name="T24" fmla="*/ 113 w 152"/>
                      <a:gd name="T25" fmla="*/ 159 h 171"/>
                      <a:gd name="T26" fmla="*/ 88 w 152"/>
                      <a:gd name="T27" fmla="*/ 171 h 171"/>
                      <a:gd name="T28" fmla="*/ 42 w 152"/>
                      <a:gd name="T29" fmla="*/ 159 h 171"/>
                      <a:gd name="T30" fmla="*/ 11 w 152"/>
                      <a:gd name="T31" fmla="*/ 115 h 171"/>
                      <a:gd name="T32" fmla="*/ 0 w 152"/>
                      <a:gd name="T33" fmla="*/ 60 h 171"/>
                      <a:gd name="T34" fmla="*/ 15 w 152"/>
                      <a:gd name="T35" fmla="*/ 15 h 171"/>
                      <a:gd name="T36" fmla="*/ 32 w 152"/>
                      <a:gd name="T37" fmla="*/ 13 h 171"/>
                      <a:gd name="T38" fmla="*/ 34 w 152"/>
                      <a:gd name="T39" fmla="*/ 30 h 171"/>
                      <a:gd name="T40" fmla="*/ 34 w 152"/>
                      <a:gd name="T41" fmla="*/ 3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171">
                        <a:moveTo>
                          <a:pt x="34" y="30"/>
                        </a:moveTo>
                        <a:lnTo>
                          <a:pt x="32" y="92"/>
                        </a:lnTo>
                        <a:lnTo>
                          <a:pt x="47" y="115"/>
                        </a:lnTo>
                        <a:lnTo>
                          <a:pt x="73" y="121"/>
                        </a:lnTo>
                        <a:lnTo>
                          <a:pt x="112" y="77"/>
                        </a:lnTo>
                        <a:lnTo>
                          <a:pt x="112" y="46"/>
                        </a:lnTo>
                        <a:lnTo>
                          <a:pt x="97" y="19"/>
                        </a:lnTo>
                        <a:lnTo>
                          <a:pt x="93" y="3"/>
                        </a:lnTo>
                        <a:lnTo>
                          <a:pt x="110" y="0"/>
                        </a:lnTo>
                        <a:lnTo>
                          <a:pt x="145" y="38"/>
                        </a:lnTo>
                        <a:lnTo>
                          <a:pt x="152" y="91"/>
                        </a:lnTo>
                        <a:lnTo>
                          <a:pt x="133" y="140"/>
                        </a:lnTo>
                        <a:lnTo>
                          <a:pt x="113" y="159"/>
                        </a:lnTo>
                        <a:lnTo>
                          <a:pt x="88" y="171"/>
                        </a:lnTo>
                        <a:lnTo>
                          <a:pt x="42" y="159"/>
                        </a:lnTo>
                        <a:lnTo>
                          <a:pt x="11" y="115"/>
                        </a:lnTo>
                        <a:lnTo>
                          <a:pt x="0" y="60"/>
                        </a:lnTo>
                        <a:lnTo>
                          <a:pt x="15" y="15"/>
                        </a:lnTo>
                        <a:lnTo>
                          <a:pt x="32" y="13"/>
                        </a:lnTo>
                        <a:lnTo>
                          <a:pt x="34" y="30"/>
                        </a:lnTo>
                        <a:lnTo>
                          <a:pt x="34"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5" name="Freeform 491"/>
                  <p:cNvSpPr>
                    <a:spLocks/>
                  </p:cNvSpPr>
                  <p:nvPr/>
                </p:nvSpPr>
                <p:spPr bwMode="auto">
                  <a:xfrm>
                    <a:off x="2628" y="3678"/>
                    <a:ext cx="15" cy="13"/>
                  </a:xfrm>
                  <a:custGeom>
                    <a:avLst/>
                    <a:gdLst>
                      <a:gd name="T0" fmla="*/ 5 w 74"/>
                      <a:gd name="T1" fmla="*/ 46 h 68"/>
                      <a:gd name="T2" fmla="*/ 53 w 74"/>
                      <a:gd name="T3" fmla="*/ 0 h 68"/>
                      <a:gd name="T4" fmla="*/ 74 w 74"/>
                      <a:gd name="T5" fmla="*/ 5 h 68"/>
                      <a:gd name="T6" fmla="*/ 69 w 74"/>
                      <a:gd name="T7" fmla="*/ 26 h 68"/>
                      <a:gd name="T8" fmla="*/ 44 w 74"/>
                      <a:gd name="T9" fmla="*/ 48 h 68"/>
                      <a:gd name="T10" fmla="*/ 16 w 74"/>
                      <a:gd name="T11" fmla="*/ 68 h 68"/>
                      <a:gd name="T12" fmla="*/ 0 w 74"/>
                      <a:gd name="T13" fmla="*/ 64 h 68"/>
                      <a:gd name="T14" fmla="*/ 5 w 74"/>
                      <a:gd name="T15" fmla="*/ 46 h 68"/>
                      <a:gd name="T16" fmla="*/ 5 w 74"/>
                      <a:gd name="T17" fmla="*/ 4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8">
                        <a:moveTo>
                          <a:pt x="5" y="46"/>
                        </a:moveTo>
                        <a:lnTo>
                          <a:pt x="53" y="0"/>
                        </a:lnTo>
                        <a:lnTo>
                          <a:pt x="74" y="5"/>
                        </a:lnTo>
                        <a:lnTo>
                          <a:pt x="69" y="26"/>
                        </a:lnTo>
                        <a:lnTo>
                          <a:pt x="44" y="48"/>
                        </a:lnTo>
                        <a:lnTo>
                          <a:pt x="16" y="68"/>
                        </a:lnTo>
                        <a:lnTo>
                          <a:pt x="0" y="64"/>
                        </a:lnTo>
                        <a:lnTo>
                          <a:pt x="5" y="46"/>
                        </a:lnTo>
                        <a:lnTo>
                          <a:pt x="5"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6" name="Freeform 492"/>
                  <p:cNvSpPr>
                    <a:spLocks/>
                  </p:cNvSpPr>
                  <p:nvPr/>
                </p:nvSpPr>
                <p:spPr bwMode="auto">
                  <a:xfrm>
                    <a:off x="2638" y="3672"/>
                    <a:ext cx="26" cy="26"/>
                  </a:xfrm>
                  <a:custGeom>
                    <a:avLst/>
                    <a:gdLst>
                      <a:gd name="T0" fmla="*/ 17 w 131"/>
                      <a:gd name="T1" fmla="*/ 121 h 130"/>
                      <a:gd name="T2" fmla="*/ 0 w 131"/>
                      <a:gd name="T3" fmla="*/ 56 h 130"/>
                      <a:gd name="T4" fmla="*/ 10 w 131"/>
                      <a:gd name="T5" fmla="*/ 23 h 130"/>
                      <a:gd name="T6" fmla="*/ 34 w 131"/>
                      <a:gd name="T7" fmla="*/ 0 h 130"/>
                      <a:gd name="T8" fmla="*/ 66 w 131"/>
                      <a:gd name="T9" fmla="*/ 14 h 130"/>
                      <a:gd name="T10" fmla="*/ 82 w 131"/>
                      <a:gd name="T11" fmla="*/ 50 h 130"/>
                      <a:gd name="T12" fmla="*/ 103 w 131"/>
                      <a:gd name="T13" fmla="*/ 84 h 130"/>
                      <a:gd name="T14" fmla="*/ 131 w 131"/>
                      <a:gd name="T15" fmla="*/ 112 h 130"/>
                      <a:gd name="T16" fmla="*/ 131 w 131"/>
                      <a:gd name="T17" fmla="*/ 130 h 130"/>
                      <a:gd name="T18" fmla="*/ 114 w 131"/>
                      <a:gd name="T19" fmla="*/ 128 h 130"/>
                      <a:gd name="T20" fmla="*/ 58 w 131"/>
                      <a:gd name="T21" fmla="*/ 54 h 130"/>
                      <a:gd name="T22" fmla="*/ 56 w 131"/>
                      <a:gd name="T23" fmla="*/ 34 h 130"/>
                      <a:gd name="T24" fmla="*/ 44 w 131"/>
                      <a:gd name="T25" fmla="*/ 22 h 130"/>
                      <a:gd name="T26" fmla="*/ 27 w 131"/>
                      <a:gd name="T27" fmla="*/ 61 h 130"/>
                      <a:gd name="T28" fmla="*/ 42 w 131"/>
                      <a:gd name="T29" fmla="*/ 106 h 130"/>
                      <a:gd name="T30" fmla="*/ 36 w 131"/>
                      <a:gd name="T31" fmla="*/ 127 h 130"/>
                      <a:gd name="T32" fmla="*/ 17 w 131"/>
                      <a:gd name="T33" fmla="*/ 121 h 130"/>
                      <a:gd name="T34" fmla="*/ 17 w 131"/>
                      <a:gd name="T35" fmla="*/ 12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 h="130">
                        <a:moveTo>
                          <a:pt x="17" y="121"/>
                        </a:moveTo>
                        <a:lnTo>
                          <a:pt x="0" y="56"/>
                        </a:lnTo>
                        <a:lnTo>
                          <a:pt x="10" y="23"/>
                        </a:lnTo>
                        <a:lnTo>
                          <a:pt x="34" y="0"/>
                        </a:lnTo>
                        <a:lnTo>
                          <a:pt x="66" y="14"/>
                        </a:lnTo>
                        <a:lnTo>
                          <a:pt x="82" y="50"/>
                        </a:lnTo>
                        <a:lnTo>
                          <a:pt x="103" y="84"/>
                        </a:lnTo>
                        <a:lnTo>
                          <a:pt x="131" y="112"/>
                        </a:lnTo>
                        <a:lnTo>
                          <a:pt x="131" y="130"/>
                        </a:lnTo>
                        <a:lnTo>
                          <a:pt x="114" y="128"/>
                        </a:lnTo>
                        <a:lnTo>
                          <a:pt x="58" y="54"/>
                        </a:lnTo>
                        <a:lnTo>
                          <a:pt x="56" y="34"/>
                        </a:lnTo>
                        <a:lnTo>
                          <a:pt x="44" y="22"/>
                        </a:lnTo>
                        <a:lnTo>
                          <a:pt x="27" y="61"/>
                        </a:lnTo>
                        <a:lnTo>
                          <a:pt x="42" y="106"/>
                        </a:lnTo>
                        <a:lnTo>
                          <a:pt x="36" y="127"/>
                        </a:lnTo>
                        <a:lnTo>
                          <a:pt x="17" y="121"/>
                        </a:lnTo>
                        <a:lnTo>
                          <a:pt x="17"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7" name="Freeform 493"/>
                  <p:cNvSpPr>
                    <a:spLocks/>
                  </p:cNvSpPr>
                  <p:nvPr/>
                </p:nvSpPr>
                <p:spPr bwMode="auto">
                  <a:xfrm>
                    <a:off x="2637" y="3572"/>
                    <a:ext cx="47" cy="47"/>
                  </a:xfrm>
                  <a:custGeom>
                    <a:avLst/>
                    <a:gdLst>
                      <a:gd name="T0" fmla="*/ 118 w 237"/>
                      <a:gd name="T1" fmla="*/ 27 h 235"/>
                      <a:gd name="T2" fmla="*/ 85 w 237"/>
                      <a:gd name="T3" fmla="*/ 88 h 235"/>
                      <a:gd name="T4" fmla="*/ 30 w 237"/>
                      <a:gd name="T5" fmla="*/ 117 h 235"/>
                      <a:gd name="T6" fmla="*/ 69 w 237"/>
                      <a:gd name="T7" fmla="*/ 143 h 235"/>
                      <a:gd name="T8" fmla="*/ 67 w 237"/>
                      <a:gd name="T9" fmla="*/ 192 h 235"/>
                      <a:gd name="T10" fmla="*/ 107 w 237"/>
                      <a:gd name="T11" fmla="*/ 171 h 235"/>
                      <a:gd name="T12" fmla="*/ 149 w 237"/>
                      <a:gd name="T13" fmla="*/ 201 h 235"/>
                      <a:gd name="T14" fmla="*/ 152 w 237"/>
                      <a:gd name="T15" fmla="*/ 153 h 235"/>
                      <a:gd name="T16" fmla="*/ 164 w 237"/>
                      <a:gd name="T17" fmla="*/ 136 h 235"/>
                      <a:gd name="T18" fmla="*/ 209 w 237"/>
                      <a:gd name="T19" fmla="*/ 116 h 235"/>
                      <a:gd name="T20" fmla="*/ 158 w 237"/>
                      <a:gd name="T21" fmla="*/ 97 h 235"/>
                      <a:gd name="T22" fmla="*/ 152 w 237"/>
                      <a:gd name="T23" fmla="*/ 81 h 235"/>
                      <a:gd name="T24" fmla="*/ 168 w 237"/>
                      <a:gd name="T25" fmla="*/ 75 h 235"/>
                      <a:gd name="T26" fmla="*/ 237 w 237"/>
                      <a:gd name="T27" fmla="*/ 106 h 235"/>
                      <a:gd name="T28" fmla="*/ 237 w 237"/>
                      <a:gd name="T29" fmla="*/ 131 h 235"/>
                      <a:gd name="T30" fmla="*/ 208 w 237"/>
                      <a:gd name="T31" fmla="*/ 148 h 235"/>
                      <a:gd name="T32" fmla="*/ 175 w 237"/>
                      <a:gd name="T33" fmla="*/ 155 h 235"/>
                      <a:gd name="T34" fmla="*/ 173 w 237"/>
                      <a:gd name="T35" fmla="*/ 226 h 235"/>
                      <a:gd name="T36" fmla="*/ 157 w 237"/>
                      <a:gd name="T37" fmla="*/ 235 h 235"/>
                      <a:gd name="T38" fmla="*/ 108 w 237"/>
                      <a:gd name="T39" fmla="*/ 190 h 235"/>
                      <a:gd name="T40" fmla="*/ 82 w 237"/>
                      <a:gd name="T41" fmla="*/ 213 h 235"/>
                      <a:gd name="T42" fmla="*/ 50 w 237"/>
                      <a:gd name="T43" fmla="*/ 230 h 235"/>
                      <a:gd name="T44" fmla="*/ 34 w 237"/>
                      <a:gd name="T45" fmla="*/ 229 h 235"/>
                      <a:gd name="T46" fmla="*/ 31 w 237"/>
                      <a:gd name="T47" fmla="*/ 216 h 235"/>
                      <a:gd name="T48" fmla="*/ 38 w 237"/>
                      <a:gd name="T49" fmla="*/ 181 h 235"/>
                      <a:gd name="T50" fmla="*/ 48 w 237"/>
                      <a:gd name="T51" fmla="*/ 157 h 235"/>
                      <a:gd name="T52" fmla="*/ 8 w 237"/>
                      <a:gd name="T53" fmla="*/ 127 h 235"/>
                      <a:gd name="T54" fmla="*/ 0 w 237"/>
                      <a:gd name="T55" fmla="*/ 113 h 235"/>
                      <a:gd name="T56" fmla="*/ 11 w 237"/>
                      <a:gd name="T57" fmla="*/ 102 h 235"/>
                      <a:gd name="T58" fmla="*/ 64 w 237"/>
                      <a:gd name="T59" fmla="*/ 80 h 235"/>
                      <a:gd name="T60" fmla="*/ 83 w 237"/>
                      <a:gd name="T61" fmla="*/ 42 h 235"/>
                      <a:gd name="T62" fmla="*/ 100 w 237"/>
                      <a:gd name="T63" fmla="*/ 11 h 235"/>
                      <a:gd name="T64" fmla="*/ 121 w 237"/>
                      <a:gd name="T65" fmla="*/ 0 h 235"/>
                      <a:gd name="T66" fmla="*/ 145 w 237"/>
                      <a:gd name="T67" fmla="*/ 59 h 235"/>
                      <a:gd name="T68" fmla="*/ 135 w 237"/>
                      <a:gd name="T69" fmla="*/ 73 h 235"/>
                      <a:gd name="T70" fmla="*/ 122 w 237"/>
                      <a:gd name="T71" fmla="*/ 63 h 235"/>
                      <a:gd name="T72" fmla="*/ 118 w 237"/>
                      <a:gd name="T73" fmla="*/ 27 h 235"/>
                      <a:gd name="T74" fmla="*/ 118 w 237"/>
                      <a:gd name="T75"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7" h="235">
                        <a:moveTo>
                          <a:pt x="118" y="27"/>
                        </a:moveTo>
                        <a:lnTo>
                          <a:pt x="85" y="88"/>
                        </a:lnTo>
                        <a:lnTo>
                          <a:pt x="30" y="117"/>
                        </a:lnTo>
                        <a:lnTo>
                          <a:pt x="69" y="143"/>
                        </a:lnTo>
                        <a:lnTo>
                          <a:pt x="67" y="192"/>
                        </a:lnTo>
                        <a:lnTo>
                          <a:pt x="107" y="171"/>
                        </a:lnTo>
                        <a:lnTo>
                          <a:pt x="149" y="201"/>
                        </a:lnTo>
                        <a:lnTo>
                          <a:pt x="152" y="153"/>
                        </a:lnTo>
                        <a:lnTo>
                          <a:pt x="164" y="136"/>
                        </a:lnTo>
                        <a:lnTo>
                          <a:pt x="209" y="116"/>
                        </a:lnTo>
                        <a:lnTo>
                          <a:pt x="158" y="97"/>
                        </a:lnTo>
                        <a:lnTo>
                          <a:pt x="152" y="81"/>
                        </a:lnTo>
                        <a:lnTo>
                          <a:pt x="168" y="75"/>
                        </a:lnTo>
                        <a:lnTo>
                          <a:pt x="237" y="106"/>
                        </a:lnTo>
                        <a:lnTo>
                          <a:pt x="237" y="131"/>
                        </a:lnTo>
                        <a:lnTo>
                          <a:pt x="208" y="148"/>
                        </a:lnTo>
                        <a:lnTo>
                          <a:pt x="175" y="155"/>
                        </a:lnTo>
                        <a:lnTo>
                          <a:pt x="173" y="226"/>
                        </a:lnTo>
                        <a:lnTo>
                          <a:pt x="157" y="235"/>
                        </a:lnTo>
                        <a:lnTo>
                          <a:pt x="108" y="190"/>
                        </a:lnTo>
                        <a:lnTo>
                          <a:pt x="82" y="213"/>
                        </a:lnTo>
                        <a:lnTo>
                          <a:pt x="50" y="230"/>
                        </a:lnTo>
                        <a:lnTo>
                          <a:pt x="34" y="229"/>
                        </a:lnTo>
                        <a:lnTo>
                          <a:pt x="31" y="216"/>
                        </a:lnTo>
                        <a:lnTo>
                          <a:pt x="38" y="181"/>
                        </a:lnTo>
                        <a:lnTo>
                          <a:pt x="48" y="157"/>
                        </a:lnTo>
                        <a:lnTo>
                          <a:pt x="8" y="127"/>
                        </a:lnTo>
                        <a:lnTo>
                          <a:pt x="0" y="113"/>
                        </a:lnTo>
                        <a:lnTo>
                          <a:pt x="11" y="102"/>
                        </a:lnTo>
                        <a:lnTo>
                          <a:pt x="64" y="80"/>
                        </a:lnTo>
                        <a:lnTo>
                          <a:pt x="83" y="42"/>
                        </a:lnTo>
                        <a:lnTo>
                          <a:pt x="100" y="11"/>
                        </a:lnTo>
                        <a:lnTo>
                          <a:pt x="121" y="0"/>
                        </a:lnTo>
                        <a:lnTo>
                          <a:pt x="145" y="59"/>
                        </a:lnTo>
                        <a:lnTo>
                          <a:pt x="135" y="73"/>
                        </a:lnTo>
                        <a:lnTo>
                          <a:pt x="122" y="63"/>
                        </a:lnTo>
                        <a:lnTo>
                          <a:pt x="118" y="27"/>
                        </a:lnTo>
                        <a:lnTo>
                          <a:pt x="11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8" name="Freeform 494"/>
                  <p:cNvSpPr>
                    <a:spLocks/>
                  </p:cNvSpPr>
                  <p:nvPr/>
                </p:nvSpPr>
                <p:spPr bwMode="auto">
                  <a:xfrm>
                    <a:off x="2598" y="3551"/>
                    <a:ext cx="23" cy="20"/>
                  </a:xfrm>
                  <a:custGeom>
                    <a:avLst/>
                    <a:gdLst>
                      <a:gd name="T0" fmla="*/ 37 w 114"/>
                      <a:gd name="T1" fmla="*/ 20 h 101"/>
                      <a:gd name="T2" fmla="*/ 31 w 114"/>
                      <a:gd name="T3" fmla="*/ 53 h 101"/>
                      <a:gd name="T4" fmla="*/ 89 w 114"/>
                      <a:gd name="T5" fmla="*/ 53 h 101"/>
                      <a:gd name="T6" fmla="*/ 114 w 114"/>
                      <a:gd name="T7" fmla="*/ 74 h 101"/>
                      <a:gd name="T8" fmla="*/ 111 w 114"/>
                      <a:gd name="T9" fmla="*/ 92 h 101"/>
                      <a:gd name="T10" fmla="*/ 92 w 114"/>
                      <a:gd name="T11" fmla="*/ 101 h 101"/>
                      <a:gd name="T12" fmla="*/ 13 w 114"/>
                      <a:gd name="T13" fmla="*/ 77 h 101"/>
                      <a:gd name="T14" fmla="*/ 0 w 114"/>
                      <a:gd name="T15" fmla="*/ 36 h 101"/>
                      <a:gd name="T16" fmla="*/ 8 w 114"/>
                      <a:gd name="T17" fmla="*/ 15 h 101"/>
                      <a:gd name="T18" fmla="*/ 23 w 114"/>
                      <a:gd name="T19" fmla="*/ 0 h 101"/>
                      <a:gd name="T20" fmla="*/ 40 w 114"/>
                      <a:gd name="T21" fmla="*/ 4 h 101"/>
                      <a:gd name="T22" fmla="*/ 37 w 114"/>
                      <a:gd name="T23" fmla="*/ 20 h 101"/>
                      <a:gd name="T24" fmla="*/ 37 w 114"/>
                      <a:gd name="T25"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01">
                        <a:moveTo>
                          <a:pt x="37" y="20"/>
                        </a:moveTo>
                        <a:lnTo>
                          <a:pt x="31" y="53"/>
                        </a:lnTo>
                        <a:lnTo>
                          <a:pt x="89" y="53"/>
                        </a:lnTo>
                        <a:lnTo>
                          <a:pt x="114" y="74"/>
                        </a:lnTo>
                        <a:lnTo>
                          <a:pt x="111" y="92"/>
                        </a:lnTo>
                        <a:lnTo>
                          <a:pt x="92" y="101"/>
                        </a:lnTo>
                        <a:lnTo>
                          <a:pt x="13" y="77"/>
                        </a:lnTo>
                        <a:lnTo>
                          <a:pt x="0" y="36"/>
                        </a:lnTo>
                        <a:lnTo>
                          <a:pt x="8" y="15"/>
                        </a:lnTo>
                        <a:lnTo>
                          <a:pt x="23" y="0"/>
                        </a:lnTo>
                        <a:lnTo>
                          <a:pt x="40" y="4"/>
                        </a:lnTo>
                        <a:lnTo>
                          <a:pt x="37" y="20"/>
                        </a:lnTo>
                        <a:lnTo>
                          <a:pt x="3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39" name="Freeform 495"/>
                  <p:cNvSpPr>
                    <a:spLocks/>
                  </p:cNvSpPr>
                  <p:nvPr/>
                </p:nvSpPr>
                <p:spPr bwMode="auto">
                  <a:xfrm>
                    <a:off x="2676" y="3700"/>
                    <a:ext cx="28" cy="22"/>
                  </a:xfrm>
                  <a:custGeom>
                    <a:avLst/>
                    <a:gdLst>
                      <a:gd name="T0" fmla="*/ 36 w 141"/>
                      <a:gd name="T1" fmla="*/ 18 h 108"/>
                      <a:gd name="T2" fmla="*/ 28 w 141"/>
                      <a:gd name="T3" fmla="*/ 50 h 108"/>
                      <a:gd name="T4" fmla="*/ 36 w 141"/>
                      <a:gd name="T5" fmla="*/ 63 h 108"/>
                      <a:gd name="T6" fmla="*/ 82 w 141"/>
                      <a:gd name="T7" fmla="*/ 59 h 108"/>
                      <a:gd name="T8" fmla="*/ 122 w 141"/>
                      <a:gd name="T9" fmla="*/ 45 h 108"/>
                      <a:gd name="T10" fmla="*/ 139 w 141"/>
                      <a:gd name="T11" fmla="*/ 42 h 108"/>
                      <a:gd name="T12" fmla="*/ 141 w 141"/>
                      <a:gd name="T13" fmla="*/ 59 h 108"/>
                      <a:gd name="T14" fmla="*/ 122 w 141"/>
                      <a:gd name="T15" fmla="*/ 87 h 108"/>
                      <a:gd name="T16" fmla="*/ 94 w 141"/>
                      <a:gd name="T17" fmla="*/ 107 h 108"/>
                      <a:gd name="T18" fmla="*/ 83 w 141"/>
                      <a:gd name="T19" fmla="*/ 108 h 108"/>
                      <a:gd name="T20" fmla="*/ 12 w 141"/>
                      <a:gd name="T21" fmla="*/ 81 h 108"/>
                      <a:gd name="T22" fmla="*/ 0 w 141"/>
                      <a:gd name="T23" fmla="*/ 49 h 108"/>
                      <a:gd name="T24" fmla="*/ 12 w 141"/>
                      <a:gd name="T25" fmla="*/ 6 h 108"/>
                      <a:gd name="T26" fmla="*/ 29 w 141"/>
                      <a:gd name="T27" fmla="*/ 0 h 108"/>
                      <a:gd name="T28" fmla="*/ 36 w 141"/>
                      <a:gd name="T29" fmla="*/ 18 h 108"/>
                      <a:gd name="T30" fmla="*/ 36 w 141"/>
                      <a:gd name="T31" fmla="*/ 1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8">
                        <a:moveTo>
                          <a:pt x="36" y="18"/>
                        </a:moveTo>
                        <a:lnTo>
                          <a:pt x="28" y="50"/>
                        </a:lnTo>
                        <a:lnTo>
                          <a:pt x="36" y="63"/>
                        </a:lnTo>
                        <a:lnTo>
                          <a:pt x="82" y="59"/>
                        </a:lnTo>
                        <a:lnTo>
                          <a:pt x="122" y="45"/>
                        </a:lnTo>
                        <a:lnTo>
                          <a:pt x="139" y="42"/>
                        </a:lnTo>
                        <a:lnTo>
                          <a:pt x="141" y="59"/>
                        </a:lnTo>
                        <a:lnTo>
                          <a:pt x="122" y="87"/>
                        </a:lnTo>
                        <a:lnTo>
                          <a:pt x="94" y="107"/>
                        </a:lnTo>
                        <a:lnTo>
                          <a:pt x="83" y="108"/>
                        </a:lnTo>
                        <a:lnTo>
                          <a:pt x="12" y="81"/>
                        </a:lnTo>
                        <a:lnTo>
                          <a:pt x="0" y="49"/>
                        </a:lnTo>
                        <a:lnTo>
                          <a:pt x="12" y="6"/>
                        </a:lnTo>
                        <a:lnTo>
                          <a:pt x="29" y="0"/>
                        </a:lnTo>
                        <a:lnTo>
                          <a:pt x="36" y="18"/>
                        </a:lnTo>
                        <a:lnTo>
                          <a:pt x="3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0" name="Freeform 496"/>
                  <p:cNvSpPr>
                    <a:spLocks/>
                  </p:cNvSpPr>
                  <p:nvPr/>
                </p:nvSpPr>
                <p:spPr bwMode="auto">
                  <a:xfrm>
                    <a:off x="2800" y="3549"/>
                    <a:ext cx="23" cy="19"/>
                  </a:xfrm>
                  <a:custGeom>
                    <a:avLst/>
                    <a:gdLst>
                      <a:gd name="T0" fmla="*/ 33 w 113"/>
                      <a:gd name="T1" fmla="*/ 16 h 94"/>
                      <a:gd name="T2" fmla="*/ 29 w 113"/>
                      <a:gd name="T3" fmla="*/ 29 h 94"/>
                      <a:gd name="T4" fmla="*/ 33 w 113"/>
                      <a:gd name="T5" fmla="*/ 40 h 94"/>
                      <a:gd name="T6" fmla="*/ 84 w 113"/>
                      <a:gd name="T7" fmla="*/ 43 h 94"/>
                      <a:gd name="T8" fmla="*/ 113 w 113"/>
                      <a:gd name="T9" fmla="*/ 53 h 94"/>
                      <a:gd name="T10" fmla="*/ 107 w 113"/>
                      <a:gd name="T11" fmla="*/ 69 h 94"/>
                      <a:gd name="T12" fmla="*/ 89 w 113"/>
                      <a:gd name="T13" fmla="*/ 82 h 94"/>
                      <a:gd name="T14" fmla="*/ 47 w 113"/>
                      <a:gd name="T15" fmla="*/ 94 h 94"/>
                      <a:gd name="T16" fmla="*/ 9 w 113"/>
                      <a:gd name="T17" fmla="*/ 84 h 94"/>
                      <a:gd name="T18" fmla="*/ 0 w 113"/>
                      <a:gd name="T19" fmla="*/ 46 h 94"/>
                      <a:gd name="T20" fmla="*/ 10 w 113"/>
                      <a:gd name="T21" fmla="*/ 7 h 94"/>
                      <a:gd name="T22" fmla="*/ 26 w 113"/>
                      <a:gd name="T23" fmla="*/ 0 h 94"/>
                      <a:gd name="T24" fmla="*/ 33 w 113"/>
                      <a:gd name="T25" fmla="*/ 16 h 94"/>
                      <a:gd name="T26" fmla="*/ 33 w 113"/>
                      <a:gd name="T27" fmla="*/ 1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4">
                        <a:moveTo>
                          <a:pt x="33" y="16"/>
                        </a:moveTo>
                        <a:lnTo>
                          <a:pt x="29" y="29"/>
                        </a:lnTo>
                        <a:lnTo>
                          <a:pt x="33" y="40"/>
                        </a:lnTo>
                        <a:lnTo>
                          <a:pt x="84" y="43"/>
                        </a:lnTo>
                        <a:lnTo>
                          <a:pt x="113" y="53"/>
                        </a:lnTo>
                        <a:lnTo>
                          <a:pt x="107" y="69"/>
                        </a:lnTo>
                        <a:lnTo>
                          <a:pt x="89" y="82"/>
                        </a:lnTo>
                        <a:lnTo>
                          <a:pt x="47" y="94"/>
                        </a:lnTo>
                        <a:lnTo>
                          <a:pt x="9" y="84"/>
                        </a:lnTo>
                        <a:lnTo>
                          <a:pt x="0" y="46"/>
                        </a:lnTo>
                        <a:lnTo>
                          <a:pt x="10" y="7"/>
                        </a:lnTo>
                        <a:lnTo>
                          <a:pt x="26" y="0"/>
                        </a:lnTo>
                        <a:lnTo>
                          <a:pt x="33" y="16"/>
                        </a:lnTo>
                        <a:lnTo>
                          <a:pt x="33"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1" name="Freeform 497"/>
                  <p:cNvSpPr>
                    <a:spLocks/>
                  </p:cNvSpPr>
                  <p:nvPr/>
                </p:nvSpPr>
                <p:spPr bwMode="auto">
                  <a:xfrm>
                    <a:off x="2491" y="3424"/>
                    <a:ext cx="66" cy="47"/>
                  </a:xfrm>
                  <a:custGeom>
                    <a:avLst/>
                    <a:gdLst>
                      <a:gd name="T0" fmla="*/ 17 w 332"/>
                      <a:gd name="T1" fmla="*/ 229 h 236"/>
                      <a:gd name="T2" fmla="*/ 0 w 332"/>
                      <a:gd name="T3" fmla="*/ 195 h 236"/>
                      <a:gd name="T4" fmla="*/ 4 w 332"/>
                      <a:gd name="T5" fmla="*/ 151 h 236"/>
                      <a:gd name="T6" fmla="*/ 27 w 332"/>
                      <a:gd name="T7" fmla="*/ 103 h 236"/>
                      <a:gd name="T8" fmla="*/ 67 w 332"/>
                      <a:gd name="T9" fmla="*/ 58 h 236"/>
                      <a:gd name="T10" fmla="*/ 91 w 332"/>
                      <a:gd name="T11" fmla="*/ 37 h 236"/>
                      <a:gd name="T12" fmla="*/ 119 w 332"/>
                      <a:gd name="T13" fmla="*/ 21 h 236"/>
                      <a:gd name="T14" fmla="*/ 180 w 332"/>
                      <a:gd name="T15" fmla="*/ 0 h 236"/>
                      <a:gd name="T16" fmla="*/ 249 w 332"/>
                      <a:gd name="T17" fmla="*/ 5 h 236"/>
                      <a:gd name="T18" fmla="*/ 322 w 332"/>
                      <a:gd name="T19" fmla="*/ 38 h 236"/>
                      <a:gd name="T20" fmla="*/ 332 w 332"/>
                      <a:gd name="T21" fmla="*/ 66 h 236"/>
                      <a:gd name="T22" fmla="*/ 323 w 332"/>
                      <a:gd name="T23" fmla="*/ 78 h 236"/>
                      <a:gd name="T24" fmla="*/ 306 w 332"/>
                      <a:gd name="T25" fmla="*/ 80 h 236"/>
                      <a:gd name="T26" fmla="*/ 255 w 332"/>
                      <a:gd name="T27" fmla="*/ 65 h 236"/>
                      <a:gd name="T28" fmla="*/ 202 w 332"/>
                      <a:gd name="T29" fmla="*/ 51 h 236"/>
                      <a:gd name="T30" fmla="*/ 98 w 332"/>
                      <a:gd name="T31" fmla="*/ 81 h 236"/>
                      <a:gd name="T32" fmla="*/ 57 w 332"/>
                      <a:gd name="T33" fmla="*/ 117 h 236"/>
                      <a:gd name="T34" fmla="*/ 37 w 332"/>
                      <a:gd name="T35" fmla="*/ 166 h 236"/>
                      <a:gd name="T36" fmla="*/ 42 w 332"/>
                      <a:gd name="T37" fmla="*/ 215 h 236"/>
                      <a:gd name="T38" fmla="*/ 39 w 332"/>
                      <a:gd name="T39" fmla="*/ 236 h 236"/>
                      <a:gd name="T40" fmla="*/ 17 w 332"/>
                      <a:gd name="T41" fmla="*/ 229 h 236"/>
                      <a:gd name="T42" fmla="*/ 17 w 332"/>
                      <a:gd name="T43" fmla="*/ 22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2" h="236">
                        <a:moveTo>
                          <a:pt x="17" y="229"/>
                        </a:moveTo>
                        <a:lnTo>
                          <a:pt x="0" y="195"/>
                        </a:lnTo>
                        <a:lnTo>
                          <a:pt x="4" y="151"/>
                        </a:lnTo>
                        <a:lnTo>
                          <a:pt x="27" y="103"/>
                        </a:lnTo>
                        <a:lnTo>
                          <a:pt x="67" y="58"/>
                        </a:lnTo>
                        <a:lnTo>
                          <a:pt x="91" y="37"/>
                        </a:lnTo>
                        <a:lnTo>
                          <a:pt x="119" y="21"/>
                        </a:lnTo>
                        <a:lnTo>
                          <a:pt x="180" y="0"/>
                        </a:lnTo>
                        <a:lnTo>
                          <a:pt x="249" y="5"/>
                        </a:lnTo>
                        <a:lnTo>
                          <a:pt x="322" y="38"/>
                        </a:lnTo>
                        <a:lnTo>
                          <a:pt x="332" y="66"/>
                        </a:lnTo>
                        <a:lnTo>
                          <a:pt x="323" y="78"/>
                        </a:lnTo>
                        <a:lnTo>
                          <a:pt x="306" y="80"/>
                        </a:lnTo>
                        <a:lnTo>
                          <a:pt x="255" y="65"/>
                        </a:lnTo>
                        <a:lnTo>
                          <a:pt x="202" y="51"/>
                        </a:lnTo>
                        <a:lnTo>
                          <a:pt x="98" y="81"/>
                        </a:lnTo>
                        <a:lnTo>
                          <a:pt x="57" y="117"/>
                        </a:lnTo>
                        <a:lnTo>
                          <a:pt x="37" y="166"/>
                        </a:lnTo>
                        <a:lnTo>
                          <a:pt x="42" y="215"/>
                        </a:lnTo>
                        <a:lnTo>
                          <a:pt x="39" y="236"/>
                        </a:lnTo>
                        <a:lnTo>
                          <a:pt x="17" y="229"/>
                        </a:lnTo>
                        <a:lnTo>
                          <a:pt x="17"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2" name="Freeform 498"/>
                  <p:cNvSpPr>
                    <a:spLocks/>
                  </p:cNvSpPr>
                  <p:nvPr/>
                </p:nvSpPr>
                <p:spPr bwMode="auto">
                  <a:xfrm>
                    <a:off x="2644" y="3469"/>
                    <a:ext cx="5" cy="5"/>
                  </a:xfrm>
                  <a:custGeom>
                    <a:avLst/>
                    <a:gdLst>
                      <a:gd name="T0" fmla="*/ 0 w 25"/>
                      <a:gd name="T1" fmla="*/ 13 h 25"/>
                      <a:gd name="T2" fmla="*/ 13 w 25"/>
                      <a:gd name="T3" fmla="*/ 0 h 25"/>
                      <a:gd name="T4" fmla="*/ 25 w 25"/>
                      <a:gd name="T5" fmla="*/ 13 h 25"/>
                      <a:gd name="T6" fmla="*/ 13 w 25"/>
                      <a:gd name="T7" fmla="*/ 25 h 25"/>
                      <a:gd name="T8" fmla="*/ 0 w 25"/>
                      <a:gd name="T9" fmla="*/ 13 h 25"/>
                      <a:gd name="T10" fmla="*/ 0 w 25"/>
                      <a:gd name="T11" fmla="*/ 13 h 25"/>
                    </a:gdLst>
                    <a:ahLst/>
                    <a:cxnLst>
                      <a:cxn ang="0">
                        <a:pos x="T0" y="T1"/>
                      </a:cxn>
                      <a:cxn ang="0">
                        <a:pos x="T2" y="T3"/>
                      </a:cxn>
                      <a:cxn ang="0">
                        <a:pos x="T4" y="T5"/>
                      </a:cxn>
                      <a:cxn ang="0">
                        <a:pos x="T6" y="T7"/>
                      </a:cxn>
                      <a:cxn ang="0">
                        <a:pos x="T8" y="T9"/>
                      </a:cxn>
                      <a:cxn ang="0">
                        <a:pos x="T10" y="T11"/>
                      </a:cxn>
                    </a:cxnLst>
                    <a:rect l="0" t="0" r="r" b="b"/>
                    <a:pathLst>
                      <a:path w="25" h="25">
                        <a:moveTo>
                          <a:pt x="0" y="13"/>
                        </a:moveTo>
                        <a:lnTo>
                          <a:pt x="13" y="0"/>
                        </a:lnTo>
                        <a:lnTo>
                          <a:pt x="25" y="13"/>
                        </a:lnTo>
                        <a:lnTo>
                          <a:pt x="13" y="25"/>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3" name="Freeform 499"/>
                  <p:cNvSpPr>
                    <a:spLocks/>
                  </p:cNvSpPr>
                  <p:nvPr/>
                </p:nvSpPr>
                <p:spPr bwMode="auto">
                  <a:xfrm>
                    <a:off x="2652" y="3469"/>
                    <a:ext cx="4" cy="4"/>
                  </a:xfrm>
                  <a:custGeom>
                    <a:avLst/>
                    <a:gdLst>
                      <a:gd name="T0" fmla="*/ 0 w 24"/>
                      <a:gd name="T1" fmla="*/ 13 h 24"/>
                      <a:gd name="T2" fmla="*/ 11 w 24"/>
                      <a:gd name="T3" fmla="*/ 0 h 24"/>
                      <a:gd name="T4" fmla="*/ 24 w 24"/>
                      <a:gd name="T5" fmla="*/ 13 h 24"/>
                      <a:gd name="T6" fmla="*/ 11 w 24"/>
                      <a:gd name="T7" fmla="*/ 24 h 24"/>
                      <a:gd name="T8" fmla="*/ 0 w 24"/>
                      <a:gd name="T9" fmla="*/ 13 h 24"/>
                      <a:gd name="T10" fmla="*/ 0 w 24"/>
                      <a:gd name="T11" fmla="*/ 13 h 24"/>
                    </a:gdLst>
                    <a:ahLst/>
                    <a:cxnLst>
                      <a:cxn ang="0">
                        <a:pos x="T0" y="T1"/>
                      </a:cxn>
                      <a:cxn ang="0">
                        <a:pos x="T2" y="T3"/>
                      </a:cxn>
                      <a:cxn ang="0">
                        <a:pos x="T4" y="T5"/>
                      </a:cxn>
                      <a:cxn ang="0">
                        <a:pos x="T6" y="T7"/>
                      </a:cxn>
                      <a:cxn ang="0">
                        <a:pos x="T8" y="T9"/>
                      </a:cxn>
                      <a:cxn ang="0">
                        <a:pos x="T10" y="T11"/>
                      </a:cxn>
                    </a:cxnLst>
                    <a:rect l="0" t="0" r="r" b="b"/>
                    <a:pathLst>
                      <a:path w="24" h="24">
                        <a:moveTo>
                          <a:pt x="0" y="13"/>
                        </a:moveTo>
                        <a:lnTo>
                          <a:pt x="11" y="0"/>
                        </a:lnTo>
                        <a:lnTo>
                          <a:pt x="24" y="13"/>
                        </a:lnTo>
                        <a:lnTo>
                          <a:pt x="11" y="24"/>
                        </a:lnTo>
                        <a:lnTo>
                          <a:pt x="0"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4" name="Freeform 500"/>
                  <p:cNvSpPr>
                    <a:spLocks/>
                  </p:cNvSpPr>
                  <p:nvPr/>
                </p:nvSpPr>
                <p:spPr bwMode="auto">
                  <a:xfrm>
                    <a:off x="2660" y="3468"/>
                    <a:ext cx="5" cy="5"/>
                  </a:xfrm>
                  <a:custGeom>
                    <a:avLst/>
                    <a:gdLst>
                      <a:gd name="T0" fmla="*/ 0 w 25"/>
                      <a:gd name="T1" fmla="*/ 12 h 24"/>
                      <a:gd name="T2" fmla="*/ 13 w 25"/>
                      <a:gd name="T3" fmla="*/ 0 h 24"/>
                      <a:gd name="T4" fmla="*/ 25 w 25"/>
                      <a:gd name="T5" fmla="*/ 12 h 24"/>
                      <a:gd name="T6" fmla="*/ 13 w 25"/>
                      <a:gd name="T7" fmla="*/ 24 h 24"/>
                      <a:gd name="T8" fmla="*/ 0 w 25"/>
                      <a:gd name="T9" fmla="*/ 12 h 24"/>
                      <a:gd name="T10" fmla="*/ 0 w 25"/>
                      <a:gd name="T11" fmla="*/ 12 h 24"/>
                    </a:gdLst>
                    <a:ahLst/>
                    <a:cxnLst>
                      <a:cxn ang="0">
                        <a:pos x="T0" y="T1"/>
                      </a:cxn>
                      <a:cxn ang="0">
                        <a:pos x="T2" y="T3"/>
                      </a:cxn>
                      <a:cxn ang="0">
                        <a:pos x="T4" y="T5"/>
                      </a:cxn>
                      <a:cxn ang="0">
                        <a:pos x="T6" y="T7"/>
                      </a:cxn>
                      <a:cxn ang="0">
                        <a:pos x="T8" y="T9"/>
                      </a:cxn>
                      <a:cxn ang="0">
                        <a:pos x="T10" y="T11"/>
                      </a:cxn>
                    </a:cxnLst>
                    <a:rect l="0" t="0" r="r" b="b"/>
                    <a:pathLst>
                      <a:path w="25" h="24">
                        <a:moveTo>
                          <a:pt x="0" y="12"/>
                        </a:moveTo>
                        <a:lnTo>
                          <a:pt x="13" y="0"/>
                        </a:lnTo>
                        <a:lnTo>
                          <a:pt x="25" y="12"/>
                        </a:lnTo>
                        <a:lnTo>
                          <a:pt x="13" y="24"/>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5" name="Freeform 501"/>
                  <p:cNvSpPr>
                    <a:spLocks/>
                  </p:cNvSpPr>
                  <p:nvPr/>
                </p:nvSpPr>
                <p:spPr bwMode="auto">
                  <a:xfrm>
                    <a:off x="2669" y="3466"/>
                    <a:ext cx="5" cy="5"/>
                  </a:xfrm>
                  <a:custGeom>
                    <a:avLst/>
                    <a:gdLst>
                      <a:gd name="T0" fmla="*/ 0 w 24"/>
                      <a:gd name="T1" fmla="*/ 12 h 25"/>
                      <a:gd name="T2" fmla="*/ 11 w 24"/>
                      <a:gd name="T3" fmla="*/ 0 h 25"/>
                      <a:gd name="T4" fmla="*/ 24 w 24"/>
                      <a:gd name="T5" fmla="*/ 12 h 25"/>
                      <a:gd name="T6" fmla="*/ 11 w 24"/>
                      <a:gd name="T7" fmla="*/ 25 h 25"/>
                      <a:gd name="T8" fmla="*/ 0 w 24"/>
                      <a:gd name="T9" fmla="*/ 12 h 25"/>
                      <a:gd name="T10" fmla="*/ 0 w 24"/>
                      <a:gd name="T11" fmla="*/ 12 h 25"/>
                    </a:gdLst>
                    <a:ahLst/>
                    <a:cxnLst>
                      <a:cxn ang="0">
                        <a:pos x="T0" y="T1"/>
                      </a:cxn>
                      <a:cxn ang="0">
                        <a:pos x="T2" y="T3"/>
                      </a:cxn>
                      <a:cxn ang="0">
                        <a:pos x="T4" y="T5"/>
                      </a:cxn>
                      <a:cxn ang="0">
                        <a:pos x="T6" y="T7"/>
                      </a:cxn>
                      <a:cxn ang="0">
                        <a:pos x="T8" y="T9"/>
                      </a:cxn>
                      <a:cxn ang="0">
                        <a:pos x="T10" y="T11"/>
                      </a:cxn>
                    </a:cxnLst>
                    <a:rect l="0" t="0" r="r" b="b"/>
                    <a:pathLst>
                      <a:path w="24" h="25">
                        <a:moveTo>
                          <a:pt x="0" y="12"/>
                        </a:moveTo>
                        <a:lnTo>
                          <a:pt x="11" y="0"/>
                        </a:lnTo>
                        <a:lnTo>
                          <a:pt x="24" y="12"/>
                        </a:lnTo>
                        <a:lnTo>
                          <a:pt x="11" y="25"/>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6" name="Freeform 502"/>
                  <p:cNvSpPr>
                    <a:spLocks/>
                  </p:cNvSpPr>
                  <p:nvPr/>
                </p:nvSpPr>
                <p:spPr bwMode="auto">
                  <a:xfrm>
                    <a:off x="2677" y="3464"/>
                    <a:ext cx="5" cy="5"/>
                  </a:xfrm>
                  <a:custGeom>
                    <a:avLst/>
                    <a:gdLst>
                      <a:gd name="T0" fmla="*/ 0 w 24"/>
                      <a:gd name="T1" fmla="*/ 12 h 25"/>
                      <a:gd name="T2" fmla="*/ 12 w 24"/>
                      <a:gd name="T3" fmla="*/ 0 h 25"/>
                      <a:gd name="T4" fmla="*/ 24 w 24"/>
                      <a:gd name="T5" fmla="*/ 12 h 25"/>
                      <a:gd name="T6" fmla="*/ 12 w 24"/>
                      <a:gd name="T7" fmla="*/ 25 h 25"/>
                      <a:gd name="T8" fmla="*/ 0 w 24"/>
                      <a:gd name="T9" fmla="*/ 12 h 25"/>
                      <a:gd name="T10" fmla="*/ 0 w 24"/>
                      <a:gd name="T11" fmla="*/ 12 h 25"/>
                    </a:gdLst>
                    <a:ahLst/>
                    <a:cxnLst>
                      <a:cxn ang="0">
                        <a:pos x="T0" y="T1"/>
                      </a:cxn>
                      <a:cxn ang="0">
                        <a:pos x="T2" y="T3"/>
                      </a:cxn>
                      <a:cxn ang="0">
                        <a:pos x="T4" y="T5"/>
                      </a:cxn>
                      <a:cxn ang="0">
                        <a:pos x="T6" y="T7"/>
                      </a:cxn>
                      <a:cxn ang="0">
                        <a:pos x="T8" y="T9"/>
                      </a:cxn>
                      <a:cxn ang="0">
                        <a:pos x="T10" y="T11"/>
                      </a:cxn>
                    </a:cxnLst>
                    <a:rect l="0" t="0" r="r" b="b"/>
                    <a:pathLst>
                      <a:path w="24" h="25">
                        <a:moveTo>
                          <a:pt x="0" y="12"/>
                        </a:moveTo>
                        <a:lnTo>
                          <a:pt x="12" y="0"/>
                        </a:lnTo>
                        <a:lnTo>
                          <a:pt x="24" y="12"/>
                        </a:lnTo>
                        <a:lnTo>
                          <a:pt x="12" y="25"/>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7" name="Freeform 503"/>
                  <p:cNvSpPr>
                    <a:spLocks/>
                  </p:cNvSpPr>
                  <p:nvPr/>
                </p:nvSpPr>
                <p:spPr bwMode="auto">
                  <a:xfrm>
                    <a:off x="2761" y="3430"/>
                    <a:ext cx="7" cy="7"/>
                  </a:xfrm>
                  <a:custGeom>
                    <a:avLst/>
                    <a:gdLst>
                      <a:gd name="T0" fmla="*/ 0 w 36"/>
                      <a:gd name="T1" fmla="*/ 18 h 36"/>
                      <a:gd name="T2" fmla="*/ 19 w 36"/>
                      <a:gd name="T3" fmla="*/ 0 h 36"/>
                      <a:gd name="T4" fmla="*/ 36 w 36"/>
                      <a:gd name="T5" fmla="*/ 18 h 36"/>
                      <a:gd name="T6" fmla="*/ 19 w 36"/>
                      <a:gd name="T7" fmla="*/ 36 h 36"/>
                      <a:gd name="T8" fmla="*/ 0 w 36"/>
                      <a:gd name="T9" fmla="*/ 18 h 36"/>
                      <a:gd name="T10" fmla="*/ 0 w 36"/>
                      <a:gd name="T11" fmla="*/ 18 h 36"/>
                    </a:gdLst>
                    <a:ahLst/>
                    <a:cxnLst>
                      <a:cxn ang="0">
                        <a:pos x="T0" y="T1"/>
                      </a:cxn>
                      <a:cxn ang="0">
                        <a:pos x="T2" y="T3"/>
                      </a:cxn>
                      <a:cxn ang="0">
                        <a:pos x="T4" y="T5"/>
                      </a:cxn>
                      <a:cxn ang="0">
                        <a:pos x="T6" y="T7"/>
                      </a:cxn>
                      <a:cxn ang="0">
                        <a:pos x="T8" y="T9"/>
                      </a:cxn>
                      <a:cxn ang="0">
                        <a:pos x="T10" y="T11"/>
                      </a:cxn>
                    </a:cxnLst>
                    <a:rect l="0" t="0" r="r" b="b"/>
                    <a:pathLst>
                      <a:path w="36" h="36">
                        <a:moveTo>
                          <a:pt x="0" y="18"/>
                        </a:moveTo>
                        <a:lnTo>
                          <a:pt x="19" y="0"/>
                        </a:lnTo>
                        <a:lnTo>
                          <a:pt x="36" y="18"/>
                        </a:lnTo>
                        <a:lnTo>
                          <a:pt x="19" y="36"/>
                        </a:lnTo>
                        <a:lnTo>
                          <a:pt x="0" y="1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8" name="Freeform 504"/>
                  <p:cNvSpPr>
                    <a:spLocks/>
                  </p:cNvSpPr>
                  <p:nvPr/>
                </p:nvSpPr>
                <p:spPr bwMode="auto">
                  <a:xfrm>
                    <a:off x="2694" y="3458"/>
                    <a:ext cx="6" cy="6"/>
                  </a:xfrm>
                  <a:custGeom>
                    <a:avLst/>
                    <a:gdLst>
                      <a:gd name="T0" fmla="*/ 0 w 30"/>
                      <a:gd name="T1" fmla="*/ 15 h 30"/>
                      <a:gd name="T2" fmla="*/ 15 w 30"/>
                      <a:gd name="T3" fmla="*/ 0 h 30"/>
                      <a:gd name="T4" fmla="*/ 30 w 30"/>
                      <a:gd name="T5" fmla="*/ 15 h 30"/>
                      <a:gd name="T6" fmla="*/ 15 w 30"/>
                      <a:gd name="T7" fmla="*/ 30 h 30"/>
                      <a:gd name="T8" fmla="*/ 0 w 30"/>
                      <a:gd name="T9" fmla="*/ 15 h 30"/>
                      <a:gd name="T10" fmla="*/ 0 w 30"/>
                      <a:gd name="T11" fmla="*/ 15 h 30"/>
                    </a:gdLst>
                    <a:ahLst/>
                    <a:cxnLst>
                      <a:cxn ang="0">
                        <a:pos x="T0" y="T1"/>
                      </a:cxn>
                      <a:cxn ang="0">
                        <a:pos x="T2" y="T3"/>
                      </a:cxn>
                      <a:cxn ang="0">
                        <a:pos x="T4" y="T5"/>
                      </a:cxn>
                      <a:cxn ang="0">
                        <a:pos x="T6" y="T7"/>
                      </a:cxn>
                      <a:cxn ang="0">
                        <a:pos x="T8" y="T9"/>
                      </a:cxn>
                      <a:cxn ang="0">
                        <a:pos x="T10" y="T11"/>
                      </a:cxn>
                    </a:cxnLst>
                    <a:rect l="0" t="0" r="r" b="b"/>
                    <a:pathLst>
                      <a:path w="30" h="30">
                        <a:moveTo>
                          <a:pt x="0" y="15"/>
                        </a:moveTo>
                        <a:lnTo>
                          <a:pt x="15" y="0"/>
                        </a:lnTo>
                        <a:lnTo>
                          <a:pt x="30" y="15"/>
                        </a:lnTo>
                        <a:lnTo>
                          <a:pt x="15" y="30"/>
                        </a:lnTo>
                        <a:lnTo>
                          <a:pt x="0"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49" name="Freeform 505"/>
                  <p:cNvSpPr>
                    <a:spLocks/>
                  </p:cNvSpPr>
                  <p:nvPr/>
                </p:nvSpPr>
                <p:spPr bwMode="auto">
                  <a:xfrm>
                    <a:off x="2636" y="3470"/>
                    <a:ext cx="5" cy="5"/>
                  </a:xfrm>
                  <a:custGeom>
                    <a:avLst/>
                    <a:gdLst>
                      <a:gd name="T0" fmla="*/ 0 w 25"/>
                      <a:gd name="T1" fmla="*/ 12 h 24"/>
                      <a:gd name="T2" fmla="*/ 12 w 25"/>
                      <a:gd name="T3" fmla="*/ 0 h 24"/>
                      <a:gd name="T4" fmla="*/ 25 w 25"/>
                      <a:gd name="T5" fmla="*/ 12 h 24"/>
                      <a:gd name="T6" fmla="*/ 12 w 25"/>
                      <a:gd name="T7" fmla="*/ 24 h 24"/>
                      <a:gd name="T8" fmla="*/ 0 w 25"/>
                      <a:gd name="T9" fmla="*/ 12 h 24"/>
                      <a:gd name="T10" fmla="*/ 0 w 25"/>
                      <a:gd name="T11" fmla="*/ 12 h 24"/>
                    </a:gdLst>
                    <a:ahLst/>
                    <a:cxnLst>
                      <a:cxn ang="0">
                        <a:pos x="T0" y="T1"/>
                      </a:cxn>
                      <a:cxn ang="0">
                        <a:pos x="T2" y="T3"/>
                      </a:cxn>
                      <a:cxn ang="0">
                        <a:pos x="T4" y="T5"/>
                      </a:cxn>
                      <a:cxn ang="0">
                        <a:pos x="T6" y="T7"/>
                      </a:cxn>
                      <a:cxn ang="0">
                        <a:pos x="T8" y="T9"/>
                      </a:cxn>
                      <a:cxn ang="0">
                        <a:pos x="T10" y="T11"/>
                      </a:cxn>
                    </a:cxnLst>
                    <a:rect l="0" t="0" r="r" b="b"/>
                    <a:pathLst>
                      <a:path w="25" h="24">
                        <a:moveTo>
                          <a:pt x="0" y="12"/>
                        </a:moveTo>
                        <a:lnTo>
                          <a:pt x="12" y="0"/>
                        </a:lnTo>
                        <a:lnTo>
                          <a:pt x="25" y="12"/>
                        </a:lnTo>
                        <a:lnTo>
                          <a:pt x="12" y="24"/>
                        </a:lnTo>
                        <a:lnTo>
                          <a:pt x="0"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0" name="Freeform 506"/>
                  <p:cNvSpPr>
                    <a:spLocks/>
                  </p:cNvSpPr>
                  <p:nvPr/>
                </p:nvSpPr>
                <p:spPr bwMode="auto">
                  <a:xfrm>
                    <a:off x="2686" y="3462"/>
                    <a:ext cx="5" cy="5"/>
                  </a:xfrm>
                  <a:custGeom>
                    <a:avLst/>
                    <a:gdLst>
                      <a:gd name="T0" fmla="*/ 3 w 26"/>
                      <a:gd name="T1" fmla="*/ 22 h 29"/>
                      <a:gd name="T2" fmla="*/ 0 w 26"/>
                      <a:gd name="T3" fmla="*/ 17 h 29"/>
                      <a:gd name="T4" fmla="*/ 8 w 26"/>
                      <a:gd name="T5" fmla="*/ 0 h 29"/>
                      <a:gd name="T6" fmla="*/ 25 w 26"/>
                      <a:gd name="T7" fmla="*/ 7 h 29"/>
                      <a:gd name="T8" fmla="*/ 26 w 26"/>
                      <a:gd name="T9" fmla="*/ 14 h 29"/>
                      <a:gd name="T10" fmla="*/ 19 w 26"/>
                      <a:gd name="T11" fmla="*/ 29 h 29"/>
                      <a:gd name="T12" fmla="*/ 3 w 26"/>
                      <a:gd name="T13" fmla="*/ 22 h 29"/>
                      <a:gd name="T14" fmla="*/ 3 w 26"/>
                      <a:gd name="T15" fmla="*/ 2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9">
                        <a:moveTo>
                          <a:pt x="3" y="22"/>
                        </a:moveTo>
                        <a:lnTo>
                          <a:pt x="0" y="17"/>
                        </a:lnTo>
                        <a:lnTo>
                          <a:pt x="8" y="0"/>
                        </a:lnTo>
                        <a:lnTo>
                          <a:pt x="25" y="7"/>
                        </a:lnTo>
                        <a:lnTo>
                          <a:pt x="26" y="14"/>
                        </a:lnTo>
                        <a:lnTo>
                          <a:pt x="19" y="29"/>
                        </a:lnTo>
                        <a:lnTo>
                          <a:pt x="3" y="22"/>
                        </a:lnTo>
                        <a:lnTo>
                          <a:pt x="3"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1" name="Freeform 507"/>
                  <p:cNvSpPr>
                    <a:spLocks/>
                  </p:cNvSpPr>
                  <p:nvPr/>
                </p:nvSpPr>
                <p:spPr bwMode="auto">
                  <a:xfrm>
                    <a:off x="2748" y="3435"/>
                    <a:ext cx="8" cy="8"/>
                  </a:xfrm>
                  <a:custGeom>
                    <a:avLst/>
                    <a:gdLst>
                      <a:gd name="T0" fmla="*/ 0 w 40"/>
                      <a:gd name="T1" fmla="*/ 19 h 39"/>
                      <a:gd name="T2" fmla="*/ 20 w 40"/>
                      <a:gd name="T3" fmla="*/ 0 h 39"/>
                      <a:gd name="T4" fmla="*/ 40 w 40"/>
                      <a:gd name="T5" fmla="*/ 19 h 39"/>
                      <a:gd name="T6" fmla="*/ 20 w 40"/>
                      <a:gd name="T7" fmla="*/ 39 h 39"/>
                      <a:gd name="T8" fmla="*/ 0 w 40"/>
                      <a:gd name="T9" fmla="*/ 19 h 39"/>
                      <a:gd name="T10" fmla="*/ 0 w 40"/>
                      <a:gd name="T11" fmla="*/ 19 h 39"/>
                    </a:gdLst>
                    <a:ahLst/>
                    <a:cxnLst>
                      <a:cxn ang="0">
                        <a:pos x="T0" y="T1"/>
                      </a:cxn>
                      <a:cxn ang="0">
                        <a:pos x="T2" y="T3"/>
                      </a:cxn>
                      <a:cxn ang="0">
                        <a:pos x="T4" y="T5"/>
                      </a:cxn>
                      <a:cxn ang="0">
                        <a:pos x="T6" y="T7"/>
                      </a:cxn>
                      <a:cxn ang="0">
                        <a:pos x="T8" y="T9"/>
                      </a:cxn>
                      <a:cxn ang="0">
                        <a:pos x="T10" y="T11"/>
                      </a:cxn>
                    </a:cxnLst>
                    <a:rect l="0" t="0" r="r" b="b"/>
                    <a:pathLst>
                      <a:path w="40" h="39">
                        <a:moveTo>
                          <a:pt x="0" y="19"/>
                        </a:moveTo>
                        <a:lnTo>
                          <a:pt x="20" y="0"/>
                        </a:lnTo>
                        <a:lnTo>
                          <a:pt x="40" y="19"/>
                        </a:lnTo>
                        <a:lnTo>
                          <a:pt x="20" y="39"/>
                        </a:lnTo>
                        <a:lnTo>
                          <a:pt x="0" y="1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2" name="Freeform 508"/>
                  <p:cNvSpPr>
                    <a:spLocks/>
                  </p:cNvSpPr>
                  <p:nvPr/>
                </p:nvSpPr>
                <p:spPr bwMode="auto">
                  <a:xfrm>
                    <a:off x="2475" y="3471"/>
                    <a:ext cx="41" cy="31"/>
                  </a:xfrm>
                  <a:custGeom>
                    <a:avLst/>
                    <a:gdLst>
                      <a:gd name="T0" fmla="*/ 155 w 203"/>
                      <a:gd name="T1" fmla="*/ 42 h 151"/>
                      <a:gd name="T2" fmla="*/ 58 w 203"/>
                      <a:gd name="T3" fmla="*/ 27 h 151"/>
                      <a:gd name="T4" fmla="*/ 13 w 203"/>
                      <a:gd name="T5" fmla="*/ 28 h 151"/>
                      <a:gd name="T6" fmla="*/ 0 w 203"/>
                      <a:gd name="T7" fmla="*/ 17 h 151"/>
                      <a:gd name="T8" fmla="*/ 10 w 203"/>
                      <a:gd name="T9" fmla="*/ 3 h 151"/>
                      <a:gd name="T10" fmla="*/ 177 w 203"/>
                      <a:gd name="T11" fmla="*/ 0 h 151"/>
                      <a:gd name="T12" fmla="*/ 198 w 203"/>
                      <a:gd name="T13" fmla="*/ 22 h 151"/>
                      <a:gd name="T14" fmla="*/ 203 w 203"/>
                      <a:gd name="T15" fmla="*/ 122 h 151"/>
                      <a:gd name="T16" fmla="*/ 201 w 203"/>
                      <a:gd name="T17" fmla="*/ 142 h 151"/>
                      <a:gd name="T18" fmla="*/ 188 w 203"/>
                      <a:gd name="T19" fmla="*/ 151 h 151"/>
                      <a:gd name="T20" fmla="*/ 159 w 203"/>
                      <a:gd name="T21" fmla="*/ 135 h 151"/>
                      <a:gd name="T22" fmla="*/ 155 w 203"/>
                      <a:gd name="T23" fmla="*/ 42 h 151"/>
                      <a:gd name="T24" fmla="*/ 155 w 203"/>
                      <a:gd name="T25" fmla="*/ 4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51">
                        <a:moveTo>
                          <a:pt x="155" y="42"/>
                        </a:moveTo>
                        <a:lnTo>
                          <a:pt x="58" y="27"/>
                        </a:lnTo>
                        <a:lnTo>
                          <a:pt x="13" y="28"/>
                        </a:lnTo>
                        <a:lnTo>
                          <a:pt x="0" y="17"/>
                        </a:lnTo>
                        <a:lnTo>
                          <a:pt x="10" y="3"/>
                        </a:lnTo>
                        <a:lnTo>
                          <a:pt x="177" y="0"/>
                        </a:lnTo>
                        <a:lnTo>
                          <a:pt x="198" y="22"/>
                        </a:lnTo>
                        <a:lnTo>
                          <a:pt x="203" y="122"/>
                        </a:lnTo>
                        <a:lnTo>
                          <a:pt x="201" y="142"/>
                        </a:lnTo>
                        <a:lnTo>
                          <a:pt x="188" y="151"/>
                        </a:lnTo>
                        <a:lnTo>
                          <a:pt x="159" y="135"/>
                        </a:lnTo>
                        <a:lnTo>
                          <a:pt x="155" y="42"/>
                        </a:lnTo>
                        <a:lnTo>
                          <a:pt x="155"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3" name="Freeform 509"/>
                  <p:cNvSpPr>
                    <a:spLocks/>
                  </p:cNvSpPr>
                  <p:nvPr/>
                </p:nvSpPr>
                <p:spPr bwMode="auto">
                  <a:xfrm>
                    <a:off x="2509" y="3487"/>
                    <a:ext cx="28" cy="15"/>
                  </a:xfrm>
                  <a:custGeom>
                    <a:avLst/>
                    <a:gdLst>
                      <a:gd name="T0" fmla="*/ 13 w 141"/>
                      <a:gd name="T1" fmla="*/ 0 h 77"/>
                      <a:gd name="T2" fmla="*/ 80 w 141"/>
                      <a:gd name="T3" fmla="*/ 0 h 77"/>
                      <a:gd name="T4" fmla="*/ 128 w 141"/>
                      <a:gd name="T5" fmla="*/ 3 h 77"/>
                      <a:gd name="T6" fmla="*/ 141 w 141"/>
                      <a:gd name="T7" fmla="*/ 30 h 77"/>
                      <a:gd name="T8" fmla="*/ 141 w 141"/>
                      <a:gd name="T9" fmla="*/ 45 h 77"/>
                      <a:gd name="T10" fmla="*/ 141 w 141"/>
                      <a:gd name="T11" fmla="*/ 60 h 77"/>
                      <a:gd name="T12" fmla="*/ 125 w 141"/>
                      <a:gd name="T13" fmla="*/ 77 h 77"/>
                      <a:gd name="T14" fmla="*/ 109 w 141"/>
                      <a:gd name="T15" fmla="*/ 60 h 77"/>
                      <a:gd name="T16" fmla="*/ 112 w 141"/>
                      <a:gd name="T17" fmla="*/ 21 h 77"/>
                      <a:gd name="T18" fmla="*/ 80 w 141"/>
                      <a:gd name="T19" fmla="*/ 25 h 77"/>
                      <a:gd name="T20" fmla="*/ 13 w 141"/>
                      <a:gd name="T21" fmla="*/ 25 h 77"/>
                      <a:gd name="T22" fmla="*/ 0 w 141"/>
                      <a:gd name="T23" fmla="*/ 12 h 77"/>
                      <a:gd name="T24" fmla="*/ 13 w 141"/>
                      <a:gd name="T25" fmla="*/ 0 h 77"/>
                      <a:gd name="T26" fmla="*/ 13 w 141"/>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77">
                        <a:moveTo>
                          <a:pt x="13" y="0"/>
                        </a:moveTo>
                        <a:lnTo>
                          <a:pt x="80" y="0"/>
                        </a:lnTo>
                        <a:lnTo>
                          <a:pt x="128" y="3"/>
                        </a:lnTo>
                        <a:lnTo>
                          <a:pt x="141" y="30"/>
                        </a:lnTo>
                        <a:lnTo>
                          <a:pt x="141" y="45"/>
                        </a:lnTo>
                        <a:lnTo>
                          <a:pt x="141" y="60"/>
                        </a:lnTo>
                        <a:lnTo>
                          <a:pt x="125" y="77"/>
                        </a:lnTo>
                        <a:lnTo>
                          <a:pt x="109" y="60"/>
                        </a:lnTo>
                        <a:lnTo>
                          <a:pt x="112" y="21"/>
                        </a:lnTo>
                        <a:lnTo>
                          <a:pt x="80" y="25"/>
                        </a:lnTo>
                        <a:lnTo>
                          <a:pt x="13" y="25"/>
                        </a:lnTo>
                        <a:lnTo>
                          <a:pt x="0" y="12"/>
                        </a:lnTo>
                        <a:lnTo>
                          <a:pt x="13"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4" name="Freeform 510"/>
                  <p:cNvSpPr>
                    <a:spLocks/>
                  </p:cNvSpPr>
                  <p:nvPr/>
                </p:nvSpPr>
                <p:spPr bwMode="auto">
                  <a:xfrm>
                    <a:off x="2534" y="3462"/>
                    <a:ext cx="43" cy="45"/>
                  </a:xfrm>
                  <a:custGeom>
                    <a:avLst/>
                    <a:gdLst>
                      <a:gd name="T0" fmla="*/ 42 w 215"/>
                      <a:gd name="T1" fmla="*/ 147 h 223"/>
                      <a:gd name="T2" fmla="*/ 38 w 215"/>
                      <a:gd name="T3" fmla="*/ 28 h 223"/>
                      <a:gd name="T4" fmla="*/ 54 w 215"/>
                      <a:gd name="T5" fmla="*/ 11 h 223"/>
                      <a:gd name="T6" fmla="*/ 193 w 215"/>
                      <a:gd name="T7" fmla="*/ 0 h 223"/>
                      <a:gd name="T8" fmla="*/ 215 w 215"/>
                      <a:gd name="T9" fmla="*/ 23 h 223"/>
                      <a:gd name="T10" fmla="*/ 206 w 215"/>
                      <a:gd name="T11" fmla="*/ 187 h 223"/>
                      <a:gd name="T12" fmla="*/ 203 w 215"/>
                      <a:gd name="T13" fmla="*/ 210 h 223"/>
                      <a:gd name="T14" fmla="*/ 186 w 215"/>
                      <a:gd name="T15" fmla="*/ 223 h 223"/>
                      <a:gd name="T16" fmla="*/ 151 w 215"/>
                      <a:gd name="T17" fmla="*/ 202 h 223"/>
                      <a:gd name="T18" fmla="*/ 145 w 215"/>
                      <a:gd name="T19" fmla="*/ 162 h 223"/>
                      <a:gd name="T20" fmla="*/ 151 w 215"/>
                      <a:gd name="T21" fmla="*/ 123 h 223"/>
                      <a:gd name="T22" fmla="*/ 168 w 215"/>
                      <a:gd name="T23" fmla="*/ 46 h 223"/>
                      <a:gd name="T24" fmla="*/ 67 w 215"/>
                      <a:gd name="T25" fmla="*/ 44 h 223"/>
                      <a:gd name="T26" fmla="*/ 74 w 215"/>
                      <a:gd name="T27" fmla="*/ 163 h 223"/>
                      <a:gd name="T28" fmla="*/ 67 w 215"/>
                      <a:gd name="T29" fmla="*/ 175 h 223"/>
                      <a:gd name="T30" fmla="*/ 50 w 215"/>
                      <a:gd name="T31" fmla="*/ 180 h 223"/>
                      <a:gd name="T32" fmla="*/ 16 w 215"/>
                      <a:gd name="T33" fmla="*/ 179 h 223"/>
                      <a:gd name="T34" fmla="*/ 0 w 215"/>
                      <a:gd name="T35" fmla="*/ 163 h 223"/>
                      <a:gd name="T36" fmla="*/ 16 w 215"/>
                      <a:gd name="T37" fmla="*/ 147 h 223"/>
                      <a:gd name="T38" fmla="*/ 42 w 215"/>
                      <a:gd name="T39" fmla="*/ 147 h 223"/>
                      <a:gd name="T40" fmla="*/ 42 w 215"/>
                      <a:gd name="T41" fmla="*/ 14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23">
                        <a:moveTo>
                          <a:pt x="42" y="147"/>
                        </a:moveTo>
                        <a:lnTo>
                          <a:pt x="38" y="28"/>
                        </a:lnTo>
                        <a:lnTo>
                          <a:pt x="54" y="11"/>
                        </a:lnTo>
                        <a:lnTo>
                          <a:pt x="193" y="0"/>
                        </a:lnTo>
                        <a:lnTo>
                          <a:pt x="215" y="23"/>
                        </a:lnTo>
                        <a:lnTo>
                          <a:pt x="206" y="187"/>
                        </a:lnTo>
                        <a:lnTo>
                          <a:pt x="203" y="210"/>
                        </a:lnTo>
                        <a:lnTo>
                          <a:pt x="186" y="223"/>
                        </a:lnTo>
                        <a:lnTo>
                          <a:pt x="151" y="202"/>
                        </a:lnTo>
                        <a:lnTo>
                          <a:pt x="145" y="162"/>
                        </a:lnTo>
                        <a:lnTo>
                          <a:pt x="151" y="123"/>
                        </a:lnTo>
                        <a:lnTo>
                          <a:pt x="168" y="46"/>
                        </a:lnTo>
                        <a:lnTo>
                          <a:pt x="67" y="44"/>
                        </a:lnTo>
                        <a:lnTo>
                          <a:pt x="74" y="163"/>
                        </a:lnTo>
                        <a:lnTo>
                          <a:pt x="67" y="175"/>
                        </a:lnTo>
                        <a:lnTo>
                          <a:pt x="50" y="180"/>
                        </a:lnTo>
                        <a:lnTo>
                          <a:pt x="16" y="179"/>
                        </a:lnTo>
                        <a:lnTo>
                          <a:pt x="0" y="163"/>
                        </a:lnTo>
                        <a:lnTo>
                          <a:pt x="16" y="147"/>
                        </a:lnTo>
                        <a:lnTo>
                          <a:pt x="42" y="147"/>
                        </a:lnTo>
                        <a:lnTo>
                          <a:pt x="42" y="1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5" name="Freeform 511"/>
                  <p:cNvSpPr>
                    <a:spLocks/>
                  </p:cNvSpPr>
                  <p:nvPr/>
                </p:nvSpPr>
                <p:spPr bwMode="auto">
                  <a:xfrm>
                    <a:off x="2483" y="3484"/>
                    <a:ext cx="7" cy="10"/>
                  </a:xfrm>
                  <a:custGeom>
                    <a:avLst/>
                    <a:gdLst>
                      <a:gd name="T0" fmla="*/ 28 w 35"/>
                      <a:gd name="T1" fmla="*/ 9 h 52"/>
                      <a:gd name="T2" fmla="*/ 35 w 35"/>
                      <a:gd name="T3" fmla="*/ 39 h 52"/>
                      <a:gd name="T4" fmla="*/ 26 w 35"/>
                      <a:gd name="T5" fmla="*/ 52 h 52"/>
                      <a:gd name="T6" fmla="*/ 3 w 35"/>
                      <a:gd name="T7" fmla="*/ 39 h 52"/>
                      <a:gd name="T8" fmla="*/ 0 w 35"/>
                      <a:gd name="T9" fmla="*/ 21 h 52"/>
                      <a:gd name="T10" fmla="*/ 9 w 35"/>
                      <a:gd name="T11" fmla="*/ 0 h 52"/>
                      <a:gd name="T12" fmla="*/ 28 w 35"/>
                      <a:gd name="T13" fmla="*/ 9 h 52"/>
                      <a:gd name="T14" fmla="*/ 28 w 35"/>
                      <a:gd name="T15" fmla="*/ 9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8" y="9"/>
                        </a:moveTo>
                        <a:lnTo>
                          <a:pt x="35" y="39"/>
                        </a:lnTo>
                        <a:lnTo>
                          <a:pt x="26" y="52"/>
                        </a:lnTo>
                        <a:lnTo>
                          <a:pt x="3" y="39"/>
                        </a:lnTo>
                        <a:lnTo>
                          <a:pt x="0" y="21"/>
                        </a:lnTo>
                        <a:lnTo>
                          <a:pt x="9" y="0"/>
                        </a:lnTo>
                        <a:lnTo>
                          <a:pt x="28" y="9"/>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6" name="Freeform 512"/>
                  <p:cNvSpPr>
                    <a:spLocks/>
                  </p:cNvSpPr>
                  <p:nvPr/>
                </p:nvSpPr>
                <p:spPr bwMode="auto">
                  <a:xfrm>
                    <a:off x="2494" y="3485"/>
                    <a:ext cx="8" cy="12"/>
                  </a:xfrm>
                  <a:custGeom>
                    <a:avLst/>
                    <a:gdLst>
                      <a:gd name="T0" fmla="*/ 37 w 41"/>
                      <a:gd name="T1" fmla="*/ 17 h 59"/>
                      <a:gd name="T2" fmla="*/ 41 w 41"/>
                      <a:gd name="T3" fmla="*/ 42 h 59"/>
                      <a:gd name="T4" fmla="*/ 32 w 41"/>
                      <a:gd name="T5" fmla="*/ 57 h 59"/>
                      <a:gd name="T6" fmla="*/ 17 w 41"/>
                      <a:gd name="T7" fmla="*/ 59 h 59"/>
                      <a:gd name="T8" fmla="*/ 0 w 41"/>
                      <a:gd name="T9" fmla="*/ 36 h 59"/>
                      <a:gd name="T10" fmla="*/ 5 w 41"/>
                      <a:gd name="T11" fmla="*/ 17 h 59"/>
                      <a:gd name="T12" fmla="*/ 21 w 41"/>
                      <a:gd name="T13" fmla="*/ 0 h 59"/>
                      <a:gd name="T14" fmla="*/ 37 w 41"/>
                      <a:gd name="T15" fmla="*/ 17 h 59"/>
                      <a:gd name="T16" fmla="*/ 37 w 41"/>
                      <a:gd name="T17"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9">
                        <a:moveTo>
                          <a:pt x="37" y="17"/>
                        </a:moveTo>
                        <a:lnTo>
                          <a:pt x="41" y="42"/>
                        </a:lnTo>
                        <a:lnTo>
                          <a:pt x="32" y="57"/>
                        </a:lnTo>
                        <a:lnTo>
                          <a:pt x="17" y="59"/>
                        </a:lnTo>
                        <a:lnTo>
                          <a:pt x="0" y="36"/>
                        </a:lnTo>
                        <a:lnTo>
                          <a:pt x="5" y="17"/>
                        </a:lnTo>
                        <a:lnTo>
                          <a:pt x="21" y="0"/>
                        </a:lnTo>
                        <a:lnTo>
                          <a:pt x="37" y="17"/>
                        </a:lnTo>
                        <a:lnTo>
                          <a:pt x="3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7" name="Freeform 513"/>
                  <p:cNvSpPr>
                    <a:spLocks/>
                  </p:cNvSpPr>
                  <p:nvPr/>
                </p:nvSpPr>
                <p:spPr bwMode="auto">
                  <a:xfrm>
                    <a:off x="2553" y="3474"/>
                    <a:ext cx="8" cy="12"/>
                  </a:xfrm>
                  <a:custGeom>
                    <a:avLst/>
                    <a:gdLst>
                      <a:gd name="T0" fmla="*/ 42 w 42"/>
                      <a:gd name="T1" fmla="*/ 22 h 60"/>
                      <a:gd name="T2" fmla="*/ 37 w 42"/>
                      <a:gd name="T3" fmla="*/ 44 h 60"/>
                      <a:gd name="T4" fmla="*/ 21 w 42"/>
                      <a:gd name="T5" fmla="*/ 60 h 60"/>
                      <a:gd name="T6" fmla="*/ 5 w 42"/>
                      <a:gd name="T7" fmla="*/ 44 h 60"/>
                      <a:gd name="T8" fmla="*/ 0 w 42"/>
                      <a:gd name="T9" fmla="*/ 22 h 60"/>
                      <a:gd name="T10" fmla="*/ 6 w 42"/>
                      <a:gd name="T11" fmla="*/ 6 h 60"/>
                      <a:gd name="T12" fmla="*/ 21 w 42"/>
                      <a:gd name="T13" fmla="*/ 0 h 60"/>
                      <a:gd name="T14" fmla="*/ 42 w 42"/>
                      <a:gd name="T15" fmla="*/ 22 h 60"/>
                      <a:gd name="T16" fmla="*/ 42 w 42"/>
                      <a:gd name="T17"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60">
                        <a:moveTo>
                          <a:pt x="42" y="22"/>
                        </a:moveTo>
                        <a:lnTo>
                          <a:pt x="37" y="44"/>
                        </a:lnTo>
                        <a:lnTo>
                          <a:pt x="21" y="60"/>
                        </a:lnTo>
                        <a:lnTo>
                          <a:pt x="5" y="44"/>
                        </a:lnTo>
                        <a:lnTo>
                          <a:pt x="0" y="22"/>
                        </a:lnTo>
                        <a:lnTo>
                          <a:pt x="6" y="6"/>
                        </a:lnTo>
                        <a:lnTo>
                          <a:pt x="21" y="0"/>
                        </a:lnTo>
                        <a:lnTo>
                          <a:pt x="42" y="22"/>
                        </a:lnTo>
                        <a:lnTo>
                          <a:pt x="4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8" name="Freeform 514"/>
                  <p:cNvSpPr>
                    <a:spLocks/>
                  </p:cNvSpPr>
                  <p:nvPr/>
                </p:nvSpPr>
                <p:spPr bwMode="auto">
                  <a:xfrm>
                    <a:off x="2554" y="3494"/>
                    <a:ext cx="8" cy="11"/>
                  </a:xfrm>
                  <a:custGeom>
                    <a:avLst/>
                    <a:gdLst>
                      <a:gd name="T0" fmla="*/ 30 w 40"/>
                      <a:gd name="T1" fmla="*/ 13 h 55"/>
                      <a:gd name="T2" fmla="*/ 40 w 40"/>
                      <a:gd name="T3" fmla="*/ 31 h 55"/>
                      <a:gd name="T4" fmla="*/ 36 w 40"/>
                      <a:gd name="T5" fmla="*/ 48 h 55"/>
                      <a:gd name="T6" fmla="*/ 23 w 40"/>
                      <a:gd name="T7" fmla="*/ 55 h 55"/>
                      <a:gd name="T8" fmla="*/ 0 w 40"/>
                      <a:gd name="T9" fmla="*/ 38 h 55"/>
                      <a:gd name="T10" fmla="*/ 0 w 40"/>
                      <a:gd name="T11" fmla="*/ 28 h 55"/>
                      <a:gd name="T12" fmla="*/ 0 w 40"/>
                      <a:gd name="T13" fmla="*/ 18 h 55"/>
                      <a:gd name="T14" fmla="*/ 13 w 40"/>
                      <a:gd name="T15" fmla="*/ 0 h 55"/>
                      <a:gd name="T16" fmla="*/ 30 w 40"/>
                      <a:gd name="T17" fmla="*/ 13 h 55"/>
                      <a:gd name="T18" fmla="*/ 30 w 40"/>
                      <a:gd name="T19"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55">
                        <a:moveTo>
                          <a:pt x="30" y="13"/>
                        </a:moveTo>
                        <a:lnTo>
                          <a:pt x="40" y="31"/>
                        </a:lnTo>
                        <a:lnTo>
                          <a:pt x="36" y="48"/>
                        </a:lnTo>
                        <a:lnTo>
                          <a:pt x="23" y="55"/>
                        </a:lnTo>
                        <a:lnTo>
                          <a:pt x="0" y="38"/>
                        </a:lnTo>
                        <a:lnTo>
                          <a:pt x="0" y="28"/>
                        </a:lnTo>
                        <a:lnTo>
                          <a:pt x="0" y="18"/>
                        </a:lnTo>
                        <a:lnTo>
                          <a:pt x="13" y="0"/>
                        </a:lnTo>
                        <a:lnTo>
                          <a:pt x="30"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59" name="Freeform 515"/>
                  <p:cNvSpPr>
                    <a:spLocks/>
                  </p:cNvSpPr>
                  <p:nvPr/>
                </p:nvSpPr>
                <p:spPr bwMode="auto">
                  <a:xfrm>
                    <a:off x="2571" y="3488"/>
                    <a:ext cx="26" cy="20"/>
                  </a:xfrm>
                  <a:custGeom>
                    <a:avLst/>
                    <a:gdLst>
                      <a:gd name="T0" fmla="*/ 95 w 132"/>
                      <a:gd name="T1" fmla="*/ 30 h 104"/>
                      <a:gd name="T2" fmla="*/ 12 w 132"/>
                      <a:gd name="T3" fmla="*/ 27 h 104"/>
                      <a:gd name="T4" fmla="*/ 0 w 132"/>
                      <a:gd name="T5" fmla="*/ 15 h 104"/>
                      <a:gd name="T6" fmla="*/ 12 w 132"/>
                      <a:gd name="T7" fmla="*/ 2 h 104"/>
                      <a:gd name="T8" fmla="*/ 113 w 132"/>
                      <a:gd name="T9" fmla="*/ 0 h 104"/>
                      <a:gd name="T10" fmla="*/ 128 w 132"/>
                      <a:gd name="T11" fmla="*/ 15 h 104"/>
                      <a:gd name="T12" fmla="*/ 132 w 132"/>
                      <a:gd name="T13" fmla="*/ 77 h 104"/>
                      <a:gd name="T14" fmla="*/ 123 w 132"/>
                      <a:gd name="T15" fmla="*/ 96 h 104"/>
                      <a:gd name="T16" fmla="*/ 105 w 132"/>
                      <a:gd name="T17" fmla="*/ 104 h 104"/>
                      <a:gd name="T18" fmla="*/ 84 w 132"/>
                      <a:gd name="T19" fmla="*/ 84 h 104"/>
                      <a:gd name="T20" fmla="*/ 95 w 132"/>
                      <a:gd name="T21" fmla="*/ 30 h 104"/>
                      <a:gd name="T22" fmla="*/ 95 w 132"/>
                      <a:gd name="T23" fmla="*/ 3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04">
                        <a:moveTo>
                          <a:pt x="95" y="30"/>
                        </a:moveTo>
                        <a:lnTo>
                          <a:pt x="12" y="27"/>
                        </a:lnTo>
                        <a:lnTo>
                          <a:pt x="0" y="15"/>
                        </a:lnTo>
                        <a:lnTo>
                          <a:pt x="12" y="2"/>
                        </a:lnTo>
                        <a:lnTo>
                          <a:pt x="113" y="0"/>
                        </a:lnTo>
                        <a:lnTo>
                          <a:pt x="128" y="15"/>
                        </a:lnTo>
                        <a:lnTo>
                          <a:pt x="132" y="77"/>
                        </a:lnTo>
                        <a:lnTo>
                          <a:pt x="123" y="96"/>
                        </a:lnTo>
                        <a:lnTo>
                          <a:pt x="105" y="104"/>
                        </a:lnTo>
                        <a:lnTo>
                          <a:pt x="84" y="84"/>
                        </a:lnTo>
                        <a:lnTo>
                          <a:pt x="95" y="30"/>
                        </a:lnTo>
                        <a:lnTo>
                          <a:pt x="9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60" name="Freeform 516"/>
                  <p:cNvSpPr>
                    <a:spLocks/>
                  </p:cNvSpPr>
                  <p:nvPr/>
                </p:nvSpPr>
                <p:spPr bwMode="auto">
                  <a:xfrm>
                    <a:off x="2712" y="3576"/>
                    <a:ext cx="50" cy="61"/>
                  </a:xfrm>
                  <a:custGeom>
                    <a:avLst/>
                    <a:gdLst>
                      <a:gd name="T0" fmla="*/ 52 w 251"/>
                      <a:gd name="T1" fmla="*/ 0 h 304"/>
                      <a:gd name="T2" fmla="*/ 125 w 251"/>
                      <a:gd name="T3" fmla="*/ 35 h 304"/>
                      <a:gd name="T4" fmla="*/ 210 w 251"/>
                      <a:gd name="T5" fmla="*/ 98 h 304"/>
                      <a:gd name="T6" fmla="*/ 251 w 251"/>
                      <a:gd name="T7" fmla="*/ 196 h 304"/>
                      <a:gd name="T8" fmla="*/ 137 w 251"/>
                      <a:gd name="T9" fmla="*/ 160 h 304"/>
                      <a:gd name="T10" fmla="*/ 141 w 251"/>
                      <a:gd name="T11" fmla="*/ 245 h 304"/>
                      <a:gd name="T12" fmla="*/ 78 w 251"/>
                      <a:gd name="T13" fmla="*/ 226 h 304"/>
                      <a:gd name="T14" fmla="*/ 71 w 251"/>
                      <a:gd name="T15" fmla="*/ 304 h 304"/>
                      <a:gd name="T16" fmla="*/ 0 w 251"/>
                      <a:gd name="T17" fmla="*/ 297 h 304"/>
                      <a:gd name="T18" fmla="*/ 13 w 251"/>
                      <a:gd name="T19" fmla="*/ 284 h 304"/>
                      <a:gd name="T20" fmla="*/ 29 w 251"/>
                      <a:gd name="T21" fmla="*/ 263 h 304"/>
                      <a:gd name="T22" fmla="*/ 25 w 251"/>
                      <a:gd name="T23" fmla="*/ 244 h 304"/>
                      <a:gd name="T24" fmla="*/ 16 w 251"/>
                      <a:gd name="T25" fmla="*/ 229 h 304"/>
                      <a:gd name="T26" fmla="*/ 37 w 251"/>
                      <a:gd name="T27" fmla="*/ 208 h 304"/>
                      <a:gd name="T28" fmla="*/ 25 w 251"/>
                      <a:gd name="T29" fmla="*/ 154 h 304"/>
                      <a:gd name="T30" fmla="*/ 80 w 251"/>
                      <a:gd name="T31" fmla="*/ 140 h 304"/>
                      <a:gd name="T32" fmla="*/ 55 w 251"/>
                      <a:gd name="T33" fmla="*/ 108 h 304"/>
                      <a:gd name="T34" fmla="*/ 36 w 251"/>
                      <a:gd name="T35" fmla="*/ 80 h 304"/>
                      <a:gd name="T36" fmla="*/ 109 w 251"/>
                      <a:gd name="T37" fmla="*/ 77 h 304"/>
                      <a:gd name="T38" fmla="*/ 100 w 251"/>
                      <a:gd name="T39" fmla="*/ 66 h 304"/>
                      <a:gd name="T40" fmla="*/ 77 w 251"/>
                      <a:gd name="T41" fmla="*/ 48 h 304"/>
                      <a:gd name="T42" fmla="*/ 32 w 251"/>
                      <a:gd name="T43" fmla="*/ 14 h 304"/>
                      <a:gd name="T44" fmla="*/ 36 w 251"/>
                      <a:gd name="T45" fmla="*/ 0 h 304"/>
                      <a:gd name="T46" fmla="*/ 52 w 251"/>
                      <a:gd name="T47" fmla="*/ 0 h 304"/>
                      <a:gd name="T48" fmla="*/ 52 w 251"/>
                      <a:gd name="T4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1" h="304">
                        <a:moveTo>
                          <a:pt x="52" y="0"/>
                        </a:moveTo>
                        <a:lnTo>
                          <a:pt x="125" y="35"/>
                        </a:lnTo>
                        <a:lnTo>
                          <a:pt x="210" y="98"/>
                        </a:lnTo>
                        <a:lnTo>
                          <a:pt x="251" y="196"/>
                        </a:lnTo>
                        <a:lnTo>
                          <a:pt x="137" y="160"/>
                        </a:lnTo>
                        <a:lnTo>
                          <a:pt x="141" y="245"/>
                        </a:lnTo>
                        <a:lnTo>
                          <a:pt x="78" y="226"/>
                        </a:lnTo>
                        <a:lnTo>
                          <a:pt x="71" y="304"/>
                        </a:lnTo>
                        <a:lnTo>
                          <a:pt x="0" y="297"/>
                        </a:lnTo>
                        <a:lnTo>
                          <a:pt x="13" y="284"/>
                        </a:lnTo>
                        <a:lnTo>
                          <a:pt x="29" y="263"/>
                        </a:lnTo>
                        <a:lnTo>
                          <a:pt x="25" y="244"/>
                        </a:lnTo>
                        <a:lnTo>
                          <a:pt x="16" y="229"/>
                        </a:lnTo>
                        <a:lnTo>
                          <a:pt x="37" y="208"/>
                        </a:lnTo>
                        <a:lnTo>
                          <a:pt x="25" y="154"/>
                        </a:lnTo>
                        <a:lnTo>
                          <a:pt x="80" y="140"/>
                        </a:lnTo>
                        <a:lnTo>
                          <a:pt x="55" y="108"/>
                        </a:lnTo>
                        <a:lnTo>
                          <a:pt x="36" y="80"/>
                        </a:lnTo>
                        <a:lnTo>
                          <a:pt x="109" y="77"/>
                        </a:lnTo>
                        <a:lnTo>
                          <a:pt x="100" y="66"/>
                        </a:lnTo>
                        <a:lnTo>
                          <a:pt x="77" y="48"/>
                        </a:lnTo>
                        <a:lnTo>
                          <a:pt x="32" y="14"/>
                        </a:lnTo>
                        <a:lnTo>
                          <a:pt x="36" y="0"/>
                        </a:lnTo>
                        <a:lnTo>
                          <a:pt x="52" y="0"/>
                        </a:lnTo>
                        <a:lnTo>
                          <a:pt x="52" y="0"/>
                        </a:lnTo>
                        <a:close/>
                      </a:path>
                    </a:pathLst>
                  </a:custGeom>
                  <a:solidFill>
                    <a:srgbClr val="FFFA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61" name="Freeform 517"/>
                  <p:cNvSpPr>
                    <a:spLocks/>
                  </p:cNvSpPr>
                  <p:nvPr/>
                </p:nvSpPr>
                <p:spPr bwMode="auto">
                  <a:xfrm>
                    <a:off x="2715" y="3576"/>
                    <a:ext cx="53" cy="65"/>
                  </a:xfrm>
                  <a:custGeom>
                    <a:avLst/>
                    <a:gdLst>
                      <a:gd name="T0" fmla="*/ 144 w 266"/>
                      <a:gd name="T1" fmla="*/ 190 h 323"/>
                      <a:gd name="T2" fmla="*/ 168 w 266"/>
                      <a:gd name="T3" fmla="*/ 263 h 323"/>
                      <a:gd name="T4" fmla="*/ 161 w 266"/>
                      <a:gd name="T5" fmla="*/ 290 h 323"/>
                      <a:gd name="T6" fmla="*/ 135 w 266"/>
                      <a:gd name="T7" fmla="*/ 283 h 323"/>
                      <a:gd name="T8" fmla="*/ 103 w 266"/>
                      <a:gd name="T9" fmla="*/ 261 h 323"/>
                      <a:gd name="T10" fmla="*/ 80 w 266"/>
                      <a:gd name="T11" fmla="*/ 246 h 323"/>
                      <a:gd name="T12" fmla="*/ 92 w 266"/>
                      <a:gd name="T13" fmla="*/ 301 h 323"/>
                      <a:gd name="T14" fmla="*/ 86 w 266"/>
                      <a:gd name="T15" fmla="*/ 323 h 323"/>
                      <a:gd name="T16" fmla="*/ 61 w 266"/>
                      <a:gd name="T17" fmla="*/ 321 h 323"/>
                      <a:gd name="T18" fmla="*/ 0 w 266"/>
                      <a:gd name="T19" fmla="*/ 300 h 323"/>
                      <a:gd name="T20" fmla="*/ 8 w 266"/>
                      <a:gd name="T21" fmla="*/ 290 h 323"/>
                      <a:gd name="T22" fmla="*/ 31 w 266"/>
                      <a:gd name="T23" fmla="*/ 278 h 323"/>
                      <a:gd name="T24" fmla="*/ 55 w 266"/>
                      <a:gd name="T25" fmla="*/ 275 h 323"/>
                      <a:gd name="T26" fmla="*/ 54 w 266"/>
                      <a:gd name="T27" fmla="*/ 201 h 323"/>
                      <a:gd name="T28" fmla="*/ 110 w 266"/>
                      <a:gd name="T29" fmla="*/ 211 h 323"/>
                      <a:gd name="T30" fmla="*/ 92 w 266"/>
                      <a:gd name="T31" fmla="*/ 159 h 323"/>
                      <a:gd name="T32" fmla="*/ 95 w 266"/>
                      <a:gd name="T33" fmla="*/ 131 h 323"/>
                      <a:gd name="T34" fmla="*/ 134 w 266"/>
                      <a:gd name="T35" fmla="*/ 133 h 323"/>
                      <a:gd name="T36" fmla="*/ 214 w 266"/>
                      <a:gd name="T37" fmla="*/ 166 h 323"/>
                      <a:gd name="T38" fmla="*/ 187 w 266"/>
                      <a:gd name="T39" fmla="*/ 117 h 323"/>
                      <a:gd name="T40" fmla="*/ 166 w 266"/>
                      <a:gd name="T41" fmla="*/ 96 h 323"/>
                      <a:gd name="T42" fmla="*/ 143 w 266"/>
                      <a:gd name="T43" fmla="*/ 78 h 323"/>
                      <a:gd name="T44" fmla="*/ 91 w 266"/>
                      <a:gd name="T45" fmla="*/ 45 h 323"/>
                      <a:gd name="T46" fmla="*/ 41 w 266"/>
                      <a:gd name="T47" fmla="*/ 21 h 323"/>
                      <a:gd name="T48" fmla="*/ 35 w 266"/>
                      <a:gd name="T49" fmla="*/ 6 h 323"/>
                      <a:gd name="T50" fmla="*/ 51 w 266"/>
                      <a:gd name="T51" fmla="*/ 0 h 323"/>
                      <a:gd name="T52" fmla="*/ 127 w 266"/>
                      <a:gd name="T53" fmla="*/ 33 h 323"/>
                      <a:gd name="T54" fmla="*/ 199 w 266"/>
                      <a:gd name="T55" fmla="*/ 85 h 323"/>
                      <a:gd name="T56" fmla="*/ 251 w 266"/>
                      <a:gd name="T57" fmla="*/ 152 h 323"/>
                      <a:gd name="T58" fmla="*/ 266 w 266"/>
                      <a:gd name="T59" fmla="*/ 230 h 323"/>
                      <a:gd name="T60" fmla="*/ 250 w 266"/>
                      <a:gd name="T61" fmla="*/ 253 h 323"/>
                      <a:gd name="T62" fmla="*/ 221 w 266"/>
                      <a:gd name="T63" fmla="*/ 239 h 323"/>
                      <a:gd name="T64" fmla="*/ 183 w 266"/>
                      <a:gd name="T65" fmla="*/ 206 h 323"/>
                      <a:gd name="T66" fmla="*/ 144 w 266"/>
                      <a:gd name="T67" fmla="*/ 190 h 323"/>
                      <a:gd name="T68" fmla="*/ 144 w 266"/>
                      <a:gd name="T69" fmla="*/ 19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6" h="323">
                        <a:moveTo>
                          <a:pt x="144" y="190"/>
                        </a:moveTo>
                        <a:lnTo>
                          <a:pt x="168" y="263"/>
                        </a:lnTo>
                        <a:lnTo>
                          <a:pt x="161" y="290"/>
                        </a:lnTo>
                        <a:lnTo>
                          <a:pt x="135" y="283"/>
                        </a:lnTo>
                        <a:lnTo>
                          <a:pt x="103" y="261"/>
                        </a:lnTo>
                        <a:lnTo>
                          <a:pt x="80" y="246"/>
                        </a:lnTo>
                        <a:lnTo>
                          <a:pt x="92" y="301"/>
                        </a:lnTo>
                        <a:lnTo>
                          <a:pt x="86" y="323"/>
                        </a:lnTo>
                        <a:lnTo>
                          <a:pt x="61" y="321"/>
                        </a:lnTo>
                        <a:lnTo>
                          <a:pt x="0" y="300"/>
                        </a:lnTo>
                        <a:lnTo>
                          <a:pt x="8" y="290"/>
                        </a:lnTo>
                        <a:lnTo>
                          <a:pt x="31" y="278"/>
                        </a:lnTo>
                        <a:lnTo>
                          <a:pt x="55" y="275"/>
                        </a:lnTo>
                        <a:lnTo>
                          <a:pt x="54" y="201"/>
                        </a:lnTo>
                        <a:lnTo>
                          <a:pt x="110" y="211"/>
                        </a:lnTo>
                        <a:lnTo>
                          <a:pt x="92" y="159"/>
                        </a:lnTo>
                        <a:lnTo>
                          <a:pt x="95" y="131"/>
                        </a:lnTo>
                        <a:lnTo>
                          <a:pt x="134" y="133"/>
                        </a:lnTo>
                        <a:lnTo>
                          <a:pt x="214" y="166"/>
                        </a:lnTo>
                        <a:lnTo>
                          <a:pt x="187" y="117"/>
                        </a:lnTo>
                        <a:lnTo>
                          <a:pt x="166" y="96"/>
                        </a:lnTo>
                        <a:lnTo>
                          <a:pt x="143" y="78"/>
                        </a:lnTo>
                        <a:lnTo>
                          <a:pt x="91" y="45"/>
                        </a:lnTo>
                        <a:lnTo>
                          <a:pt x="41" y="21"/>
                        </a:lnTo>
                        <a:lnTo>
                          <a:pt x="35" y="6"/>
                        </a:lnTo>
                        <a:lnTo>
                          <a:pt x="51" y="0"/>
                        </a:lnTo>
                        <a:lnTo>
                          <a:pt x="127" y="33"/>
                        </a:lnTo>
                        <a:lnTo>
                          <a:pt x="199" y="85"/>
                        </a:lnTo>
                        <a:lnTo>
                          <a:pt x="251" y="152"/>
                        </a:lnTo>
                        <a:lnTo>
                          <a:pt x="266" y="230"/>
                        </a:lnTo>
                        <a:lnTo>
                          <a:pt x="250" y="253"/>
                        </a:lnTo>
                        <a:lnTo>
                          <a:pt x="221" y="239"/>
                        </a:lnTo>
                        <a:lnTo>
                          <a:pt x="183" y="206"/>
                        </a:lnTo>
                        <a:lnTo>
                          <a:pt x="144" y="190"/>
                        </a:lnTo>
                        <a:lnTo>
                          <a:pt x="144"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62" name="Freeform 518"/>
                  <p:cNvSpPr>
                    <a:spLocks/>
                  </p:cNvSpPr>
                  <p:nvPr/>
                </p:nvSpPr>
                <p:spPr bwMode="auto">
                  <a:xfrm>
                    <a:off x="2887" y="3721"/>
                    <a:ext cx="173" cy="166"/>
                  </a:xfrm>
                  <a:custGeom>
                    <a:avLst/>
                    <a:gdLst>
                      <a:gd name="T0" fmla="*/ 44 w 865"/>
                      <a:gd name="T1" fmla="*/ 831 h 831"/>
                      <a:gd name="T2" fmla="*/ 0 w 865"/>
                      <a:gd name="T3" fmla="*/ 669 h 831"/>
                      <a:gd name="T4" fmla="*/ 1 w 865"/>
                      <a:gd name="T5" fmla="*/ 424 h 831"/>
                      <a:gd name="T6" fmla="*/ 50 w 865"/>
                      <a:gd name="T7" fmla="*/ 326 h 831"/>
                      <a:gd name="T8" fmla="*/ 96 w 865"/>
                      <a:gd name="T9" fmla="*/ 310 h 831"/>
                      <a:gd name="T10" fmla="*/ 179 w 865"/>
                      <a:gd name="T11" fmla="*/ 289 h 831"/>
                      <a:gd name="T12" fmla="*/ 268 w 865"/>
                      <a:gd name="T13" fmla="*/ 176 h 831"/>
                      <a:gd name="T14" fmla="*/ 330 w 865"/>
                      <a:gd name="T15" fmla="*/ 112 h 831"/>
                      <a:gd name="T16" fmla="*/ 406 w 865"/>
                      <a:gd name="T17" fmla="*/ 66 h 831"/>
                      <a:gd name="T18" fmla="*/ 475 w 865"/>
                      <a:gd name="T19" fmla="*/ 36 h 831"/>
                      <a:gd name="T20" fmla="*/ 608 w 865"/>
                      <a:gd name="T21" fmla="*/ 5 h 831"/>
                      <a:gd name="T22" fmla="*/ 726 w 865"/>
                      <a:gd name="T23" fmla="*/ 0 h 831"/>
                      <a:gd name="T24" fmla="*/ 806 w 865"/>
                      <a:gd name="T25" fmla="*/ 23 h 831"/>
                      <a:gd name="T26" fmla="*/ 851 w 865"/>
                      <a:gd name="T27" fmla="*/ 63 h 831"/>
                      <a:gd name="T28" fmla="*/ 865 w 865"/>
                      <a:gd name="T29" fmla="*/ 128 h 831"/>
                      <a:gd name="T30" fmla="*/ 846 w 865"/>
                      <a:gd name="T31" fmla="*/ 231 h 831"/>
                      <a:gd name="T32" fmla="*/ 824 w 865"/>
                      <a:gd name="T33" fmla="*/ 292 h 831"/>
                      <a:gd name="T34" fmla="*/ 792 w 865"/>
                      <a:gd name="T35" fmla="*/ 358 h 831"/>
                      <a:gd name="T36" fmla="*/ 750 w 865"/>
                      <a:gd name="T37" fmla="*/ 424 h 831"/>
                      <a:gd name="T38" fmla="*/ 709 w 865"/>
                      <a:gd name="T39" fmla="*/ 483 h 831"/>
                      <a:gd name="T40" fmla="*/ 635 w 865"/>
                      <a:gd name="T41" fmla="*/ 561 h 831"/>
                      <a:gd name="T42" fmla="*/ 560 w 865"/>
                      <a:gd name="T43" fmla="*/ 611 h 831"/>
                      <a:gd name="T44" fmla="*/ 457 w 865"/>
                      <a:gd name="T45" fmla="*/ 673 h 831"/>
                      <a:gd name="T46" fmla="*/ 343 w 865"/>
                      <a:gd name="T47" fmla="*/ 734 h 831"/>
                      <a:gd name="T48" fmla="*/ 233 w 865"/>
                      <a:gd name="T49" fmla="*/ 777 h 831"/>
                      <a:gd name="T50" fmla="*/ 44 w 865"/>
                      <a:gd name="T51" fmla="*/ 831 h 831"/>
                      <a:gd name="T52" fmla="*/ 44 w 865"/>
                      <a:gd name="T53"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5" h="831">
                        <a:moveTo>
                          <a:pt x="44" y="831"/>
                        </a:moveTo>
                        <a:lnTo>
                          <a:pt x="0" y="669"/>
                        </a:lnTo>
                        <a:lnTo>
                          <a:pt x="1" y="424"/>
                        </a:lnTo>
                        <a:lnTo>
                          <a:pt x="50" y="326"/>
                        </a:lnTo>
                        <a:lnTo>
                          <a:pt x="96" y="310"/>
                        </a:lnTo>
                        <a:lnTo>
                          <a:pt x="179" y="289"/>
                        </a:lnTo>
                        <a:lnTo>
                          <a:pt x="268" y="176"/>
                        </a:lnTo>
                        <a:lnTo>
                          <a:pt x="330" y="112"/>
                        </a:lnTo>
                        <a:lnTo>
                          <a:pt x="406" y="66"/>
                        </a:lnTo>
                        <a:lnTo>
                          <a:pt x="475" y="36"/>
                        </a:lnTo>
                        <a:lnTo>
                          <a:pt x="608" y="5"/>
                        </a:lnTo>
                        <a:lnTo>
                          <a:pt x="726" y="0"/>
                        </a:lnTo>
                        <a:lnTo>
                          <a:pt x="806" y="23"/>
                        </a:lnTo>
                        <a:lnTo>
                          <a:pt x="851" y="63"/>
                        </a:lnTo>
                        <a:lnTo>
                          <a:pt x="865" y="128"/>
                        </a:lnTo>
                        <a:lnTo>
                          <a:pt x="846" y="231"/>
                        </a:lnTo>
                        <a:lnTo>
                          <a:pt x="824" y="292"/>
                        </a:lnTo>
                        <a:lnTo>
                          <a:pt x="792" y="358"/>
                        </a:lnTo>
                        <a:lnTo>
                          <a:pt x="750" y="424"/>
                        </a:lnTo>
                        <a:lnTo>
                          <a:pt x="709" y="483"/>
                        </a:lnTo>
                        <a:lnTo>
                          <a:pt x="635" y="561"/>
                        </a:lnTo>
                        <a:lnTo>
                          <a:pt x="560" y="611"/>
                        </a:lnTo>
                        <a:lnTo>
                          <a:pt x="457" y="673"/>
                        </a:lnTo>
                        <a:lnTo>
                          <a:pt x="343" y="734"/>
                        </a:lnTo>
                        <a:lnTo>
                          <a:pt x="233" y="777"/>
                        </a:lnTo>
                        <a:lnTo>
                          <a:pt x="44" y="831"/>
                        </a:lnTo>
                        <a:lnTo>
                          <a:pt x="44" y="831"/>
                        </a:lnTo>
                        <a:close/>
                      </a:path>
                    </a:pathLst>
                  </a:custGeom>
                  <a:solidFill>
                    <a:srgbClr val="AE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63" name="Freeform 519"/>
                  <p:cNvSpPr>
                    <a:spLocks/>
                  </p:cNvSpPr>
                  <p:nvPr/>
                </p:nvSpPr>
                <p:spPr bwMode="auto">
                  <a:xfrm>
                    <a:off x="2611" y="3540"/>
                    <a:ext cx="205" cy="155"/>
                  </a:xfrm>
                  <a:custGeom>
                    <a:avLst/>
                    <a:gdLst>
                      <a:gd name="T0" fmla="*/ 151 w 1024"/>
                      <a:gd name="T1" fmla="*/ 642 h 771"/>
                      <a:gd name="T2" fmla="*/ 97 w 1024"/>
                      <a:gd name="T3" fmla="*/ 589 h 771"/>
                      <a:gd name="T4" fmla="*/ 54 w 1024"/>
                      <a:gd name="T5" fmla="*/ 534 h 771"/>
                      <a:gd name="T6" fmla="*/ 4 w 1024"/>
                      <a:gd name="T7" fmla="*/ 418 h 771"/>
                      <a:gd name="T8" fmla="*/ 0 w 1024"/>
                      <a:gd name="T9" fmla="*/ 305 h 771"/>
                      <a:gd name="T10" fmla="*/ 12 w 1024"/>
                      <a:gd name="T11" fmla="*/ 251 h 771"/>
                      <a:gd name="T12" fmla="*/ 35 w 1024"/>
                      <a:gd name="T13" fmla="*/ 200 h 771"/>
                      <a:gd name="T14" fmla="*/ 67 w 1024"/>
                      <a:gd name="T15" fmla="*/ 153 h 771"/>
                      <a:gd name="T16" fmla="*/ 107 w 1024"/>
                      <a:gd name="T17" fmla="*/ 110 h 771"/>
                      <a:gd name="T18" fmla="*/ 157 w 1024"/>
                      <a:gd name="T19" fmla="*/ 72 h 771"/>
                      <a:gd name="T20" fmla="*/ 213 w 1024"/>
                      <a:gd name="T21" fmla="*/ 42 h 771"/>
                      <a:gd name="T22" fmla="*/ 348 w 1024"/>
                      <a:gd name="T23" fmla="*/ 3 h 771"/>
                      <a:gd name="T24" fmla="*/ 511 w 1024"/>
                      <a:gd name="T25" fmla="*/ 0 h 771"/>
                      <a:gd name="T26" fmla="*/ 687 w 1024"/>
                      <a:gd name="T27" fmla="*/ 27 h 771"/>
                      <a:gd name="T28" fmla="*/ 850 w 1024"/>
                      <a:gd name="T29" fmla="*/ 100 h 771"/>
                      <a:gd name="T30" fmla="*/ 924 w 1024"/>
                      <a:gd name="T31" fmla="*/ 167 h 771"/>
                      <a:gd name="T32" fmla="*/ 979 w 1024"/>
                      <a:gd name="T33" fmla="*/ 250 h 771"/>
                      <a:gd name="T34" fmla="*/ 1013 w 1024"/>
                      <a:gd name="T35" fmla="*/ 342 h 771"/>
                      <a:gd name="T36" fmla="*/ 1024 w 1024"/>
                      <a:gd name="T37" fmla="*/ 439 h 771"/>
                      <a:gd name="T38" fmla="*/ 1013 w 1024"/>
                      <a:gd name="T39" fmla="*/ 535 h 771"/>
                      <a:gd name="T40" fmla="*/ 976 w 1024"/>
                      <a:gd name="T41" fmla="*/ 623 h 771"/>
                      <a:gd name="T42" fmla="*/ 914 w 1024"/>
                      <a:gd name="T43" fmla="*/ 698 h 771"/>
                      <a:gd name="T44" fmla="*/ 823 w 1024"/>
                      <a:gd name="T45" fmla="*/ 753 h 771"/>
                      <a:gd name="T46" fmla="*/ 746 w 1024"/>
                      <a:gd name="T47" fmla="*/ 771 h 771"/>
                      <a:gd name="T48" fmla="*/ 658 w 1024"/>
                      <a:gd name="T49" fmla="*/ 769 h 771"/>
                      <a:gd name="T50" fmla="*/ 488 w 1024"/>
                      <a:gd name="T51" fmla="*/ 751 h 771"/>
                      <a:gd name="T52" fmla="*/ 489 w 1024"/>
                      <a:gd name="T53" fmla="*/ 727 h 771"/>
                      <a:gd name="T54" fmla="*/ 649 w 1024"/>
                      <a:gd name="T55" fmla="*/ 721 h 771"/>
                      <a:gd name="T56" fmla="*/ 778 w 1024"/>
                      <a:gd name="T57" fmla="*/ 679 h 771"/>
                      <a:gd name="T58" fmla="*/ 874 w 1024"/>
                      <a:gd name="T59" fmla="*/ 611 h 771"/>
                      <a:gd name="T60" fmla="*/ 935 w 1024"/>
                      <a:gd name="T61" fmla="*/ 526 h 771"/>
                      <a:gd name="T62" fmla="*/ 963 w 1024"/>
                      <a:gd name="T63" fmla="*/ 428 h 771"/>
                      <a:gd name="T64" fmla="*/ 953 w 1024"/>
                      <a:gd name="T65" fmla="*/ 327 h 771"/>
                      <a:gd name="T66" fmla="*/ 933 w 1024"/>
                      <a:gd name="T67" fmla="*/ 277 h 771"/>
                      <a:gd name="T68" fmla="*/ 866 w 1024"/>
                      <a:gd name="T69" fmla="*/ 187 h 771"/>
                      <a:gd name="T70" fmla="*/ 816 w 1024"/>
                      <a:gd name="T71" fmla="*/ 148 h 771"/>
                      <a:gd name="T72" fmla="*/ 743 w 1024"/>
                      <a:gd name="T73" fmla="*/ 106 h 771"/>
                      <a:gd name="T74" fmla="*/ 667 w 1024"/>
                      <a:gd name="T75" fmla="*/ 79 h 771"/>
                      <a:gd name="T76" fmla="*/ 506 w 1024"/>
                      <a:gd name="T77" fmla="*/ 52 h 771"/>
                      <a:gd name="T78" fmla="*/ 360 w 1024"/>
                      <a:gd name="T79" fmla="*/ 53 h 771"/>
                      <a:gd name="T80" fmla="*/ 238 w 1024"/>
                      <a:gd name="T81" fmla="*/ 88 h 771"/>
                      <a:gd name="T82" fmla="*/ 141 w 1024"/>
                      <a:gd name="T83" fmla="*/ 149 h 771"/>
                      <a:gd name="T84" fmla="*/ 72 w 1024"/>
                      <a:gd name="T85" fmla="*/ 229 h 771"/>
                      <a:gd name="T86" fmla="*/ 37 w 1024"/>
                      <a:gd name="T87" fmla="*/ 322 h 771"/>
                      <a:gd name="T88" fmla="*/ 39 w 1024"/>
                      <a:gd name="T89" fmla="*/ 424 h 771"/>
                      <a:gd name="T90" fmla="*/ 54 w 1024"/>
                      <a:gd name="T91" fmla="*/ 475 h 771"/>
                      <a:gd name="T92" fmla="*/ 80 w 1024"/>
                      <a:gd name="T93" fmla="*/ 527 h 771"/>
                      <a:gd name="T94" fmla="*/ 119 w 1024"/>
                      <a:gd name="T95" fmla="*/ 577 h 771"/>
                      <a:gd name="T96" fmla="*/ 167 w 1024"/>
                      <a:gd name="T97" fmla="*/ 623 h 771"/>
                      <a:gd name="T98" fmla="*/ 151 w 1024"/>
                      <a:gd name="T99" fmla="*/ 642 h 771"/>
                      <a:gd name="T100" fmla="*/ 151 w 1024"/>
                      <a:gd name="T101" fmla="*/ 642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24" h="771">
                        <a:moveTo>
                          <a:pt x="151" y="642"/>
                        </a:moveTo>
                        <a:lnTo>
                          <a:pt x="97" y="589"/>
                        </a:lnTo>
                        <a:lnTo>
                          <a:pt x="54" y="534"/>
                        </a:lnTo>
                        <a:lnTo>
                          <a:pt x="4" y="418"/>
                        </a:lnTo>
                        <a:lnTo>
                          <a:pt x="0" y="305"/>
                        </a:lnTo>
                        <a:lnTo>
                          <a:pt x="12" y="251"/>
                        </a:lnTo>
                        <a:lnTo>
                          <a:pt x="35" y="200"/>
                        </a:lnTo>
                        <a:lnTo>
                          <a:pt x="67" y="153"/>
                        </a:lnTo>
                        <a:lnTo>
                          <a:pt x="107" y="110"/>
                        </a:lnTo>
                        <a:lnTo>
                          <a:pt x="157" y="72"/>
                        </a:lnTo>
                        <a:lnTo>
                          <a:pt x="213" y="42"/>
                        </a:lnTo>
                        <a:lnTo>
                          <a:pt x="348" y="3"/>
                        </a:lnTo>
                        <a:lnTo>
                          <a:pt x="511" y="0"/>
                        </a:lnTo>
                        <a:lnTo>
                          <a:pt x="687" y="27"/>
                        </a:lnTo>
                        <a:lnTo>
                          <a:pt x="850" y="100"/>
                        </a:lnTo>
                        <a:lnTo>
                          <a:pt x="924" y="167"/>
                        </a:lnTo>
                        <a:lnTo>
                          <a:pt x="979" y="250"/>
                        </a:lnTo>
                        <a:lnTo>
                          <a:pt x="1013" y="342"/>
                        </a:lnTo>
                        <a:lnTo>
                          <a:pt x="1024" y="439"/>
                        </a:lnTo>
                        <a:lnTo>
                          <a:pt x="1013" y="535"/>
                        </a:lnTo>
                        <a:lnTo>
                          <a:pt x="976" y="623"/>
                        </a:lnTo>
                        <a:lnTo>
                          <a:pt x="914" y="698"/>
                        </a:lnTo>
                        <a:lnTo>
                          <a:pt x="823" y="753"/>
                        </a:lnTo>
                        <a:lnTo>
                          <a:pt x="746" y="771"/>
                        </a:lnTo>
                        <a:lnTo>
                          <a:pt x="658" y="769"/>
                        </a:lnTo>
                        <a:lnTo>
                          <a:pt x="488" y="751"/>
                        </a:lnTo>
                        <a:lnTo>
                          <a:pt x="489" y="727"/>
                        </a:lnTo>
                        <a:lnTo>
                          <a:pt x="649" y="721"/>
                        </a:lnTo>
                        <a:lnTo>
                          <a:pt x="778" y="679"/>
                        </a:lnTo>
                        <a:lnTo>
                          <a:pt x="874" y="611"/>
                        </a:lnTo>
                        <a:lnTo>
                          <a:pt x="935" y="526"/>
                        </a:lnTo>
                        <a:lnTo>
                          <a:pt x="963" y="428"/>
                        </a:lnTo>
                        <a:lnTo>
                          <a:pt x="953" y="327"/>
                        </a:lnTo>
                        <a:lnTo>
                          <a:pt x="933" y="277"/>
                        </a:lnTo>
                        <a:lnTo>
                          <a:pt x="866" y="187"/>
                        </a:lnTo>
                        <a:lnTo>
                          <a:pt x="816" y="148"/>
                        </a:lnTo>
                        <a:lnTo>
                          <a:pt x="743" y="106"/>
                        </a:lnTo>
                        <a:lnTo>
                          <a:pt x="667" y="79"/>
                        </a:lnTo>
                        <a:lnTo>
                          <a:pt x="506" y="52"/>
                        </a:lnTo>
                        <a:lnTo>
                          <a:pt x="360" y="53"/>
                        </a:lnTo>
                        <a:lnTo>
                          <a:pt x="238" y="88"/>
                        </a:lnTo>
                        <a:lnTo>
                          <a:pt x="141" y="149"/>
                        </a:lnTo>
                        <a:lnTo>
                          <a:pt x="72" y="229"/>
                        </a:lnTo>
                        <a:lnTo>
                          <a:pt x="37" y="322"/>
                        </a:lnTo>
                        <a:lnTo>
                          <a:pt x="39" y="424"/>
                        </a:lnTo>
                        <a:lnTo>
                          <a:pt x="54" y="475"/>
                        </a:lnTo>
                        <a:lnTo>
                          <a:pt x="80" y="527"/>
                        </a:lnTo>
                        <a:lnTo>
                          <a:pt x="119" y="577"/>
                        </a:lnTo>
                        <a:lnTo>
                          <a:pt x="167" y="623"/>
                        </a:lnTo>
                        <a:lnTo>
                          <a:pt x="151" y="642"/>
                        </a:lnTo>
                        <a:lnTo>
                          <a:pt x="151" y="6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64" name="Freeform 520"/>
                  <p:cNvSpPr>
                    <a:spLocks/>
                  </p:cNvSpPr>
                  <p:nvPr/>
                </p:nvSpPr>
                <p:spPr bwMode="auto">
                  <a:xfrm>
                    <a:off x="2628" y="3546"/>
                    <a:ext cx="163" cy="121"/>
                  </a:xfrm>
                  <a:custGeom>
                    <a:avLst/>
                    <a:gdLst>
                      <a:gd name="T0" fmla="*/ 0 w 815"/>
                      <a:gd name="T1" fmla="*/ 122 h 607"/>
                      <a:gd name="T2" fmla="*/ 222 w 815"/>
                      <a:gd name="T3" fmla="*/ 6 h 607"/>
                      <a:gd name="T4" fmla="*/ 349 w 815"/>
                      <a:gd name="T5" fmla="*/ 0 h 607"/>
                      <a:gd name="T6" fmla="*/ 479 w 815"/>
                      <a:gd name="T7" fmla="*/ 25 h 607"/>
                      <a:gd name="T8" fmla="*/ 601 w 815"/>
                      <a:gd name="T9" fmla="*/ 77 h 607"/>
                      <a:gd name="T10" fmla="*/ 655 w 815"/>
                      <a:gd name="T11" fmla="*/ 112 h 607"/>
                      <a:gd name="T12" fmla="*/ 705 w 815"/>
                      <a:gd name="T13" fmla="*/ 152 h 607"/>
                      <a:gd name="T14" fmla="*/ 747 w 815"/>
                      <a:gd name="T15" fmla="*/ 197 h 607"/>
                      <a:gd name="T16" fmla="*/ 779 w 815"/>
                      <a:gd name="T17" fmla="*/ 247 h 607"/>
                      <a:gd name="T18" fmla="*/ 815 w 815"/>
                      <a:gd name="T19" fmla="*/ 356 h 607"/>
                      <a:gd name="T20" fmla="*/ 814 w 815"/>
                      <a:gd name="T21" fmla="*/ 415 h 607"/>
                      <a:gd name="T22" fmla="*/ 800 w 815"/>
                      <a:gd name="T23" fmla="*/ 476 h 607"/>
                      <a:gd name="T24" fmla="*/ 770 w 815"/>
                      <a:gd name="T25" fmla="*/ 538 h 607"/>
                      <a:gd name="T26" fmla="*/ 724 w 815"/>
                      <a:gd name="T27" fmla="*/ 602 h 607"/>
                      <a:gd name="T28" fmla="*/ 713 w 815"/>
                      <a:gd name="T29" fmla="*/ 607 h 607"/>
                      <a:gd name="T30" fmla="*/ 712 w 815"/>
                      <a:gd name="T31" fmla="*/ 595 h 607"/>
                      <a:gd name="T32" fmla="*/ 726 w 815"/>
                      <a:gd name="T33" fmla="*/ 532 h 607"/>
                      <a:gd name="T34" fmla="*/ 749 w 815"/>
                      <a:gd name="T35" fmla="*/ 455 h 607"/>
                      <a:gd name="T36" fmla="*/ 762 w 815"/>
                      <a:gd name="T37" fmla="*/ 404 h 607"/>
                      <a:gd name="T38" fmla="*/ 760 w 815"/>
                      <a:gd name="T39" fmla="*/ 352 h 607"/>
                      <a:gd name="T40" fmla="*/ 748 w 815"/>
                      <a:gd name="T41" fmla="*/ 305 h 607"/>
                      <a:gd name="T42" fmla="*/ 726 w 815"/>
                      <a:gd name="T43" fmla="*/ 262 h 607"/>
                      <a:gd name="T44" fmla="*/ 660 w 815"/>
                      <a:gd name="T45" fmla="*/ 188 h 607"/>
                      <a:gd name="T46" fmla="*/ 578 w 815"/>
                      <a:gd name="T47" fmla="*/ 130 h 607"/>
                      <a:gd name="T48" fmla="*/ 534 w 815"/>
                      <a:gd name="T49" fmla="*/ 106 h 607"/>
                      <a:gd name="T50" fmla="*/ 468 w 815"/>
                      <a:gd name="T51" fmla="*/ 81 h 607"/>
                      <a:gd name="T52" fmla="*/ 386 w 815"/>
                      <a:gd name="T53" fmla="*/ 63 h 607"/>
                      <a:gd name="T54" fmla="*/ 232 w 815"/>
                      <a:gd name="T55" fmla="*/ 61 h 607"/>
                      <a:gd name="T56" fmla="*/ 105 w 815"/>
                      <a:gd name="T57" fmla="*/ 84 h 607"/>
                      <a:gd name="T58" fmla="*/ 57 w 815"/>
                      <a:gd name="T59" fmla="*/ 111 h 607"/>
                      <a:gd name="T60" fmla="*/ 11 w 815"/>
                      <a:gd name="T61" fmla="*/ 164 h 607"/>
                      <a:gd name="T62" fmla="*/ 0 w 815"/>
                      <a:gd name="T63" fmla="*/ 122 h 607"/>
                      <a:gd name="T64" fmla="*/ 0 w 815"/>
                      <a:gd name="T65" fmla="*/ 12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5" h="607">
                        <a:moveTo>
                          <a:pt x="0" y="122"/>
                        </a:moveTo>
                        <a:lnTo>
                          <a:pt x="222" y="6"/>
                        </a:lnTo>
                        <a:lnTo>
                          <a:pt x="349" y="0"/>
                        </a:lnTo>
                        <a:lnTo>
                          <a:pt x="479" y="25"/>
                        </a:lnTo>
                        <a:lnTo>
                          <a:pt x="601" y="77"/>
                        </a:lnTo>
                        <a:lnTo>
                          <a:pt x="655" y="112"/>
                        </a:lnTo>
                        <a:lnTo>
                          <a:pt x="705" y="152"/>
                        </a:lnTo>
                        <a:lnTo>
                          <a:pt x="747" y="197"/>
                        </a:lnTo>
                        <a:lnTo>
                          <a:pt x="779" y="247"/>
                        </a:lnTo>
                        <a:lnTo>
                          <a:pt x="815" y="356"/>
                        </a:lnTo>
                        <a:lnTo>
                          <a:pt x="814" y="415"/>
                        </a:lnTo>
                        <a:lnTo>
                          <a:pt x="800" y="476"/>
                        </a:lnTo>
                        <a:lnTo>
                          <a:pt x="770" y="538"/>
                        </a:lnTo>
                        <a:lnTo>
                          <a:pt x="724" y="602"/>
                        </a:lnTo>
                        <a:lnTo>
                          <a:pt x="713" y="607"/>
                        </a:lnTo>
                        <a:lnTo>
                          <a:pt x="712" y="595"/>
                        </a:lnTo>
                        <a:lnTo>
                          <a:pt x="726" y="532"/>
                        </a:lnTo>
                        <a:lnTo>
                          <a:pt x="749" y="455"/>
                        </a:lnTo>
                        <a:lnTo>
                          <a:pt x="762" y="404"/>
                        </a:lnTo>
                        <a:lnTo>
                          <a:pt x="760" y="352"/>
                        </a:lnTo>
                        <a:lnTo>
                          <a:pt x="748" y="305"/>
                        </a:lnTo>
                        <a:lnTo>
                          <a:pt x="726" y="262"/>
                        </a:lnTo>
                        <a:lnTo>
                          <a:pt x="660" y="188"/>
                        </a:lnTo>
                        <a:lnTo>
                          <a:pt x="578" y="130"/>
                        </a:lnTo>
                        <a:lnTo>
                          <a:pt x="534" y="106"/>
                        </a:lnTo>
                        <a:lnTo>
                          <a:pt x="468" y="81"/>
                        </a:lnTo>
                        <a:lnTo>
                          <a:pt x="386" y="63"/>
                        </a:lnTo>
                        <a:lnTo>
                          <a:pt x="232" y="61"/>
                        </a:lnTo>
                        <a:lnTo>
                          <a:pt x="105" y="84"/>
                        </a:lnTo>
                        <a:lnTo>
                          <a:pt x="57" y="111"/>
                        </a:lnTo>
                        <a:lnTo>
                          <a:pt x="11" y="164"/>
                        </a:lnTo>
                        <a:lnTo>
                          <a:pt x="0" y="122"/>
                        </a:lnTo>
                        <a:lnTo>
                          <a:pt x="0"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65" name="Freeform 521"/>
                  <p:cNvSpPr>
                    <a:spLocks/>
                  </p:cNvSpPr>
                  <p:nvPr/>
                </p:nvSpPr>
                <p:spPr bwMode="auto">
                  <a:xfrm>
                    <a:off x="2879" y="3696"/>
                    <a:ext cx="196" cy="191"/>
                  </a:xfrm>
                  <a:custGeom>
                    <a:avLst/>
                    <a:gdLst>
                      <a:gd name="T0" fmla="*/ 916 w 978"/>
                      <a:gd name="T1" fmla="*/ 373 h 954"/>
                      <a:gd name="T2" fmla="*/ 909 w 978"/>
                      <a:gd name="T3" fmla="*/ 350 h 954"/>
                      <a:gd name="T4" fmla="*/ 934 w 978"/>
                      <a:gd name="T5" fmla="*/ 251 h 954"/>
                      <a:gd name="T6" fmla="*/ 931 w 978"/>
                      <a:gd name="T7" fmla="*/ 151 h 954"/>
                      <a:gd name="T8" fmla="*/ 923 w 978"/>
                      <a:gd name="T9" fmla="*/ 121 h 954"/>
                      <a:gd name="T10" fmla="*/ 905 w 978"/>
                      <a:gd name="T11" fmla="*/ 97 h 954"/>
                      <a:gd name="T12" fmla="*/ 876 w 978"/>
                      <a:gd name="T13" fmla="*/ 78 h 954"/>
                      <a:gd name="T14" fmla="*/ 839 w 978"/>
                      <a:gd name="T15" fmla="*/ 65 h 954"/>
                      <a:gd name="T16" fmla="*/ 744 w 978"/>
                      <a:gd name="T17" fmla="*/ 57 h 954"/>
                      <a:gd name="T18" fmla="*/ 630 w 978"/>
                      <a:gd name="T19" fmla="*/ 74 h 954"/>
                      <a:gd name="T20" fmla="*/ 467 w 978"/>
                      <a:gd name="T21" fmla="*/ 130 h 954"/>
                      <a:gd name="T22" fmla="*/ 386 w 978"/>
                      <a:gd name="T23" fmla="*/ 173 h 954"/>
                      <a:gd name="T24" fmla="*/ 309 w 978"/>
                      <a:gd name="T25" fmla="*/ 227 h 954"/>
                      <a:gd name="T26" fmla="*/ 222 w 978"/>
                      <a:gd name="T27" fmla="*/ 306 h 954"/>
                      <a:gd name="T28" fmla="*/ 185 w 978"/>
                      <a:gd name="T29" fmla="*/ 352 h 954"/>
                      <a:gd name="T30" fmla="*/ 151 w 978"/>
                      <a:gd name="T31" fmla="*/ 400 h 954"/>
                      <a:gd name="T32" fmla="*/ 102 w 978"/>
                      <a:gd name="T33" fmla="*/ 510 h 954"/>
                      <a:gd name="T34" fmla="*/ 77 w 978"/>
                      <a:gd name="T35" fmla="*/ 635 h 954"/>
                      <a:gd name="T36" fmla="*/ 61 w 978"/>
                      <a:gd name="T37" fmla="*/ 792 h 954"/>
                      <a:gd name="T38" fmla="*/ 68 w 978"/>
                      <a:gd name="T39" fmla="*/ 867 h 954"/>
                      <a:gd name="T40" fmla="*/ 82 w 978"/>
                      <a:gd name="T41" fmla="*/ 904 h 954"/>
                      <a:gd name="T42" fmla="*/ 103 w 978"/>
                      <a:gd name="T43" fmla="*/ 940 h 954"/>
                      <a:gd name="T44" fmla="*/ 83 w 978"/>
                      <a:gd name="T45" fmla="*/ 954 h 954"/>
                      <a:gd name="T46" fmla="*/ 10 w 978"/>
                      <a:gd name="T47" fmla="*/ 799 h 954"/>
                      <a:gd name="T48" fmla="*/ 0 w 978"/>
                      <a:gd name="T49" fmla="*/ 628 h 954"/>
                      <a:gd name="T50" fmla="*/ 10 w 978"/>
                      <a:gd name="T51" fmla="*/ 555 h 954"/>
                      <a:gd name="T52" fmla="*/ 28 w 978"/>
                      <a:gd name="T53" fmla="*/ 487 h 954"/>
                      <a:gd name="T54" fmla="*/ 54 w 978"/>
                      <a:gd name="T55" fmla="*/ 422 h 954"/>
                      <a:gd name="T56" fmla="*/ 87 w 978"/>
                      <a:gd name="T57" fmla="*/ 362 h 954"/>
                      <a:gd name="T58" fmla="*/ 106 w 978"/>
                      <a:gd name="T59" fmla="*/ 335 h 954"/>
                      <a:gd name="T60" fmla="*/ 126 w 978"/>
                      <a:gd name="T61" fmla="*/ 307 h 954"/>
                      <a:gd name="T62" fmla="*/ 170 w 978"/>
                      <a:gd name="T63" fmla="*/ 256 h 954"/>
                      <a:gd name="T64" fmla="*/ 218 w 978"/>
                      <a:gd name="T65" fmla="*/ 210 h 954"/>
                      <a:gd name="T66" fmla="*/ 272 w 978"/>
                      <a:gd name="T67" fmla="*/ 167 h 954"/>
                      <a:gd name="T68" fmla="*/ 357 w 978"/>
                      <a:gd name="T69" fmla="*/ 112 h 954"/>
                      <a:gd name="T70" fmla="*/ 447 w 978"/>
                      <a:gd name="T71" fmla="*/ 67 h 954"/>
                      <a:gd name="T72" fmla="*/ 538 w 978"/>
                      <a:gd name="T73" fmla="*/ 33 h 954"/>
                      <a:gd name="T74" fmla="*/ 629 w 978"/>
                      <a:gd name="T75" fmla="*/ 10 h 954"/>
                      <a:gd name="T76" fmla="*/ 764 w 978"/>
                      <a:gd name="T77" fmla="*/ 0 h 954"/>
                      <a:gd name="T78" fmla="*/ 875 w 978"/>
                      <a:gd name="T79" fmla="*/ 22 h 954"/>
                      <a:gd name="T80" fmla="*/ 950 w 978"/>
                      <a:gd name="T81" fmla="*/ 76 h 954"/>
                      <a:gd name="T82" fmla="*/ 978 w 978"/>
                      <a:gd name="T83" fmla="*/ 159 h 954"/>
                      <a:gd name="T84" fmla="*/ 947 w 978"/>
                      <a:gd name="T85" fmla="*/ 321 h 954"/>
                      <a:gd name="T86" fmla="*/ 916 w 978"/>
                      <a:gd name="T87" fmla="*/ 373 h 954"/>
                      <a:gd name="T88" fmla="*/ 916 w 978"/>
                      <a:gd name="T89" fmla="*/ 373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8" h="954">
                        <a:moveTo>
                          <a:pt x="916" y="373"/>
                        </a:moveTo>
                        <a:lnTo>
                          <a:pt x="909" y="350"/>
                        </a:lnTo>
                        <a:lnTo>
                          <a:pt x="934" y="251"/>
                        </a:lnTo>
                        <a:lnTo>
                          <a:pt x="931" y="151"/>
                        </a:lnTo>
                        <a:lnTo>
                          <a:pt x="923" y="121"/>
                        </a:lnTo>
                        <a:lnTo>
                          <a:pt x="905" y="97"/>
                        </a:lnTo>
                        <a:lnTo>
                          <a:pt x="876" y="78"/>
                        </a:lnTo>
                        <a:lnTo>
                          <a:pt x="839" y="65"/>
                        </a:lnTo>
                        <a:lnTo>
                          <a:pt x="744" y="57"/>
                        </a:lnTo>
                        <a:lnTo>
                          <a:pt x="630" y="74"/>
                        </a:lnTo>
                        <a:lnTo>
                          <a:pt x="467" y="130"/>
                        </a:lnTo>
                        <a:lnTo>
                          <a:pt x="386" y="173"/>
                        </a:lnTo>
                        <a:lnTo>
                          <a:pt x="309" y="227"/>
                        </a:lnTo>
                        <a:lnTo>
                          <a:pt x="222" y="306"/>
                        </a:lnTo>
                        <a:lnTo>
                          <a:pt x="185" y="352"/>
                        </a:lnTo>
                        <a:lnTo>
                          <a:pt x="151" y="400"/>
                        </a:lnTo>
                        <a:lnTo>
                          <a:pt x="102" y="510"/>
                        </a:lnTo>
                        <a:lnTo>
                          <a:pt x="77" y="635"/>
                        </a:lnTo>
                        <a:lnTo>
                          <a:pt x="61" y="792"/>
                        </a:lnTo>
                        <a:lnTo>
                          <a:pt x="68" y="867"/>
                        </a:lnTo>
                        <a:lnTo>
                          <a:pt x="82" y="904"/>
                        </a:lnTo>
                        <a:lnTo>
                          <a:pt x="103" y="940"/>
                        </a:lnTo>
                        <a:lnTo>
                          <a:pt x="83" y="954"/>
                        </a:lnTo>
                        <a:lnTo>
                          <a:pt x="10" y="799"/>
                        </a:lnTo>
                        <a:lnTo>
                          <a:pt x="0" y="628"/>
                        </a:lnTo>
                        <a:lnTo>
                          <a:pt x="10" y="555"/>
                        </a:lnTo>
                        <a:lnTo>
                          <a:pt x="28" y="487"/>
                        </a:lnTo>
                        <a:lnTo>
                          <a:pt x="54" y="422"/>
                        </a:lnTo>
                        <a:lnTo>
                          <a:pt x="87" y="362"/>
                        </a:lnTo>
                        <a:lnTo>
                          <a:pt x="106" y="335"/>
                        </a:lnTo>
                        <a:lnTo>
                          <a:pt x="126" y="307"/>
                        </a:lnTo>
                        <a:lnTo>
                          <a:pt x="170" y="256"/>
                        </a:lnTo>
                        <a:lnTo>
                          <a:pt x="218" y="210"/>
                        </a:lnTo>
                        <a:lnTo>
                          <a:pt x="272" y="167"/>
                        </a:lnTo>
                        <a:lnTo>
                          <a:pt x="357" y="112"/>
                        </a:lnTo>
                        <a:lnTo>
                          <a:pt x="447" y="67"/>
                        </a:lnTo>
                        <a:lnTo>
                          <a:pt x="538" y="33"/>
                        </a:lnTo>
                        <a:lnTo>
                          <a:pt x="629" y="10"/>
                        </a:lnTo>
                        <a:lnTo>
                          <a:pt x="764" y="0"/>
                        </a:lnTo>
                        <a:lnTo>
                          <a:pt x="875" y="22"/>
                        </a:lnTo>
                        <a:lnTo>
                          <a:pt x="950" y="76"/>
                        </a:lnTo>
                        <a:lnTo>
                          <a:pt x="978" y="159"/>
                        </a:lnTo>
                        <a:lnTo>
                          <a:pt x="947" y="321"/>
                        </a:lnTo>
                        <a:lnTo>
                          <a:pt x="916" y="373"/>
                        </a:lnTo>
                        <a:lnTo>
                          <a:pt x="916"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57866" name="Text Box 522"/>
              <p:cNvSpPr txBox="1">
                <a:spLocks noChangeArrowheads="1"/>
              </p:cNvSpPr>
              <p:nvPr/>
            </p:nvSpPr>
            <p:spPr bwMode="auto">
              <a:xfrm>
                <a:off x="1577" y="3385"/>
                <a:ext cx="1447"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Voice Communications</a:t>
                </a:r>
              </a:p>
            </p:txBody>
          </p:sp>
        </p:grpSp>
        <p:grpSp>
          <p:nvGrpSpPr>
            <p:cNvPr id="57867" name="Group 523"/>
            <p:cNvGrpSpPr>
              <a:grpSpLocks/>
            </p:cNvGrpSpPr>
            <p:nvPr/>
          </p:nvGrpSpPr>
          <p:grpSpPr bwMode="auto">
            <a:xfrm>
              <a:off x="3480" y="2838"/>
              <a:ext cx="846" cy="681"/>
              <a:chOff x="3480" y="2838"/>
              <a:chExt cx="846" cy="681"/>
            </a:xfrm>
          </p:grpSpPr>
          <p:pic>
            <p:nvPicPr>
              <p:cNvPr id="57868" name="Picture 524" descr="BD0509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8" y="2838"/>
                <a:ext cx="584" cy="501"/>
              </a:xfrm>
              <a:prstGeom prst="rect">
                <a:avLst/>
              </a:prstGeom>
              <a:noFill/>
              <a:extLst>
                <a:ext uri="{909E8E84-426E-40DD-AFC4-6F175D3DCCD1}">
                  <a14:hiddenFill xmlns:a14="http://schemas.microsoft.com/office/drawing/2010/main">
                    <a:solidFill>
                      <a:srgbClr val="FFFFFF"/>
                    </a:solidFill>
                  </a14:hiddenFill>
                </a:ext>
              </a:extLst>
            </p:spPr>
          </p:pic>
          <p:sp>
            <p:nvSpPr>
              <p:cNvPr id="57869" name="Text Box 525"/>
              <p:cNvSpPr txBox="1">
                <a:spLocks noChangeArrowheads="1"/>
              </p:cNvSpPr>
              <p:nvPr/>
            </p:nvSpPr>
            <p:spPr bwMode="auto">
              <a:xfrm>
                <a:off x="3480" y="3385"/>
                <a:ext cx="846"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Documents</a:t>
                </a:r>
              </a:p>
            </p:txBody>
          </p:sp>
        </p:grpSp>
        <p:grpSp>
          <p:nvGrpSpPr>
            <p:cNvPr id="57870" name="Group 526"/>
            <p:cNvGrpSpPr>
              <a:grpSpLocks/>
            </p:cNvGrpSpPr>
            <p:nvPr/>
          </p:nvGrpSpPr>
          <p:grpSpPr bwMode="auto">
            <a:xfrm>
              <a:off x="448" y="2594"/>
              <a:ext cx="751" cy="925"/>
              <a:chOff x="448" y="2594"/>
              <a:chExt cx="751" cy="925"/>
            </a:xfrm>
          </p:grpSpPr>
          <p:sp>
            <p:nvSpPr>
              <p:cNvPr id="57871" name="Text Box 527"/>
              <p:cNvSpPr txBox="1">
                <a:spLocks noChangeArrowheads="1"/>
              </p:cNvSpPr>
              <p:nvPr/>
            </p:nvSpPr>
            <p:spPr bwMode="auto">
              <a:xfrm>
                <a:off x="448" y="3251"/>
                <a:ext cx="751"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Ground</a:t>
                </a:r>
              </a:p>
              <a:p>
                <a:pPr algn="ctr" eaLnBrk="1" hangingPunct="1">
                  <a:buSzPct val="110000"/>
                </a:pPr>
                <a:r>
                  <a:rPr lang="en-US" altLang="en-US" sz="1400">
                    <a:latin typeface="Times New Roman" pitchFamily="18" charset="0"/>
                  </a:rPr>
                  <a:t>Tracking</a:t>
                </a:r>
              </a:p>
            </p:txBody>
          </p:sp>
          <p:pic>
            <p:nvPicPr>
              <p:cNvPr id="57872" name="Picture 528" descr="j017417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 y="2594"/>
                <a:ext cx="611" cy="6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873" name="Group 529"/>
            <p:cNvGrpSpPr>
              <a:grpSpLocks/>
            </p:cNvGrpSpPr>
            <p:nvPr/>
          </p:nvGrpSpPr>
          <p:grpSpPr bwMode="auto">
            <a:xfrm>
              <a:off x="4676" y="2636"/>
              <a:ext cx="846" cy="512"/>
              <a:chOff x="4676" y="2636"/>
              <a:chExt cx="846" cy="512"/>
            </a:xfrm>
          </p:grpSpPr>
          <p:sp>
            <p:nvSpPr>
              <p:cNvPr id="57874" name="Text Box 530"/>
              <p:cNvSpPr txBox="1">
                <a:spLocks noChangeArrowheads="1"/>
              </p:cNvSpPr>
              <p:nvPr/>
            </p:nvSpPr>
            <p:spPr bwMode="auto">
              <a:xfrm>
                <a:off x="4676" y="3014"/>
                <a:ext cx="846"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Video</a:t>
                </a:r>
              </a:p>
            </p:txBody>
          </p:sp>
          <p:pic>
            <p:nvPicPr>
              <p:cNvPr id="57875" name="Picture 531" descr="EN00293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7" y="2636"/>
                <a:ext cx="688" cy="3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7878" name="Group 534"/>
          <p:cNvGrpSpPr>
            <a:grpSpLocks/>
          </p:cNvGrpSpPr>
          <p:nvPr/>
        </p:nvGrpSpPr>
        <p:grpSpPr bwMode="auto">
          <a:xfrm>
            <a:off x="687388" y="1371600"/>
            <a:ext cx="1819275" cy="661988"/>
            <a:chOff x="433" y="973"/>
            <a:chExt cx="1146" cy="417"/>
          </a:xfrm>
        </p:grpSpPr>
        <p:pic>
          <p:nvPicPr>
            <p:cNvPr id="57879" name="Picture 535" descr="BS00925_"/>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 y="973"/>
              <a:ext cx="775" cy="417"/>
            </a:xfrm>
            <a:prstGeom prst="rect">
              <a:avLst/>
            </a:prstGeom>
            <a:noFill/>
            <a:extLst>
              <a:ext uri="{909E8E84-426E-40DD-AFC4-6F175D3DCCD1}">
                <a14:hiddenFill xmlns:a14="http://schemas.microsoft.com/office/drawing/2010/main">
                  <a:solidFill>
                    <a:srgbClr val="FFFFFF"/>
                  </a:solidFill>
                </a14:hiddenFill>
              </a:ext>
            </a:extLst>
          </p:spPr>
        </p:pic>
        <p:sp>
          <p:nvSpPr>
            <p:cNvPr id="57880" name="Text Box 536"/>
            <p:cNvSpPr txBox="1">
              <a:spLocks noChangeArrowheads="1"/>
            </p:cNvSpPr>
            <p:nvPr/>
          </p:nvSpPr>
          <p:spPr bwMode="auto">
            <a:xfrm>
              <a:off x="828" y="1228"/>
              <a:ext cx="751"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eaLnBrk="1" hangingPunct="1">
                <a:buSzPct val="110000"/>
              </a:pPr>
              <a:r>
                <a:rPr lang="en-US" altLang="en-US" sz="1400">
                  <a:latin typeface="Times New Roman" pitchFamily="18" charset="0"/>
                </a:rPr>
                <a:t>Satellite</a:t>
              </a:r>
            </a:p>
          </p:txBody>
        </p:sp>
      </p:grpSp>
      <p:pic>
        <p:nvPicPr>
          <p:cNvPr id="57881" name="Picture 5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0625" y="5410200"/>
            <a:ext cx="6788150" cy="968375"/>
          </a:xfrm>
          <a:prstGeom prst="rect">
            <a:avLst/>
          </a:prstGeom>
          <a:noFill/>
          <a:extLst>
            <a:ext uri="{909E8E84-426E-40DD-AFC4-6F175D3DCCD1}">
              <a14:hiddenFill xmlns:a14="http://schemas.microsoft.com/office/drawing/2010/main">
                <a:solidFill>
                  <a:srgbClr val="FFFFFF"/>
                </a:solidFill>
              </a14:hiddenFill>
            </a:ext>
          </a:extLst>
        </p:spPr>
      </p:pic>
      <p:sp>
        <p:nvSpPr>
          <p:cNvPr id="57882" name="Text Box 538"/>
          <p:cNvSpPr txBox="1">
            <a:spLocks noChangeArrowheads="1"/>
          </p:cNvSpPr>
          <p:nvPr/>
        </p:nvSpPr>
        <p:spPr bwMode="auto">
          <a:xfrm>
            <a:off x="1715820" y="5607050"/>
            <a:ext cx="56298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solidFill>
                  <a:schemeClr val="bg1"/>
                </a:solidFill>
              </a:rPr>
              <a:t>Testing can have several sources of data for a single event.</a:t>
            </a:r>
          </a:p>
          <a:p>
            <a:pPr algn="ctr"/>
            <a:r>
              <a:rPr lang="en-US" altLang="en-US">
                <a:solidFill>
                  <a:schemeClr val="bg1"/>
                </a:solidFill>
              </a:rPr>
              <a:t>Manage those sources and information in a single file.</a:t>
            </a:r>
          </a:p>
        </p:txBody>
      </p:sp>
    </p:spTree>
    <p:extLst>
      <p:ext uri="{BB962C8B-B14F-4D97-AF65-F5344CB8AC3E}">
        <p14:creationId xmlns:p14="http://schemas.microsoft.com/office/powerpoint/2010/main" val="223216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7525"/>
                                        </p:tgtEl>
                                        <p:attrNameLst>
                                          <p:attrName>style.visibility</p:attrName>
                                        </p:attrNameLst>
                                      </p:cBhvr>
                                      <p:to>
                                        <p:strVal val="visible"/>
                                      </p:to>
                                    </p:set>
                                    <p:animEffect transition="in" filter="dissolve">
                                      <p:cBhvr>
                                        <p:cTn id="7" dur="500"/>
                                        <p:tgtEl>
                                          <p:spTgt spid="57525"/>
                                        </p:tgtEl>
                                      </p:cBhvr>
                                    </p:animEffect>
                                  </p:childTnLst>
                                </p:cTn>
                              </p:par>
                            </p:childTnLst>
                          </p:cTn>
                        </p:par>
                        <p:par>
                          <p:cTn id="8" fill="hold" nodeType="afterGroup">
                            <p:stCondLst>
                              <p:cond delay="500"/>
                            </p:stCondLst>
                            <p:childTnLst>
                              <p:par>
                                <p:cTn id="9" presetID="2" presetClass="entr" presetSubtype="2" fill="hold" nodeType="afterEffect">
                                  <p:stCondLst>
                                    <p:cond delay="1000"/>
                                  </p:stCondLst>
                                  <p:childTnLst>
                                    <p:set>
                                      <p:cBhvr>
                                        <p:cTn id="10" dur="1" fill="hold">
                                          <p:stCondLst>
                                            <p:cond delay="0"/>
                                          </p:stCondLst>
                                        </p:cTn>
                                        <p:tgtEl>
                                          <p:spTgt spid="57878"/>
                                        </p:tgtEl>
                                        <p:attrNameLst>
                                          <p:attrName>style.visibility</p:attrName>
                                        </p:attrNameLst>
                                      </p:cBhvr>
                                      <p:to>
                                        <p:strVal val="visible"/>
                                      </p:to>
                                    </p:set>
                                    <p:anim calcmode="lin" valueType="num">
                                      <p:cBhvr additive="base">
                                        <p:cTn id="11" dur="500" fill="hold"/>
                                        <p:tgtEl>
                                          <p:spTgt spid="57878"/>
                                        </p:tgtEl>
                                        <p:attrNameLst>
                                          <p:attrName>ppt_x</p:attrName>
                                        </p:attrNameLst>
                                      </p:cBhvr>
                                      <p:tavLst>
                                        <p:tav tm="0">
                                          <p:val>
                                            <p:strVal val="1+#ppt_w/2"/>
                                          </p:val>
                                        </p:tav>
                                        <p:tav tm="100000">
                                          <p:val>
                                            <p:strVal val="#ppt_x"/>
                                          </p:val>
                                        </p:tav>
                                      </p:tavLst>
                                    </p:anim>
                                    <p:anim calcmode="lin" valueType="num">
                                      <p:cBhvr additive="base">
                                        <p:cTn id="12" dur="500" fill="hold"/>
                                        <p:tgtEl>
                                          <p:spTgt spid="57878"/>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2000"/>
                            </p:stCondLst>
                            <p:childTnLst>
                              <p:par>
                                <p:cTn id="14" presetID="2" presetClass="entr" presetSubtype="2" fill="hold" nodeType="afterEffect">
                                  <p:stCondLst>
                                    <p:cond delay="1000"/>
                                  </p:stCondLst>
                                  <p:childTnLst>
                                    <p:set>
                                      <p:cBhvr>
                                        <p:cTn id="15" dur="1" fill="hold">
                                          <p:stCondLst>
                                            <p:cond delay="0"/>
                                          </p:stCondLst>
                                        </p:cTn>
                                        <p:tgtEl>
                                          <p:spTgt spid="57350"/>
                                        </p:tgtEl>
                                        <p:attrNameLst>
                                          <p:attrName>style.visibility</p:attrName>
                                        </p:attrNameLst>
                                      </p:cBhvr>
                                      <p:to>
                                        <p:strVal val="visible"/>
                                      </p:to>
                                    </p:set>
                                    <p:anim calcmode="lin" valueType="num">
                                      <p:cBhvr additive="base">
                                        <p:cTn id="16" dur="500" fill="hold"/>
                                        <p:tgtEl>
                                          <p:spTgt spid="57350"/>
                                        </p:tgtEl>
                                        <p:attrNameLst>
                                          <p:attrName>ppt_x</p:attrName>
                                        </p:attrNameLst>
                                      </p:cBhvr>
                                      <p:tavLst>
                                        <p:tav tm="0">
                                          <p:val>
                                            <p:strVal val="1+#ppt_w/2"/>
                                          </p:val>
                                        </p:tav>
                                        <p:tav tm="100000">
                                          <p:val>
                                            <p:strVal val="#ppt_x"/>
                                          </p:val>
                                        </p:tav>
                                      </p:tavLst>
                                    </p:anim>
                                    <p:anim calcmode="lin" valueType="num">
                                      <p:cBhvr additive="base">
                                        <p:cTn id="17" dur="500" fill="hold"/>
                                        <p:tgtEl>
                                          <p:spTgt spid="57350"/>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3500"/>
                            </p:stCondLst>
                            <p:childTnLst>
                              <p:par>
                                <p:cTn id="19" presetID="2" presetClass="entr" presetSubtype="2" fill="hold" nodeType="afterEffect">
                                  <p:stCondLst>
                                    <p:cond delay="1000"/>
                                  </p:stCondLst>
                                  <p:childTnLst>
                                    <p:set>
                                      <p:cBhvr>
                                        <p:cTn id="20" dur="1" fill="hold">
                                          <p:stCondLst>
                                            <p:cond delay="0"/>
                                          </p:stCondLst>
                                        </p:cTn>
                                        <p:tgtEl>
                                          <p:spTgt spid="57387"/>
                                        </p:tgtEl>
                                        <p:attrNameLst>
                                          <p:attrName>style.visibility</p:attrName>
                                        </p:attrNameLst>
                                      </p:cBhvr>
                                      <p:to>
                                        <p:strVal val="visible"/>
                                      </p:to>
                                    </p:set>
                                    <p:anim calcmode="lin" valueType="num">
                                      <p:cBhvr additive="base">
                                        <p:cTn id="21" dur="500" fill="hold"/>
                                        <p:tgtEl>
                                          <p:spTgt spid="57387"/>
                                        </p:tgtEl>
                                        <p:attrNameLst>
                                          <p:attrName>ppt_x</p:attrName>
                                        </p:attrNameLst>
                                      </p:cBhvr>
                                      <p:tavLst>
                                        <p:tav tm="0">
                                          <p:val>
                                            <p:strVal val="1+#ppt_w/2"/>
                                          </p:val>
                                        </p:tav>
                                        <p:tav tm="100000">
                                          <p:val>
                                            <p:strVal val="#ppt_x"/>
                                          </p:val>
                                        </p:tav>
                                      </p:tavLst>
                                    </p:anim>
                                    <p:anim calcmode="lin" valueType="num">
                                      <p:cBhvr additive="base">
                                        <p:cTn id="22" dur="500" fill="hold"/>
                                        <p:tgtEl>
                                          <p:spTgt spid="57387"/>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0"/>
                            </p:stCondLst>
                            <p:childTnLst>
                              <p:par>
                                <p:cTn id="24" presetID="2" presetClass="entr" presetSubtype="2" fill="hold" nodeType="afterEffect">
                                  <p:stCondLst>
                                    <p:cond delay="1000"/>
                                  </p:stCondLst>
                                  <p:childTnLst>
                                    <p:set>
                                      <p:cBhvr>
                                        <p:cTn id="25" dur="1" fill="hold">
                                          <p:stCondLst>
                                            <p:cond delay="0"/>
                                          </p:stCondLst>
                                        </p:cTn>
                                        <p:tgtEl>
                                          <p:spTgt spid="57469"/>
                                        </p:tgtEl>
                                        <p:attrNameLst>
                                          <p:attrName>style.visibility</p:attrName>
                                        </p:attrNameLst>
                                      </p:cBhvr>
                                      <p:to>
                                        <p:strVal val="visible"/>
                                      </p:to>
                                    </p:set>
                                    <p:anim calcmode="lin" valueType="num">
                                      <p:cBhvr additive="base">
                                        <p:cTn id="26" dur="500" fill="hold"/>
                                        <p:tgtEl>
                                          <p:spTgt spid="57469"/>
                                        </p:tgtEl>
                                        <p:attrNameLst>
                                          <p:attrName>ppt_x</p:attrName>
                                        </p:attrNameLst>
                                      </p:cBhvr>
                                      <p:tavLst>
                                        <p:tav tm="0">
                                          <p:val>
                                            <p:strVal val="1+#ppt_w/2"/>
                                          </p:val>
                                        </p:tav>
                                        <p:tav tm="100000">
                                          <p:val>
                                            <p:strVal val="#ppt_x"/>
                                          </p:val>
                                        </p:tav>
                                      </p:tavLst>
                                    </p:anim>
                                    <p:anim calcmode="lin" valueType="num">
                                      <p:cBhvr additive="base">
                                        <p:cTn id="27" dur="500" fill="hold"/>
                                        <p:tgtEl>
                                          <p:spTgt spid="57469"/>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6500"/>
                            </p:stCondLst>
                            <p:childTnLst>
                              <p:par>
                                <p:cTn id="29" presetID="2" presetClass="entr" presetSubtype="2" fill="hold" nodeType="afterEffect">
                                  <p:stCondLst>
                                    <p:cond delay="1000"/>
                                  </p:stCondLst>
                                  <p:childTnLst>
                                    <p:set>
                                      <p:cBhvr>
                                        <p:cTn id="30" dur="1" fill="hold">
                                          <p:stCondLst>
                                            <p:cond delay="0"/>
                                          </p:stCondLst>
                                        </p:cTn>
                                        <p:tgtEl>
                                          <p:spTgt spid="57522"/>
                                        </p:tgtEl>
                                        <p:attrNameLst>
                                          <p:attrName>style.visibility</p:attrName>
                                        </p:attrNameLst>
                                      </p:cBhvr>
                                      <p:to>
                                        <p:strVal val="visible"/>
                                      </p:to>
                                    </p:set>
                                    <p:anim calcmode="lin" valueType="num">
                                      <p:cBhvr additive="base">
                                        <p:cTn id="31" dur="500" fill="hold"/>
                                        <p:tgtEl>
                                          <p:spTgt spid="57522"/>
                                        </p:tgtEl>
                                        <p:attrNameLst>
                                          <p:attrName>ppt_x</p:attrName>
                                        </p:attrNameLst>
                                      </p:cBhvr>
                                      <p:tavLst>
                                        <p:tav tm="0">
                                          <p:val>
                                            <p:strVal val="1+#ppt_w/2"/>
                                          </p:val>
                                        </p:tav>
                                        <p:tav tm="100000">
                                          <p:val>
                                            <p:strVal val="#ppt_x"/>
                                          </p:val>
                                        </p:tav>
                                      </p:tavLst>
                                    </p:anim>
                                    <p:anim calcmode="lin" valueType="num">
                                      <p:cBhvr additive="base">
                                        <p:cTn id="32" dur="500" fill="hold"/>
                                        <p:tgtEl>
                                          <p:spTgt spid="57522"/>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8000"/>
                            </p:stCondLst>
                            <p:childTnLst>
                              <p:par>
                                <p:cTn id="34" presetID="7" presetClass="entr" presetSubtype="2" fill="hold" nodeType="afterEffect">
                                  <p:stCondLst>
                                    <p:cond delay="1000"/>
                                  </p:stCondLst>
                                  <p:childTnLst>
                                    <p:set>
                                      <p:cBhvr>
                                        <p:cTn id="35" dur="1" fill="hold">
                                          <p:stCondLst>
                                            <p:cond delay="0"/>
                                          </p:stCondLst>
                                        </p:cTn>
                                        <p:tgtEl>
                                          <p:spTgt spid="57347"/>
                                        </p:tgtEl>
                                        <p:attrNameLst>
                                          <p:attrName>style.visibility</p:attrName>
                                        </p:attrNameLst>
                                      </p:cBhvr>
                                      <p:to>
                                        <p:strVal val="visible"/>
                                      </p:to>
                                    </p:set>
                                    <p:anim calcmode="lin" valueType="num">
                                      <p:cBhvr additive="base">
                                        <p:cTn id="36" dur="5000" fill="hold"/>
                                        <p:tgtEl>
                                          <p:spTgt spid="57347"/>
                                        </p:tgtEl>
                                        <p:attrNameLst>
                                          <p:attrName>ppt_x</p:attrName>
                                        </p:attrNameLst>
                                      </p:cBhvr>
                                      <p:tavLst>
                                        <p:tav tm="0">
                                          <p:val>
                                            <p:strVal val="1+#ppt_w/2"/>
                                          </p:val>
                                        </p:tav>
                                        <p:tav tm="100000">
                                          <p:val>
                                            <p:strVal val="#ppt_x"/>
                                          </p:val>
                                        </p:tav>
                                      </p:tavLst>
                                    </p:anim>
                                    <p:anim calcmode="lin" valueType="num">
                                      <p:cBhvr additive="base">
                                        <p:cTn id="37" dur="5000" fill="hold"/>
                                        <p:tgtEl>
                                          <p:spTgt spid="573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2438400" y="6629400"/>
            <a:ext cx="4267200" cy="228600"/>
          </a:xfrm>
          <a:prstGeom prst="rect">
            <a:avLst/>
          </a:prstGeom>
        </p:spPr>
        <p:txBody>
          <a:bodyPr/>
          <a:lstStyle/>
          <a:p>
            <a:fld id="{E2850079-E339-41B1-B0B1-48D382C1C675}" type="slidenum">
              <a:rPr lang="en-US" altLang="en-US"/>
              <a:pPr/>
              <a:t>35</a:t>
            </a:fld>
            <a:endParaRPr lang="en-US" altLang="en-US"/>
          </a:p>
        </p:txBody>
      </p:sp>
      <p:sp>
        <p:nvSpPr>
          <p:cNvPr id="104450" name="Rectangle 2"/>
          <p:cNvSpPr>
            <a:spLocks noGrp="1" noChangeArrowheads="1"/>
          </p:cNvSpPr>
          <p:nvPr>
            <p:ph type="title"/>
          </p:nvPr>
        </p:nvSpPr>
        <p:spPr bwMode="auto">
          <a:xfrm>
            <a:off x="698500" y="895350"/>
            <a:ext cx="7772400" cy="5699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ctr"/>
            <a:r>
              <a:rPr lang="en-US" altLang="en-US" i="1" dirty="0"/>
              <a:t>Then and Now</a:t>
            </a:r>
          </a:p>
        </p:txBody>
      </p:sp>
      <p:sp>
        <p:nvSpPr>
          <p:cNvPr id="104451" name="Text Box 3"/>
          <p:cNvSpPr txBox="1">
            <a:spLocks noChangeArrowheads="1"/>
          </p:cNvSpPr>
          <p:nvPr/>
        </p:nvSpPr>
        <p:spPr bwMode="auto">
          <a:xfrm>
            <a:off x="465138" y="1649413"/>
            <a:ext cx="8228012" cy="379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lnSpc>
                <a:spcPct val="100000"/>
              </a:lnSpc>
              <a:spcBef>
                <a:spcPct val="20000"/>
              </a:spcBef>
              <a:buFontTx/>
              <a:buChar char="•"/>
            </a:pPr>
            <a:r>
              <a:rPr lang="en-US" altLang="en-US" sz="2800">
                <a:solidFill>
                  <a:schemeClr val="tx1"/>
                </a:solidFill>
                <a:latin typeface="Arial" pitchFamily="34" charset="0"/>
              </a:rPr>
              <a:t> Previous data files typically were restricted to contain data from a single source without “shoehorning” in data from another source.</a:t>
            </a:r>
          </a:p>
          <a:p>
            <a:pPr algn="l">
              <a:lnSpc>
                <a:spcPct val="100000"/>
              </a:lnSpc>
              <a:spcBef>
                <a:spcPct val="20000"/>
              </a:spcBef>
              <a:buFontTx/>
              <a:buChar char="•"/>
            </a:pPr>
            <a:r>
              <a:rPr lang="en-US" altLang="en-US" sz="2800">
                <a:solidFill>
                  <a:schemeClr val="tx1"/>
                </a:solidFill>
                <a:latin typeface="Arial" pitchFamily="34" charset="0"/>
              </a:rPr>
              <a:t> The data file was the limiting governor for subsequent applications and tools.</a:t>
            </a:r>
          </a:p>
          <a:p>
            <a:pPr algn="l">
              <a:lnSpc>
                <a:spcPct val="100000"/>
              </a:lnSpc>
              <a:spcBef>
                <a:spcPct val="20000"/>
              </a:spcBef>
              <a:buFontTx/>
              <a:buChar char="•"/>
            </a:pPr>
            <a:r>
              <a:rPr lang="en-US" altLang="en-US" sz="2800">
                <a:solidFill>
                  <a:schemeClr val="tx1"/>
                </a:solidFill>
                <a:latin typeface="Arial" pitchFamily="34" charset="0"/>
              </a:rPr>
              <a:t>  With HDF-Time History, there are virtually no restrictions associated with the data file… only the functionality of the applications are the limits.</a:t>
            </a:r>
          </a:p>
          <a:p>
            <a:pPr algn="l">
              <a:lnSpc>
                <a:spcPct val="100000"/>
              </a:lnSpc>
              <a:spcBef>
                <a:spcPct val="20000"/>
              </a:spcBef>
              <a:buFontTx/>
              <a:buChar char="•"/>
            </a:pPr>
            <a:endParaRPr lang="en-US" altLang="en-US" sz="2800">
              <a:solidFill>
                <a:schemeClr val="tx1"/>
              </a:solidFill>
              <a:latin typeface="Arial" pitchFamily="34" charset="0"/>
            </a:endParaRPr>
          </a:p>
        </p:txBody>
      </p:sp>
      <p:sp>
        <p:nvSpPr>
          <p:cNvPr id="2" name="Date Placeholder 1"/>
          <p:cNvSpPr>
            <a:spLocks noGrp="1"/>
          </p:cNvSpPr>
          <p:nvPr>
            <p:ph type="dt" sz="half" idx="10"/>
          </p:nvPr>
        </p:nvSpPr>
        <p:spPr/>
        <p:txBody>
          <a:bodyPr/>
          <a:lstStyle/>
          <a:p>
            <a:pPr>
              <a:defRPr/>
            </a:pPr>
            <a:r>
              <a:rPr lang="en-US" smtClean="0"/>
              <a:t>November 9, 2013</a:t>
            </a:r>
            <a:endParaRPr lang="en-US"/>
          </a:p>
        </p:txBody>
      </p:sp>
    </p:spTree>
    <p:extLst>
      <p:ext uri="{BB962C8B-B14F-4D97-AF65-F5344CB8AC3E}">
        <p14:creationId xmlns:p14="http://schemas.microsoft.com/office/powerpoint/2010/main" val="321368008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Rectangle 6"/>
          <p:cNvSpPr>
            <a:spLocks noGrp="1" noChangeArrowheads="1"/>
          </p:cNvSpPr>
          <p:nvPr>
            <p:ph type="title"/>
          </p:nvPr>
        </p:nvSpPr>
        <p:spPr/>
        <p:txBody>
          <a:bodyPr/>
          <a:lstStyle/>
          <a:p>
            <a:r>
              <a:rPr lang="en-US" altLang="en-US" dirty="0" smtClean="0"/>
              <a:t>Hierarchy Basics</a:t>
            </a:r>
            <a:endParaRPr lang="en-US" altLang="en-US" dirty="0"/>
          </a:p>
        </p:txBody>
      </p:sp>
      <p:sp>
        <p:nvSpPr>
          <p:cNvPr id="2" name="Date Placeholder 1"/>
          <p:cNvSpPr>
            <a:spLocks noGrp="1"/>
          </p:cNvSpPr>
          <p:nvPr>
            <p:ph type="dt" sz="half" idx="10"/>
          </p:nvPr>
        </p:nvSpPr>
        <p:spPr/>
        <p:txBody>
          <a:bodyPr/>
          <a:lstStyle/>
          <a:p>
            <a:r>
              <a:rPr lang="en-US" smtClean="0"/>
              <a:t>November 9, 2013</a:t>
            </a:r>
            <a:endParaRPr lang="en-US"/>
          </a:p>
        </p:txBody>
      </p:sp>
      <p:sp>
        <p:nvSpPr>
          <p:cNvPr id="8" name="Slide Number Placeholder 4"/>
          <p:cNvSpPr>
            <a:spLocks noGrp="1"/>
          </p:cNvSpPr>
          <p:nvPr>
            <p:ph type="sldNum" sz="quarter" idx="12"/>
          </p:nvPr>
        </p:nvSpPr>
        <p:spPr/>
        <p:txBody>
          <a:bodyPr/>
          <a:lstStyle/>
          <a:p>
            <a:fld id="{E7EDF954-71DE-4CD3-B3B9-68F36DF142C1}" type="slidenum">
              <a:rPr lang="en-US" altLang="en-US" smtClean="0"/>
              <a:pPr/>
              <a:t>36</a:t>
            </a:fld>
            <a:endParaRPr lang="en-US" altLang="en-US"/>
          </a:p>
        </p:txBody>
      </p:sp>
      <p:sp>
        <p:nvSpPr>
          <p:cNvPr id="76808" name="Text Box 8"/>
          <p:cNvSpPr txBox="1">
            <a:spLocks noChangeArrowheads="1"/>
          </p:cNvSpPr>
          <p:nvPr/>
        </p:nvSpPr>
        <p:spPr bwMode="auto">
          <a:xfrm>
            <a:off x="3124200" y="1978025"/>
            <a:ext cx="2895600" cy="376238"/>
          </a:xfrm>
          <a:prstGeom prst="rect">
            <a:avLst/>
          </a:prstGeom>
          <a:solidFill>
            <a:schemeClr val="bg2">
              <a:lumMod val="90000"/>
            </a:schemeClr>
          </a:solidFill>
          <a:ln w="9525">
            <a:solidFill>
              <a:schemeClr val="tx1"/>
            </a:solidFill>
            <a:miter lim="800000"/>
            <a:headEnd/>
            <a:tailEnd/>
          </a:ln>
          <a:effectLst/>
          <a:extLst/>
        </p:spPr>
        <p:txBody>
          <a:bodyPr>
            <a:spAutoFit/>
          </a:bodyPr>
          <a:lstStyle/>
          <a:p>
            <a:pPr algn="ctr">
              <a:lnSpc>
                <a:spcPct val="100000"/>
              </a:lnSpc>
            </a:pPr>
            <a:r>
              <a:rPr lang="en-US" altLang="en-US" sz="1800">
                <a:solidFill>
                  <a:schemeClr val="tx1"/>
                </a:solidFill>
                <a:latin typeface="Arial" pitchFamily="34" charset="0"/>
              </a:rPr>
              <a:t>Event</a:t>
            </a:r>
          </a:p>
        </p:txBody>
      </p:sp>
      <p:sp>
        <p:nvSpPr>
          <p:cNvPr id="76809" name="Text Box 9"/>
          <p:cNvSpPr txBox="1">
            <a:spLocks noChangeArrowheads="1"/>
          </p:cNvSpPr>
          <p:nvPr/>
        </p:nvSpPr>
        <p:spPr bwMode="auto">
          <a:xfrm>
            <a:off x="2720975" y="1524000"/>
            <a:ext cx="2778125" cy="376238"/>
          </a:xfrm>
          <a:prstGeom prst="rect">
            <a:avLst/>
          </a:prstGeom>
          <a:solidFill>
            <a:schemeClr val="bg2">
              <a:lumMod val="90000"/>
            </a:schemeClr>
          </a:solidFill>
          <a:ln w="9525">
            <a:solidFill>
              <a:schemeClr val="tx1"/>
            </a:solidFill>
            <a:miter lim="800000"/>
            <a:headEnd/>
            <a:tailEnd/>
          </a:ln>
          <a:effectLst/>
          <a:extLst/>
        </p:spPr>
        <p:txBody>
          <a:bodyPr>
            <a:spAutoFit/>
          </a:bodyPr>
          <a:lstStyle/>
          <a:p>
            <a:pPr algn="ctr">
              <a:lnSpc>
                <a:spcPct val="100000"/>
              </a:lnSpc>
            </a:pPr>
            <a:r>
              <a:rPr lang="en-US" altLang="en-US" sz="1800">
                <a:solidFill>
                  <a:schemeClr val="tx2"/>
                </a:solidFill>
                <a:latin typeface="Arial" pitchFamily="34" charset="0"/>
              </a:rPr>
              <a:t>“/” (root)</a:t>
            </a:r>
          </a:p>
        </p:txBody>
      </p:sp>
      <p:sp>
        <p:nvSpPr>
          <p:cNvPr id="76810" name="Text Box 10"/>
          <p:cNvSpPr txBox="1">
            <a:spLocks noChangeArrowheads="1"/>
          </p:cNvSpPr>
          <p:nvPr/>
        </p:nvSpPr>
        <p:spPr bwMode="auto">
          <a:xfrm>
            <a:off x="3581400" y="2451100"/>
            <a:ext cx="2895600" cy="376238"/>
          </a:xfrm>
          <a:prstGeom prst="rect">
            <a:avLst/>
          </a:prstGeom>
          <a:solidFill>
            <a:schemeClr val="bg2">
              <a:lumMod val="90000"/>
            </a:schemeClr>
          </a:solidFill>
          <a:ln w="9525">
            <a:solidFill>
              <a:schemeClr val="tx1"/>
            </a:solidFill>
            <a:miter lim="800000"/>
            <a:headEnd/>
            <a:tailEnd/>
          </a:ln>
          <a:effectLst/>
          <a:extLst/>
        </p:spPr>
        <p:txBody>
          <a:bodyPr>
            <a:spAutoFit/>
          </a:bodyPr>
          <a:lstStyle/>
          <a:p>
            <a:pPr algn="ctr">
              <a:lnSpc>
                <a:spcPct val="100000"/>
              </a:lnSpc>
            </a:pPr>
            <a:r>
              <a:rPr lang="en-US" altLang="en-US" sz="1800">
                <a:solidFill>
                  <a:schemeClr val="tx1"/>
                </a:solidFill>
                <a:latin typeface="Arial" pitchFamily="34" charset="0"/>
              </a:rPr>
              <a:t>Source</a:t>
            </a:r>
          </a:p>
        </p:txBody>
      </p:sp>
      <p:sp>
        <p:nvSpPr>
          <p:cNvPr id="76817" name="Text Box 17"/>
          <p:cNvSpPr txBox="1">
            <a:spLocks noChangeArrowheads="1"/>
          </p:cNvSpPr>
          <p:nvPr/>
        </p:nvSpPr>
        <p:spPr bwMode="auto">
          <a:xfrm>
            <a:off x="692150" y="3416300"/>
            <a:ext cx="7783513" cy="154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0000"/>
              </a:lnSpc>
              <a:spcBef>
                <a:spcPct val="20000"/>
              </a:spcBef>
            </a:pPr>
            <a:r>
              <a:rPr lang="en-US" altLang="en-US" sz="2800">
                <a:solidFill>
                  <a:schemeClr val="tx1"/>
                </a:solidFill>
                <a:latin typeface="Arial" pitchFamily="34" charset="0"/>
              </a:rPr>
              <a:t>A file can contain one or more events.</a:t>
            </a:r>
          </a:p>
          <a:p>
            <a:pPr algn="l">
              <a:lnSpc>
                <a:spcPct val="100000"/>
              </a:lnSpc>
              <a:spcBef>
                <a:spcPct val="20000"/>
              </a:spcBef>
            </a:pPr>
            <a:endParaRPr lang="en-US" altLang="en-US" sz="2800">
              <a:solidFill>
                <a:schemeClr val="tx1"/>
              </a:solidFill>
              <a:latin typeface="Arial" pitchFamily="34" charset="0"/>
            </a:endParaRPr>
          </a:p>
          <a:p>
            <a:pPr algn="l">
              <a:lnSpc>
                <a:spcPct val="100000"/>
              </a:lnSpc>
              <a:spcBef>
                <a:spcPct val="20000"/>
              </a:spcBef>
            </a:pPr>
            <a:r>
              <a:rPr lang="en-US" altLang="en-US" sz="2800">
                <a:solidFill>
                  <a:schemeClr val="tx1"/>
                </a:solidFill>
                <a:latin typeface="Arial" pitchFamily="34" charset="0"/>
              </a:rPr>
              <a:t>Each event can contain one or more sources.</a:t>
            </a:r>
          </a:p>
        </p:txBody>
      </p:sp>
    </p:spTree>
    <p:extLst>
      <p:ext uri="{BB962C8B-B14F-4D97-AF65-F5344CB8AC3E}">
        <p14:creationId xmlns:p14="http://schemas.microsoft.com/office/powerpoint/2010/main" val="2252795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4294967295"/>
          </p:nvPr>
        </p:nvSpPr>
        <p:spPr>
          <a:xfrm>
            <a:off x="2438400" y="6629400"/>
            <a:ext cx="4267200" cy="228600"/>
          </a:xfrm>
          <a:prstGeom prst="rect">
            <a:avLst/>
          </a:prstGeom>
        </p:spPr>
        <p:txBody>
          <a:bodyPr/>
          <a:lstStyle/>
          <a:p>
            <a:fld id="{CB885C7D-5CCA-4C67-9886-EB8E6FE3D68B}" type="slidenum">
              <a:rPr lang="en-US" altLang="en-US"/>
              <a:pPr/>
              <a:t>37</a:t>
            </a:fld>
            <a:endParaRPr lang="en-US" altLang="en-US"/>
          </a:p>
        </p:txBody>
      </p:sp>
      <p:sp>
        <p:nvSpPr>
          <p:cNvPr id="106498" name="Rectangle 2"/>
          <p:cNvSpPr>
            <a:spLocks noGrp="1" noChangeArrowheads="1"/>
          </p:cNvSpPr>
          <p:nvPr>
            <p:ph type="title"/>
          </p:nvPr>
        </p:nvSpPr>
        <p:spPr bwMode="auto">
          <a:xfrm>
            <a:off x="669925" y="835025"/>
            <a:ext cx="7758113" cy="517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3600" i="1" dirty="0"/>
              <a:t>The  HDF-Time History File Adapts to the Data</a:t>
            </a:r>
            <a:br>
              <a:rPr lang="en-US" altLang="en-US" sz="3600" i="1" dirty="0"/>
            </a:br>
            <a:r>
              <a:rPr lang="en-US" altLang="en-US" sz="1600" i="1" dirty="0">
                <a:solidFill>
                  <a:srgbClr val="FF0000"/>
                </a:solidFill>
              </a:rPr>
              <a:t>not the other way around!</a:t>
            </a:r>
          </a:p>
        </p:txBody>
      </p:sp>
      <p:sp>
        <p:nvSpPr>
          <p:cNvPr id="106499" name="Rectangle 3"/>
          <p:cNvSpPr>
            <a:spLocks noChangeArrowheads="1"/>
          </p:cNvSpPr>
          <p:nvPr/>
        </p:nvSpPr>
        <p:spPr bwMode="auto">
          <a:xfrm>
            <a:off x="3805238" y="4706938"/>
            <a:ext cx="4938712"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69863" indent="-169863" algn="l">
              <a:defRPr sz="2400">
                <a:solidFill>
                  <a:schemeClr val="tx1"/>
                </a:solidFill>
                <a:latin typeface="Times New Roman" pitchFamily="18" charset="0"/>
              </a:defRPr>
            </a:lvl1pPr>
            <a:lvl2pPr marL="681038" indent="-219075" algn="l">
              <a:defRPr sz="2400">
                <a:solidFill>
                  <a:schemeClr val="tx1"/>
                </a:solidFill>
                <a:latin typeface="Times New Roman" pitchFamily="18" charset="0"/>
              </a:defRPr>
            </a:lvl2pPr>
            <a:lvl3pPr marL="3373438" indent="-177800" algn="l">
              <a:defRPr sz="2400">
                <a:solidFill>
                  <a:schemeClr val="tx1"/>
                </a:solidFill>
                <a:latin typeface="Times New Roman" pitchFamily="18" charset="0"/>
              </a:defRPr>
            </a:lvl3pPr>
            <a:lvl4pPr marL="3716338" indent="-228600" algn="l">
              <a:defRPr sz="2400">
                <a:solidFill>
                  <a:schemeClr val="tx1"/>
                </a:solidFill>
                <a:latin typeface="Times New Roman" pitchFamily="18" charset="0"/>
              </a:defRPr>
            </a:lvl4pPr>
            <a:lvl5pPr marL="4059238" indent="-228600" algn="l">
              <a:defRPr sz="2400">
                <a:solidFill>
                  <a:schemeClr val="tx1"/>
                </a:solidFill>
                <a:latin typeface="Times New Roman" pitchFamily="18" charset="0"/>
              </a:defRPr>
            </a:lvl5pPr>
            <a:lvl6pPr marL="4516438" indent="-228600" fontAlgn="base">
              <a:spcBef>
                <a:spcPct val="0"/>
              </a:spcBef>
              <a:spcAft>
                <a:spcPct val="0"/>
              </a:spcAft>
              <a:defRPr sz="2400">
                <a:solidFill>
                  <a:schemeClr val="tx1"/>
                </a:solidFill>
                <a:latin typeface="Times New Roman" pitchFamily="18" charset="0"/>
              </a:defRPr>
            </a:lvl6pPr>
            <a:lvl7pPr marL="4973638" indent="-228600" fontAlgn="base">
              <a:spcBef>
                <a:spcPct val="0"/>
              </a:spcBef>
              <a:spcAft>
                <a:spcPct val="0"/>
              </a:spcAft>
              <a:defRPr sz="2400">
                <a:solidFill>
                  <a:schemeClr val="tx1"/>
                </a:solidFill>
                <a:latin typeface="Times New Roman" pitchFamily="18" charset="0"/>
              </a:defRPr>
            </a:lvl7pPr>
            <a:lvl8pPr marL="5430838" indent="-228600" fontAlgn="base">
              <a:spcBef>
                <a:spcPct val="0"/>
              </a:spcBef>
              <a:spcAft>
                <a:spcPct val="0"/>
              </a:spcAft>
              <a:defRPr sz="2400">
                <a:solidFill>
                  <a:schemeClr val="tx1"/>
                </a:solidFill>
                <a:latin typeface="Times New Roman" pitchFamily="18" charset="0"/>
              </a:defRPr>
            </a:lvl8pPr>
            <a:lvl9pPr marL="5888038" indent="-228600" fontAlgn="base">
              <a:spcBef>
                <a:spcPct val="0"/>
              </a:spcBef>
              <a:spcAft>
                <a:spcPct val="0"/>
              </a:spcAft>
              <a:defRPr sz="2400">
                <a:solidFill>
                  <a:schemeClr val="tx1"/>
                </a:solidFill>
                <a:latin typeface="Times New Roman" pitchFamily="18" charset="0"/>
              </a:defRPr>
            </a:lvl9pPr>
          </a:lstStyle>
          <a:p>
            <a:pPr>
              <a:lnSpc>
                <a:spcPct val="100000"/>
              </a:lnSpc>
              <a:spcBef>
                <a:spcPct val="20000"/>
              </a:spcBef>
            </a:pPr>
            <a:r>
              <a:rPr lang="en-US" altLang="en-US" sz="1800">
                <a:solidFill>
                  <a:schemeClr val="bg1"/>
                </a:solidFill>
                <a:latin typeface="Arial" pitchFamily="34" charset="0"/>
              </a:rPr>
              <a:t>Very Adaptive</a:t>
            </a:r>
          </a:p>
          <a:p>
            <a:pPr lvl="1">
              <a:lnSpc>
                <a:spcPct val="100000"/>
              </a:lnSpc>
              <a:spcBef>
                <a:spcPct val="20000"/>
              </a:spcBef>
              <a:buClr>
                <a:schemeClr val="accent2"/>
              </a:buClr>
              <a:buFont typeface="Wingdings 3" pitchFamily="18" charset="2"/>
              <a:buChar char=""/>
            </a:pPr>
            <a:r>
              <a:rPr lang="en-US" altLang="en-US" sz="1800">
                <a:latin typeface="Arial" pitchFamily="34" charset="0"/>
              </a:rPr>
              <a:t>Any Type of Data can be Stored</a:t>
            </a:r>
          </a:p>
          <a:p>
            <a:pPr lvl="1">
              <a:lnSpc>
                <a:spcPct val="100000"/>
              </a:lnSpc>
              <a:spcBef>
                <a:spcPct val="20000"/>
              </a:spcBef>
              <a:buClr>
                <a:schemeClr val="accent2"/>
              </a:buClr>
              <a:buFont typeface="Wingdings 3" pitchFamily="18" charset="2"/>
              <a:buChar char=""/>
            </a:pPr>
            <a:r>
              <a:rPr lang="en-US" altLang="en-US" sz="1800">
                <a:latin typeface="Arial" pitchFamily="34" charset="0"/>
              </a:rPr>
              <a:t>Most Data is Self-Describing</a:t>
            </a:r>
          </a:p>
          <a:p>
            <a:pPr lvl="1">
              <a:lnSpc>
                <a:spcPct val="100000"/>
              </a:lnSpc>
              <a:spcBef>
                <a:spcPct val="20000"/>
              </a:spcBef>
              <a:buClr>
                <a:schemeClr val="accent2"/>
              </a:buClr>
              <a:buFont typeface="Wingdings 3" pitchFamily="18" charset="2"/>
              <a:buChar char=""/>
            </a:pPr>
            <a:r>
              <a:rPr lang="en-US" altLang="en-US" sz="1800">
                <a:latin typeface="Arial" pitchFamily="34" charset="0"/>
              </a:rPr>
              <a:t>General Categories of Audio, Video, Documents</a:t>
            </a:r>
          </a:p>
          <a:p>
            <a:pPr lvl="1">
              <a:lnSpc>
                <a:spcPct val="100000"/>
              </a:lnSpc>
              <a:spcBef>
                <a:spcPct val="20000"/>
              </a:spcBef>
              <a:buClr>
                <a:schemeClr val="accent2"/>
              </a:buClr>
              <a:buFont typeface="Wingdings 3" pitchFamily="18" charset="2"/>
              <a:buChar char=""/>
            </a:pPr>
            <a:r>
              <a:rPr lang="en-US" altLang="en-US" sz="1800">
                <a:latin typeface="Arial" pitchFamily="34" charset="0"/>
              </a:rPr>
              <a:t>Start to Finish Data in one container</a:t>
            </a:r>
          </a:p>
        </p:txBody>
      </p:sp>
      <p:sp>
        <p:nvSpPr>
          <p:cNvPr id="106500" name="Rectangle 4"/>
          <p:cNvSpPr>
            <a:spLocks noChangeArrowheads="1"/>
          </p:cNvSpPr>
          <p:nvPr/>
        </p:nvSpPr>
        <p:spPr bwMode="auto">
          <a:xfrm>
            <a:off x="3825875" y="2147888"/>
            <a:ext cx="4916488" cy="247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69863" indent="-169863" algn="l">
              <a:defRPr sz="2400">
                <a:solidFill>
                  <a:schemeClr val="tx1"/>
                </a:solidFill>
                <a:latin typeface="Times New Roman" pitchFamily="18" charset="0"/>
              </a:defRPr>
            </a:lvl1pPr>
            <a:lvl2pPr marL="681038" indent="-219075" algn="l">
              <a:defRPr sz="2400">
                <a:solidFill>
                  <a:schemeClr val="tx1"/>
                </a:solidFill>
                <a:latin typeface="Times New Roman" pitchFamily="18" charset="0"/>
              </a:defRPr>
            </a:lvl2pPr>
            <a:lvl3pPr marL="3373438" indent="-177800" algn="l">
              <a:defRPr sz="2400">
                <a:solidFill>
                  <a:schemeClr val="tx1"/>
                </a:solidFill>
                <a:latin typeface="Times New Roman" pitchFamily="18" charset="0"/>
              </a:defRPr>
            </a:lvl3pPr>
            <a:lvl4pPr marL="3716338" indent="-228600" algn="l">
              <a:defRPr sz="2400">
                <a:solidFill>
                  <a:schemeClr val="tx1"/>
                </a:solidFill>
                <a:latin typeface="Times New Roman" pitchFamily="18" charset="0"/>
              </a:defRPr>
            </a:lvl4pPr>
            <a:lvl5pPr marL="4059238" indent="-228600" algn="l">
              <a:defRPr sz="2400">
                <a:solidFill>
                  <a:schemeClr val="tx1"/>
                </a:solidFill>
                <a:latin typeface="Times New Roman" pitchFamily="18" charset="0"/>
              </a:defRPr>
            </a:lvl5pPr>
            <a:lvl6pPr marL="4516438" indent="-228600" fontAlgn="base">
              <a:spcBef>
                <a:spcPct val="0"/>
              </a:spcBef>
              <a:spcAft>
                <a:spcPct val="0"/>
              </a:spcAft>
              <a:defRPr sz="2400">
                <a:solidFill>
                  <a:schemeClr val="tx1"/>
                </a:solidFill>
                <a:latin typeface="Times New Roman" pitchFamily="18" charset="0"/>
              </a:defRPr>
            </a:lvl6pPr>
            <a:lvl7pPr marL="4973638" indent="-228600" fontAlgn="base">
              <a:spcBef>
                <a:spcPct val="0"/>
              </a:spcBef>
              <a:spcAft>
                <a:spcPct val="0"/>
              </a:spcAft>
              <a:defRPr sz="2400">
                <a:solidFill>
                  <a:schemeClr val="tx1"/>
                </a:solidFill>
                <a:latin typeface="Times New Roman" pitchFamily="18" charset="0"/>
              </a:defRPr>
            </a:lvl7pPr>
            <a:lvl8pPr marL="5430838" indent="-228600" fontAlgn="base">
              <a:spcBef>
                <a:spcPct val="0"/>
              </a:spcBef>
              <a:spcAft>
                <a:spcPct val="0"/>
              </a:spcAft>
              <a:defRPr sz="2400">
                <a:solidFill>
                  <a:schemeClr val="tx1"/>
                </a:solidFill>
                <a:latin typeface="Times New Roman" pitchFamily="18" charset="0"/>
              </a:defRPr>
            </a:lvl8pPr>
            <a:lvl9pPr marL="5888038" indent="-228600" fontAlgn="base">
              <a:spcBef>
                <a:spcPct val="0"/>
              </a:spcBef>
              <a:spcAft>
                <a:spcPct val="0"/>
              </a:spcAft>
              <a:defRPr sz="2400">
                <a:solidFill>
                  <a:schemeClr val="tx1"/>
                </a:solidFill>
                <a:latin typeface="Times New Roman" pitchFamily="18" charset="0"/>
              </a:defRPr>
            </a:lvl9pPr>
          </a:lstStyle>
          <a:p>
            <a:pPr>
              <a:lnSpc>
                <a:spcPct val="100000"/>
              </a:lnSpc>
              <a:spcBef>
                <a:spcPct val="20000"/>
              </a:spcBef>
            </a:pPr>
            <a:r>
              <a:rPr lang="en-US" altLang="en-US" sz="1800">
                <a:solidFill>
                  <a:schemeClr val="bg1"/>
                </a:solidFill>
                <a:latin typeface="Arial" pitchFamily="34" charset="0"/>
              </a:rPr>
              <a:t>Store Data As Gathered</a:t>
            </a:r>
          </a:p>
          <a:p>
            <a:pPr lvl="1">
              <a:lnSpc>
                <a:spcPct val="100000"/>
              </a:lnSpc>
              <a:spcBef>
                <a:spcPct val="20000"/>
              </a:spcBef>
              <a:buClr>
                <a:schemeClr val="accent2"/>
              </a:buClr>
              <a:buFont typeface="Wingdings 3" pitchFamily="18" charset="2"/>
              <a:buChar char=""/>
            </a:pPr>
            <a:r>
              <a:rPr lang="en-US" altLang="en-US" sz="1800">
                <a:latin typeface="Arial" pitchFamily="34" charset="0"/>
              </a:rPr>
              <a:t>No alterations to data</a:t>
            </a:r>
          </a:p>
          <a:p>
            <a:pPr lvl="1">
              <a:lnSpc>
                <a:spcPct val="100000"/>
              </a:lnSpc>
              <a:spcBef>
                <a:spcPct val="20000"/>
              </a:spcBef>
              <a:buClr>
                <a:schemeClr val="accent2"/>
              </a:buClr>
              <a:buFont typeface="Wingdings 3" pitchFamily="18" charset="2"/>
              <a:buChar char=""/>
            </a:pPr>
            <a:r>
              <a:rPr lang="en-US" altLang="en-US" sz="1800">
                <a:latin typeface="Arial" pitchFamily="34" charset="0"/>
              </a:rPr>
              <a:t>Visibility to all data processing steps</a:t>
            </a:r>
          </a:p>
          <a:p>
            <a:pPr lvl="1">
              <a:lnSpc>
                <a:spcPct val="100000"/>
              </a:lnSpc>
              <a:spcBef>
                <a:spcPct val="20000"/>
              </a:spcBef>
              <a:buClr>
                <a:schemeClr val="accent2"/>
              </a:buClr>
              <a:buFont typeface="Wingdings 3" pitchFamily="18" charset="2"/>
              <a:buChar char=""/>
            </a:pPr>
            <a:r>
              <a:rPr lang="en-US" altLang="en-US" sz="1800">
                <a:latin typeface="Arial" pitchFamily="34" charset="0"/>
              </a:rPr>
              <a:t>Sources and Parameters can be Asynchronous</a:t>
            </a:r>
          </a:p>
          <a:p>
            <a:pPr lvl="1">
              <a:lnSpc>
                <a:spcPct val="100000"/>
              </a:lnSpc>
              <a:spcBef>
                <a:spcPct val="20000"/>
              </a:spcBef>
              <a:buClr>
                <a:schemeClr val="accent2"/>
              </a:buClr>
              <a:buFont typeface="Wingdings 3" pitchFamily="18" charset="2"/>
              <a:buChar char=""/>
            </a:pPr>
            <a:r>
              <a:rPr lang="en-US" altLang="en-US" sz="1800">
                <a:latin typeface="Arial" pitchFamily="34" charset="0"/>
              </a:rPr>
              <a:t>Parameters can be the Same Name for Different Sources</a:t>
            </a:r>
          </a:p>
          <a:p>
            <a:pPr lvl="1">
              <a:lnSpc>
                <a:spcPct val="100000"/>
              </a:lnSpc>
              <a:spcBef>
                <a:spcPct val="20000"/>
              </a:spcBef>
              <a:buClr>
                <a:schemeClr val="accent2"/>
              </a:buClr>
              <a:buFont typeface="Wingdings 3" pitchFamily="18" charset="2"/>
              <a:buChar char=""/>
            </a:pPr>
            <a:r>
              <a:rPr lang="en-US" altLang="en-US" sz="1800">
                <a:latin typeface="Arial" pitchFamily="34" charset="0"/>
              </a:rPr>
              <a:t>Data Points may be Marked for Exclusion</a:t>
            </a:r>
          </a:p>
        </p:txBody>
      </p:sp>
      <p:graphicFrame>
        <p:nvGraphicFramePr>
          <p:cNvPr id="106502" name="Object 6"/>
          <p:cNvGraphicFramePr>
            <a:graphicFrameLocks noChangeAspect="1"/>
          </p:cNvGraphicFramePr>
          <p:nvPr/>
        </p:nvGraphicFramePr>
        <p:xfrm>
          <a:off x="784225" y="1714500"/>
          <a:ext cx="2659063" cy="4657725"/>
        </p:xfrm>
        <a:graphic>
          <a:graphicData uri="http://schemas.openxmlformats.org/presentationml/2006/ole">
            <mc:AlternateContent xmlns:mc="http://schemas.openxmlformats.org/markup-compatibility/2006">
              <mc:Choice xmlns:v="urn:schemas-microsoft-com:vml" Requires="v">
                <p:oleObj spid="_x0000_s10256" name="Visio" r:id="rId3" imgW="1713960" imgH="3003120" progId="Visio.Drawing.6">
                  <p:embed/>
                </p:oleObj>
              </mc:Choice>
              <mc:Fallback>
                <p:oleObj name="Visio" r:id="rId3" imgW="1713960" imgH="30031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5" y="1714500"/>
                        <a:ext cx="2659063" cy="4657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mtClean="0"/>
              <a:t>November 9, 2013</a:t>
            </a:r>
            <a:endParaRPr lang="en-US"/>
          </a:p>
        </p:txBody>
      </p:sp>
    </p:spTree>
    <p:extLst>
      <p:ext uri="{BB962C8B-B14F-4D97-AF65-F5344CB8AC3E}">
        <p14:creationId xmlns:p14="http://schemas.microsoft.com/office/powerpoint/2010/main" val="1826298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2438400" y="6629400"/>
            <a:ext cx="4267200" cy="228600"/>
          </a:xfrm>
          <a:prstGeom prst="rect">
            <a:avLst/>
          </a:prstGeom>
        </p:spPr>
        <p:txBody>
          <a:bodyPr/>
          <a:lstStyle/>
          <a:p>
            <a:fld id="{CA0A5BF9-6D15-4571-BCA7-D493EE08930F}" type="slidenum">
              <a:rPr lang="en-US" altLang="en-US"/>
              <a:pPr/>
              <a:t>38</a:t>
            </a:fld>
            <a:endParaRPr lang="en-US" altLang="en-US"/>
          </a:p>
        </p:txBody>
      </p:sp>
      <p:sp>
        <p:nvSpPr>
          <p:cNvPr id="100354" name="Rectangle 2"/>
          <p:cNvSpPr>
            <a:spLocks noGrp="1" noChangeArrowheads="1"/>
          </p:cNvSpPr>
          <p:nvPr>
            <p:ph type="title"/>
          </p:nvPr>
        </p:nvSpPr>
        <p:spPr bwMode="auto">
          <a:xfrm>
            <a:off x="698500" y="790575"/>
            <a:ext cx="7772400" cy="56991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ctr"/>
            <a:r>
              <a:rPr lang="en-US" altLang="en-US" i="1" dirty="0"/>
              <a:t>A Source Can Be Many Things</a:t>
            </a:r>
            <a:br>
              <a:rPr lang="en-US" altLang="en-US" i="1" dirty="0"/>
            </a:br>
            <a:r>
              <a:rPr lang="en-US" altLang="en-US" sz="1600" i="1" dirty="0"/>
              <a:t>Example 1… more to follow</a:t>
            </a:r>
          </a:p>
        </p:txBody>
      </p:sp>
      <p:graphicFrame>
        <p:nvGraphicFramePr>
          <p:cNvPr id="100358" name="Object 6"/>
          <p:cNvGraphicFramePr>
            <a:graphicFrameLocks noChangeAspect="1"/>
          </p:cNvGraphicFramePr>
          <p:nvPr/>
        </p:nvGraphicFramePr>
        <p:xfrm>
          <a:off x="2962275" y="1679575"/>
          <a:ext cx="3238500" cy="4324350"/>
        </p:xfrm>
        <a:graphic>
          <a:graphicData uri="http://schemas.openxmlformats.org/presentationml/2006/ole">
            <mc:AlternateContent xmlns:mc="http://schemas.openxmlformats.org/markup-compatibility/2006">
              <mc:Choice xmlns:v="urn:schemas-microsoft-com:vml" Requires="v">
                <p:oleObj spid="_x0000_s11280" name="Visio" r:id="rId3" imgW="2043000" imgH="2728800" progId="Visio.Drawing.6">
                  <p:embed/>
                </p:oleObj>
              </mc:Choice>
              <mc:Fallback>
                <p:oleObj name="Visio" r:id="rId3" imgW="2043000" imgH="27288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275" y="1679575"/>
                        <a:ext cx="3238500" cy="4324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mtClean="0"/>
              <a:t>November 9, 2013</a:t>
            </a:r>
            <a:endParaRPr lang="en-US"/>
          </a:p>
        </p:txBody>
      </p:sp>
    </p:spTree>
    <p:extLst>
      <p:ext uri="{BB962C8B-B14F-4D97-AF65-F5344CB8AC3E}">
        <p14:creationId xmlns:p14="http://schemas.microsoft.com/office/powerpoint/2010/main" val="2679544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Product Model Data</a:t>
            </a:r>
            <a:endParaRPr lang="en-US" dirty="0"/>
          </a:p>
        </p:txBody>
      </p:sp>
      <p:sp>
        <p:nvSpPr>
          <p:cNvPr id="9" name="Text Placeholder 8"/>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5" name="Slide Number Placeholder 4"/>
          <p:cNvSpPr>
            <a:spLocks noGrp="1"/>
          </p:cNvSpPr>
          <p:nvPr>
            <p:ph type="sldNum" sz="quarter" idx="12"/>
          </p:nvPr>
        </p:nvSpPr>
        <p:spPr/>
        <p:txBody>
          <a:bodyPr/>
          <a:lstStyle/>
          <a:p>
            <a:pPr>
              <a:defRPr/>
            </a:pPr>
            <a:fld id="{9948CD65-0C3D-4935-8300-F0A3DFC570C2}" type="slidenum">
              <a:rPr lang="en-US" smtClean="0"/>
              <a:pPr>
                <a:defRPr/>
              </a:pPr>
              <a:t>39</a:t>
            </a:fld>
            <a:endParaRPr lang="en-US"/>
          </a:p>
        </p:txBody>
      </p:sp>
    </p:spTree>
    <p:extLst>
      <p:ext uri="{BB962C8B-B14F-4D97-AF65-F5344CB8AC3E}">
        <p14:creationId xmlns:p14="http://schemas.microsoft.com/office/powerpoint/2010/main" val="1402256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altLang="en-US" dirty="0" smtClean="0"/>
              <a:t>Sample uses of HDF</a:t>
            </a:r>
            <a:br>
              <a:rPr lang="en-US" altLang="en-US" dirty="0" smtClean="0"/>
            </a:br>
            <a:r>
              <a:rPr lang="en-US" altLang="en-US" dirty="0" smtClean="0"/>
              <a:t>2006</a:t>
            </a:r>
          </a:p>
        </p:txBody>
      </p:sp>
      <p:sp>
        <p:nvSpPr>
          <p:cNvPr id="3" name="Subtitle 2"/>
          <p:cNvSpPr>
            <a:spLocks noGrp="1"/>
          </p:cNvSpPr>
          <p:nvPr>
            <p:ph type="subTitle" idx="1"/>
          </p:nvPr>
        </p:nvSpPr>
        <p:spPr/>
        <p:txBody>
          <a:bodyPr/>
          <a:lstStyle/>
          <a:p>
            <a:endParaRPr lang="en-US"/>
          </a:p>
        </p:txBody>
      </p:sp>
      <p:sp>
        <p:nvSpPr>
          <p:cNvPr id="2" name="Date Placeholder 1"/>
          <p:cNvSpPr>
            <a:spLocks noGrp="1"/>
          </p:cNvSpPr>
          <p:nvPr>
            <p:ph type="dt" sz="half" idx="2"/>
          </p:nvPr>
        </p:nvSpPr>
        <p:spPr/>
        <p:txBody>
          <a:bodyPr/>
          <a:lstStyle/>
          <a:p>
            <a:pPr>
              <a:defRPr/>
            </a:pPr>
            <a:r>
              <a:rPr lang="en-US" smtClean="0"/>
              <a:t>November 9, 2013</a:t>
            </a:r>
            <a:endParaRPr lang="en-US" dirty="0"/>
          </a:p>
        </p:txBody>
      </p:sp>
      <p:sp>
        <p:nvSpPr>
          <p:cNvPr id="4" name="Slide Number Placeholder 3"/>
          <p:cNvSpPr>
            <a:spLocks noGrp="1"/>
          </p:cNvSpPr>
          <p:nvPr>
            <p:ph type="sldNum" sz="quarter" idx="12"/>
          </p:nvPr>
        </p:nvSpPr>
        <p:spPr/>
        <p:txBody>
          <a:bodyPr/>
          <a:lstStyle/>
          <a:p>
            <a:fld id="{736C4BAF-311F-7A41-A7B2-B0FB909503E6}" type="slidenum">
              <a:rPr lang="en-US" smtClean="0"/>
              <a:pPr/>
              <a:t>4</a:t>
            </a:fld>
            <a:endParaRPr lang="en-US" dirty="0"/>
          </a:p>
        </p:txBody>
      </p:sp>
    </p:spTree>
    <p:extLst>
      <p:ext uri="{BB962C8B-B14F-4D97-AF65-F5344CB8AC3E}">
        <p14:creationId xmlns:p14="http://schemas.microsoft.com/office/powerpoint/2010/main" val="325000988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p:cNvSpPr>
            <a:spLocks noGrp="1" noRot="1" noChangeArrowheads="1"/>
          </p:cNvSpPr>
          <p:nvPr>
            <p:ph type="title"/>
          </p:nvPr>
        </p:nvSpPr>
        <p:spPr/>
        <p:txBody>
          <a:bodyPr/>
          <a:lstStyle/>
          <a:p>
            <a:r>
              <a:rPr lang="en-US" altLang="en-US" dirty="0" smtClean="0"/>
              <a:t>STEP - Product data exchange</a:t>
            </a:r>
            <a:endParaRPr lang="en-US" altLang="en-US" dirty="0"/>
          </a:p>
        </p:txBody>
      </p:sp>
      <p:sp>
        <p:nvSpPr>
          <p:cNvPr id="625667" name="Rectangle 3"/>
          <p:cNvSpPr>
            <a:spLocks noGrp="1" noChangeArrowheads="1"/>
          </p:cNvSpPr>
          <p:nvPr>
            <p:ph type="body" idx="1"/>
          </p:nvPr>
        </p:nvSpPr>
        <p:spPr/>
        <p:txBody>
          <a:bodyPr/>
          <a:lstStyle/>
          <a:p>
            <a:r>
              <a:rPr lang="en-US" altLang="en-US" dirty="0" smtClean="0"/>
              <a:t>NASA, ESA, EU</a:t>
            </a:r>
          </a:p>
          <a:p>
            <a:r>
              <a:rPr lang="en-US" altLang="en-US" dirty="0" smtClean="0"/>
              <a:t>HDF pilot project funded by NARA </a:t>
            </a:r>
          </a:p>
          <a:p>
            <a:r>
              <a:rPr lang="en-US" altLang="en-US" dirty="0" smtClean="0"/>
              <a:t>Requirements </a:t>
            </a:r>
          </a:p>
          <a:p>
            <a:pPr lvl="1"/>
            <a:r>
              <a:rPr lang="en-US" altLang="en-US" dirty="0" smtClean="0"/>
              <a:t>Binary file format to replace current text-based format STEP (ISO standard)</a:t>
            </a:r>
          </a:p>
          <a:p>
            <a:pPr lvl="1"/>
            <a:r>
              <a:rPr lang="en-US" altLang="en-US" dirty="0" smtClean="0"/>
              <a:t>Support complex data objects and hierarchies of data models </a:t>
            </a:r>
          </a:p>
          <a:p>
            <a:pPr lvl="1"/>
            <a:r>
              <a:rPr lang="en-US" altLang="en-US" dirty="0" smtClean="0"/>
              <a:t>Open source and future ISO standard</a:t>
            </a:r>
          </a:p>
          <a:p>
            <a:endParaRPr lang="en-US" altLang="en-US" dirty="0"/>
          </a:p>
        </p:txBody>
      </p:sp>
      <p:sp>
        <p:nvSpPr>
          <p:cNvPr id="4" name="Slide Number Placeholder 3"/>
          <p:cNvSpPr>
            <a:spLocks noGrp="1"/>
          </p:cNvSpPr>
          <p:nvPr>
            <p:ph type="sldNum" sz="quarter" idx="10"/>
          </p:nvPr>
        </p:nvSpPr>
        <p:spPr/>
        <p:txBody>
          <a:bodyPr/>
          <a:lstStyle/>
          <a:p>
            <a:fld id="{9B886725-FA6A-4566-B792-DF927CA361A8}" type="slidenum">
              <a:rPr lang="en-US" altLang="en-US" smtClean="0"/>
              <a:pPr/>
              <a:t>40</a:t>
            </a:fld>
            <a:endParaRPr lang="en-US" altLang="en-US"/>
          </a:p>
        </p:txBody>
      </p:sp>
      <p:sp>
        <p:nvSpPr>
          <p:cNvPr id="5" name="Date Placeholder 4"/>
          <p:cNvSpPr>
            <a:spLocks noGrp="1"/>
          </p:cNvSpPr>
          <p:nvPr>
            <p:ph type="dt" sz="half" idx="4294967295"/>
          </p:nvPr>
        </p:nvSpPr>
        <p:spPr>
          <a:xfrm>
            <a:off x="2438400" y="6629400"/>
            <a:ext cx="4267200" cy="228600"/>
          </a:xfrm>
          <a:prstGeom prst="rect">
            <a:avLst/>
          </a:prstGeom>
        </p:spPr>
        <p:txBody>
          <a:bodyPr/>
          <a:lstStyle/>
          <a:p>
            <a:r>
              <a:rPr lang="en-US" altLang="en-US" smtClean="0"/>
              <a:t>November 9, 2013</a:t>
            </a:r>
            <a:endParaRPr lang="en-US" altLang="en-US"/>
          </a:p>
        </p:txBody>
      </p:sp>
    </p:spTree>
    <p:extLst>
      <p:ext uri="{BB962C8B-B14F-4D97-AF65-F5344CB8AC3E}">
        <p14:creationId xmlns:p14="http://schemas.microsoft.com/office/powerpoint/2010/main" val="13570915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25667">
                                            <p:txEl>
                                              <p:pRg st="0" end="0"/>
                                            </p:txEl>
                                          </p:spTgt>
                                        </p:tgtEl>
                                        <p:attrNameLst>
                                          <p:attrName>style.visibility</p:attrName>
                                        </p:attrNameLst>
                                      </p:cBhvr>
                                      <p:to>
                                        <p:strVal val="visible"/>
                                      </p:to>
                                    </p:set>
                                    <p:animEffect transition="in" filter="wipe(up)">
                                      <p:cBhvr>
                                        <p:cTn id="7" dur="500"/>
                                        <p:tgtEl>
                                          <p:spTgt spid="625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25667">
                                            <p:txEl>
                                              <p:pRg st="1" end="1"/>
                                            </p:txEl>
                                          </p:spTgt>
                                        </p:tgtEl>
                                        <p:attrNameLst>
                                          <p:attrName>style.visibility</p:attrName>
                                        </p:attrNameLst>
                                      </p:cBhvr>
                                      <p:to>
                                        <p:strVal val="visible"/>
                                      </p:to>
                                    </p:set>
                                    <p:animEffect transition="in" filter="wipe(up)">
                                      <p:cBhvr>
                                        <p:cTn id="12" dur="500"/>
                                        <p:tgtEl>
                                          <p:spTgt spid="6256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25667">
                                            <p:txEl>
                                              <p:pRg st="2" end="2"/>
                                            </p:txEl>
                                          </p:spTgt>
                                        </p:tgtEl>
                                        <p:attrNameLst>
                                          <p:attrName>style.visibility</p:attrName>
                                        </p:attrNameLst>
                                      </p:cBhvr>
                                      <p:to>
                                        <p:strVal val="visible"/>
                                      </p:to>
                                    </p:set>
                                    <p:animEffect transition="in" filter="wipe(up)">
                                      <p:cBhvr>
                                        <p:cTn id="17" dur="500"/>
                                        <p:tgtEl>
                                          <p:spTgt spid="625667">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625667">
                                            <p:txEl>
                                              <p:pRg st="3" end="3"/>
                                            </p:txEl>
                                          </p:spTgt>
                                        </p:tgtEl>
                                        <p:attrNameLst>
                                          <p:attrName>style.visibility</p:attrName>
                                        </p:attrNameLst>
                                      </p:cBhvr>
                                      <p:to>
                                        <p:strVal val="visible"/>
                                      </p:to>
                                    </p:set>
                                    <p:animEffect transition="in" filter="wipe(up)">
                                      <p:cBhvr>
                                        <p:cTn id="20" dur="500"/>
                                        <p:tgtEl>
                                          <p:spTgt spid="625667">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625667">
                                            <p:txEl>
                                              <p:pRg st="4" end="4"/>
                                            </p:txEl>
                                          </p:spTgt>
                                        </p:tgtEl>
                                        <p:attrNameLst>
                                          <p:attrName>style.visibility</p:attrName>
                                        </p:attrNameLst>
                                      </p:cBhvr>
                                      <p:to>
                                        <p:strVal val="visible"/>
                                      </p:to>
                                    </p:set>
                                    <p:animEffect transition="in" filter="wipe(up)">
                                      <p:cBhvr>
                                        <p:cTn id="23" dur="500"/>
                                        <p:tgtEl>
                                          <p:spTgt spid="625667">
                                            <p:txEl>
                                              <p:pRg st="4" end="4"/>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25667">
                                            <p:txEl>
                                              <p:pRg st="5" end="5"/>
                                            </p:txEl>
                                          </p:spTgt>
                                        </p:tgtEl>
                                        <p:attrNameLst>
                                          <p:attrName>style.visibility</p:attrName>
                                        </p:attrNameLst>
                                      </p:cBhvr>
                                      <p:to>
                                        <p:strVal val="visible"/>
                                      </p:to>
                                    </p:set>
                                    <p:animEffect transition="in" filter="wipe(up)">
                                      <p:cBhvr>
                                        <p:cTn id="26" dur="500"/>
                                        <p:tgtEl>
                                          <p:spTgt spid="6256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7"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
          <p:cNvSpPr>
            <a:spLocks noGrp="1"/>
          </p:cNvSpPr>
          <p:nvPr>
            <p:ph type="sldNum" sz="quarter" idx="10"/>
          </p:nvPr>
        </p:nvSpPr>
        <p:spPr/>
        <p:txBody>
          <a:bodyPr/>
          <a:lstStyle/>
          <a:p>
            <a:fld id="{B1BC94F9-1C4C-435E-AF20-CAD2FA5F6999}" type="slidenum">
              <a:rPr lang="en-US" altLang="en-US"/>
              <a:pPr/>
              <a:t>41</a:t>
            </a:fld>
            <a:endParaRPr lang="en-US" altLang="en-US"/>
          </a:p>
        </p:txBody>
      </p:sp>
      <p:sp>
        <p:nvSpPr>
          <p:cNvPr id="19" name="Date Placeholder 4"/>
          <p:cNvSpPr>
            <a:spLocks noGrp="1"/>
          </p:cNvSpPr>
          <p:nvPr>
            <p:ph type="dt" sz="half" idx="4294967295"/>
          </p:nvPr>
        </p:nvSpPr>
        <p:spPr>
          <a:xfrm>
            <a:off x="2438400" y="6629400"/>
            <a:ext cx="4267200" cy="228600"/>
          </a:xfrm>
          <a:prstGeom prst="rect">
            <a:avLst/>
          </a:prstGeom>
        </p:spPr>
        <p:txBody>
          <a:bodyPr/>
          <a:lstStyle/>
          <a:p>
            <a:r>
              <a:rPr lang="en-US" altLang="en-US" smtClean="0"/>
              <a:t>November 9, 2013</a:t>
            </a:r>
            <a:endParaRPr lang="en-US" altLang="en-US"/>
          </a:p>
        </p:txBody>
      </p:sp>
      <p:pic>
        <p:nvPicPr>
          <p:cNvPr id="611330" name="Picture 2" descr="mercedes_circled copy"/>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1646238"/>
            <a:ext cx="2346325" cy="10969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1331" name="Picture 3" descr="airbus_circled"/>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3551238"/>
            <a:ext cx="23495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1332" name="Picture 4" descr="boat_circled"/>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8825" y="1722438"/>
            <a:ext cx="23399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1333" name="Group 5"/>
          <p:cNvGrpSpPr>
            <a:grpSpLocks/>
          </p:cNvGrpSpPr>
          <p:nvPr/>
        </p:nvGrpSpPr>
        <p:grpSpPr bwMode="auto">
          <a:xfrm>
            <a:off x="2286000" y="2644775"/>
            <a:ext cx="1314450" cy="1058863"/>
            <a:chOff x="1440" y="1666"/>
            <a:chExt cx="828" cy="667"/>
          </a:xfrm>
        </p:grpSpPr>
        <p:pic>
          <p:nvPicPr>
            <p:cNvPr id="611334" name="Picture 6" descr="circ_brd copy"/>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 y="1685"/>
              <a:ext cx="792" cy="601"/>
            </a:xfrm>
            <a:prstGeom prst="rect">
              <a:avLst/>
            </a:prstGeom>
            <a:noFill/>
            <a:extLst>
              <a:ext uri="{909E8E84-426E-40DD-AFC4-6F175D3DCCD1}">
                <a14:hiddenFill xmlns:a14="http://schemas.microsoft.com/office/drawing/2010/main">
                  <a:solidFill>
                    <a:srgbClr val="FFFFFF"/>
                  </a:solidFill>
                </a14:hiddenFill>
              </a:ext>
            </a:extLst>
          </p:spPr>
        </p:pic>
        <p:sp>
          <p:nvSpPr>
            <p:cNvPr id="611335" name="Oval 7"/>
            <p:cNvSpPr>
              <a:spLocks noChangeArrowheads="1"/>
            </p:cNvSpPr>
            <p:nvPr/>
          </p:nvSpPr>
          <p:spPr bwMode="auto">
            <a:xfrm>
              <a:off x="1473" y="1679"/>
              <a:ext cx="759" cy="591"/>
            </a:xfrm>
            <a:prstGeom prst="ellipse">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1336" name="Freeform 8"/>
            <p:cNvSpPr>
              <a:spLocks/>
            </p:cNvSpPr>
            <p:nvPr/>
          </p:nvSpPr>
          <p:spPr bwMode="auto">
            <a:xfrm>
              <a:off x="2038" y="2120"/>
              <a:ext cx="204" cy="213"/>
            </a:xfrm>
            <a:custGeom>
              <a:avLst/>
              <a:gdLst>
                <a:gd name="T0" fmla="*/ 425 w 482"/>
                <a:gd name="T1" fmla="*/ 208 h 504"/>
                <a:gd name="T2" fmla="*/ 481 w 482"/>
                <a:gd name="T3" fmla="*/ 503 h 504"/>
                <a:gd name="T4" fmla="*/ 202 w 482"/>
                <a:gd name="T5" fmla="*/ 444 h 504"/>
                <a:gd name="T6" fmla="*/ 258 w 482"/>
                <a:gd name="T7" fmla="*/ 386 h 504"/>
                <a:gd name="T8" fmla="*/ 0 w 482"/>
                <a:gd name="T9" fmla="*/ 116 h 504"/>
                <a:gd name="T10" fmla="*/ 115 w 482"/>
                <a:gd name="T11" fmla="*/ 0 h 504"/>
                <a:gd name="T12" fmla="*/ 370 w 482"/>
                <a:gd name="T13" fmla="*/ 267 h 504"/>
                <a:gd name="T14" fmla="*/ 425 w 482"/>
                <a:gd name="T15" fmla="*/ 208 h 5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2" h="504">
                  <a:moveTo>
                    <a:pt x="425" y="208"/>
                  </a:moveTo>
                  <a:lnTo>
                    <a:pt x="481" y="503"/>
                  </a:lnTo>
                  <a:lnTo>
                    <a:pt x="202" y="444"/>
                  </a:lnTo>
                  <a:lnTo>
                    <a:pt x="258" y="386"/>
                  </a:lnTo>
                  <a:lnTo>
                    <a:pt x="0" y="116"/>
                  </a:lnTo>
                  <a:lnTo>
                    <a:pt x="115" y="0"/>
                  </a:lnTo>
                  <a:lnTo>
                    <a:pt x="370" y="267"/>
                  </a:lnTo>
                  <a:lnTo>
                    <a:pt x="425" y="208"/>
                  </a:lnTo>
                </a:path>
              </a:pathLst>
            </a:custGeom>
            <a:solidFill>
              <a:srgbClr val="990000"/>
            </a:solidFill>
            <a:ln w="28575" cap="rnd" cmpd="sng">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1337" name="Freeform 9"/>
            <p:cNvSpPr>
              <a:spLocks/>
            </p:cNvSpPr>
            <p:nvPr/>
          </p:nvSpPr>
          <p:spPr bwMode="auto">
            <a:xfrm>
              <a:off x="2050" y="1677"/>
              <a:ext cx="204" cy="214"/>
            </a:xfrm>
            <a:custGeom>
              <a:avLst/>
              <a:gdLst>
                <a:gd name="T0" fmla="*/ 425 w 482"/>
                <a:gd name="T1" fmla="*/ 295 h 505"/>
                <a:gd name="T2" fmla="*/ 481 w 482"/>
                <a:gd name="T3" fmla="*/ 0 h 505"/>
                <a:gd name="T4" fmla="*/ 202 w 482"/>
                <a:gd name="T5" fmla="*/ 59 h 505"/>
                <a:gd name="T6" fmla="*/ 258 w 482"/>
                <a:gd name="T7" fmla="*/ 117 h 505"/>
                <a:gd name="T8" fmla="*/ 0 w 482"/>
                <a:gd name="T9" fmla="*/ 389 h 505"/>
                <a:gd name="T10" fmla="*/ 115 w 482"/>
                <a:gd name="T11" fmla="*/ 504 h 505"/>
                <a:gd name="T12" fmla="*/ 370 w 482"/>
                <a:gd name="T13" fmla="*/ 236 h 505"/>
                <a:gd name="T14" fmla="*/ 425 w 482"/>
                <a:gd name="T15" fmla="*/ 295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2" h="505">
                  <a:moveTo>
                    <a:pt x="425" y="295"/>
                  </a:moveTo>
                  <a:lnTo>
                    <a:pt x="481" y="0"/>
                  </a:lnTo>
                  <a:lnTo>
                    <a:pt x="202" y="59"/>
                  </a:lnTo>
                  <a:lnTo>
                    <a:pt x="258" y="117"/>
                  </a:lnTo>
                  <a:lnTo>
                    <a:pt x="0" y="389"/>
                  </a:lnTo>
                  <a:lnTo>
                    <a:pt x="115" y="504"/>
                  </a:lnTo>
                  <a:lnTo>
                    <a:pt x="370" y="236"/>
                  </a:lnTo>
                  <a:lnTo>
                    <a:pt x="425" y="295"/>
                  </a:lnTo>
                </a:path>
              </a:pathLst>
            </a:custGeom>
            <a:solidFill>
              <a:srgbClr val="990000"/>
            </a:solidFill>
            <a:ln w="28575" cap="rnd" cmpd="sng">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1338" name="Freeform 10"/>
            <p:cNvSpPr>
              <a:spLocks/>
            </p:cNvSpPr>
            <p:nvPr/>
          </p:nvSpPr>
          <p:spPr bwMode="auto">
            <a:xfrm>
              <a:off x="1457" y="2100"/>
              <a:ext cx="204" cy="213"/>
            </a:xfrm>
            <a:custGeom>
              <a:avLst/>
              <a:gdLst>
                <a:gd name="T0" fmla="*/ 56 w 481"/>
                <a:gd name="T1" fmla="*/ 208 h 504"/>
                <a:gd name="T2" fmla="*/ 0 w 481"/>
                <a:gd name="T3" fmla="*/ 503 h 504"/>
                <a:gd name="T4" fmla="*/ 279 w 481"/>
                <a:gd name="T5" fmla="*/ 444 h 504"/>
                <a:gd name="T6" fmla="*/ 223 w 481"/>
                <a:gd name="T7" fmla="*/ 386 h 504"/>
                <a:gd name="T8" fmla="*/ 480 w 481"/>
                <a:gd name="T9" fmla="*/ 116 h 504"/>
                <a:gd name="T10" fmla="*/ 366 w 481"/>
                <a:gd name="T11" fmla="*/ 0 h 504"/>
                <a:gd name="T12" fmla="*/ 111 w 481"/>
                <a:gd name="T13" fmla="*/ 267 h 504"/>
                <a:gd name="T14" fmla="*/ 56 w 481"/>
                <a:gd name="T15" fmla="*/ 208 h 5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1" h="504">
                  <a:moveTo>
                    <a:pt x="56" y="208"/>
                  </a:moveTo>
                  <a:lnTo>
                    <a:pt x="0" y="503"/>
                  </a:lnTo>
                  <a:lnTo>
                    <a:pt x="279" y="444"/>
                  </a:lnTo>
                  <a:lnTo>
                    <a:pt x="223" y="386"/>
                  </a:lnTo>
                  <a:lnTo>
                    <a:pt x="480" y="116"/>
                  </a:lnTo>
                  <a:lnTo>
                    <a:pt x="366" y="0"/>
                  </a:lnTo>
                  <a:lnTo>
                    <a:pt x="111" y="267"/>
                  </a:lnTo>
                  <a:lnTo>
                    <a:pt x="56" y="208"/>
                  </a:lnTo>
                </a:path>
              </a:pathLst>
            </a:custGeom>
            <a:solidFill>
              <a:srgbClr val="990000"/>
            </a:solidFill>
            <a:ln w="28575" cap="rnd" cmpd="sng">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1339" name="Freeform 11"/>
            <p:cNvSpPr>
              <a:spLocks/>
            </p:cNvSpPr>
            <p:nvPr/>
          </p:nvSpPr>
          <p:spPr bwMode="auto">
            <a:xfrm>
              <a:off x="1440" y="1666"/>
              <a:ext cx="204" cy="214"/>
            </a:xfrm>
            <a:custGeom>
              <a:avLst/>
              <a:gdLst>
                <a:gd name="T0" fmla="*/ 56 w 481"/>
                <a:gd name="T1" fmla="*/ 295 h 505"/>
                <a:gd name="T2" fmla="*/ 0 w 481"/>
                <a:gd name="T3" fmla="*/ 0 h 505"/>
                <a:gd name="T4" fmla="*/ 279 w 481"/>
                <a:gd name="T5" fmla="*/ 59 h 505"/>
                <a:gd name="T6" fmla="*/ 223 w 481"/>
                <a:gd name="T7" fmla="*/ 117 h 505"/>
                <a:gd name="T8" fmla="*/ 480 w 481"/>
                <a:gd name="T9" fmla="*/ 389 h 505"/>
                <a:gd name="T10" fmla="*/ 366 w 481"/>
                <a:gd name="T11" fmla="*/ 504 h 505"/>
                <a:gd name="T12" fmla="*/ 111 w 481"/>
                <a:gd name="T13" fmla="*/ 236 h 505"/>
                <a:gd name="T14" fmla="*/ 56 w 481"/>
                <a:gd name="T15" fmla="*/ 295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1" h="505">
                  <a:moveTo>
                    <a:pt x="56" y="295"/>
                  </a:moveTo>
                  <a:lnTo>
                    <a:pt x="0" y="0"/>
                  </a:lnTo>
                  <a:lnTo>
                    <a:pt x="279" y="59"/>
                  </a:lnTo>
                  <a:lnTo>
                    <a:pt x="223" y="117"/>
                  </a:lnTo>
                  <a:lnTo>
                    <a:pt x="480" y="389"/>
                  </a:lnTo>
                  <a:lnTo>
                    <a:pt x="366" y="504"/>
                  </a:lnTo>
                  <a:lnTo>
                    <a:pt x="111" y="236"/>
                  </a:lnTo>
                  <a:lnTo>
                    <a:pt x="56" y="295"/>
                  </a:lnTo>
                </a:path>
              </a:pathLst>
            </a:custGeom>
            <a:solidFill>
              <a:srgbClr val="990000"/>
            </a:solidFill>
            <a:ln w="28575" cap="rnd" cmpd="sng">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1340" name="Rectangle 12"/>
          <p:cNvSpPr>
            <a:spLocks noGrp="1" noRot="1" noChangeArrowheads="1"/>
          </p:cNvSpPr>
          <p:nvPr>
            <p:ph type="title"/>
          </p:nvPr>
        </p:nvSpPr>
        <p:spPr/>
        <p:txBody>
          <a:bodyPr/>
          <a:lstStyle/>
          <a:p>
            <a:r>
              <a:rPr lang="en-US" altLang="en-US" dirty="0"/>
              <a:t>Product data exchange – STEP</a:t>
            </a:r>
          </a:p>
        </p:txBody>
      </p:sp>
      <p:sp>
        <p:nvSpPr>
          <p:cNvPr id="611341" name="Rectangle 13"/>
          <p:cNvSpPr>
            <a:spLocks noGrp="1" noChangeArrowheads="1"/>
          </p:cNvSpPr>
          <p:nvPr>
            <p:ph type="body" idx="1"/>
          </p:nvPr>
        </p:nvSpPr>
        <p:spPr>
          <a:xfrm>
            <a:off x="5864225" y="1600200"/>
            <a:ext cx="3279775" cy="4525963"/>
          </a:xfrm>
        </p:spPr>
        <p:txBody>
          <a:bodyPr/>
          <a:lstStyle/>
          <a:p>
            <a:pPr>
              <a:lnSpc>
                <a:spcPct val="90000"/>
              </a:lnSpc>
            </a:pPr>
            <a:r>
              <a:rPr lang="en-US" altLang="en-US" sz="2400" dirty="0">
                <a:effectLst/>
              </a:rPr>
              <a:t>STEP is an ISO data transfer standard. </a:t>
            </a:r>
          </a:p>
          <a:p>
            <a:pPr>
              <a:lnSpc>
                <a:spcPct val="90000"/>
              </a:lnSpc>
            </a:pPr>
            <a:r>
              <a:rPr lang="en-US" altLang="en-US" sz="2400" dirty="0">
                <a:effectLst/>
              </a:rPr>
              <a:t>Defines characteristics of product throughout its life cycle.</a:t>
            </a:r>
          </a:p>
          <a:p>
            <a:pPr>
              <a:lnSpc>
                <a:spcPct val="90000"/>
              </a:lnSpc>
            </a:pPr>
            <a:r>
              <a:rPr lang="en-US" altLang="en-US" sz="2400" dirty="0">
                <a:effectLst/>
              </a:rPr>
              <a:t>Widely used in design and manufacturing.</a:t>
            </a:r>
          </a:p>
          <a:p>
            <a:pPr>
              <a:lnSpc>
                <a:spcPct val="90000"/>
              </a:lnSpc>
            </a:pPr>
            <a:r>
              <a:rPr lang="en-US" altLang="en-US" sz="2400" dirty="0">
                <a:effectLst/>
              </a:rPr>
              <a:t>Uses EXPRESS data modeling language to describe data.</a:t>
            </a:r>
          </a:p>
        </p:txBody>
      </p:sp>
      <p:sp>
        <p:nvSpPr>
          <p:cNvPr id="611342" name="Text Box 14"/>
          <p:cNvSpPr txBox="1">
            <a:spLocks noChangeArrowheads="1"/>
          </p:cNvSpPr>
          <p:nvPr/>
        </p:nvSpPr>
        <p:spPr bwMode="auto">
          <a:xfrm>
            <a:off x="2243138" y="2820988"/>
            <a:ext cx="1490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600">
                <a:solidFill>
                  <a:srgbClr val="DDDDDD"/>
                </a:solidFill>
                <a:effectLst>
                  <a:outerShdw blurRad="38100" dist="38100" dir="2700000" algn="tl">
                    <a:srgbClr val="000000"/>
                  </a:outerShdw>
                </a:effectLst>
                <a:latin typeface="Arial Rounded MT Bold" pitchFamily="34" charset="0"/>
              </a:rPr>
              <a:t>STEP</a:t>
            </a:r>
          </a:p>
        </p:txBody>
      </p:sp>
      <p:grpSp>
        <p:nvGrpSpPr>
          <p:cNvPr id="611343" name="Group 15"/>
          <p:cNvGrpSpPr>
            <a:grpSpLocks/>
          </p:cNvGrpSpPr>
          <p:nvPr/>
        </p:nvGrpSpPr>
        <p:grpSpPr bwMode="auto">
          <a:xfrm>
            <a:off x="3352800" y="3541713"/>
            <a:ext cx="2362200" cy="1123950"/>
            <a:chOff x="2112" y="2231"/>
            <a:chExt cx="1488" cy="708"/>
          </a:xfrm>
        </p:grpSpPr>
        <p:pic>
          <p:nvPicPr>
            <p:cNvPr id="611344" name="Picture 16" descr="tank"/>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2" y="2237"/>
              <a:ext cx="1484"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345" name="Oval 17"/>
            <p:cNvSpPr>
              <a:spLocks noChangeArrowheads="1"/>
            </p:cNvSpPr>
            <p:nvPr/>
          </p:nvSpPr>
          <p:spPr bwMode="auto">
            <a:xfrm>
              <a:off x="2112" y="2231"/>
              <a:ext cx="1488" cy="708"/>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95059609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0"/>
                                          </p:stCondLst>
                                        </p:cTn>
                                        <p:tgtEl>
                                          <p:spTgt spid="611330"/>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nodeType="afterEffect">
                                  <p:stCondLst>
                                    <p:cond delay="1000"/>
                                  </p:stCondLst>
                                  <p:childTnLst>
                                    <p:set>
                                      <p:cBhvr>
                                        <p:cTn id="9" dur="1" fill="hold">
                                          <p:stCondLst>
                                            <p:cond delay="0"/>
                                          </p:stCondLst>
                                        </p:cTn>
                                        <p:tgtEl>
                                          <p:spTgt spid="611332"/>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611331"/>
                                        </p:tgtEl>
                                        <p:attrNameLst>
                                          <p:attrName>style.visibility</p:attrName>
                                        </p:attrNameLst>
                                      </p:cBhvr>
                                      <p:to>
                                        <p:strVal val="visible"/>
                                      </p:to>
                                    </p:set>
                                  </p:childTnLst>
                                </p:cTn>
                              </p:par>
                            </p:childTnLst>
                          </p:cTn>
                        </p:par>
                        <p:par>
                          <p:cTn id="13" fill="hold" nodeType="afterGroup">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611343"/>
                                        </p:tgtEl>
                                        <p:attrNameLst>
                                          <p:attrName>style.visibility</p:attrName>
                                        </p:attrNameLst>
                                      </p:cBhvr>
                                      <p:to>
                                        <p:strVal val="visible"/>
                                      </p:to>
                                    </p:set>
                                  </p:childTnLst>
                                </p:cTn>
                              </p:par>
                            </p:childTnLst>
                          </p:cTn>
                        </p:par>
                        <p:par>
                          <p:cTn id="16" fill="hold" nodeType="afterGroup">
                            <p:stCondLst>
                              <p:cond delay="4000"/>
                            </p:stCondLst>
                            <p:childTnLst>
                              <p:par>
                                <p:cTn id="17" presetID="23" presetClass="entr" presetSubtype="16" fill="hold" nodeType="afterEffect">
                                  <p:stCondLst>
                                    <p:cond delay="1000"/>
                                  </p:stCondLst>
                                  <p:childTnLst>
                                    <p:set>
                                      <p:cBhvr>
                                        <p:cTn id="18" dur="1" fill="hold">
                                          <p:stCondLst>
                                            <p:cond delay="0"/>
                                          </p:stCondLst>
                                        </p:cTn>
                                        <p:tgtEl>
                                          <p:spTgt spid="611333"/>
                                        </p:tgtEl>
                                        <p:attrNameLst>
                                          <p:attrName>style.visibility</p:attrName>
                                        </p:attrNameLst>
                                      </p:cBhvr>
                                      <p:to>
                                        <p:strVal val="visible"/>
                                      </p:to>
                                    </p:set>
                                    <p:anim calcmode="lin" valueType="num">
                                      <p:cBhvr>
                                        <p:cTn id="19" dur="1000" fill="hold"/>
                                        <p:tgtEl>
                                          <p:spTgt spid="611333"/>
                                        </p:tgtEl>
                                        <p:attrNameLst>
                                          <p:attrName>ppt_w</p:attrName>
                                        </p:attrNameLst>
                                      </p:cBhvr>
                                      <p:tavLst>
                                        <p:tav tm="0">
                                          <p:val>
                                            <p:fltVal val="0"/>
                                          </p:val>
                                        </p:tav>
                                        <p:tav tm="100000">
                                          <p:val>
                                            <p:strVal val="#ppt_w"/>
                                          </p:val>
                                        </p:tav>
                                      </p:tavLst>
                                    </p:anim>
                                    <p:anim calcmode="lin" valueType="num">
                                      <p:cBhvr>
                                        <p:cTn id="20" dur="1000" fill="hold"/>
                                        <p:tgtEl>
                                          <p:spTgt spid="611333"/>
                                        </p:tgtEl>
                                        <p:attrNameLst>
                                          <p:attrName>ppt_h</p:attrName>
                                        </p:attrNameLst>
                                      </p:cBhvr>
                                      <p:tavLst>
                                        <p:tav tm="0">
                                          <p:val>
                                            <p:fltVal val="0"/>
                                          </p:val>
                                        </p:tav>
                                        <p:tav tm="100000">
                                          <p:val>
                                            <p:strVal val="#ppt_h"/>
                                          </p:val>
                                        </p:tav>
                                      </p:tavLst>
                                    </p:anim>
                                  </p:childTnLst>
                                </p:cTn>
                              </p:par>
                            </p:childTnLst>
                          </p:cTn>
                        </p:par>
                        <p:par>
                          <p:cTn id="21" fill="hold" nodeType="afterGroup">
                            <p:stCondLst>
                              <p:cond delay="6000"/>
                            </p:stCondLst>
                            <p:childTnLst>
                              <p:par>
                                <p:cTn id="22" presetID="23" presetClass="entr" presetSubtype="16" fill="hold" grpId="0" nodeType="afterEffect">
                                  <p:stCondLst>
                                    <p:cond delay="1000"/>
                                  </p:stCondLst>
                                  <p:childTnLst>
                                    <p:set>
                                      <p:cBhvr>
                                        <p:cTn id="23" dur="1" fill="hold">
                                          <p:stCondLst>
                                            <p:cond delay="0"/>
                                          </p:stCondLst>
                                        </p:cTn>
                                        <p:tgtEl>
                                          <p:spTgt spid="611342"/>
                                        </p:tgtEl>
                                        <p:attrNameLst>
                                          <p:attrName>style.visibility</p:attrName>
                                        </p:attrNameLst>
                                      </p:cBhvr>
                                      <p:to>
                                        <p:strVal val="visible"/>
                                      </p:to>
                                    </p:set>
                                    <p:anim calcmode="lin" valueType="num">
                                      <p:cBhvr>
                                        <p:cTn id="24" dur="500" fill="hold"/>
                                        <p:tgtEl>
                                          <p:spTgt spid="611342"/>
                                        </p:tgtEl>
                                        <p:attrNameLst>
                                          <p:attrName>ppt_w</p:attrName>
                                        </p:attrNameLst>
                                      </p:cBhvr>
                                      <p:tavLst>
                                        <p:tav tm="0">
                                          <p:val>
                                            <p:fltVal val="0"/>
                                          </p:val>
                                        </p:tav>
                                        <p:tav tm="100000">
                                          <p:val>
                                            <p:strVal val="#ppt_w"/>
                                          </p:val>
                                        </p:tav>
                                      </p:tavLst>
                                    </p:anim>
                                    <p:anim calcmode="lin" valueType="num">
                                      <p:cBhvr>
                                        <p:cTn id="25" dur="500" fill="hold"/>
                                        <p:tgtEl>
                                          <p:spTgt spid="611342"/>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611341">
                                            <p:txEl>
                                              <p:pRg st="0" end="0"/>
                                            </p:txEl>
                                          </p:spTgt>
                                        </p:tgtEl>
                                        <p:attrNameLst>
                                          <p:attrName>style.visibility</p:attrName>
                                        </p:attrNameLst>
                                      </p:cBhvr>
                                      <p:to>
                                        <p:strVal val="visible"/>
                                      </p:to>
                                    </p:set>
                                    <p:animEffect transition="in" filter="wipe(up)">
                                      <p:cBhvr>
                                        <p:cTn id="30" dur="1000"/>
                                        <p:tgtEl>
                                          <p:spTgt spid="611341">
                                            <p:txEl>
                                              <p:pRg st="0" end="0"/>
                                            </p:txEl>
                                          </p:spTgt>
                                        </p:tgtEl>
                                      </p:cBhvr>
                                    </p:animEffect>
                                  </p:childTnLst>
                                </p:cTn>
                              </p:par>
                            </p:childTnLst>
                          </p:cTn>
                        </p:par>
                        <p:par>
                          <p:cTn id="31" fill="hold" nodeType="afterGroup">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611341">
                                            <p:txEl>
                                              <p:pRg st="1" end="1"/>
                                            </p:txEl>
                                          </p:spTgt>
                                        </p:tgtEl>
                                        <p:attrNameLst>
                                          <p:attrName>style.visibility</p:attrName>
                                        </p:attrNameLst>
                                      </p:cBhvr>
                                      <p:to>
                                        <p:strVal val="visible"/>
                                      </p:to>
                                    </p:set>
                                    <p:animEffect transition="in" filter="wipe(up)">
                                      <p:cBhvr>
                                        <p:cTn id="34" dur="1000"/>
                                        <p:tgtEl>
                                          <p:spTgt spid="611341">
                                            <p:txEl>
                                              <p:pRg st="1" end="1"/>
                                            </p:txEl>
                                          </p:spTgt>
                                        </p:tgtEl>
                                      </p:cBhvr>
                                    </p:animEffect>
                                  </p:childTnLst>
                                </p:cTn>
                              </p:par>
                            </p:childTnLst>
                          </p:cTn>
                        </p:par>
                        <p:par>
                          <p:cTn id="35" fill="hold" nodeType="afterGroup">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611341">
                                            <p:txEl>
                                              <p:pRg st="2" end="2"/>
                                            </p:txEl>
                                          </p:spTgt>
                                        </p:tgtEl>
                                        <p:attrNameLst>
                                          <p:attrName>style.visibility</p:attrName>
                                        </p:attrNameLst>
                                      </p:cBhvr>
                                      <p:to>
                                        <p:strVal val="visible"/>
                                      </p:to>
                                    </p:set>
                                    <p:animEffect transition="in" filter="wipe(up)">
                                      <p:cBhvr>
                                        <p:cTn id="38" dur="1000"/>
                                        <p:tgtEl>
                                          <p:spTgt spid="611341">
                                            <p:txEl>
                                              <p:pRg st="2" end="2"/>
                                            </p:txEl>
                                          </p:spTgt>
                                        </p:tgtEl>
                                      </p:cBhvr>
                                    </p:animEffect>
                                  </p:childTnLst>
                                </p:cTn>
                              </p:par>
                            </p:childTnLst>
                          </p:cTn>
                        </p:par>
                        <p:par>
                          <p:cTn id="39" fill="hold" nodeType="afterGroup">
                            <p:stCondLst>
                              <p:cond delay="3000"/>
                            </p:stCondLst>
                            <p:childTnLst>
                              <p:par>
                                <p:cTn id="40" presetID="22" presetClass="entr" presetSubtype="1" fill="hold" grpId="0" nodeType="afterEffect">
                                  <p:stCondLst>
                                    <p:cond delay="0"/>
                                  </p:stCondLst>
                                  <p:childTnLst>
                                    <p:set>
                                      <p:cBhvr>
                                        <p:cTn id="41" dur="1" fill="hold">
                                          <p:stCondLst>
                                            <p:cond delay="0"/>
                                          </p:stCondLst>
                                        </p:cTn>
                                        <p:tgtEl>
                                          <p:spTgt spid="611341">
                                            <p:txEl>
                                              <p:pRg st="3" end="3"/>
                                            </p:txEl>
                                          </p:spTgt>
                                        </p:tgtEl>
                                        <p:attrNameLst>
                                          <p:attrName>style.visibility</p:attrName>
                                        </p:attrNameLst>
                                      </p:cBhvr>
                                      <p:to>
                                        <p:strVal val="visible"/>
                                      </p:to>
                                    </p:set>
                                    <p:animEffect transition="in" filter="wipe(up)">
                                      <p:cBhvr>
                                        <p:cTn id="42" dur="1000"/>
                                        <p:tgtEl>
                                          <p:spTgt spid="6113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41" grpId="0" build="p"/>
      <p:bldP spid="6113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Computational Fluid Dynamics Community Standard</a:t>
            </a:r>
            <a:endParaRPr lang="en-US" dirty="0"/>
          </a:p>
        </p:txBody>
      </p:sp>
      <p:sp>
        <p:nvSpPr>
          <p:cNvPr id="7" name="Text Placeholder 6"/>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5" name="Slide Number Placeholder 4"/>
          <p:cNvSpPr>
            <a:spLocks noGrp="1"/>
          </p:cNvSpPr>
          <p:nvPr>
            <p:ph type="sldNum" sz="quarter" idx="12"/>
          </p:nvPr>
        </p:nvSpPr>
        <p:spPr/>
        <p:txBody>
          <a:bodyPr/>
          <a:lstStyle/>
          <a:p>
            <a:pPr>
              <a:defRPr/>
            </a:pPr>
            <a:fld id="{9948CD65-0C3D-4935-8300-F0A3DFC570C2}" type="slidenum">
              <a:rPr lang="en-US" smtClean="0"/>
              <a:pPr>
                <a:defRPr/>
              </a:pPr>
              <a:t>42</a:t>
            </a:fld>
            <a:endParaRPr lang="en-US"/>
          </a:p>
        </p:txBody>
      </p:sp>
    </p:spTree>
    <p:extLst>
      <p:ext uri="{BB962C8B-B14F-4D97-AF65-F5344CB8AC3E}">
        <p14:creationId xmlns:p14="http://schemas.microsoft.com/office/powerpoint/2010/main" val="3629974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ubtitle 2"/>
          <p:cNvSpPr>
            <a:spLocks noGrp="1"/>
          </p:cNvSpPr>
          <p:nvPr>
            <p:ph type="subTitle" idx="1"/>
          </p:nvPr>
        </p:nvSpPr>
        <p:spPr>
          <a:xfrm>
            <a:off x="1371600" y="3200400"/>
            <a:ext cx="6400800" cy="1752600"/>
          </a:xfrm>
        </p:spPr>
        <p:txBody>
          <a:bodyPr>
            <a:normAutofit/>
          </a:bodyPr>
          <a:lstStyle/>
          <a:p>
            <a:endParaRPr lang="en-US" dirty="0" smtClean="0">
              <a:latin typeface="Arial Narrow" pitchFamily="34" charset="0"/>
            </a:endParaRPr>
          </a:p>
        </p:txBody>
      </p:sp>
      <p:sp>
        <p:nvSpPr>
          <p:cNvPr id="2" name="Date Placeholder 1"/>
          <p:cNvSpPr>
            <a:spLocks noGrp="1"/>
          </p:cNvSpPr>
          <p:nvPr>
            <p:ph type="dt" sz="half" idx="4294967295"/>
          </p:nvPr>
        </p:nvSpPr>
        <p:spPr>
          <a:xfrm>
            <a:off x="457200" y="6356350"/>
            <a:ext cx="2133600" cy="365125"/>
          </a:xfrm>
          <a:prstGeom prst="rect">
            <a:avLst/>
          </a:prstGeom>
        </p:spPr>
        <p:txBody>
          <a:bodyPr/>
          <a:lstStyle/>
          <a:p>
            <a:r>
              <a:rPr lang="en-US" smtClean="0"/>
              <a:t>November 9, 2013</a:t>
            </a:r>
            <a:endParaRPr lang="en-US"/>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B6F15528-21DE-4FAA-801E-634DDDAF4B2B}" type="slidenum">
              <a:rPr lang="en-US" smtClean="0"/>
              <a:pPr/>
              <a:t>43</a:t>
            </a:fld>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68781"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8" name="Title 1"/>
          <p:cNvSpPr>
            <a:spLocks noGrp="1"/>
          </p:cNvSpPr>
          <p:nvPr>
            <p:ph type="ctrTitle"/>
          </p:nvPr>
        </p:nvSpPr>
        <p:spPr>
          <a:xfrm>
            <a:off x="762000" y="4953000"/>
            <a:ext cx="7772400" cy="1470025"/>
          </a:xfrm>
        </p:spPr>
        <p:txBody>
          <a:bodyPr/>
          <a:lstStyle/>
          <a:p>
            <a:r>
              <a:rPr lang="en-US" dirty="0" smtClean="0"/>
              <a:t>CFD General Notation System</a:t>
            </a:r>
            <a:br>
              <a:rPr lang="en-US" dirty="0" smtClean="0"/>
            </a:br>
            <a:endParaRPr lang="en-US" dirty="0" smtClean="0">
              <a:latin typeface="Arial" pitchFamily="34" charset="0"/>
            </a:endParaRPr>
          </a:p>
        </p:txBody>
      </p:sp>
    </p:spTree>
    <p:extLst>
      <p:ext uri="{BB962C8B-B14F-4D97-AF65-F5344CB8AC3E}">
        <p14:creationId xmlns:p14="http://schemas.microsoft.com/office/powerpoint/2010/main" val="3548865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CFD?</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Computational </a:t>
            </a:r>
            <a:r>
              <a:rPr lang="en-US" b="1" dirty="0"/>
              <a:t>fluid dynamics </a:t>
            </a:r>
            <a:r>
              <a:rPr lang="en-US" dirty="0"/>
              <a:t>(CFD) is a branch of fluid mechanics that uses numerical methods and algorithms to solve and analyze problems that involve fluid flows. </a:t>
            </a:r>
            <a:endParaRPr lang="en-US" dirty="0" smtClean="0"/>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6" name="Slide Number Placeholder 5"/>
          <p:cNvSpPr>
            <a:spLocks noGrp="1"/>
          </p:cNvSpPr>
          <p:nvPr>
            <p:ph type="sldNum" sz="quarter" idx="12"/>
          </p:nvPr>
        </p:nvSpPr>
        <p:spPr/>
        <p:txBody>
          <a:bodyPr/>
          <a:lstStyle/>
          <a:p>
            <a:pPr>
              <a:defRPr/>
            </a:pPr>
            <a:fld id="{32051683-7C01-447B-B602-EC678C26B012}" type="slidenum">
              <a:rPr lang="en-US" smtClean="0"/>
              <a:pPr>
                <a:defRPr/>
              </a:pPr>
              <a:t>44</a:t>
            </a:fld>
            <a:endParaRPr lang="en-US"/>
          </a:p>
        </p:txBody>
      </p:sp>
    </p:spTree>
    <p:extLst>
      <p:ext uri="{BB962C8B-B14F-4D97-AF65-F5344CB8AC3E}">
        <p14:creationId xmlns:p14="http://schemas.microsoft.com/office/powerpoint/2010/main" val="2529193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95250"/>
            <a:ext cx="627380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400" y="4724400"/>
            <a:ext cx="8153400" cy="1938992"/>
          </a:xfrm>
          <a:prstGeom prst="rect">
            <a:avLst/>
          </a:prstGeom>
          <a:noFill/>
        </p:spPr>
        <p:txBody>
          <a:bodyPr wrap="square" rtlCol="0">
            <a:spAutoFit/>
          </a:bodyPr>
          <a:lstStyle/>
          <a:p>
            <a:r>
              <a:rPr lang="en-US" dirty="0" smtClean="0">
                <a:latin typeface="Arial" pitchFamily="34" charset="0"/>
                <a:cs typeface="Arial" pitchFamily="34" charset="0"/>
              </a:rPr>
              <a:t>This CFD </a:t>
            </a:r>
            <a:r>
              <a:rPr lang="en-US" dirty="0">
                <a:latin typeface="Arial" pitchFamily="34" charset="0"/>
                <a:cs typeface="Arial" pitchFamily="34" charset="0"/>
              </a:rPr>
              <a:t>computer generated image shows a model of the space shuttle. CFD has taken the place of wind tunnels for many evaluations of aircraft and, as computing power increases and computer models become more sophisticated, CFD will largely replace wind tunnels.</a:t>
            </a:r>
          </a:p>
        </p:txBody>
      </p:sp>
      <p:sp>
        <p:nvSpPr>
          <p:cNvPr id="3" name="Date Placeholder 2"/>
          <p:cNvSpPr>
            <a:spLocks noGrp="1"/>
          </p:cNvSpPr>
          <p:nvPr>
            <p:ph type="dt" sz="half" idx="10"/>
          </p:nvPr>
        </p:nvSpPr>
        <p:spPr/>
        <p:txBody>
          <a:bodyPr/>
          <a:lstStyle/>
          <a:p>
            <a:pPr>
              <a:defRPr/>
            </a:pPr>
            <a:r>
              <a:rPr lang="en-US" smtClean="0"/>
              <a:t>November 9, 2013</a:t>
            </a:r>
            <a:endParaRPr lang="en-US"/>
          </a:p>
        </p:txBody>
      </p:sp>
      <p:sp>
        <p:nvSpPr>
          <p:cNvPr id="6" name="Slide Number Placeholder 5"/>
          <p:cNvSpPr>
            <a:spLocks noGrp="1"/>
          </p:cNvSpPr>
          <p:nvPr>
            <p:ph type="sldNum" sz="quarter" idx="12"/>
          </p:nvPr>
        </p:nvSpPr>
        <p:spPr/>
        <p:txBody>
          <a:bodyPr/>
          <a:lstStyle/>
          <a:p>
            <a:pPr>
              <a:defRPr/>
            </a:pPr>
            <a:fld id="{D4DA3989-B39F-41AF-A100-3C9B1657E525}" type="slidenum">
              <a:rPr lang="en-US" smtClean="0"/>
              <a:pPr>
                <a:defRPr/>
              </a:pPr>
              <a:t>45</a:t>
            </a:fld>
            <a:endParaRPr lang="en-US"/>
          </a:p>
        </p:txBody>
      </p:sp>
    </p:spTree>
    <p:extLst>
      <p:ext uri="{BB962C8B-B14F-4D97-AF65-F5344CB8AC3E}">
        <p14:creationId xmlns:p14="http://schemas.microsoft.com/office/powerpoint/2010/main" val="20271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What is CGNS ?</a:t>
            </a:r>
          </a:p>
        </p:txBody>
      </p:sp>
      <p:sp>
        <p:nvSpPr>
          <p:cNvPr id="222211" name="Rectangle 3"/>
          <p:cNvSpPr>
            <a:spLocks noGrp="1" noChangeArrowheads="1"/>
          </p:cNvSpPr>
          <p:nvPr>
            <p:ph idx="1"/>
          </p:nvPr>
        </p:nvSpPr>
        <p:spPr/>
        <p:txBody>
          <a:bodyPr>
            <a:normAutofit/>
          </a:bodyPr>
          <a:lstStyle/>
          <a:p>
            <a:pPr>
              <a:buFont typeface="Arial" charset="0"/>
              <a:buChar char="•"/>
              <a:defRPr/>
            </a:pPr>
            <a:r>
              <a:rPr lang="en-US" dirty="0" smtClean="0">
                <a:ea typeface="ＭＳ Ｐゴシック" charset="-128"/>
              </a:rPr>
              <a:t>Standard Interface Data Structures (SIDS)</a:t>
            </a:r>
          </a:p>
          <a:p>
            <a:pPr lvl="1">
              <a:buFont typeface="Arial" charset="0"/>
              <a:buChar char="–"/>
              <a:defRPr/>
            </a:pPr>
            <a:r>
              <a:rPr lang="en-US" dirty="0" smtClean="0">
                <a:ea typeface="ＭＳ Ｐゴシック" charset="-128"/>
              </a:rPr>
              <a:t>Collection of conventions and definitions that defines the intellectual content of CFD-related data.</a:t>
            </a:r>
          </a:p>
          <a:p>
            <a:pPr>
              <a:buFont typeface="Arial" charset="0"/>
              <a:buChar char="•"/>
              <a:defRPr/>
            </a:pPr>
            <a:r>
              <a:rPr lang="en-US" dirty="0" smtClean="0">
                <a:ea typeface="ＭＳ Ｐゴシック" charset="-128"/>
              </a:rPr>
              <a:t>SIDS to HDF5 Mapping</a:t>
            </a:r>
          </a:p>
          <a:p>
            <a:pPr lvl="1">
              <a:buFont typeface="Arial" charset="0"/>
              <a:buChar char="–"/>
              <a:defRPr/>
            </a:pPr>
            <a:r>
              <a:rPr lang="en-US" dirty="0" smtClean="0">
                <a:ea typeface="ＭＳ Ｐゴシック" charset="-128"/>
              </a:rPr>
              <a:t>Defines how the SIDS is represented in HDF5</a:t>
            </a:r>
          </a:p>
          <a:p>
            <a:pPr>
              <a:buFont typeface="Arial" charset="0"/>
              <a:buChar char="•"/>
              <a:defRPr/>
            </a:pPr>
            <a:r>
              <a:rPr lang="en-US" dirty="0" smtClean="0">
                <a:ea typeface="ＭＳ Ｐゴシック" charset="-128"/>
              </a:rPr>
              <a:t>CGNS Mid-Level Library (MLL)</a:t>
            </a:r>
          </a:p>
          <a:p>
            <a:pPr lvl="1">
              <a:buFont typeface="Arial" charset="0"/>
              <a:buChar char="–"/>
              <a:defRPr/>
            </a:pPr>
            <a:r>
              <a:rPr lang="en-US" dirty="0" smtClean="0">
                <a:ea typeface="ＭＳ Ｐゴシック" charset="-128"/>
              </a:rPr>
              <a:t>Application Programming Interface (API) which conforms to the SIDS</a:t>
            </a:r>
          </a:p>
          <a:p>
            <a:pPr lvl="1">
              <a:buFont typeface="Arial" charset="0"/>
              <a:buChar char="–"/>
              <a:defRPr/>
            </a:pPr>
            <a:r>
              <a:rPr lang="en-US" dirty="0" smtClean="0">
                <a:ea typeface="ＭＳ Ｐゴシック" charset="-128"/>
              </a:rPr>
              <a:t>Built on top of HDF5, which does I/O operations</a:t>
            </a:r>
            <a:endParaRPr lang="en-US" dirty="0">
              <a:ea typeface="ＭＳ Ｐゴシック" charset="-128"/>
            </a:endParaRPr>
          </a:p>
        </p:txBody>
      </p:sp>
      <p:sp>
        <p:nvSpPr>
          <p:cNvPr id="22532" name="Slide Number Placeholder 4"/>
          <p:cNvSpPr>
            <a:spLocks noGrp="1"/>
          </p:cNvSpPr>
          <p:nvPr>
            <p:ph type="sldNum" sz="quarter" idx="4294967295"/>
          </p:nvPr>
        </p:nvSpPr>
        <p:spPr bwMode="auto">
          <a:xfrm>
            <a:off x="2438400" y="6629400"/>
            <a:ext cx="4267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91ABB187-933A-48FC-A150-ABFCCA4A86DE}" type="slidenum">
              <a:rPr lang="en-US" smtClean="0">
                <a:solidFill>
                  <a:srgbClr val="898989"/>
                </a:solidFill>
                <a:latin typeface="Calibri" pitchFamily="34" charset="0"/>
              </a:rPr>
              <a:pPr eaLnBrk="1" hangingPunct="1"/>
              <a:t>46</a:t>
            </a:fld>
            <a:endParaRPr lang="en-US" smtClean="0">
              <a:solidFill>
                <a:srgbClr val="898989"/>
              </a:solidFill>
              <a:latin typeface="Calibri" pitchFamily="34" charset="0"/>
            </a:endParaRPr>
          </a:p>
        </p:txBody>
      </p:sp>
      <p:sp>
        <p:nvSpPr>
          <p:cNvPr id="2" name="Date Placeholder 1"/>
          <p:cNvSpPr>
            <a:spLocks noGrp="1"/>
          </p:cNvSpPr>
          <p:nvPr>
            <p:ph type="dt" sz="half" idx="10"/>
          </p:nvPr>
        </p:nvSpPr>
        <p:spPr/>
        <p:txBody>
          <a:bodyPr/>
          <a:lstStyle/>
          <a:p>
            <a:r>
              <a:rPr lang="en-US" smtClean="0"/>
              <a:t>November 9, 2013</a:t>
            </a:r>
            <a:endParaRPr lang="en-US"/>
          </a:p>
        </p:txBody>
      </p:sp>
    </p:spTree>
    <p:extLst>
      <p:ext uri="{BB962C8B-B14F-4D97-AF65-F5344CB8AC3E}">
        <p14:creationId xmlns:p14="http://schemas.microsoft.com/office/powerpoint/2010/main" val="1850615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smtClean="0"/>
              <a:t>CGNS and HDF5*</a:t>
            </a:r>
          </a:p>
        </p:txBody>
      </p:sp>
      <p:sp>
        <p:nvSpPr>
          <p:cNvPr id="224259" name="Rectangle 3"/>
          <p:cNvSpPr>
            <a:spLocks noGrp="1" noChangeArrowheads="1"/>
          </p:cNvSpPr>
          <p:nvPr>
            <p:ph idx="1"/>
          </p:nvPr>
        </p:nvSpPr>
        <p:spPr/>
        <p:txBody>
          <a:bodyPr>
            <a:normAutofit fontScale="92500" lnSpcReduction="10000"/>
          </a:bodyPr>
          <a:lstStyle/>
          <a:p>
            <a:r>
              <a:rPr lang="en-US" dirty="0" smtClean="0"/>
              <a:t>CGNS was </a:t>
            </a:r>
            <a:r>
              <a:rPr lang="en-US" dirty="0"/>
              <a:t>originally built using </a:t>
            </a:r>
            <a:r>
              <a:rPr lang="en-US" dirty="0" smtClean="0"/>
              <a:t>the ADF format. </a:t>
            </a:r>
          </a:p>
          <a:p>
            <a:r>
              <a:rPr lang="en-US" dirty="0" smtClean="0"/>
              <a:t>However</a:t>
            </a:r>
            <a:r>
              <a:rPr lang="en-US" dirty="0"/>
              <a:t>, ADF does not have parallel I/O or data compression capabilities, and does not have the support and tools that </a:t>
            </a:r>
            <a:r>
              <a:rPr lang="en-US" dirty="0" smtClean="0"/>
              <a:t>HDF5 </a:t>
            </a:r>
            <a:r>
              <a:rPr lang="en-US" dirty="0"/>
              <a:t>offers.  </a:t>
            </a:r>
            <a:endParaRPr lang="en-US" dirty="0" smtClean="0"/>
          </a:p>
          <a:p>
            <a:r>
              <a:rPr lang="en-US" dirty="0" smtClean="0"/>
              <a:t>HDF5 has </a:t>
            </a:r>
            <a:r>
              <a:rPr lang="en-US" dirty="0"/>
              <a:t>rapidly grown to become a world-wide format standard for </a:t>
            </a:r>
            <a:r>
              <a:rPr lang="en-US" dirty="0" smtClean="0"/>
              <a:t>scientific </a:t>
            </a:r>
            <a:r>
              <a:rPr lang="en-US" dirty="0"/>
              <a:t>data.  </a:t>
            </a:r>
            <a:endParaRPr lang="en-US" dirty="0" smtClean="0"/>
          </a:p>
          <a:p>
            <a:r>
              <a:rPr lang="en-US" dirty="0" smtClean="0"/>
              <a:t>HDF5 </a:t>
            </a:r>
            <a:r>
              <a:rPr lang="en-US" dirty="0"/>
              <a:t>has parallel capability as well as a broader support base than ADF. </a:t>
            </a:r>
          </a:p>
          <a:p>
            <a:r>
              <a:rPr lang="en-US" dirty="0" smtClean="0"/>
              <a:t>Therefore</a:t>
            </a:r>
            <a:r>
              <a:rPr lang="en-US" dirty="0"/>
              <a:t>, </a:t>
            </a:r>
            <a:r>
              <a:rPr lang="en-US" dirty="0" smtClean="0"/>
              <a:t>CGNS has adopted </a:t>
            </a:r>
            <a:r>
              <a:rPr lang="en-US" dirty="0"/>
              <a:t>HDF5 as the default (official) data storage mechanism</a:t>
            </a:r>
            <a:r>
              <a:rPr lang="en-US" sz="2200" b="1" dirty="0" smtClean="0"/>
              <a:t>.</a:t>
            </a:r>
          </a:p>
          <a:p>
            <a:pPr marL="0" indent="0">
              <a:buNone/>
            </a:pPr>
            <a:r>
              <a:rPr lang="en-US" sz="2200" b="1" dirty="0" smtClean="0"/>
              <a:t> </a:t>
            </a:r>
          </a:p>
          <a:p>
            <a:pPr marL="0" indent="0">
              <a:buNone/>
            </a:pPr>
            <a:r>
              <a:rPr lang="en-US" sz="2200" b="1" dirty="0" smtClean="0"/>
              <a:t>* </a:t>
            </a:r>
            <a:r>
              <a:rPr lang="en-US" sz="1900" b="1" dirty="0"/>
              <a:t>Paraphrased from http://</a:t>
            </a:r>
            <a:r>
              <a:rPr lang="en-US" sz="1900" b="1" dirty="0" smtClean="0"/>
              <a:t>cgns.sourceforge.net/hdf5.html.</a:t>
            </a:r>
            <a:endParaRPr lang="en-US" sz="2200" b="1" dirty="0" smtClean="0"/>
          </a:p>
        </p:txBody>
      </p:sp>
      <p:sp>
        <p:nvSpPr>
          <p:cNvPr id="2" name="Date Placeholder 1"/>
          <p:cNvSpPr>
            <a:spLocks noGrp="1"/>
          </p:cNvSpPr>
          <p:nvPr>
            <p:ph type="dt" sz="half" idx="10"/>
          </p:nvPr>
        </p:nvSpPr>
        <p:spPr/>
        <p:txBody>
          <a:bodyPr/>
          <a:lstStyle/>
          <a:p>
            <a:r>
              <a:rPr lang="en-US" smtClean="0"/>
              <a:t>November 9, 2013</a:t>
            </a:r>
            <a:endParaRPr lang="en-US"/>
          </a:p>
        </p:txBody>
      </p:sp>
      <p:sp>
        <p:nvSpPr>
          <p:cNvPr id="39940" name="Slide Number Placeholder 4"/>
          <p:cNvSpPr>
            <a:spLocks noGrp="1"/>
          </p:cNvSpPr>
          <p:nvPr>
            <p:ph type="sldNum" sz="quarter" idx="12"/>
          </p:nvPr>
        </p:nvSpPr>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fld id="{9F947B4A-455F-462E-891E-E51A38148DB7}" type="slidenum">
              <a:rPr lang="en-US" smtClean="0"/>
              <a:pPr/>
              <a:t>47</a:t>
            </a:fld>
            <a:endParaRPr lang="en-US" smtClean="0"/>
          </a:p>
        </p:txBody>
      </p:sp>
    </p:spTree>
    <p:extLst>
      <p:ext uri="{BB962C8B-B14F-4D97-AF65-F5344CB8AC3E}">
        <p14:creationId xmlns:p14="http://schemas.microsoft.com/office/powerpoint/2010/main" val="306719714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cosmology</a:t>
            </a:r>
            <a:endParaRPr lang="en-US" dirty="0"/>
          </a:p>
        </p:txBody>
      </p:sp>
      <p:sp>
        <p:nvSpPr>
          <p:cNvPr id="7" name="Text Placeholder 6"/>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5" name="Slide Number Placeholder 4"/>
          <p:cNvSpPr>
            <a:spLocks noGrp="1"/>
          </p:cNvSpPr>
          <p:nvPr>
            <p:ph type="sldNum" sz="quarter" idx="12"/>
          </p:nvPr>
        </p:nvSpPr>
        <p:spPr/>
        <p:txBody>
          <a:bodyPr/>
          <a:lstStyle/>
          <a:p>
            <a:pPr>
              <a:defRPr/>
            </a:pPr>
            <a:fld id="{9948CD65-0C3D-4935-8300-F0A3DFC570C2}" type="slidenum">
              <a:rPr lang="en-US" smtClean="0"/>
              <a:pPr>
                <a:defRPr/>
              </a:pPr>
              <a:t>48</a:t>
            </a:fld>
            <a:endParaRPr lang="en-US"/>
          </a:p>
        </p:txBody>
      </p:sp>
    </p:spTree>
    <p:extLst>
      <p:ext uri="{BB962C8B-B14F-4D97-AF65-F5344CB8AC3E}">
        <p14:creationId xmlns:p14="http://schemas.microsoft.com/office/powerpoint/2010/main" val="2974545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normAutofit fontScale="92500" lnSpcReduction="20000"/>
          </a:bodyPr>
          <a:lstStyle/>
          <a:p>
            <a:r>
              <a:rPr lang="en-US" b="1" dirty="0" smtClean="0"/>
              <a:t>An adaptive mesh refinement (AMR), grid-based hybrid code which is designed to do simulations of cosmological structure formation.</a:t>
            </a:r>
            <a:endParaRPr lang="en-US" dirty="0" smtClean="0"/>
          </a:p>
        </p:txBody>
      </p:sp>
      <p:pic>
        <p:nvPicPr>
          <p:cNvPr id="4098" name="Picture 2" descr="enzo"/>
          <p:cNvPicPr>
            <a:picLocks noChangeAspect="1" noChangeArrowheads="1"/>
          </p:cNvPicPr>
          <p:nvPr/>
        </p:nvPicPr>
        <p:blipFill>
          <a:blip r:embed="rId2" cstate="print"/>
          <a:srcRect/>
          <a:stretch>
            <a:fillRect/>
          </a:stretch>
        </p:blipFill>
        <p:spPr bwMode="auto">
          <a:xfrm>
            <a:off x="381000" y="1371600"/>
            <a:ext cx="8580120" cy="1524000"/>
          </a:xfrm>
          <a:prstGeom prst="rect">
            <a:avLst/>
          </a:prstGeom>
          <a:noFill/>
        </p:spPr>
      </p:pic>
      <p:sp>
        <p:nvSpPr>
          <p:cNvPr id="2" name="Date Placeholder 1"/>
          <p:cNvSpPr>
            <a:spLocks noGrp="1"/>
          </p:cNvSpPr>
          <p:nvPr>
            <p:ph type="dt" sz="half" idx="4294967295"/>
          </p:nvPr>
        </p:nvSpPr>
        <p:spPr>
          <a:xfrm>
            <a:off x="457200" y="6356350"/>
            <a:ext cx="2133600" cy="365125"/>
          </a:xfrm>
          <a:prstGeom prst="rect">
            <a:avLst/>
          </a:prstGeom>
        </p:spPr>
        <p:txBody>
          <a:bodyPr/>
          <a:lstStyle/>
          <a:p>
            <a:pPr>
              <a:defRPr/>
            </a:pPr>
            <a:r>
              <a:rPr lang="en-US" smtClean="0"/>
              <a:t>November 9, 2013</a:t>
            </a:r>
            <a:endParaRPr lang="en-US"/>
          </a:p>
        </p:txBody>
      </p:sp>
      <p:sp>
        <p:nvSpPr>
          <p:cNvPr id="4" name="Slide Number Placeholder 3"/>
          <p:cNvSpPr>
            <a:spLocks noGrp="1"/>
          </p:cNvSpPr>
          <p:nvPr>
            <p:ph type="sldNum" sz="quarter" idx="12"/>
          </p:nvPr>
        </p:nvSpPr>
        <p:spPr/>
        <p:txBody>
          <a:bodyPr/>
          <a:lstStyle/>
          <a:p>
            <a:pPr>
              <a:defRPr/>
            </a:pPr>
            <a:fld id="{8C29F4A0-EB37-45AD-8077-9C7AB3DF0206}" type="slidenum">
              <a:rPr lang="en-US" smtClean="0"/>
              <a:pPr>
                <a:defRPr/>
              </a:pPr>
              <a:t>49</a:t>
            </a:fld>
            <a:endParaRPr lang="en-US"/>
          </a:p>
        </p:txBody>
      </p:sp>
    </p:spTree>
    <p:extLst>
      <p:ext uri="{BB962C8B-B14F-4D97-AF65-F5344CB8AC3E}">
        <p14:creationId xmlns:p14="http://schemas.microsoft.com/office/powerpoint/2010/main" val="220172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4099" name="Rectangle 3"/>
          <p:cNvSpPr>
            <a:spLocks noGrp="1" noChangeArrowheads="1"/>
          </p:cNvSpPr>
          <p:nvPr>
            <p:ph idx="1"/>
          </p:nvPr>
        </p:nvSpPr>
        <p:spPr/>
        <p:txBody>
          <a:bodyPr>
            <a:normAutofit fontScale="92500" lnSpcReduction="10000"/>
          </a:bodyPr>
          <a:lstStyle/>
          <a:p>
            <a:r>
              <a:rPr lang="en-US" dirty="0" smtClean="0"/>
              <a:t>When someone downloads HDF5 from the HDF Group website, we ask them to identify the “project field.”</a:t>
            </a:r>
          </a:p>
          <a:p>
            <a:r>
              <a:rPr lang="en-US" dirty="0" smtClean="0"/>
              <a:t>In 2006 we took the list of project fields, which included about 600 entries, eliminated obvious duplicates and irrelevant entries, and came up with the following list of approximately 250 entries.</a:t>
            </a:r>
          </a:p>
          <a:p>
            <a:r>
              <a:rPr lang="en-US" dirty="0" smtClean="0"/>
              <a:t>There is still probably quite a bit of overlap, and some entries aren’t really project fields, but the message seems clear that there are a lot of different uses of HDF5.</a:t>
            </a:r>
          </a:p>
        </p:txBody>
      </p:sp>
      <p:sp>
        <p:nvSpPr>
          <p:cNvPr id="2" name="Date Placeholder 1"/>
          <p:cNvSpPr>
            <a:spLocks noGrp="1"/>
          </p:cNvSpPr>
          <p:nvPr>
            <p:ph type="dt" sz="half" idx="10"/>
          </p:nvPr>
        </p:nvSpPr>
        <p:spPr/>
        <p:txBody>
          <a:bodyPr/>
          <a:lstStyle/>
          <a:p>
            <a:pPr>
              <a:defRPr/>
            </a:pPr>
            <a:r>
              <a:rPr lang="en-US" smtClean="0"/>
              <a:t>November 9, 2013</a:t>
            </a:r>
            <a:endParaRPr lang="en-US"/>
          </a:p>
        </p:txBody>
      </p:sp>
      <p:sp>
        <p:nvSpPr>
          <p:cNvPr id="3" name="Slide Number Placeholder 2"/>
          <p:cNvSpPr>
            <a:spLocks noGrp="1"/>
          </p:cNvSpPr>
          <p:nvPr>
            <p:ph type="sldNum" sz="quarter" idx="12"/>
          </p:nvPr>
        </p:nvSpPr>
        <p:spPr/>
        <p:txBody>
          <a:bodyPr/>
          <a:lstStyle/>
          <a:p>
            <a:pPr>
              <a:defRPr/>
            </a:pPr>
            <a:fld id="{9948CD65-0C3D-4935-8300-F0A3DFC570C2}" type="slidenum">
              <a:rPr lang="en-US" smtClean="0"/>
              <a:pPr>
                <a:defRPr/>
              </a:pPr>
              <a:t>5</a:t>
            </a:fld>
            <a:endParaRPr lang="en-US"/>
          </a:p>
        </p:txBody>
      </p:sp>
    </p:spTree>
    <p:extLst>
      <p:ext uri="{BB962C8B-B14F-4D97-AF65-F5344CB8AC3E}">
        <p14:creationId xmlns:p14="http://schemas.microsoft.com/office/powerpoint/2010/main" val="271689601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ENZO for?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UC San Diego ENZO cosmology is used to simulate the universe from first principles, starting near the Big Bang. </a:t>
            </a:r>
          </a:p>
          <a:p>
            <a:r>
              <a:rPr lang="en-US" dirty="0" smtClean="0"/>
              <a:t>Researchers using ENZO have conducted the most detailed simulations ever of a region of the universe more than 1.5 billion light years across.</a:t>
            </a:r>
          </a:p>
          <a:p>
            <a:r>
              <a:rPr lang="en-US" dirty="0" smtClean="0"/>
              <a:t>“We need to zoom in on these dense regions to capture the key physical processes -- including gravitation, flows of normal and ‘dark’ matter, and shock heating and </a:t>
            </a:r>
            <a:r>
              <a:rPr lang="en-US" dirty="0" err="1" smtClean="0"/>
              <a:t>radiative</a:t>
            </a:r>
            <a:r>
              <a:rPr lang="en-US" dirty="0" smtClean="0"/>
              <a:t> cooling of the gas,” said Mike Norman. “This requires ENZO’s ‘adaptive mesh refinement’ capability.”</a:t>
            </a:r>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6" name="Slide Number Placeholder 5"/>
          <p:cNvSpPr>
            <a:spLocks noGrp="1"/>
          </p:cNvSpPr>
          <p:nvPr>
            <p:ph type="sldNum" sz="quarter" idx="12"/>
          </p:nvPr>
        </p:nvSpPr>
        <p:spPr/>
        <p:txBody>
          <a:bodyPr/>
          <a:lstStyle/>
          <a:p>
            <a:pPr>
              <a:defRPr/>
            </a:pPr>
            <a:fld id="{32051683-7C01-447B-B602-EC678C26B012}" type="slidenum">
              <a:rPr lang="en-US" smtClean="0"/>
              <a:pPr>
                <a:defRPr/>
              </a:pPr>
              <a:t>50</a:t>
            </a:fld>
            <a:endParaRPr lang="en-US"/>
          </a:p>
        </p:txBody>
      </p:sp>
    </p:spTree>
    <p:extLst>
      <p:ext uri="{BB962C8B-B14F-4D97-AF65-F5344CB8AC3E}">
        <p14:creationId xmlns:p14="http://schemas.microsoft.com/office/powerpoint/2010/main" val="2297367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81000" y="1295400"/>
            <a:ext cx="8458200" cy="5181600"/>
          </a:xfrm>
        </p:spPr>
        <p:txBody>
          <a:bodyPr>
            <a:normAutofit fontScale="77500" lnSpcReduction="20000"/>
          </a:bodyPr>
          <a:lstStyle/>
          <a:p>
            <a:r>
              <a:rPr lang="en-US" dirty="0" smtClean="0"/>
              <a:t>“AMR codes begin with a coarse grid spacing, and then spawn more detailed </a:t>
            </a:r>
            <a:r>
              <a:rPr lang="en-US" dirty="0" err="1" smtClean="0"/>
              <a:t>subgrids</a:t>
            </a:r>
            <a:r>
              <a:rPr lang="en-US" dirty="0" smtClean="0"/>
              <a:t> as needed to track key processes in higher density regions.</a:t>
            </a:r>
          </a:p>
          <a:p>
            <a:r>
              <a:rPr lang="en-US" dirty="0" smtClean="0"/>
              <a:t>“We achieved unprecedented detail by reaching seven levels of </a:t>
            </a:r>
            <a:r>
              <a:rPr lang="en-US" dirty="0" err="1" smtClean="0"/>
              <a:t>subgrids</a:t>
            </a:r>
            <a:r>
              <a:rPr lang="en-US" dirty="0" smtClean="0"/>
              <a:t> throughout the survey volume -- something never done before -- producing more than 400,000 </a:t>
            </a:r>
            <a:r>
              <a:rPr lang="en-US" dirty="0" err="1" smtClean="0"/>
              <a:t>subgrids</a:t>
            </a:r>
            <a:r>
              <a:rPr lang="en-US" dirty="0" smtClean="0"/>
              <a:t>,” said SDSC computational scientist Robert </a:t>
            </a:r>
            <a:r>
              <a:rPr lang="en-US" dirty="0" err="1" smtClean="0"/>
              <a:t>Harkness</a:t>
            </a:r>
            <a:r>
              <a:rPr lang="en-US" dirty="0" smtClean="0"/>
              <a:t>.</a:t>
            </a:r>
          </a:p>
          <a:p>
            <a:r>
              <a:rPr lang="en-US" dirty="0" smtClean="0"/>
              <a:t>“Norman is one of the largest users of supercomputing time in the world, with 16 million computing hours at the TACC, and millions more on </a:t>
            </a:r>
            <a:r>
              <a:rPr lang="en-US" dirty="0" err="1" smtClean="0"/>
              <a:t>TeraGrid</a:t>
            </a:r>
            <a:r>
              <a:rPr lang="en-US" dirty="0" smtClean="0"/>
              <a:t> systems at SDSC, PSC, and NCSA.”</a:t>
            </a:r>
          </a:p>
          <a:p>
            <a:r>
              <a:rPr lang="en-US" dirty="0" smtClean="0"/>
              <a:t>“The HDF Group provided important support for handling the output, and SDSC’s data storage environment allowed the researchers to efficiently store and manage the massive data.”</a:t>
            </a:r>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6" name="Slide Number Placeholder 5"/>
          <p:cNvSpPr>
            <a:spLocks noGrp="1"/>
          </p:cNvSpPr>
          <p:nvPr>
            <p:ph type="sldNum" sz="quarter" idx="12"/>
          </p:nvPr>
        </p:nvSpPr>
        <p:spPr/>
        <p:txBody>
          <a:bodyPr/>
          <a:lstStyle/>
          <a:p>
            <a:pPr>
              <a:defRPr/>
            </a:pPr>
            <a:fld id="{32051683-7C01-447B-B602-EC678C26B012}" type="slidenum">
              <a:rPr lang="en-US" smtClean="0"/>
              <a:pPr>
                <a:defRPr/>
              </a:pPr>
              <a:t>51</a:t>
            </a:fld>
            <a:endParaRPr lang="en-US"/>
          </a:p>
        </p:txBody>
      </p:sp>
    </p:spTree>
    <p:extLst>
      <p:ext uri="{BB962C8B-B14F-4D97-AF65-F5344CB8AC3E}">
        <p14:creationId xmlns:p14="http://schemas.microsoft.com/office/powerpoint/2010/main" val="1436799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Bathymetry </a:t>
            </a:r>
            <a:br>
              <a:rPr lang="en-US" dirty="0" smtClean="0"/>
            </a:br>
            <a:r>
              <a:rPr lang="en-US" dirty="0" smtClean="0"/>
              <a:t>(Soundings on steroids)</a:t>
            </a:r>
            <a:endParaRPr lang="en-US" dirty="0"/>
          </a:p>
        </p:txBody>
      </p:sp>
      <p:sp>
        <p:nvSpPr>
          <p:cNvPr id="7" name="Text Placeholder 6"/>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5" name="Slide Number Placeholder 4"/>
          <p:cNvSpPr>
            <a:spLocks noGrp="1"/>
          </p:cNvSpPr>
          <p:nvPr>
            <p:ph type="sldNum" sz="quarter" idx="12"/>
          </p:nvPr>
        </p:nvSpPr>
        <p:spPr/>
        <p:txBody>
          <a:bodyPr/>
          <a:lstStyle/>
          <a:p>
            <a:pPr>
              <a:defRPr/>
            </a:pPr>
            <a:fld id="{9948CD65-0C3D-4935-8300-F0A3DFC570C2}" type="slidenum">
              <a:rPr lang="en-US" smtClean="0"/>
              <a:pPr>
                <a:defRPr/>
              </a:pPr>
              <a:t>52</a:t>
            </a:fld>
            <a:endParaRPr lang="en-US"/>
          </a:p>
        </p:txBody>
      </p:sp>
    </p:spTree>
    <p:extLst>
      <p:ext uri="{BB962C8B-B14F-4D97-AF65-F5344CB8AC3E}">
        <p14:creationId xmlns:p14="http://schemas.microsoft.com/office/powerpoint/2010/main" val="3482102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9408"/>
            <a:ext cx="9144000" cy="165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pPr>
              <a:defRPr/>
            </a:pPr>
            <a:r>
              <a:rPr lang="en-US" smtClean="0"/>
              <a:t>November 9, 2013</a:t>
            </a:r>
            <a:endParaRPr lang="en-US"/>
          </a:p>
        </p:txBody>
      </p:sp>
      <p:sp>
        <p:nvSpPr>
          <p:cNvPr id="4" name="Slide Number Placeholder 3"/>
          <p:cNvSpPr>
            <a:spLocks noGrp="1"/>
          </p:cNvSpPr>
          <p:nvPr>
            <p:ph type="sldNum" sz="quarter" idx="12"/>
          </p:nvPr>
        </p:nvSpPr>
        <p:spPr/>
        <p:txBody>
          <a:bodyPr/>
          <a:lstStyle/>
          <a:p>
            <a:pPr>
              <a:defRPr/>
            </a:pPr>
            <a:fld id="{3068624F-03F1-47C1-8942-6E2047E6C688}" type="slidenum">
              <a:rPr lang="en-US" smtClean="0"/>
              <a:pPr>
                <a:defRPr/>
              </a:pPr>
              <a:t>53</a:t>
            </a:fld>
            <a:endParaRPr lang="en-US"/>
          </a:p>
        </p:txBody>
      </p:sp>
    </p:spTree>
    <p:extLst>
      <p:ext uri="{BB962C8B-B14F-4D97-AF65-F5344CB8AC3E}">
        <p14:creationId xmlns:p14="http://schemas.microsoft.com/office/powerpoint/2010/main" val="3895049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Traditional soundings </a:t>
            </a:r>
            <a:r>
              <a:rPr lang="en-US" dirty="0" smtClean="0"/>
              <a:t>sheet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762000"/>
            <a:ext cx="8000999" cy="5975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pPr>
              <a:defRPr/>
            </a:pPr>
            <a:r>
              <a:rPr lang="en-US" smtClean="0"/>
              <a:t>November 9, 2013</a:t>
            </a:r>
            <a:endParaRPr lang="en-US"/>
          </a:p>
        </p:txBody>
      </p:sp>
      <p:sp>
        <p:nvSpPr>
          <p:cNvPr id="4" name="Slide Number Placeholder 3"/>
          <p:cNvSpPr>
            <a:spLocks noGrp="1"/>
          </p:cNvSpPr>
          <p:nvPr>
            <p:ph type="sldNum" sz="quarter" idx="12"/>
          </p:nvPr>
        </p:nvSpPr>
        <p:spPr/>
        <p:txBody>
          <a:bodyPr/>
          <a:lstStyle/>
          <a:p>
            <a:pPr>
              <a:defRPr/>
            </a:pPr>
            <a:fld id="{3068624F-03F1-47C1-8942-6E2047E6C688}" type="slidenum">
              <a:rPr lang="en-US" smtClean="0"/>
              <a:pPr>
                <a:defRPr/>
              </a:pPr>
              <a:t>54</a:t>
            </a:fld>
            <a:endParaRPr lang="en-US"/>
          </a:p>
        </p:txBody>
      </p:sp>
    </p:spTree>
    <p:extLst>
      <p:ext uri="{BB962C8B-B14F-4D97-AF65-F5344CB8AC3E}">
        <p14:creationId xmlns:p14="http://schemas.microsoft.com/office/powerpoint/2010/main" val="1673497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Soundings as triangles rendered</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28" y="914400"/>
            <a:ext cx="8793272"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pPr>
              <a:defRPr/>
            </a:pPr>
            <a:r>
              <a:rPr lang="en-US" smtClean="0"/>
              <a:t>November 9, 2013</a:t>
            </a:r>
            <a:endParaRPr lang="en-US"/>
          </a:p>
        </p:txBody>
      </p:sp>
      <p:sp>
        <p:nvSpPr>
          <p:cNvPr id="4" name="Slide Number Placeholder 3"/>
          <p:cNvSpPr>
            <a:spLocks noGrp="1"/>
          </p:cNvSpPr>
          <p:nvPr>
            <p:ph type="sldNum" sz="quarter" idx="12"/>
          </p:nvPr>
        </p:nvSpPr>
        <p:spPr/>
        <p:txBody>
          <a:bodyPr/>
          <a:lstStyle/>
          <a:p>
            <a:pPr>
              <a:defRPr/>
            </a:pPr>
            <a:fld id="{3068624F-03F1-47C1-8942-6E2047E6C688}" type="slidenum">
              <a:rPr lang="en-US" smtClean="0"/>
              <a:pPr>
                <a:defRPr/>
              </a:pPr>
              <a:t>55</a:t>
            </a:fld>
            <a:endParaRPr lang="en-US"/>
          </a:p>
        </p:txBody>
      </p:sp>
    </p:spTree>
    <p:extLst>
      <p:ext uri="{BB962C8B-B14F-4D97-AF65-F5344CB8AC3E}">
        <p14:creationId xmlns:p14="http://schemas.microsoft.com/office/powerpoint/2010/main" val="193197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8001000" cy="609600"/>
          </a:xfrm>
        </p:spPr>
        <p:txBody>
          <a:bodyPr>
            <a:normAutofit fontScale="90000"/>
          </a:bodyPr>
          <a:lstStyle/>
          <a:p>
            <a:r>
              <a:rPr lang="en-US" dirty="0">
                <a:effectLst/>
              </a:rPr>
              <a:t>T</a:t>
            </a:r>
            <a:r>
              <a:rPr lang="en-US" dirty="0" smtClean="0">
                <a:effectLst/>
              </a:rPr>
              <a:t>he </a:t>
            </a:r>
            <a:r>
              <a:rPr lang="en-US" dirty="0">
                <a:effectLst/>
              </a:rPr>
              <a:t>same seafloor at the full resolution of </a:t>
            </a:r>
            <a:r>
              <a:rPr lang="en-US" dirty="0" smtClean="0">
                <a:effectLst/>
              </a:rPr>
              <a:t>a </a:t>
            </a:r>
            <a:r>
              <a:rPr lang="en-US" dirty="0" err="1" smtClean="0">
                <a:effectLst/>
              </a:rPr>
              <a:t>multibeam</a:t>
            </a:r>
            <a:r>
              <a:rPr lang="en-US" dirty="0" smtClean="0">
                <a:effectLst/>
              </a:rPr>
              <a:t> </a:t>
            </a:r>
            <a:r>
              <a:rPr lang="en-US" dirty="0">
                <a:effectLst/>
              </a:rPr>
              <a:t>sonar survey.</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1295400"/>
            <a:ext cx="904187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pPr>
              <a:defRPr/>
            </a:pPr>
            <a:r>
              <a:rPr lang="en-US" smtClean="0"/>
              <a:t>November 9, 2013</a:t>
            </a:r>
            <a:endParaRPr lang="en-US"/>
          </a:p>
        </p:txBody>
      </p:sp>
      <p:sp>
        <p:nvSpPr>
          <p:cNvPr id="4" name="Slide Number Placeholder 3"/>
          <p:cNvSpPr>
            <a:spLocks noGrp="1"/>
          </p:cNvSpPr>
          <p:nvPr>
            <p:ph type="sldNum" sz="quarter" idx="12"/>
          </p:nvPr>
        </p:nvSpPr>
        <p:spPr/>
        <p:txBody>
          <a:bodyPr/>
          <a:lstStyle/>
          <a:p>
            <a:pPr>
              <a:defRPr/>
            </a:pPr>
            <a:fld id="{3068624F-03F1-47C1-8942-6E2047E6C688}" type="slidenum">
              <a:rPr lang="en-US" smtClean="0"/>
              <a:pPr>
                <a:defRPr/>
              </a:pPr>
              <a:t>56</a:t>
            </a:fld>
            <a:endParaRPr lang="en-US"/>
          </a:p>
        </p:txBody>
      </p:sp>
    </p:spTree>
    <p:extLst>
      <p:ext uri="{BB962C8B-B14F-4D97-AF65-F5344CB8AC3E}">
        <p14:creationId xmlns:p14="http://schemas.microsoft.com/office/powerpoint/2010/main" val="2337354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4" name="TextBox 3"/>
          <p:cNvSpPr txBox="1"/>
          <p:nvPr/>
        </p:nvSpPr>
        <p:spPr>
          <a:xfrm>
            <a:off x="152400" y="3276600"/>
            <a:ext cx="8686800" cy="707886"/>
          </a:xfrm>
          <a:prstGeom prst="rect">
            <a:avLst/>
          </a:prstGeom>
          <a:solidFill>
            <a:schemeClr val="bg2">
              <a:lumMod val="90000"/>
            </a:schemeClr>
          </a:solidFill>
        </p:spPr>
        <p:txBody>
          <a:bodyPr wrap="square" rtlCol="0">
            <a:spAutoFit/>
          </a:bodyPr>
          <a:lstStyle/>
          <a:p>
            <a:r>
              <a:rPr lang="en-US" sz="2000" b="1" dirty="0">
                <a:solidFill>
                  <a:srgbClr val="0000FF"/>
                </a:solidFill>
                <a:hlinkClick r:id="rId2"/>
              </a:rPr>
              <a:t>http://</a:t>
            </a:r>
            <a:r>
              <a:rPr lang="en-US" sz="2000" b="1" dirty="0" smtClean="0">
                <a:solidFill>
                  <a:srgbClr val="0000FF"/>
                </a:solidFill>
                <a:hlinkClick r:id="rId2"/>
              </a:rPr>
              <a:t>www.opennavsurf.org/presentations/ons_shallowsurvey2005_ppt.pdf</a:t>
            </a:r>
            <a:r>
              <a:rPr lang="en-US" sz="2000" b="1" dirty="0">
                <a:solidFill>
                  <a:srgbClr val="0000FF"/>
                </a:solidFill>
              </a:rPr>
              <a:t> </a:t>
            </a:r>
          </a:p>
          <a:p>
            <a:endParaRPr lang="en-US" sz="2000" dirty="0"/>
          </a:p>
        </p:txBody>
      </p:sp>
      <p:sp>
        <p:nvSpPr>
          <p:cNvPr id="3" name="Date Placeholder 2"/>
          <p:cNvSpPr>
            <a:spLocks noGrp="1"/>
          </p:cNvSpPr>
          <p:nvPr>
            <p:ph type="dt" sz="half" idx="10"/>
          </p:nvPr>
        </p:nvSpPr>
        <p:spPr/>
        <p:txBody>
          <a:bodyPr/>
          <a:lstStyle/>
          <a:p>
            <a:pPr>
              <a:defRPr/>
            </a:pPr>
            <a:r>
              <a:rPr lang="en-US" smtClean="0"/>
              <a:t>November 9, 2013</a:t>
            </a:r>
            <a:endParaRPr lang="en-US"/>
          </a:p>
        </p:txBody>
      </p:sp>
      <p:sp>
        <p:nvSpPr>
          <p:cNvPr id="5" name="Slide Number Placeholder 4"/>
          <p:cNvSpPr>
            <a:spLocks noGrp="1"/>
          </p:cNvSpPr>
          <p:nvPr>
            <p:ph type="sldNum" sz="quarter" idx="12"/>
          </p:nvPr>
        </p:nvSpPr>
        <p:spPr/>
        <p:txBody>
          <a:bodyPr/>
          <a:lstStyle/>
          <a:p>
            <a:pPr>
              <a:defRPr/>
            </a:pPr>
            <a:fld id="{3068624F-03F1-47C1-8942-6E2047E6C688}" type="slidenum">
              <a:rPr lang="en-US" smtClean="0"/>
              <a:pPr>
                <a:defRPr/>
              </a:pPr>
              <a:t>57</a:t>
            </a:fld>
            <a:endParaRPr lang="en-US"/>
          </a:p>
        </p:txBody>
      </p:sp>
      <p:sp>
        <p:nvSpPr>
          <p:cNvPr id="6" name="TextBox 5"/>
          <p:cNvSpPr txBox="1"/>
          <p:nvPr/>
        </p:nvSpPr>
        <p:spPr>
          <a:xfrm>
            <a:off x="762000" y="1752600"/>
            <a:ext cx="6553200" cy="369332"/>
          </a:xfrm>
          <a:prstGeom prst="rect">
            <a:avLst/>
          </a:prstGeom>
          <a:noFill/>
        </p:spPr>
        <p:txBody>
          <a:bodyPr wrap="square" rtlCol="0">
            <a:spAutoFit/>
          </a:bodyPr>
          <a:lstStyle/>
          <a:p>
            <a:endParaRPr lang="en-US" dirty="0" smtClean="0">
              <a:latin typeface="+mn-lt"/>
            </a:endParaRPr>
          </a:p>
        </p:txBody>
      </p:sp>
    </p:spTree>
    <p:extLst>
      <p:ext uri="{BB962C8B-B14F-4D97-AF65-F5344CB8AC3E}">
        <p14:creationId xmlns:p14="http://schemas.microsoft.com/office/powerpoint/2010/main" val="859328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high speed detectors</a:t>
            </a:r>
            <a:endParaRPr lang="en-US" dirty="0"/>
          </a:p>
        </p:txBody>
      </p:sp>
      <p:sp>
        <p:nvSpPr>
          <p:cNvPr id="8" name="Text Placeholder 7"/>
          <p:cNvSpPr>
            <a:spLocks noGrp="1"/>
          </p:cNvSpPr>
          <p:nvPr>
            <p:ph type="body" idx="1"/>
          </p:nvPr>
        </p:nvSpPr>
        <p:spPr/>
        <p:txBody>
          <a:bodyPr/>
          <a:lstStyle/>
          <a:p>
            <a:endParaRPr lang="en-US"/>
          </a:p>
        </p:txBody>
      </p:sp>
      <p:sp>
        <p:nvSpPr>
          <p:cNvPr id="5" name="Date Placeholder 4"/>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fld id="{7B1BC851-09AD-FE43-ACEE-1C9FAD17D4A2}" type="slidenum">
              <a:rPr lang="en-US" smtClean="0"/>
              <a:pPr/>
              <a:t>58</a:t>
            </a:fld>
            <a:endParaRPr lang="en-US" dirty="0"/>
          </a:p>
        </p:txBody>
      </p:sp>
    </p:spTree>
    <p:extLst>
      <p:ext uri="{BB962C8B-B14F-4D97-AF65-F5344CB8AC3E}">
        <p14:creationId xmlns:p14="http://schemas.microsoft.com/office/powerpoint/2010/main" val="4063727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13800" dirty="0" smtClean="0"/>
              <a:t>NeXus</a:t>
            </a:r>
            <a:endParaRPr lang="en-US" sz="13800" dirty="0"/>
          </a:p>
        </p:txBody>
      </p:sp>
      <p:sp>
        <p:nvSpPr>
          <p:cNvPr id="5" name="Subtitle 4"/>
          <p:cNvSpPr>
            <a:spLocks noGrp="1"/>
          </p:cNvSpPr>
          <p:nvPr>
            <p:ph type="subTitle" idx="1"/>
          </p:nvPr>
        </p:nvSpPr>
        <p:spPr/>
        <p:txBody>
          <a:bodyPr/>
          <a:lstStyle/>
          <a:p>
            <a:endParaRPr lang="en-US"/>
          </a:p>
        </p:txBody>
      </p:sp>
      <p:sp>
        <p:nvSpPr>
          <p:cNvPr id="2" name="Date Placeholder 1"/>
          <p:cNvSpPr>
            <a:spLocks noGrp="1"/>
          </p:cNvSpPr>
          <p:nvPr>
            <p:ph type="dt" sz="half" idx="4294967295"/>
          </p:nvPr>
        </p:nvSpPr>
        <p:spPr>
          <a:xfrm>
            <a:off x="457200" y="6356350"/>
            <a:ext cx="2133600" cy="365125"/>
          </a:xfrm>
          <a:prstGeom prst="rect">
            <a:avLst/>
          </a:prstGeom>
        </p:spPr>
        <p:txBody>
          <a:bodyPr/>
          <a:lstStyle/>
          <a:p>
            <a:pPr>
              <a:defRPr/>
            </a:pPr>
            <a:r>
              <a:rPr lang="en-US" smtClean="0"/>
              <a:t>November 9, 2013</a:t>
            </a:r>
            <a:endParaRPr lang="en-US"/>
          </a:p>
        </p:txBody>
      </p:sp>
      <p:sp>
        <p:nvSpPr>
          <p:cNvPr id="6" name="Slide Number Placeholder 5"/>
          <p:cNvSpPr>
            <a:spLocks noGrp="1"/>
          </p:cNvSpPr>
          <p:nvPr>
            <p:ph type="sldNum" sz="quarter" idx="12"/>
          </p:nvPr>
        </p:nvSpPr>
        <p:spPr/>
        <p:txBody>
          <a:bodyPr/>
          <a:lstStyle/>
          <a:p>
            <a:pPr>
              <a:defRPr/>
            </a:pPr>
            <a:fld id="{8C29F4A0-EB37-45AD-8077-9C7AB3DF0206}" type="slidenum">
              <a:rPr lang="en-US" smtClean="0"/>
              <a:pPr>
                <a:defRPr/>
              </a:pPr>
              <a:t>59</a:t>
            </a:fld>
            <a:endParaRPr lang="en-US"/>
          </a:p>
        </p:txBody>
      </p:sp>
    </p:spTree>
    <p:extLst>
      <p:ext uri="{BB962C8B-B14F-4D97-AF65-F5344CB8AC3E}">
        <p14:creationId xmlns:p14="http://schemas.microsoft.com/office/powerpoint/2010/main" val="1757002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“Uses of HDF” from webpage</a:t>
            </a:r>
          </a:p>
        </p:txBody>
      </p:sp>
      <p:sp>
        <p:nvSpPr>
          <p:cNvPr id="5123" name="Rectangle 3"/>
          <p:cNvSpPr>
            <a:spLocks noGrp="1" noChangeArrowheads="1"/>
          </p:cNvSpPr>
          <p:nvPr>
            <p:ph sz="half" idx="1"/>
          </p:nvPr>
        </p:nvSpPr>
        <p:spPr/>
        <p:txBody>
          <a:bodyPr>
            <a:normAutofit fontScale="85000" lnSpcReduction="20000"/>
          </a:bodyPr>
          <a:lstStyle/>
          <a:p>
            <a:r>
              <a:rPr lang="en-US" dirty="0" smtClean="0"/>
              <a:t>Academy of Sciences, Russia</a:t>
            </a:r>
          </a:p>
          <a:p>
            <a:r>
              <a:rPr lang="en-US" dirty="0" smtClean="0"/>
              <a:t>Accelerators &amp; FEL Physics</a:t>
            </a:r>
          </a:p>
          <a:p>
            <a:r>
              <a:rPr lang="en-US" dirty="0" smtClean="0"/>
              <a:t>Acoustics</a:t>
            </a:r>
          </a:p>
          <a:p>
            <a:r>
              <a:rPr lang="en-US" dirty="0" smtClean="0"/>
              <a:t>Advanced Fuel Cycle</a:t>
            </a:r>
          </a:p>
          <a:p>
            <a:r>
              <a:rPr lang="en-US" dirty="0" smtClean="0"/>
              <a:t>Advanced Parallel Numerical Simulation</a:t>
            </a:r>
          </a:p>
          <a:p>
            <a:r>
              <a:rPr lang="en-US" dirty="0" smtClean="0"/>
              <a:t>Aeronautic testing</a:t>
            </a:r>
          </a:p>
          <a:p>
            <a:r>
              <a:rPr lang="en-US" dirty="0" smtClean="0"/>
              <a:t>Aeronautics</a:t>
            </a:r>
          </a:p>
          <a:p>
            <a:r>
              <a:rPr lang="en-US" dirty="0" smtClean="0"/>
              <a:t>Aerosol Analysis from MISR data</a:t>
            </a:r>
          </a:p>
          <a:p>
            <a:r>
              <a:rPr lang="en-US" dirty="0" smtClean="0"/>
              <a:t>Aerospace</a:t>
            </a:r>
          </a:p>
          <a:p>
            <a:r>
              <a:rPr lang="en-US" dirty="0" smtClean="0"/>
              <a:t>Agent Based Modeling</a:t>
            </a:r>
          </a:p>
          <a:p>
            <a:r>
              <a:rPr lang="en-US" dirty="0" smtClean="0"/>
              <a:t>Agricultural research</a:t>
            </a:r>
          </a:p>
        </p:txBody>
      </p:sp>
      <p:sp>
        <p:nvSpPr>
          <p:cNvPr id="5124" name="Rectangle 4"/>
          <p:cNvSpPr>
            <a:spLocks noGrp="1" noChangeArrowheads="1"/>
          </p:cNvSpPr>
          <p:nvPr>
            <p:ph sz="half" idx="2"/>
          </p:nvPr>
        </p:nvSpPr>
        <p:spPr/>
        <p:txBody>
          <a:bodyPr>
            <a:normAutofit fontScale="85000" lnSpcReduction="20000"/>
          </a:bodyPr>
          <a:lstStyle/>
          <a:p>
            <a:r>
              <a:rPr lang="en-US" dirty="0" smtClean="0"/>
              <a:t>Air Traffic Control</a:t>
            </a:r>
          </a:p>
          <a:p>
            <a:r>
              <a:rPr lang="en-US" dirty="0" err="1" smtClean="0"/>
              <a:t>Airbourne</a:t>
            </a:r>
            <a:r>
              <a:rPr lang="en-US" dirty="0" smtClean="0"/>
              <a:t> Laser Project (ABL)</a:t>
            </a:r>
          </a:p>
          <a:p>
            <a:r>
              <a:rPr lang="en-US" dirty="0" smtClean="0"/>
              <a:t>Aircraft Emissions Database</a:t>
            </a:r>
          </a:p>
          <a:p>
            <a:r>
              <a:rPr lang="en-US" dirty="0" smtClean="0"/>
              <a:t>Airborne Remote Sensing</a:t>
            </a:r>
          </a:p>
          <a:p>
            <a:r>
              <a:rPr lang="en-US" dirty="0" smtClean="0"/>
              <a:t>Air-Sea Interaction</a:t>
            </a:r>
          </a:p>
          <a:p>
            <a:r>
              <a:rPr lang="en-US" dirty="0" smtClean="0"/>
              <a:t>Animal Functional Genomics</a:t>
            </a:r>
          </a:p>
          <a:p>
            <a:r>
              <a:rPr lang="en-US" dirty="0" smtClean="0"/>
              <a:t>APAC National Facility Scientific Staff</a:t>
            </a:r>
          </a:p>
          <a:p>
            <a:r>
              <a:rPr lang="en-US" dirty="0" smtClean="0"/>
              <a:t>Applied Mathematics</a:t>
            </a:r>
          </a:p>
          <a:p>
            <a:r>
              <a:rPr lang="en-US" dirty="0" smtClean="0"/>
              <a:t>Archeology</a:t>
            </a:r>
          </a:p>
          <a:p>
            <a:r>
              <a:rPr lang="en-US" dirty="0" smtClean="0"/>
              <a:t>Astronomy</a:t>
            </a:r>
          </a:p>
          <a:p>
            <a:r>
              <a:rPr lang="en-US" dirty="0" smtClean="0"/>
              <a:t>Astrophysics</a:t>
            </a:r>
          </a:p>
          <a:p>
            <a:r>
              <a:rPr lang="en-US" dirty="0" smtClean="0"/>
              <a:t>astrophysics / supernovae</a:t>
            </a:r>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6</a:t>
            </a:fld>
            <a:endParaRPr lang="en-US" dirty="0"/>
          </a:p>
        </p:txBody>
      </p:sp>
    </p:spTree>
    <p:extLst>
      <p:ext uri="{BB962C8B-B14F-4D97-AF65-F5344CB8AC3E}">
        <p14:creationId xmlns:p14="http://schemas.microsoft.com/office/powerpoint/2010/main" val="77803411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NeXus</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recent years, scientists and programmers in neutron and synchrotron facilities around the world concluded that a common data format would fulfill a valuable function in the scattering community. </a:t>
            </a:r>
          </a:p>
          <a:p>
            <a:r>
              <a:rPr lang="en-US" dirty="0" smtClean="0"/>
              <a:t>As instrumentation becomes more complex and data visualization more challenging, scientists find it difficult to keep up with new developments. </a:t>
            </a:r>
          </a:p>
          <a:p>
            <a:r>
              <a:rPr lang="en-US" dirty="0" smtClean="0"/>
              <a:t>A common data format makes it easier to exchange experimental results and to exchange ideas about how to analyze them. It promotes greater cooperation in software development and stimulates the design of more sophisticated visualization tools. </a:t>
            </a:r>
          </a:p>
          <a:p>
            <a:r>
              <a:rPr lang="en-US" dirty="0" smtClean="0"/>
              <a:t>The </a:t>
            </a:r>
            <a:r>
              <a:rPr lang="en-US" dirty="0" err="1"/>
              <a:t>NeXus</a:t>
            </a:r>
            <a:r>
              <a:rPr lang="en-US" dirty="0"/>
              <a:t> data </a:t>
            </a:r>
            <a:r>
              <a:rPr lang="en-US" dirty="0" smtClean="0"/>
              <a:t>format has been developed in response to these needs. </a:t>
            </a:r>
            <a:endParaRPr lang="en-US" dirty="0"/>
          </a:p>
        </p:txBody>
      </p:sp>
      <p:sp>
        <p:nvSpPr>
          <p:cNvPr id="4" name="Date Placeholder 3"/>
          <p:cNvSpPr>
            <a:spLocks noGrp="1"/>
          </p:cNvSpPr>
          <p:nvPr>
            <p:ph type="dt" sz="half" idx="10"/>
          </p:nvPr>
        </p:nvSpPr>
        <p:spPr/>
        <p:txBody>
          <a:bodyPr/>
          <a:lstStyle/>
          <a:p>
            <a:pPr>
              <a:defRPr/>
            </a:pPr>
            <a:r>
              <a:rPr lang="en-US" smtClean="0"/>
              <a:t>November 9, 2013</a:t>
            </a:r>
            <a:endParaRPr lang="en-US"/>
          </a:p>
        </p:txBody>
      </p:sp>
      <p:sp>
        <p:nvSpPr>
          <p:cNvPr id="6" name="Slide Number Placeholder 5"/>
          <p:cNvSpPr>
            <a:spLocks noGrp="1"/>
          </p:cNvSpPr>
          <p:nvPr>
            <p:ph type="sldNum" sz="quarter" idx="12"/>
          </p:nvPr>
        </p:nvSpPr>
        <p:spPr/>
        <p:txBody>
          <a:bodyPr/>
          <a:lstStyle/>
          <a:p>
            <a:pPr>
              <a:defRPr/>
            </a:pPr>
            <a:fld id="{32051683-7C01-447B-B602-EC678C26B012}" type="slidenum">
              <a:rPr lang="en-US" smtClean="0"/>
              <a:pPr>
                <a:defRPr/>
              </a:pPr>
              <a:t>60</a:t>
            </a:fld>
            <a:endParaRPr lang="en-US"/>
          </a:p>
        </p:txBody>
      </p:sp>
    </p:spTree>
    <p:extLst>
      <p:ext uri="{BB962C8B-B14F-4D97-AF65-F5344CB8AC3E}">
        <p14:creationId xmlns:p14="http://schemas.microsoft.com/office/powerpoint/2010/main" val="3419597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smtClean="0"/>
              <a:t>NeXus</a:t>
            </a:r>
            <a:endParaRPr lang="en-US" sz="4400" dirty="0"/>
          </a:p>
        </p:txBody>
      </p:sp>
      <p:sp>
        <p:nvSpPr>
          <p:cNvPr id="7" name="Content Placeholder 6"/>
          <p:cNvSpPr>
            <a:spLocks noGrp="1"/>
          </p:cNvSpPr>
          <p:nvPr>
            <p:ph idx="1"/>
          </p:nvPr>
        </p:nvSpPr>
        <p:spPr>
          <a:xfrm>
            <a:off x="304800" y="1295400"/>
            <a:ext cx="8534400" cy="4800600"/>
          </a:xfrm>
        </p:spPr>
        <p:txBody>
          <a:bodyPr/>
          <a:lstStyle/>
          <a:p>
            <a:r>
              <a:rPr lang="en-US" dirty="0" smtClean="0"/>
              <a:t>NeXus instruments:</a:t>
            </a:r>
          </a:p>
          <a:p>
            <a:pPr lvl="1"/>
            <a:r>
              <a:rPr lang="en-US" dirty="0" smtClean="0"/>
              <a:t>http://</a:t>
            </a:r>
            <a:r>
              <a:rPr lang="en-US" dirty="0" smtClean="0">
                <a:hlinkClick r:id="rId2"/>
              </a:rPr>
              <a:t>www.nexusformat.org</a:t>
            </a:r>
            <a:endParaRPr lang="en-US" dirty="0" smtClean="0"/>
          </a:p>
          <a:p>
            <a:r>
              <a:rPr lang="en-US" dirty="0" smtClean="0"/>
              <a:t>Neutron science applications</a:t>
            </a:r>
          </a:p>
          <a:p>
            <a:pPr lvl="1"/>
            <a:r>
              <a:rPr lang="en-US" dirty="0" smtClean="0">
                <a:hlinkClick r:id="rId3"/>
              </a:rPr>
              <a:t>http://www.sns.gov/index.shtml</a:t>
            </a:r>
            <a:r>
              <a:rPr lang="en-US" dirty="0" smtClean="0"/>
              <a:t> </a:t>
            </a:r>
          </a:p>
        </p:txBody>
      </p:sp>
      <p:sp>
        <p:nvSpPr>
          <p:cNvPr id="2" name="Date Placeholder 1"/>
          <p:cNvSpPr>
            <a:spLocks noGrp="1"/>
          </p:cNvSpPr>
          <p:nvPr>
            <p:ph type="dt" sz="half" idx="10"/>
          </p:nvPr>
        </p:nvSpPr>
        <p:spPr/>
        <p:txBody>
          <a:bodyPr/>
          <a:lstStyle/>
          <a:p>
            <a:pPr>
              <a:defRPr/>
            </a:pPr>
            <a:r>
              <a:rPr lang="en-US" smtClean="0"/>
              <a:t>November 9, 2013</a:t>
            </a:r>
            <a:endParaRPr lang="en-US"/>
          </a:p>
        </p:txBody>
      </p:sp>
      <p:sp>
        <p:nvSpPr>
          <p:cNvPr id="3" name="Slide Number Placeholder 2"/>
          <p:cNvSpPr>
            <a:spLocks noGrp="1"/>
          </p:cNvSpPr>
          <p:nvPr>
            <p:ph type="sldNum" sz="quarter" idx="12"/>
          </p:nvPr>
        </p:nvSpPr>
        <p:spPr/>
        <p:txBody>
          <a:bodyPr/>
          <a:lstStyle/>
          <a:p>
            <a:pPr>
              <a:defRPr/>
            </a:pPr>
            <a:fld id="{9948CD65-0C3D-4935-8300-F0A3DFC570C2}" type="slidenum">
              <a:rPr lang="en-US" smtClean="0"/>
              <a:pPr>
                <a:defRPr/>
              </a:pPr>
              <a:t>61</a:t>
            </a:fld>
            <a:endParaRPr lang="en-US"/>
          </a:p>
        </p:txBody>
      </p:sp>
    </p:spTree>
    <p:extLst>
      <p:ext uri="{BB962C8B-B14F-4D97-AF65-F5344CB8AC3E}">
        <p14:creationId xmlns:p14="http://schemas.microsoft.com/office/powerpoint/2010/main" val="1155134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 of Part 3.1</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093880-C6D3-D249-860F-0023F8BF2CC9}" type="slidenum">
              <a:rPr lang="en-US" smtClean="0"/>
              <a:pPr/>
              <a:t>62</a:t>
            </a:fld>
            <a:endParaRPr lang="en-US" dirty="0"/>
          </a:p>
        </p:txBody>
      </p:sp>
      <p:sp>
        <p:nvSpPr>
          <p:cNvPr id="3" name="Date Placeholder 2"/>
          <p:cNvSpPr>
            <a:spLocks noGrp="1"/>
          </p:cNvSpPr>
          <p:nvPr>
            <p:ph type="dt" sz="half" idx="2"/>
          </p:nvPr>
        </p:nvSpPr>
        <p:spPr/>
        <p:txBody>
          <a:bodyPr/>
          <a:lstStyle/>
          <a:p>
            <a:r>
              <a:rPr lang="en-US" smtClean="0"/>
              <a:t>November 9, 2013</a:t>
            </a:r>
            <a:endParaRPr lang="en-US" dirty="0"/>
          </a:p>
        </p:txBody>
      </p:sp>
    </p:spTree>
    <p:extLst>
      <p:ext uri="{BB962C8B-B14F-4D97-AF65-F5344CB8AC3E}">
        <p14:creationId xmlns:p14="http://schemas.microsoft.com/office/powerpoint/2010/main" val="389796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6147" name="Rectangle 3"/>
          <p:cNvSpPr>
            <a:spLocks noGrp="1" noChangeArrowheads="1"/>
          </p:cNvSpPr>
          <p:nvPr>
            <p:ph sz="half" idx="1"/>
          </p:nvPr>
        </p:nvSpPr>
        <p:spPr/>
        <p:txBody>
          <a:bodyPr>
            <a:normAutofit fontScale="92500" lnSpcReduction="20000"/>
          </a:bodyPr>
          <a:lstStyle/>
          <a:p>
            <a:r>
              <a:rPr lang="en-US" dirty="0" smtClean="0"/>
              <a:t>Astrophysics/Computation Science</a:t>
            </a:r>
          </a:p>
          <a:p>
            <a:r>
              <a:rPr lang="en-US" dirty="0" smtClean="0"/>
              <a:t>Atmosphere</a:t>
            </a:r>
          </a:p>
          <a:p>
            <a:r>
              <a:rPr lang="en-US" dirty="0" smtClean="0"/>
              <a:t>Atmospheric Chemistry</a:t>
            </a:r>
          </a:p>
          <a:p>
            <a:r>
              <a:rPr lang="en-US" dirty="0" smtClean="0"/>
              <a:t>Atmospheric Physics &amp; Dynamical Meteorology</a:t>
            </a:r>
          </a:p>
          <a:p>
            <a:r>
              <a:rPr lang="en-US" dirty="0" smtClean="0"/>
              <a:t>Atmospheric radiation</a:t>
            </a:r>
          </a:p>
          <a:p>
            <a:r>
              <a:rPr lang="en-US" dirty="0" smtClean="0"/>
              <a:t>automotive</a:t>
            </a:r>
          </a:p>
          <a:p>
            <a:r>
              <a:rPr lang="en-US" dirty="0" smtClean="0"/>
              <a:t>band gap</a:t>
            </a:r>
          </a:p>
          <a:p>
            <a:r>
              <a:rPr lang="en-US" dirty="0" smtClean="0"/>
              <a:t>Bathymetric database</a:t>
            </a:r>
          </a:p>
          <a:p>
            <a:r>
              <a:rPr lang="en-US" dirty="0" err="1" smtClean="0"/>
              <a:t>Bioeffects</a:t>
            </a:r>
            <a:r>
              <a:rPr lang="en-US" dirty="0" smtClean="0"/>
              <a:t> of Electromagnetic Fields</a:t>
            </a:r>
          </a:p>
          <a:p>
            <a:r>
              <a:rPr lang="en-US" dirty="0" smtClean="0"/>
              <a:t>Bioengineering</a:t>
            </a:r>
          </a:p>
          <a:p>
            <a:r>
              <a:rPr lang="en-US" dirty="0" smtClean="0"/>
              <a:t>Bioinformatics</a:t>
            </a:r>
          </a:p>
        </p:txBody>
      </p:sp>
      <p:sp>
        <p:nvSpPr>
          <p:cNvPr id="6148" name="Rectangle 4"/>
          <p:cNvSpPr>
            <a:spLocks noGrp="1" noChangeArrowheads="1"/>
          </p:cNvSpPr>
          <p:nvPr>
            <p:ph sz="half" idx="2"/>
          </p:nvPr>
        </p:nvSpPr>
        <p:spPr/>
        <p:txBody>
          <a:bodyPr>
            <a:normAutofit fontScale="92500" lnSpcReduction="20000"/>
          </a:bodyPr>
          <a:lstStyle/>
          <a:p>
            <a:r>
              <a:rPr lang="en-US" dirty="0" smtClean="0"/>
              <a:t>biological</a:t>
            </a:r>
          </a:p>
          <a:p>
            <a:r>
              <a:rPr lang="en-US" dirty="0" smtClean="0"/>
              <a:t>Biomedical Applications</a:t>
            </a:r>
          </a:p>
          <a:p>
            <a:r>
              <a:rPr lang="en-US" dirty="0" err="1" smtClean="0"/>
              <a:t>biomolecular</a:t>
            </a:r>
            <a:r>
              <a:rPr lang="en-US" dirty="0" smtClean="0"/>
              <a:t> modeling</a:t>
            </a:r>
          </a:p>
          <a:p>
            <a:r>
              <a:rPr lang="en-US" dirty="0" smtClean="0"/>
              <a:t>biophysics</a:t>
            </a:r>
          </a:p>
          <a:p>
            <a:r>
              <a:rPr lang="en-US" dirty="0" smtClean="0"/>
              <a:t>biostatistics</a:t>
            </a:r>
          </a:p>
          <a:p>
            <a:r>
              <a:rPr lang="en-US" dirty="0" smtClean="0"/>
              <a:t>biotech</a:t>
            </a:r>
          </a:p>
          <a:p>
            <a:r>
              <a:rPr lang="en-US" dirty="0" smtClean="0"/>
              <a:t>Brain Research</a:t>
            </a:r>
          </a:p>
          <a:p>
            <a:r>
              <a:rPr lang="en-US" dirty="0" smtClean="0"/>
              <a:t>bridge C++/java</a:t>
            </a:r>
          </a:p>
          <a:p>
            <a:r>
              <a:rPr lang="en-US" dirty="0" smtClean="0"/>
              <a:t>build and install packages for researchers</a:t>
            </a:r>
          </a:p>
          <a:p>
            <a:r>
              <a:rPr lang="en-US" dirty="0" err="1" smtClean="0"/>
              <a:t>cdf</a:t>
            </a:r>
            <a:endParaRPr lang="en-US" dirty="0" smtClean="0"/>
          </a:p>
          <a:p>
            <a:r>
              <a:rPr lang="en-US" dirty="0" smtClean="0"/>
              <a:t>CEM Simulation</a:t>
            </a:r>
          </a:p>
          <a:p>
            <a:r>
              <a:rPr lang="en-US" dirty="0" smtClean="0"/>
              <a:t>CERSAT</a:t>
            </a:r>
          </a:p>
          <a:p>
            <a:endParaRPr lang="en-US" dirty="0" smtClean="0"/>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7</a:t>
            </a:fld>
            <a:endParaRPr lang="en-US" dirty="0"/>
          </a:p>
        </p:txBody>
      </p:sp>
    </p:spTree>
    <p:extLst>
      <p:ext uri="{BB962C8B-B14F-4D97-AF65-F5344CB8AC3E}">
        <p14:creationId xmlns:p14="http://schemas.microsoft.com/office/powerpoint/2010/main" val="32885559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7171" name="Rectangle 3"/>
          <p:cNvSpPr>
            <a:spLocks noGrp="1" noChangeArrowheads="1"/>
          </p:cNvSpPr>
          <p:nvPr>
            <p:ph sz="half" idx="1"/>
          </p:nvPr>
        </p:nvSpPr>
        <p:spPr/>
        <p:txBody>
          <a:bodyPr>
            <a:normAutofit fontScale="77500" lnSpcReduction="20000"/>
          </a:bodyPr>
          <a:lstStyle/>
          <a:p>
            <a:r>
              <a:rPr lang="en-US" dirty="0" smtClean="0"/>
              <a:t>CFD</a:t>
            </a:r>
          </a:p>
          <a:p>
            <a:r>
              <a:rPr lang="en-US" dirty="0" smtClean="0"/>
              <a:t>Chemical Reaction Engineering</a:t>
            </a:r>
          </a:p>
          <a:p>
            <a:r>
              <a:rPr lang="en-US" dirty="0" smtClean="0"/>
              <a:t>chemistry</a:t>
            </a:r>
          </a:p>
          <a:p>
            <a:r>
              <a:rPr lang="en-US" dirty="0" smtClean="0"/>
              <a:t>Climate Change</a:t>
            </a:r>
          </a:p>
          <a:p>
            <a:r>
              <a:rPr lang="en-US" dirty="0" smtClean="0"/>
              <a:t>Climate Modeling</a:t>
            </a:r>
          </a:p>
          <a:p>
            <a:r>
              <a:rPr lang="en-US" dirty="0" smtClean="0"/>
              <a:t>Climate Physics</a:t>
            </a:r>
          </a:p>
          <a:p>
            <a:r>
              <a:rPr lang="en-US" dirty="0" smtClean="0"/>
              <a:t>Climatology, Hydrology</a:t>
            </a:r>
          </a:p>
          <a:p>
            <a:r>
              <a:rPr lang="en-US" dirty="0" smtClean="0"/>
              <a:t>cloud physical</a:t>
            </a:r>
          </a:p>
          <a:p>
            <a:r>
              <a:rPr lang="en-US" dirty="0" smtClean="0"/>
              <a:t>Comp Accelerator Physics</a:t>
            </a:r>
          </a:p>
          <a:p>
            <a:r>
              <a:rPr lang="en-US" dirty="0" smtClean="0"/>
              <a:t>computational biology</a:t>
            </a:r>
          </a:p>
          <a:p>
            <a:r>
              <a:rPr lang="en-US" dirty="0" smtClean="0"/>
              <a:t>computational chemistry</a:t>
            </a:r>
          </a:p>
          <a:p>
            <a:r>
              <a:rPr lang="en-US" dirty="0" smtClean="0"/>
              <a:t>Comp Electromagnetics</a:t>
            </a:r>
          </a:p>
          <a:p>
            <a:r>
              <a:rPr lang="en-US" dirty="0" smtClean="0"/>
              <a:t>Computational Grid</a:t>
            </a:r>
          </a:p>
          <a:p>
            <a:r>
              <a:rPr lang="en-US" dirty="0" smtClean="0"/>
              <a:t>Computational Mathematics</a:t>
            </a:r>
          </a:p>
        </p:txBody>
      </p:sp>
      <p:sp>
        <p:nvSpPr>
          <p:cNvPr id="7172" name="Rectangle 4"/>
          <p:cNvSpPr>
            <a:spLocks noGrp="1" noChangeArrowheads="1"/>
          </p:cNvSpPr>
          <p:nvPr>
            <p:ph sz="half" idx="2"/>
          </p:nvPr>
        </p:nvSpPr>
        <p:spPr/>
        <p:txBody>
          <a:bodyPr>
            <a:normAutofit fontScale="77500" lnSpcReduction="20000"/>
          </a:bodyPr>
          <a:lstStyle/>
          <a:p>
            <a:r>
              <a:rPr lang="en-US" dirty="0" smtClean="0"/>
              <a:t>Computational Physics &amp; </a:t>
            </a:r>
          </a:p>
          <a:p>
            <a:r>
              <a:rPr lang="en-US" dirty="0" smtClean="0"/>
              <a:t>Computational Astrophysics</a:t>
            </a:r>
          </a:p>
          <a:p>
            <a:r>
              <a:rPr lang="en-US" dirty="0" smtClean="0"/>
              <a:t>Computational Science/HPC</a:t>
            </a:r>
          </a:p>
          <a:p>
            <a:r>
              <a:rPr lang="en-US" dirty="0" smtClean="0"/>
              <a:t>Computer Aided Engineering (Durability/Safety)</a:t>
            </a:r>
          </a:p>
          <a:p>
            <a:r>
              <a:rPr lang="en-US" dirty="0" smtClean="0"/>
              <a:t>computer modeling</a:t>
            </a:r>
          </a:p>
          <a:p>
            <a:r>
              <a:rPr lang="en-US" dirty="0" smtClean="0"/>
              <a:t>Computers for Nuclear fuel design</a:t>
            </a:r>
          </a:p>
          <a:p>
            <a:r>
              <a:rPr lang="en-US" dirty="0" smtClean="0"/>
              <a:t>Computer simulation</a:t>
            </a:r>
          </a:p>
          <a:p>
            <a:r>
              <a:rPr lang="en-US" dirty="0" smtClean="0"/>
              <a:t>Condensed Matter Theory and materials science</a:t>
            </a:r>
          </a:p>
          <a:p>
            <a:r>
              <a:rPr lang="en-US" dirty="0" smtClean="0"/>
              <a:t>construction of a Beowulf class computer</a:t>
            </a:r>
          </a:p>
          <a:p>
            <a:r>
              <a:rPr lang="en-US" dirty="0" smtClean="0"/>
              <a:t>Cosmic ray modulation in the </a:t>
            </a:r>
            <a:r>
              <a:rPr lang="en-US" dirty="0" err="1" smtClean="0"/>
              <a:t>heliosphere</a:t>
            </a:r>
            <a:endParaRPr lang="en-US" dirty="0" smtClean="0"/>
          </a:p>
          <a:p>
            <a:r>
              <a:rPr lang="en-US" dirty="0" smtClean="0"/>
              <a:t>cosmology</a:t>
            </a:r>
          </a:p>
          <a:p>
            <a:r>
              <a:rPr lang="en-US" dirty="0" err="1" smtClean="0"/>
              <a:t>Cplant</a:t>
            </a:r>
            <a:r>
              <a:rPr lang="en-US" dirty="0" smtClean="0"/>
              <a:t> IO</a:t>
            </a:r>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8</a:t>
            </a:fld>
            <a:endParaRPr lang="en-US" dirty="0"/>
          </a:p>
        </p:txBody>
      </p:sp>
    </p:spTree>
    <p:extLst>
      <p:ext uri="{BB962C8B-B14F-4D97-AF65-F5344CB8AC3E}">
        <p14:creationId xmlns:p14="http://schemas.microsoft.com/office/powerpoint/2010/main" val="87101423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9219" name="Rectangle 3"/>
          <p:cNvSpPr>
            <a:spLocks noGrp="1" noChangeArrowheads="1"/>
          </p:cNvSpPr>
          <p:nvPr>
            <p:ph sz="half" idx="1"/>
          </p:nvPr>
        </p:nvSpPr>
        <p:spPr/>
        <p:txBody>
          <a:bodyPr>
            <a:normAutofit fontScale="77500" lnSpcReduction="20000"/>
          </a:bodyPr>
          <a:lstStyle/>
          <a:p>
            <a:r>
              <a:rPr lang="en-US" altLang="en-US" dirty="0" smtClean="0"/>
              <a:t>data assimilation in meteorology</a:t>
            </a:r>
          </a:p>
          <a:p>
            <a:r>
              <a:rPr lang="en-US" altLang="en-US" dirty="0" smtClean="0"/>
              <a:t>Data structures, programming abstraction, and run time support for parallel computation of adaptive and irregular problems</a:t>
            </a:r>
          </a:p>
          <a:p>
            <a:r>
              <a:rPr lang="en-US" altLang="en-US" dirty="0" smtClean="0"/>
              <a:t>Data Viewer</a:t>
            </a:r>
          </a:p>
          <a:p>
            <a:r>
              <a:rPr lang="en-US" altLang="en-US" dirty="0" smtClean="0"/>
              <a:t>Dawning Cluster File System</a:t>
            </a:r>
          </a:p>
          <a:p>
            <a:r>
              <a:rPr lang="en-US" altLang="en-US" dirty="0" smtClean="0"/>
              <a:t>derivation of cloud characteristics </a:t>
            </a:r>
          </a:p>
          <a:p>
            <a:r>
              <a:rPr lang="en-US" altLang="en-US" dirty="0" smtClean="0"/>
              <a:t>development of magnetic mass spectrometers</a:t>
            </a:r>
          </a:p>
          <a:p>
            <a:r>
              <a:rPr lang="en-US" altLang="en-US" dirty="0" smtClean="0"/>
              <a:t>Diffusion Tensor Magnetic Resonance Imaging</a:t>
            </a:r>
          </a:p>
          <a:p>
            <a:r>
              <a:rPr lang="en-US" altLang="en-US" dirty="0" smtClean="0"/>
              <a:t>dislocation dynamics - material modeling</a:t>
            </a:r>
          </a:p>
        </p:txBody>
      </p:sp>
      <p:sp>
        <p:nvSpPr>
          <p:cNvPr id="9220" name="Rectangle 4"/>
          <p:cNvSpPr>
            <a:spLocks noGrp="1" noChangeArrowheads="1"/>
          </p:cNvSpPr>
          <p:nvPr>
            <p:ph sz="half" idx="2"/>
          </p:nvPr>
        </p:nvSpPr>
        <p:spPr/>
        <p:txBody>
          <a:bodyPr>
            <a:normAutofit fontScale="77500" lnSpcReduction="20000"/>
          </a:bodyPr>
          <a:lstStyle/>
          <a:p>
            <a:pPr marL="342900" marR="0" indent="-342900" algn="l" defTabSz="914400" rtl="0" eaLnBrk="1" fontAlgn="base" latinLnBrk="0" hangingPunct="1">
              <a:lnSpc>
                <a:spcPct val="100000"/>
              </a:lnSpc>
              <a:spcBef>
                <a:spcPct val="20000"/>
              </a:spcBef>
              <a:spcAft>
                <a:spcPct val="0"/>
              </a:spcAft>
              <a:buClr>
                <a:schemeClr val="tx1"/>
              </a:buClr>
              <a:buSzTx/>
              <a:buFontTx/>
              <a:buChar char="•"/>
              <a:tabLst/>
              <a:defRPr/>
            </a:pPr>
            <a:r>
              <a:rPr lang="en-US" altLang="en-US" dirty="0" smtClean="0"/>
              <a:t>Displaying WSI's </a:t>
            </a:r>
            <a:r>
              <a:rPr lang="en-US" altLang="en-US" dirty="0" err="1" smtClean="0"/>
              <a:t>Nexrad</a:t>
            </a:r>
            <a:r>
              <a:rPr lang="en-US" altLang="en-US" dirty="0" smtClean="0"/>
              <a:t> Image </a:t>
            </a:r>
          </a:p>
          <a:p>
            <a:r>
              <a:rPr lang="en-US" altLang="en-US" dirty="0" smtClean="0"/>
              <a:t>DOD Testing and Evaluation</a:t>
            </a:r>
          </a:p>
          <a:p>
            <a:r>
              <a:rPr lang="en-US" altLang="en-US" dirty="0" smtClean="0"/>
              <a:t>Earth and Space Science visualization</a:t>
            </a:r>
          </a:p>
          <a:p>
            <a:r>
              <a:rPr lang="en-US" altLang="en-US" dirty="0" smtClean="0"/>
              <a:t>Earth Observation / Remote Sensing</a:t>
            </a:r>
          </a:p>
          <a:p>
            <a:r>
              <a:rPr lang="en-US" altLang="en-US" dirty="0" smtClean="0"/>
              <a:t>Earth Observation/Atmospheric Science</a:t>
            </a:r>
          </a:p>
          <a:p>
            <a:r>
              <a:rPr lang="en-US" altLang="en-US" dirty="0" smtClean="0"/>
              <a:t>Earth Resources</a:t>
            </a:r>
          </a:p>
          <a:p>
            <a:r>
              <a:rPr lang="en-US" altLang="en-US" dirty="0" smtClean="0"/>
              <a:t>Earth Science, Applied Info Sys</a:t>
            </a:r>
          </a:p>
          <a:p>
            <a:r>
              <a:rPr lang="en-US" altLang="en-US" dirty="0" smtClean="0"/>
              <a:t>ecology</a:t>
            </a:r>
          </a:p>
          <a:p>
            <a:r>
              <a:rPr lang="en-US" altLang="en-US" dirty="0" smtClean="0"/>
              <a:t>EDC/ECS Operations Operator</a:t>
            </a:r>
          </a:p>
          <a:p>
            <a:r>
              <a:rPr lang="en-US" altLang="en-US" dirty="0" smtClean="0"/>
              <a:t>education</a:t>
            </a:r>
          </a:p>
          <a:p>
            <a:r>
              <a:rPr lang="en-US" altLang="en-US" dirty="0" smtClean="0"/>
              <a:t>Electrical and Computer Engineering</a:t>
            </a:r>
          </a:p>
          <a:p>
            <a:r>
              <a:rPr lang="en-US" altLang="en-US" dirty="0" smtClean="0"/>
              <a:t>electromagnetics</a:t>
            </a:r>
          </a:p>
          <a:p>
            <a:endParaRPr lang="en-US" altLang="en-US" dirty="0" smtClean="0"/>
          </a:p>
        </p:txBody>
      </p:sp>
      <p:sp>
        <p:nvSpPr>
          <p:cNvPr id="2" name="Date Placeholder 1"/>
          <p:cNvSpPr>
            <a:spLocks noGrp="1"/>
          </p:cNvSpPr>
          <p:nvPr>
            <p:ph type="dt" sz="half" idx="10"/>
          </p:nvPr>
        </p:nvSpPr>
        <p:spPr/>
        <p:txBody>
          <a:bodyPr/>
          <a:lstStyle/>
          <a:p>
            <a:pPr>
              <a:defRPr/>
            </a:pPr>
            <a:r>
              <a:rPr lang="en-US" smtClean="0"/>
              <a:t>November 9, 2013</a:t>
            </a:r>
            <a:endParaRPr lang="en-US" dirty="0"/>
          </a:p>
        </p:txBody>
      </p:sp>
      <p:sp>
        <p:nvSpPr>
          <p:cNvPr id="3" name="Slide Number Placeholder 2"/>
          <p:cNvSpPr>
            <a:spLocks noGrp="1"/>
          </p:cNvSpPr>
          <p:nvPr>
            <p:ph type="sldNum" sz="quarter" idx="12"/>
          </p:nvPr>
        </p:nvSpPr>
        <p:spPr/>
        <p:txBody>
          <a:bodyPr/>
          <a:lstStyle/>
          <a:p>
            <a:fld id="{7B1BC851-09AD-FE43-ACEE-1C9FAD17D4A2}" type="slidenum">
              <a:rPr lang="en-US" smtClean="0"/>
              <a:pPr/>
              <a:t>9</a:t>
            </a:fld>
            <a:endParaRPr lang="en-US" dirty="0"/>
          </a:p>
        </p:txBody>
      </p:sp>
    </p:spTree>
    <p:extLst>
      <p:ext uri="{BB962C8B-B14F-4D97-AF65-F5344CB8AC3E}">
        <p14:creationId xmlns:p14="http://schemas.microsoft.com/office/powerpoint/2010/main" val="299408987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theme/theme1.xml><?xml version="1.0" encoding="utf-8"?>
<a:theme xmlns:a="http://schemas.openxmlformats.org/drawingml/2006/main" name="THG Template.v1.1">
  <a:themeElements>
    <a:clrScheme name="THG">
      <a:dk1>
        <a:sysClr val="windowText" lastClr="000000"/>
      </a:dk1>
      <a:lt1>
        <a:sysClr val="window" lastClr="FFFFFF"/>
      </a:lt1>
      <a:dk2>
        <a:srgbClr val="1F497D"/>
      </a:dk2>
      <a:lt2>
        <a:srgbClr val="EEECE1"/>
      </a:lt2>
      <a:accent1>
        <a:srgbClr val="0000FF"/>
      </a:accent1>
      <a:accent2>
        <a:srgbClr val="BF0000"/>
      </a:accent2>
      <a:accent3>
        <a:srgbClr val="00B050"/>
      </a:accent3>
      <a:accent4>
        <a:srgbClr val="7030A0"/>
      </a:accent4>
      <a:accent5>
        <a:srgbClr val="548DD4"/>
      </a:accent5>
      <a:accent6>
        <a:srgbClr val="FFC000"/>
      </a:accent6>
      <a:hlink>
        <a:srgbClr val="4F81BD"/>
      </a:hlink>
      <a:folHlink>
        <a:srgbClr val="953734"/>
      </a:folHlink>
    </a:clrScheme>
    <a:fontScheme name="THG Theme">
      <a:majorFont>
        <a:latin typeface="Calibri"/>
        <a:ea typeface=""/>
        <a:cs typeface=""/>
      </a:majorFont>
      <a:minorFont>
        <a:latin typeface="Calibri"/>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txDef>
      <a:spPr>
        <a:noFill/>
      </a:spPr>
      <a:bodyPr wrap="square" rtlCol="0">
        <a:spAutoFit/>
      </a:bodyPr>
      <a:lstStyle>
        <a:defPPr>
          <a:defRPr dirty="0" smtClean="0">
            <a:latin typeface="+mn-lt"/>
          </a:defRPr>
        </a:defPPr>
      </a:lstStyle>
    </a:tx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2618</Words>
  <Application>Microsoft Office PowerPoint</Application>
  <PresentationFormat>On-screen Show (4:3)</PresentationFormat>
  <Paragraphs>647</Paragraphs>
  <Slides>62</Slides>
  <Notes>28</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4" baseType="lpstr">
      <vt:lpstr>THG Template.v1.1</vt:lpstr>
      <vt:lpstr>Visio</vt:lpstr>
      <vt:lpstr>Part 3 Uses of HDF</vt:lpstr>
      <vt:lpstr>Who uses HDF5?</vt:lpstr>
      <vt:lpstr>Who uses HDF5?</vt:lpstr>
      <vt:lpstr>Sample uses of HDF 2006</vt:lpstr>
      <vt:lpstr>PowerPoint Presentation</vt:lpstr>
      <vt:lpstr>“Uses of HDF” from webpage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Organizations who currently fund HDF</vt:lpstr>
      <vt:lpstr>Examples of HDF5 Applications</vt:lpstr>
      <vt:lpstr>Earth observing System</vt:lpstr>
      <vt:lpstr>EOS Constellation of Satellites</vt:lpstr>
      <vt:lpstr>NASA EOS</vt:lpstr>
      <vt:lpstr>EOSDIS HDF Project</vt:lpstr>
      <vt:lpstr>PowerPoint Presentation</vt:lpstr>
      <vt:lpstr>What is JPSS?</vt:lpstr>
      <vt:lpstr>Flight Testing</vt:lpstr>
      <vt:lpstr>Collect data one way, view it another</vt:lpstr>
      <vt:lpstr>Boeing flight test data</vt:lpstr>
      <vt:lpstr>Flight Test Data Flow</vt:lpstr>
      <vt:lpstr>The Three HDF File Types</vt:lpstr>
      <vt:lpstr>The Search for a  Common Data Format</vt:lpstr>
      <vt:lpstr>Historically Speaking…</vt:lpstr>
      <vt:lpstr>What were those features again?</vt:lpstr>
      <vt:lpstr>One Use… Multiple Data Sources</vt:lpstr>
      <vt:lpstr>Then and Now</vt:lpstr>
      <vt:lpstr>Hierarchy Basics</vt:lpstr>
      <vt:lpstr>The  HDF-Time History File Adapts to the Data not the other way around!</vt:lpstr>
      <vt:lpstr>A Source Can Be Many Things Example 1… more to follow</vt:lpstr>
      <vt:lpstr>Product Model Data</vt:lpstr>
      <vt:lpstr>STEP - Product data exchange</vt:lpstr>
      <vt:lpstr>Product data exchange – STEP</vt:lpstr>
      <vt:lpstr>Computational Fluid Dynamics Community Standard</vt:lpstr>
      <vt:lpstr>CFD General Notation System </vt:lpstr>
      <vt:lpstr>What is CFD?</vt:lpstr>
      <vt:lpstr>PowerPoint Presentation</vt:lpstr>
      <vt:lpstr>What is CGNS ?</vt:lpstr>
      <vt:lpstr>CGNS and HDF5*</vt:lpstr>
      <vt:lpstr>cosmology</vt:lpstr>
      <vt:lpstr>PowerPoint Presentation</vt:lpstr>
      <vt:lpstr>What is ENZO for?</vt:lpstr>
      <vt:lpstr>PowerPoint Presentation</vt:lpstr>
      <vt:lpstr>Bathymetry  (Soundings on steroids)</vt:lpstr>
      <vt:lpstr>PowerPoint Presentation</vt:lpstr>
      <vt:lpstr>Traditional soundings sheet</vt:lpstr>
      <vt:lpstr>Soundings as triangles rendered</vt:lpstr>
      <vt:lpstr>The same seafloor at the full resolution of a multibeam sonar survey.</vt:lpstr>
      <vt:lpstr>PowerPoint Presentation</vt:lpstr>
      <vt:lpstr>high speed detectors</vt:lpstr>
      <vt:lpstr>NeXus</vt:lpstr>
      <vt:lpstr>What is NeXus?</vt:lpstr>
      <vt:lpstr>NeXus</vt:lpstr>
      <vt:lpstr>End of Part 3.1</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Folk, Michael J</dc:creator>
  <cp:lastModifiedBy>Evans, Mark</cp:lastModifiedBy>
  <cp:revision>19</cp:revision>
  <dcterms:created xsi:type="dcterms:W3CDTF">2013-11-07T20:46:34Z</dcterms:created>
  <dcterms:modified xsi:type="dcterms:W3CDTF">2013-12-30T22:10:18Z</dcterms:modified>
</cp:coreProperties>
</file>